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21" r:id="rId3"/>
    <p:sldId id="323" r:id="rId5"/>
    <p:sldId id="324" r:id="rId6"/>
    <p:sldId id="320" r:id="rId7"/>
    <p:sldId id="329" r:id="rId8"/>
    <p:sldId id="284" r:id="rId9"/>
    <p:sldId id="285" r:id="rId10"/>
    <p:sldId id="286" r:id="rId11"/>
    <p:sldId id="290" r:id="rId12"/>
    <p:sldId id="292" r:id="rId13"/>
    <p:sldId id="299" r:id="rId14"/>
    <p:sldId id="301" r:id="rId15"/>
    <p:sldId id="314" r:id="rId16"/>
    <p:sldId id="310" r:id="rId17"/>
    <p:sldId id="294" r:id="rId18"/>
    <p:sldId id="328" r:id="rId19"/>
    <p:sldId id="316" r:id="rId20"/>
    <p:sldId id="317" r:id="rId21"/>
    <p:sldId id="327" r:id="rId22"/>
    <p:sldId id="318" r:id="rId23"/>
    <p:sldId id="319" r:id="rId24"/>
    <p:sldId id="275" r:id="rId25"/>
    <p:sldId id="276" r:id="rId26"/>
    <p:sldId id="269" r:id="rId27"/>
    <p:sldId id="279" r:id="rId28"/>
    <p:sldId id="280" r:id="rId29"/>
    <p:sldId id="281" r:id="rId30"/>
    <p:sldId id="278" r:id="rId31"/>
    <p:sldId id="277" r:id="rId32"/>
    <p:sldId id="270" r:id="rId33"/>
    <p:sldId id="287" r:id="rId34"/>
    <p:sldId id="288" r:id="rId35"/>
    <p:sldId id="289" r:id="rId36"/>
    <p:sldId id="298" r:id="rId37"/>
    <p:sldId id="296" r:id="rId38"/>
    <p:sldId id="308" r:id="rId39"/>
    <p:sldId id="307" r:id="rId40"/>
    <p:sldId id="309" r:id="rId41"/>
    <p:sldId id="311" r:id="rId42"/>
    <p:sldId id="312" r:id="rId43"/>
    <p:sldId id="326" r:id="rId44"/>
    <p:sldId id="325" r:id="rId45"/>
  </p:sldIdLst>
  <p:sldSz cx="12192000" cy="6858000"/>
  <p:notesSz cx="9144000" cy="6858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86158" initials="8"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9090"/>
    <a:srgbClr val="F5F5F5"/>
    <a:srgbClr val="D5E8D4"/>
    <a:srgbClr val="8EBB77"/>
    <a:srgbClr val="658ABD"/>
    <a:srgbClr val="DAE8FC"/>
    <a:srgbClr val="BB605C"/>
    <a:srgbClr val="F8CECC"/>
    <a:srgbClr val="0D26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5632" autoAdjust="0"/>
  </p:normalViewPr>
  <p:slideViewPr>
    <p:cSldViewPr snapToGrid="0">
      <p:cViewPr>
        <p:scale>
          <a:sx n="75" d="100"/>
          <a:sy n="75" d="100"/>
        </p:scale>
        <p:origin x="1416" y="394"/>
      </p:cViewPr>
      <p:guideLst/>
    </p:cSldViewPr>
  </p:slideViewPr>
  <p:notesTextViewPr>
    <p:cViewPr>
      <p:scale>
        <a:sx n="1" d="1"/>
        <a:sy n="1" d="1"/>
      </p:scale>
      <p:origin x="0" y="0"/>
    </p:cViewPr>
  </p:notesTextViewPr>
  <p:sorterViewPr>
    <p:cViewPr>
      <p:scale>
        <a:sx n="100" d="100"/>
        <a:sy n="100" d="100"/>
      </p:scale>
      <p:origin x="0" y="-865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9" Type="http://schemas.openxmlformats.org/officeDocument/2006/relationships/commentAuthors" Target="commentAuthors.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3300413"/>
            <a:ext cx="7315200" cy="2700338"/>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sz="1800">
                <a:solidFill>
                  <a:schemeClr val="tx1"/>
                </a:solidFill>
              </a:rPr>
              <a:t>我们既然要求从</a:t>
            </a:r>
            <a:r>
              <a:rPr lang="en-US" altLang="zh-CN" sz="1800">
                <a:solidFill>
                  <a:schemeClr val="tx1"/>
                </a:solidFill>
              </a:rPr>
              <a:t>x_t</a:t>
            </a:r>
            <a:r>
              <a:rPr lang="zh-CN" altLang="en-US" sz="1800">
                <a:solidFill>
                  <a:schemeClr val="tx1"/>
                </a:solidFill>
              </a:rPr>
              <a:t>推导到</a:t>
            </a:r>
            <a:r>
              <a:rPr lang="en-US" altLang="zh-CN" sz="1800">
                <a:solidFill>
                  <a:schemeClr val="tx1"/>
                </a:solidFill>
              </a:rPr>
              <a:t>x_t</a:t>
            </a:r>
            <a:r>
              <a:rPr lang="zh-CN" altLang="en-US" sz="1800">
                <a:solidFill>
                  <a:schemeClr val="tx1"/>
                </a:solidFill>
              </a:rPr>
              <a:t>-</a:t>
            </a:r>
            <a:r>
              <a:rPr lang="en-US" altLang="zh-CN" sz="1800">
                <a:solidFill>
                  <a:schemeClr val="tx1"/>
                </a:solidFill>
              </a:rPr>
              <a:t>1</a:t>
            </a:r>
            <a:r>
              <a:rPr lang="zh-CN" altLang="en-US" sz="1800">
                <a:solidFill>
                  <a:schemeClr val="tx1"/>
                </a:solidFill>
              </a:rPr>
              <a:t>的分布，不妨假设我们知道目标的干净的原始图是</a:t>
            </a:r>
            <a:r>
              <a:rPr lang="en-US" altLang="zh-CN" sz="1800">
                <a:solidFill>
                  <a:schemeClr val="tx1"/>
                </a:solidFill>
              </a:rPr>
              <a:t>x_0</a:t>
            </a:r>
            <a:r>
              <a:rPr lang="zh-CN" altLang="en-US" sz="1800">
                <a:solidFill>
                  <a:schemeClr val="tx1"/>
                </a:solidFill>
              </a:rPr>
              <a:t>，
就像考试有了参考答案，虽然我现在拿着满是噪声的xt，但可以对照参考答案x0逐步修正，最终得到xt-1。
</a:t>
            </a:r>
            <a:endParaRPr lang="zh-CN" altLang="en-US"/>
          </a:p>
          <a:p>
            <a:r>
              <a:rPr lang="zh-CN" altLang="en-US"/>
              <a:t>通过贝叶斯公式的推导</a:t>
            </a:r>
            <a:r>
              <a:rPr lang="en-US" altLang="zh-CN"/>
              <a:t>P(A|B)</a:t>
            </a:r>
            <a:r>
              <a:rPr lang="zh-CN" altLang="en-US"/>
              <a:t>=</a:t>
            </a:r>
            <a:r>
              <a:rPr lang="en-US" altLang="zh-CN"/>
              <a:t>P(AB)/P(B)</a:t>
            </a:r>
            <a:r>
              <a:rPr lang="zh-CN" altLang="en-US"/>
              <a:t>，</a:t>
            </a:r>
            <a:r>
              <a:rPr lang="en-US" altLang="zh-CN"/>
              <a:t>P(ABC)</a:t>
            </a:r>
            <a:r>
              <a:rPr lang="zh-CN" altLang="en-US"/>
              <a:t>=</a:t>
            </a:r>
            <a:r>
              <a:rPr lang="en-US" altLang="zh-CN"/>
              <a:t>P(A)P(B|A)P(C|AB),(</a:t>
            </a:r>
            <a:r>
              <a:rPr lang="zh-CN" altLang="en-US"/>
              <a:t>这一段写到黑板上推导</a:t>
            </a:r>
            <a:r>
              <a:rPr lang="en-US" altLang="zh-CN"/>
              <a:t>)</a:t>
            </a:r>
            <a:r>
              <a:rPr lang="zh-CN" altLang="en-US"/>
              <a:t>。我们可以从第一步推导到第三步
</a:t>
            </a:r>
            <a:r>
              <a:rPr lang="zh-CN" altLang="en-US" sz="1800">
                <a:solidFill>
                  <a:schemeClr val="tx1"/>
                </a:solidFill>
              </a:rPr>
              <a:t>根据马尔可夫性</a:t>
            </a:r>
            <a:r>
              <a:rPr lang="zh-CN" altLang="en-US"/>
              <a:t>，从</a:t>
            </a:r>
            <a:r>
              <a:rPr lang="en-US" altLang="zh-CN"/>
              <a:t>x_t</a:t>
            </a:r>
            <a:r>
              <a:rPr lang="zh-CN" altLang="en-US"/>
              <a:t>-</a:t>
            </a:r>
            <a:r>
              <a:rPr lang="en-US" altLang="zh-CN"/>
              <a:t>1</a:t>
            </a:r>
            <a:r>
              <a:rPr lang="zh-CN" altLang="en-US"/>
              <a:t>推导到</a:t>
            </a:r>
            <a:r>
              <a:rPr lang="en-US" altLang="zh-CN"/>
              <a:t>x_t</a:t>
            </a:r>
            <a:r>
              <a:rPr lang="zh-CN" altLang="en-US"/>
              <a:t>这个过程，仅仅与当前状态有关，不需要</a:t>
            </a:r>
            <a:r>
              <a:rPr lang="en-US" altLang="zh-CN"/>
              <a:t>x_0</a:t>
            </a:r>
            <a:r>
              <a:rPr lang="zh-CN" altLang="en-US"/>
              <a:t>，故而可以消掉
然后当我们将初始分布</a:t>
            </a:r>
            <a:r>
              <a:rPr lang="en-US" altLang="zh-CN"/>
              <a:t>qx0</a:t>
            </a:r>
            <a:r>
              <a:rPr lang="zh-CN" altLang="en-US"/>
              <a:t>约掉后，就会得到一个关键公</a:t>
            </a:r>
            <a:endParaRPr lang="zh-CN" altLang="en-US"/>
          </a:p>
          <a:p>
            <a:endParaRPr lang="zh-CN" altLang="en-US"/>
          </a:p>
          <a:p>
            <a:r>
              <a:rPr lang="zh-CN" altLang="en-US"/>
              <a:t>这个公式的结构非常有趣：
我们可以发现</a:t>
            </a:r>
            <a:r>
              <a:rPr lang="en-US" altLang="zh-CN"/>
              <a:t>，</a:t>
            </a:r>
            <a:r>
              <a:rPr lang="zh-CN" altLang="en-US"/>
              <a:t>分子分母这三项</a:t>
            </a:r>
            <a:r>
              <a:rPr lang="en-US" altLang="zh-CN"/>
              <a:t>，</a:t>
            </a:r>
            <a:r>
              <a:rPr lang="zh-CN" altLang="en-US"/>
              <a:t>都是正向加噪过程中的分布，而公式已经推导出来了</a:t>
            </a:r>
            <a:endParaRPr lang="zh-CN" altLang="en-US"/>
          </a:p>
          <a:p>
            <a:endParaRPr lang="zh-CN" altLang="en-US"/>
          </a:p>
          <a:p>
            <a:endParaRPr lang="zh-CN" altLang="en-US"/>
          </a:p>
          <a:p>
            <a:r>
              <a:rPr lang="zh-CN" altLang="en-US"/>
              <a:t>所以</a:t>
            </a:r>
            <a:r>
              <a:rPr lang="en-US" altLang="zh-CN"/>
              <a:t>，</a:t>
            </a:r>
            <a:r>
              <a:rPr lang="zh-CN" altLang="en-US"/>
              <a:t>把这三个正太分布的</a:t>
            </a:r>
            <a:r>
              <a:rPr lang="zh-CN" altLang="en-US"/>
              <a:t>公式</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我们最后推导出来的结果也是一个高斯分布
也就是说，当我们知道</a:t>
            </a:r>
            <a:r>
              <a:rPr lang="en-US" altLang="zh-CN"/>
              <a:t>x_0</a:t>
            </a:r>
            <a:r>
              <a:rPr lang="zh-CN" altLang="en-US"/>
              <a:t>时，逆向去噪的过程就可以表现成现在这个式子
然后，我们还可以逆推前面的α拔公式将</a:t>
            </a:r>
            <a:r>
              <a:rPr lang="en-US" altLang="zh-CN"/>
              <a:t>x_0</a:t>
            </a:r>
            <a:r>
              <a:rPr lang="zh-CN" altLang="en-US"/>
              <a:t>用</a:t>
            </a:r>
            <a:r>
              <a:rPr lang="en-US" altLang="zh-CN"/>
              <a:t>x_t</a:t>
            </a:r>
            <a:r>
              <a:rPr lang="zh-CN" altLang="en-US"/>
              <a:t>和正态分布项取代
这里有一个问题，为什么不直接求</a:t>
            </a:r>
            <a:r>
              <a:rPr lang="en-US" altLang="zh-CN"/>
              <a:t>x_0</a:t>
            </a:r>
            <a:r>
              <a:rPr lang="zh-CN" altLang="en-US"/>
              <a:t>而是一步步求呢？
因为</a:t>
            </a:r>
            <a:r>
              <a:rPr lang="zh-CN" altLang="en-US" sz="1800">
                <a:solidFill>
                  <a:schemeClr val="tx1"/>
                </a:solidFill>
              </a:rPr>
              <a:t>直接从噪声一步生成高清图像太难了。就像画画时不可能一笔画出完美作品，扩散模型采用的是一种"预估-修正"策略。
打个比方，先预测一个大概的x0（当然这个初版肯定很粗糙），然后退回半步重新调整，每次迭代都做点优化。
经过十几二十次这样的渐进式修正，最终才能得到高质量的图像。</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现在，正向加噪和反向去噪的部分已经完成了，
总结一下：
前向过程中的参数均为事先确定的超参数，没有可训练的参数．因此前向扩散过程是确定的，不需要通过网络训练来进行调整参数．
逆向过程的方差 </a:t>
            </a:r>
            <a:r>
              <a:rPr lang="en-US" altLang="zh-CN"/>
              <a:t>1−αt−1/1−αt βtI </a:t>
            </a:r>
            <a:r>
              <a:rPr lang="zh-CN" altLang="en-US"/>
              <a:t>为常数，均值（</a:t>
            </a:r>
            <a:r>
              <a:rPr lang="en-US" altLang="zh-CN"/>
              <a:t>√αt _x0010_Xt − 1−αt/√1−αt </a:t>
            </a:r>
            <a:r>
              <a:rPr lang="zh-CN" altLang="en-US"/>
              <a:t>）</a:t>
            </a:r>
            <a:r>
              <a:rPr lang="en-US" altLang="zh-CN"/>
              <a:t>ϵt </a:t>
            </a:r>
            <a:r>
              <a:rPr lang="zh-CN" altLang="en-US"/>
              <a:t>中包含 ϵ</a:t>
            </a:r>
            <a:r>
              <a:rPr lang="en-US" altLang="zh-CN"/>
              <a:t>t, 
ϵt </a:t>
            </a:r>
            <a:r>
              <a:rPr lang="zh-CN" altLang="en-US"/>
              <a:t>是在前向过程中添加的随机高斯噪声．对于逆向过程，ϵ</a:t>
            </a:r>
            <a:r>
              <a:rPr lang="en-US" altLang="zh-CN"/>
              <a:t>t </a:t>
            </a:r>
            <a:r>
              <a:rPr lang="zh-CN" altLang="en-US"/>
              <a:t>是唯一的可训练参数。
因此</a:t>
            </a:r>
            <a:r>
              <a:rPr lang="zh-CN" altLang="en-US" sz="1800">
                <a:solidFill>
                  <a:schemeClr val="tx1"/>
                </a:solidFill>
              </a:rPr>
              <a:t>神经网络</a:t>
            </a:r>
            <a:r>
              <a:rPr lang="zh-CN" altLang="en-US"/>
              <a:t>的目标就是学习到 ϵ</a:t>
            </a:r>
            <a:r>
              <a:rPr lang="en-US" altLang="zh-CN"/>
              <a:t>t, </a:t>
            </a:r>
            <a:r>
              <a:rPr lang="zh-CN" altLang="en-US"/>
              <a:t>并从 </a:t>
            </a:r>
            <a:r>
              <a:rPr lang="en-US" altLang="zh-CN"/>
              <a:t>Xt </a:t>
            </a:r>
            <a:r>
              <a:rPr lang="zh-CN" altLang="en-US"/>
              <a:t>中去除 ϵ</a:t>
            </a:r>
            <a:r>
              <a:rPr lang="en-US" altLang="zh-CN"/>
              <a:t>t．
</a:t>
            </a:r>
            <a:r>
              <a:rPr lang="zh-CN" altLang="en-US"/>
              <a:t>接下来，我们需要推导目标数据分布的似然函数
</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sz="1800">
                <a:solidFill>
                  <a:schemeClr val="tx1"/>
                </a:solidFill>
              </a:rPr>
              <a:t>这里</a:t>
            </a:r>
            <a:r>
              <a:rPr lang="zh-CN" altLang="en-US" sz="1800">
                <a:solidFill>
                  <a:schemeClr val="tx1"/>
                </a:solidFill>
                <a:cs typeface="Arial" panose="020B0604020202090204" pitchFamily="34" charset="0"/>
              </a:rPr>
              <a:t>我们要讲解一下这个神经网络的基本目标：
左边的绿色区块是神经网络生成的分布，而右边蓝色区块是真实提供的数据分布，这些数据就是训练材料
我们从一个初始的</a:t>
            </a:r>
            <a:r>
              <a:rPr lang="en-US" altLang="zh-CN" sz="1800">
                <a:solidFill>
                  <a:schemeClr val="tx1"/>
                </a:solidFill>
                <a:cs typeface="Arial" panose="020B0604020202090204" pitchFamily="34" charset="0"/>
              </a:rPr>
              <a:t>input</a:t>
            </a:r>
            <a:r>
              <a:rPr lang="zh-CN" altLang="en-US" sz="1800">
                <a:solidFill>
                  <a:schemeClr val="tx1"/>
                </a:solidFill>
                <a:cs typeface="Arial" panose="020B0604020202090204" pitchFamily="34" charset="0"/>
              </a:rPr>
              <a:t>分布出发，这个</a:t>
            </a:r>
            <a:r>
              <a:rPr lang="en-US" altLang="zh-CN" sz="1800">
                <a:solidFill>
                  <a:schemeClr val="tx1"/>
                </a:solidFill>
                <a:cs typeface="Arial" panose="020B0604020202090204" pitchFamily="34" charset="0"/>
              </a:rPr>
              <a:t>input</a:t>
            </a:r>
            <a:r>
              <a:rPr lang="zh-CN" altLang="en-US" sz="1800">
                <a:solidFill>
                  <a:schemeClr val="tx1"/>
                </a:solidFill>
                <a:cs typeface="Arial" panose="020B0604020202090204" pitchFamily="34" charset="0"/>
              </a:rPr>
              <a:t>可以是一个简单的正态分布，从分布中取样一个</a:t>
            </a:r>
            <a:r>
              <a:rPr lang="en-US" altLang="zh-CN" sz="1800">
                <a:solidFill>
                  <a:schemeClr val="tx1"/>
                </a:solidFill>
                <a:cs typeface="Arial" panose="020B0604020202090204" pitchFamily="34" charset="0"/>
              </a:rPr>
              <a:t>z</a:t>
            </a:r>
            <a:r>
              <a:rPr lang="zh-CN" altLang="en-US" sz="1800">
                <a:solidFill>
                  <a:schemeClr val="tx1"/>
                </a:solidFill>
                <a:cs typeface="Arial" panose="020B0604020202090204" pitchFamily="34" charset="0"/>
              </a:rPr>
              <a:t>，经过神经网络的运作，得到结果</a:t>
            </a:r>
            <a:r>
              <a:rPr lang="en-US" altLang="zh-CN" sz="1800">
                <a:solidFill>
                  <a:schemeClr val="tx1"/>
                </a:solidFill>
                <a:cs typeface="Arial" panose="020B0604020202090204" pitchFamily="34" charset="0"/>
              </a:rPr>
              <a:t>x</a:t>
            </a:r>
            <a:r>
              <a:rPr lang="zh-CN" altLang="en-US" sz="1800">
                <a:solidFill>
                  <a:schemeClr val="tx1"/>
                </a:solidFill>
                <a:cs typeface="Arial" panose="020B0604020202090204" pitchFamily="34" charset="0"/>
              </a:rPr>
              <a:t>。
我们的目标就是要让结果</a:t>
            </a:r>
            <a:r>
              <a:rPr lang="en-US" altLang="zh-CN" sz="1800">
                <a:solidFill>
                  <a:schemeClr val="tx1"/>
                </a:solidFill>
                <a:cs typeface="Arial" panose="020B0604020202090204" pitchFamily="34" charset="0"/>
              </a:rPr>
              <a:t>x</a:t>
            </a:r>
            <a:r>
              <a:rPr lang="zh-CN" altLang="en-US" sz="1800">
                <a:solidFill>
                  <a:schemeClr val="tx1"/>
                </a:solidFill>
                <a:cs typeface="Arial" panose="020B0604020202090204" pitchFamily="34" charset="0"/>
              </a:rPr>
              <a:t>和蓝色区块中的数据越相像越好
为了达成这个目标，假设</a:t>
            </a:r>
            <a:r>
              <a:rPr lang="en-US" altLang="zh-CN" sz="1800">
                <a:solidFill>
                  <a:schemeClr val="tx1"/>
                </a:solidFill>
                <a:cs typeface="Arial" panose="020B0604020202090204" pitchFamily="34" charset="0"/>
              </a:rPr>
              <a:t>x^1,x^2,...,x^m</a:t>
            </a:r>
            <a:r>
              <a:rPr lang="zh-CN" altLang="en-US" sz="1800">
                <a:solidFill>
                  <a:schemeClr val="tx1"/>
                </a:solidFill>
                <a:cs typeface="Arial" panose="020B0604020202090204" pitchFamily="34" charset="0"/>
              </a:rPr>
              <a:t>是训练材料中的</a:t>
            </a:r>
            <a:r>
              <a:rPr lang="en-US" altLang="zh-CN" sz="1800">
                <a:solidFill>
                  <a:schemeClr val="tx1"/>
                </a:solidFill>
                <a:cs typeface="Arial" panose="020B0604020202090204" pitchFamily="34" charset="0"/>
              </a:rPr>
              <a:t>m</a:t>
            </a:r>
            <a:r>
              <a:rPr lang="zh-CN" altLang="en-US" sz="1800">
                <a:solidFill>
                  <a:schemeClr val="tx1"/>
                </a:solidFill>
                <a:cs typeface="Arial" panose="020B0604020202090204" pitchFamily="34" charset="0"/>
              </a:rPr>
              <a:t>个数据。那么</a:t>
            </a:r>
            <a:r>
              <a:rPr lang="en-US" altLang="zh-CN" sz="1800">
                <a:solidFill>
                  <a:schemeClr val="tx1"/>
                </a:solidFill>
                <a:cs typeface="Arial" panose="020B0604020202090204" pitchFamily="34" charset="0"/>
              </a:rPr>
              <a:t>P_θ</a:t>
            </a:r>
            <a:r>
              <a:rPr lang="zh-CN" altLang="en-US" sz="1800">
                <a:solidFill>
                  <a:schemeClr val="tx1"/>
                </a:solidFill>
                <a:cs typeface="Arial" panose="020B0604020202090204" pitchFamily="34" charset="0"/>
              </a:rPr>
              <a:t>（</a:t>
            </a:r>
            <a:r>
              <a:rPr lang="en-US" altLang="zh-CN" sz="1800">
                <a:solidFill>
                  <a:schemeClr val="tx1"/>
                </a:solidFill>
                <a:cs typeface="Arial" panose="020B0604020202090204" pitchFamily="34" charset="0"/>
              </a:rPr>
              <a:t>x_i</a:t>
            </a:r>
            <a:r>
              <a:rPr lang="zh-CN" altLang="en-US" sz="1800">
                <a:solidFill>
                  <a:schemeClr val="tx1"/>
                </a:solidFill>
                <a:cs typeface="Arial" panose="020B0604020202090204" pitchFamily="34" charset="0"/>
              </a:rPr>
              <a:t>）就是这个神经网络生成训练集中的</a:t>
            </a:r>
            <a:r>
              <a:rPr lang="en-US" altLang="zh-CN" sz="1800">
                <a:solidFill>
                  <a:schemeClr val="tx1"/>
                </a:solidFill>
                <a:cs typeface="Arial" panose="020B0604020202090204" pitchFamily="34" charset="0"/>
              </a:rPr>
              <a:t>x_i</a:t>
            </a:r>
            <a:r>
              <a:rPr lang="zh-CN" altLang="en-US" sz="1800">
                <a:solidFill>
                  <a:schemeClr val="tx1"/>
                </a:solidFill>
                <a:cs typeface="Arial" panose="020B0604020202090204" pitchFamily="34" charset="0"/>
              </a:rPr>
              <a:t>的概率。
我们对所有的训练集</a:t>
            </a:r>
            <a:r>
              <a:rPr lang="en-US" altLang="zh-CN" sz="1800">
                <a:solidFill>
                  <a:schemeClr val="tx1"/>
                </a:solidFill>
                <a:cs typeface="Arial" panose="020B0604020202090204" pitchFamily="34" charset="0"/>
              </a:rPr>
              <a:t>P_θ</a:t>
            </a:r>
            <a:r>
              <a:rPr lang="zh-CN" altLang="en-US" sz="1800">
                <a:solidFill>
                  <a:schemeClr val="tx1"/>
                </a:solidFill>
                <a:cs typeface="Arial" panose="020B0604020202090204" pitchFamily="34" charset="0"/>
              </a:rPr>
              <a:t>（</a:t>
            </a:r>
            <a:r>
              <a:rPr lang="en-US" altLang="zh-CN" sz="1800">
                <a:solidFill>
                  <a:schemeClr val="tx1"/>
                </a:solidFill>
                <a:cs typeface="Arial" panose="020B0604020202090204" pitchFamily="34" charset="0"/>
              </a:rPr>
              <a:t>x_i</a:t>
            </a:r>
            <a:r>
              <a:rPr lang="zh-CN" altLang="en-US" sz="1800">
                <a:solidFill>
                  <a:schemeClr val="tx1"/>
                </a:solidFill>
                <a:cs typeface="Arial" panose="020B0604020202090204" pitchFamily="34" charset="0"/>
              </a:rPr>
              <a:t>）求积，取最大值</a:t>
            </a:r>
            <a:r>
              <a:rPr lang="en-US" altLang="zh-CN" sz="1800">
                <a:solidFill>
                  <a:schemeClr val="tx1"/>
                </a:solidFill>
                <a:cs typeface="Arial" panose="020B0604020202090204" pitchFamily="34" charset="0"/>
              </a:rPr>
              <a:t>argmaxΠP_θ（x_i</a:t>
            </a:r>
            <a:r>
              <a:rPr lang="zh-CN" altLang="en-US" sz="1800">
                <a:solidFill>
                  <a:schemeClr val="tx1"/>
                </a:solidFill>
                <a:cs typeface="Arial" panose="020B0604020202090204" pitchFamily="34" charset="0"/>
              </a:rPr>
              <a:t>），也就是我们让神经网络生成真实图像的概率的可能性最高，这就是我们要求得的神经网络θ</a:t>
            </a:r>
            <a:r>
              <a:rPr lang="en-US" altLang="zh-CN" sz="1800">
                <a:solidFill>
                  <a:schemeClr val="tx1"/>
                </a:solidFill>
                <a:cs typeface="Arial" panose="020B0604020202090204" pitchFamily="34" charset="0"/>
              </a:rPr>
              <a:t>^*
</a:t>
            </a:r>
            <a:r>
              <a:rPr lang="zh-CN" altLang="en-US" sz="1800">
                <a:solidFill>
                  <a:schemeClr val="tx1"/>
                </a:solidFill>
                <a:cs typeface="Arial" panose="020B0604020202090204" pitchFamily="34" charset="0"/>
              </a:rPr>
              <a:t>这就是极大似然估计</a:t>
            </a:r>
            <a:endParaRPr lang="en-US" altLang="zh-CN">
              <a:cs typeface="Arial" panose="020B060402020209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sz="1800">
                <a:solidFill>
                  <a:schemeClr val="tx1"/>
                </a:solidFill>
              </a:rPr>
              <a:t>我们</a:t>
            </a:r>
            <a:r>
              <a:rPr lang="zh-CN" altLang="en-US" sz="1800">
                <a:solidFill>
                  <a:schemeClr val="tx1"/>
                </a:solidFill>
                <a:cs typeface="Arial" panose="020B0604020202090204" pitchFamily="34" charset="0"/>
              </a:rPr>
              <a:t>刚刚谈到求积的</a:t>
            </a:r>
            <a:r>
              <a:rPr lang="zh-CN" altLang="en-US"/>
              <a:t>极大似然估计。我们进行取对数取负数操作，</a:t>
            </a:r>
            <a:r>
              <a:rPr lang="zh-CN" altLang="en-US" sz="1800">
                <a:solidFill>
                  <a:schemeClr val="tx1"/>
                </a:solidFill>
              </a:rPr>
              <a:t>得到等价</a:t>
            </a:r>
            <a:r>
              <a:rPr lang="zh-CN" altLang="en-US"/>
              <a:t>项 -</a:t>
            </a:r>
            <a:r>
              <a:rPr lang="en-US" altLang="zh-CN"/>
              <a:t>log pθ(x)</a:t>
            </a:r>
            <a:r>
              <a:rPr lang="zh-CN" altLang="en-US"/>
              <a:t>，因为有取负的操作我们要求最小值</a:t>
            </a:r>
            <a:endParaRPr lang="zh-CN" altLang="en-US"/>
          </a:p>
          <a:p>
            <a:endParaRPr lang="zh-CN" altLang="en-US"/>
          </a:p>
          <a:p>
            <a:r>
              <a:rPr lang="zh-CN" altLang="en-US"/>
              <a:t>由于</a:t>
            </a:r>
            <a:r>
              <a:rPr lang="en-US" altLang="zh-CN"/>
              <a:t>KL</a:t>
            </a:r>
            <a:r>
              <a:rPr lang="zh-CN" altLang="en-US"/>
              <a:t>散度非负，可得到：</a:t>
            </a:r>
            <a:endParaRPr lang="zh-CN" altLang="en-US"/>
          </a:p>
          <a:p>
            <a:endParaRPr lang="zh-CN" altLang="en-US"/>
          </a:p>
          <a:p>
            <a:r>
              <a:rPr lang="zh-CN" altLang="en-US">
                <a:sym typeface="+mn-ea"/>
              </a:rPr>
              <a:t>即可以使用变分下限</a:t>
            </a:r>
            <a:r>
              <a:rPr lang="en-US" altLang="zh-CN">
                <a:sym typeface="+mn-ea"/>
              </a:rPr>
              <a:t>(VLB)</a:t>
            </a:r>
            <a:r>
              <a:rPr lang="zh-CN" altLang="en-US">
                <a:sym typeface="+mn-ea"/>
              </a:rPr>
              <a:t>来优化负对数似然。</a:t>
            </a:r>
            <a:endParaRPr lang="zh-CN" altLang="en-US">
              <a:sym typeface="+mn-ea"/>
            </a:endParaRPr>
          </a:p>
          <a:p>
            <a:endParaRPr lang="zh-CN" altLang="en-US"/>
          </a:p>
          <a:p>
            <a:r>
              <a:rPr lang="en-US" altLang="zh-CN"/>
              <a:t>KL</a:t>
            </a:r>
            <a:r>
              <a:rPr lang="zh-CN" altLang="en-US"/>
              <a:t>散度是用来衡量两个概率分布之间差异的指标，它始终是非负的，所以这个不等式必然成立。</a:t>
            </a:r>
            <a:endParaRPr lang="zh-CN" altLang="en-US"/>
          </a:p>
          <a:p>
            <a:r>
              <a:rPr lang="zh-CN" altLang="en-US"/>
              <a:t>然后我们将这两个式子通过推导合并，得到变分下界
</a:t>
            </a:r>
            <a:r>
              <a:rPr lang="zh-CN" altLang="en-US" sz="1800">
                <a:solidFill>
                  <a:schemeClr val="tx1"/>
                </a:solidFill>
              </a:rPr>
              <a:t> 然后通过变分下界继续推导可以得到最下面的式子。这个推导过程在下一页（翻到下一页</a:t>
            </a:r>
            <a:r>
              <a:rPr lang="en-US" altLang="zh-CN" sz="1800">
                <a:solidFill>
                  <a:schemeClr val="tx1"/>
                </a:solidFill>
              </a:rPr>
              <a:t>ppt</a:t>
            </a:r>
            <a:r>
              <a:rPr lang="zh-CN" altLang="en-US" sz="1800">
                <a:solidFill>
                  <a:schemeClr val="tx1"/>
                </a:solidFill>
              </a:rPr>
              <a:t>）
</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经过一系列的推导，我们得到最下面的这个式子。我们要求其最小似然结果
首先对于左边的</a:t>
            </a:r>
            <a:r>
              <a:rPr lang="en-US" altLang="zh-CN"/>
              <a:t>LT</a:t>
            </a:r>
            <a:r>
              <a:rPr lang="zh-CN" altLang="en-US"/>
              <a:t>这项，因为左边是从</a:t>
            </a:r>
            <a:r>
              <a:rPr lang="en-US" altLang="zh-CN"/>
              <a:t>X0</a:t>
            </a:r>
            <a:r>
              <a:rPr lang="zh-CN" altLang="en-US"/>
              <a:t>加噪到</a:t>
            </a:r>
            <a:r>
              <a:rPr lang="en-US" altLang="zh-CN"/>
              <a:t>XT</a:t>
            </a:r>
            <a:r>
              <a:rPr lang="zh-CN" altLang="en-US"/>
              <a:t>的正态分布，和后者先验一样，都是不含参数的正态分布，因此左边这项不影响
然后右边</a:t>
            </a:r>
            <a:r>
              <a:rPr lang="en-US" altLang="zh-CN"/>
              <a:t>L0</a:t>
            </a:r>
            <a:r>
              <a:rPr lang="zh-CN" altLang="en-US"/>
              <a:t>可以直接放到</a:t>
            </a:r>
            <a:r>
              <a:rPr lang="en-US" altLang="zh-CN"/>
              <a:t>Lt</a:t>
            </a:r>
            <a:r>
              <a:rPr lang="zh-CN" altLang="en-US"/>
              <a:t>-</a:t>
            </a:r>
            <a:r>
              <a:rPr lang="en-US" altLang="zh-CN"/>
              <a:t>1</a:t>
            </a:r>
            <a:r>
              <a:rPr lang="zh-CN" altLang="en-US"/>
              <a:t>里一起去考虑，因为当</a:t>
            </a:r>
            <a:r>
              <a:rPr lang="en-US" altLang="zh-CN"/>
              <a:t>t</a:t>
            </a:r>
            <a:r>
              <a:rPr lang="zh-CN" altLang="en-US"/>
              <a:t>=</a:t>
            </a:r>
            <a:r>
              <a:rPr lang="en-US" altLang="zh-CN"/>
              <a:t>1</a:t>
            </a:r>
            <a:r>
              <a:rPr lang="zh-CN" altLang="en-US"/>
              <a:t>时，中间的</a:t>
            </a:r>
            <a:r>
              <a:rPr lang="en-US" altLang="zh-CN"/>
              <a:t>Lt</a:t>
            </a:r>
            <a:r>
              <a:rPr lang="zh-CN" altLang="en-US"/>
              <a:t>-</a:t>
            </a:r>
            <a:r>
              <a:rPr lang="en-US" altLang="zh-CN"/>
              <a:t>1</a:t>
            </a:r>
            <a:r>
              <a:rPr lang="zh-CN" altLang="en-US"/>
              <a:t>会转换成</a:t>
            </a:r>
            <a:r>
              <a:rPr lang="en-US" altLang="zh-CN"/>
              <a:t>L0
</a:t>
            </a:r>
            <a:r>
              <a:rPr lang="zh-CN" altLang="en-US"/>
              <a:t>所以最关键的是研究</a:t>
            </a:r>
            <a:r>
              <a:rPr lang="en-US" altLang="zh-CN"/>
              <a:t>Lt</a:t>
            </a:r>
            <a:r>
              <a:rPr lang="zh-CN" altLang="en-US"/>
              <a:t>-</a:t>
            </a:r>
            <a:r>
              <a:rPr lang="en-US" altLang="zh-CN"/>
              <a:t>1
</a:t>
            </a:r>
            <a:r>
              <a:rPr lang="zh-CN" altLang="en-US"/>
              <a:t>我们需要计算这个</a:t>
            </a:r>
            <a:r>
              <a:rPr lang="en-US" altLang="zh-CN"/>
              <a:t>KL</a:t>
            </a:r>
            <a:r>
              <a:rPr lang="zh-CN" altLang="en-US"/>
              <a:t>散度
因为对于两个单一变量的正态分布</a:t>
            </a:r>
            <a:r>
              <a:rPr lang="en-US" altLang="zh-CN"/>
              <a:t>p</a:t>
            </a:r>
            <a:r>
              <a:rPr lang="zh-CN" altLang="en-US"/>
              <a:t>和</a:t>
            </a:r>
            <a:r>
              <a:rPr lang="en-US" altLang="zh-CN"/>
              <a:t>q</a:t>
            </a:r>
            <a:r>
              <a:rPr lang="zh-CN" altLang="en-US"/>
              <a:t>而言 </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通过一系列的推导，我们最好可以得到一个系数乘以ε-εθ（根号α拔</a:t>
            </a:r>
            <a:r>
              <a:rPr lang="en-US" altLang="zh-CN"/>
              <a:t>x0</a:t>
            </a:r>
            <a:r>
              <a:rPr lang="zh-CN" altLang="en-US"/>
              <a:t>+根号</a:t>
            </a:r>
            <a:r>
              <a:rPr lang="en-US" altLang="zh-CN"/>
              <a:t>1</a:t>
            </a:r>
            <a:r>
              <a:rPr lang="zh-CN" altLang="en-US"/>
              <a:t>-α拔ε，</a:t>
            </a:r>
            <a:r>
              <a:rPr lang="en-US" altLang="zh-CN"/>
              <a:t>t</a:t>
            </a:r>
            <a:r>
              <a:rPr lang="zh-CN" altLang="en-US"/>
              <a:t>）
也就是说，我们有一个网络，把α拔，</a:t>
            </a:r>
            <a:r>
              <a:rPr lang="en-US" altLang="zh-CN"/>
              <a:t>x0</a:t>
            </a:r>
            <a:r>
              <a:rPr lang="zh-CN" altLang="en-US"/>
              <a:t>，</a:t>
            </a:r>
            <a:r>
              <a:rPr lang="en-US" altLang="zh-CN"/>
              <a:t>t</a:t>
            </a:r>
            <a:r>
              <a:rPr lang="zh-CN" altLang="en-US"/>
              <a:t>时刻这些数据输入进去，还有正态分布ε输入进去。我们的神经网络εθ要尽量去逼近我们生成的噪声
这样神经网络的部分已经讲解完了，接下来我们用实操的代码去演示整个</a:t>
            </a:r>
            <a:r>
              <a:rPr lang="en-US" altLang="zh-CN"/>
              <a:t>diffusion model</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选这个选题的原因是月初的时候</a:t>
            </a:r>
            <a:r>
              <a:rPr lang="en-US" altLang="zh-CN"/>
              <a:t>，</a:t>
            </a:r>
            <a:r>
              <a:rPr lang="zh-CN" altLang="en-US"/>
              <a:t>我在网上冲浪的时候</a:t>
            </a:r>
            <a:r>
              <a:rPr lang="en-US" altLang="zh-CN"/>
              <a:t>，</a:t>
            </a:r>
            <a:r>
              <a:rPr lang="zh-CN" altLang="en-US"/>
              <a:t>看到了</a:t>
            </a:r>
            <a:r>
              <a:rPr lang="en-US" altLang="zh-CN"/>
              <a:t>Build-with-bombs </a:t>
            </a:r>
            <a:r>
              <a:rPr lang="zh-CN" altLang="en-US"/>
              <a:t>这个开源项目</a:t>
            </a:r>
            <a:r>
              <a:rPr lang="en-US" altLang="zh-CN"/>
              <a:t>，</a:t>
            </a:r>
            <a:r>
              <a:rPr lang="zh-CN" altLang="en-US"/>
              <a:t>简言之是一个麦块当中使用</a:t>
            </a:r>
            <a:r>
              <a:rPr lang="en-US" altLang="zh-CN"/>
              <a:t>TNT</a:t>
            </a:r>
            <a:r>
              <a:rPr lang="zh-CN" altLang="en-US"/>
              <a:t>作为启动器</a:t>
            </a:r>
            <a:r>
              <a:rPr lang="en-US" altLang="zh-CN"/>
              <a:t>，</a:t>
            </a:r>
            <a:r>
              <a:rPr lang="zh-CN" altLang="en-US"/>
              <a:t>使用</a:t>
            </a:r>
            <a:r>
              <a:rPr lang="en-US" altLang="zh-CN"/>
              <a:t>diffusion model </a:t>
            </a:r>
            <a:r>
              <a:rPr lang="zh-CN" altLang="en-US"/>
              <a:t>进行推理搭房子的</a:t>
            </a:r>
            <a:r>
              <a:rPr lang="zh-CN" altLang="en-US"/>
              <a:t>项目</a:t>
            </a:r>
            <a:endParaRPr lang="zh-CN" altLang="en-US"/>
          </a:p>
          <a:p>
            <a:endParaRPr lang="zh-CN" altLang="en-US"/>
          </a:p>
          <a:p>
            <a:r>
              <a:rPr lang="zh-CN" altLang="en-US"/>
              <a:t>这让我们小组对于</a:t>
            </a:r>
            <a:r>
              <a:rPr lang="en-US" altLang="zh-CN"/>
              <a:t>Diffusion Model</a:t>
            </a:r>
            <a:r>
              <a:rPr lang="zh-CN" altLang="en-US"/>
              <a:t>产生了</a:t>
            </a:r>
            <a:r>
              <a:rPr lang="zh-CN" altLang="en-US"/>
              <a:t>兴趣</a:t>
            </a:r>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**Latent Space**</a:t>
            </a:r>
            <a:endParaRPr lang="en-US" altLang="zh-CN" dirty="0"/>
          </a:p>
          <a:p>
            <a:endParaRPr lang="en-US" altLang="zh-CN" dirty="0"/>
          </a:p>
          <a:p>
            <a:r>
              <a:rPr lang="en-US" altLang="zh-CN" dirty="0"/>
              <a:t>- </a:t>
            </a:r>
            <a:r>
              <a:rPr lang="zh-CN" altLang="en-US" dirty="0"/>
              <a:t>潜在扩散模型</a:t>
            </a:r>
            <a:r>
              <a:rPr lang="en-US" altLang="zh-CN" dirty="0"/>
              <a:t>”</a:t>
            </a:r>
            <a:r>
              <a:rPr lang="zh-CN" altLang="en-US" dirty="0"/>
              <a:t>（</a:t>
            </a:r>
            <a:r>
              <a:rPr lang="en-US" altLang="zh-CN" dirty="0"/>
              <a:t>Latent Diffusion Model</a:t>
            </a:r>
            <a:r>
              <a:rPr lang="zh-CN" altLang="en-US" dirty="0"/>
              <a:t>）。顾名思义，</a:t>
            </a:r>
            <a:r>
              <a:rPr lang="en-US" altLang="zh-CN" dirty="0"/>
              <a:t>Stable Diffusion </a:t>
            </a:r>
            <a:r>
              <a:rPr lang="zh-CN" altLang="en-US" dirty="0"/>
              <a:t>发生在潜在空间中。这就是它比纯扩散模型更快的原因。</a:t>
            </a:r>
            <a:endParaRPr lang="zh-CN" altLang="en-US" dirty="0"/>
          </a:p>
          <a:p>
            <a:endParaRPr lang="en-US" altLang="zh-CN" dirty="0"/>
          </a:p>
          <a:p>
            <a:r>
              <a:rPr lang="en-US" altLang="zh-CN" dirty="0"/>
              <a:t>VAE</a:t>
            </a:r>
            <a:r>
              <a:rPr lang="zh-CN" altLang="en-US" dirty="0"/>
              <a:t>由编码器</a:t>
            </a:r>
            <a:r>
              <a:rPr lang="en-US" altLang="zh-CN" dirty="0"/>
              <a:t>​</a:t>
            </a:r>
            <a:r>
              <a:rPr lang="zh-CN" altLang="en-US" dirty="0"/>
              <a:t>和解码器</a:t>
            </a:r>
            <a:r>
              <a:rPr lang="en-US" altLang="zh-CN" dirty="0"/>
              <a:t>​</a:t>
            </a:r>
            <a:r>
              <a:rPr lang="zh-CN" altLang="en-US" dirty="0"/>
              <a:t>两部分组成：编码器</a:t>
            </a:r>
            <a:r>
              <a:rPr lang="en-US" altLang="zh-CN" dirty="0"/>
              <a:t>​</a:t>
            </a:r>
            <a:r>
              <a:rPr lang="zh-CN" altLang="en-US" dirty="0"/>
              <a:t>负责将输入从一个空间映射到另一个空间，称为潜在空间（</a:t>
            </a:r>
            <a:r>
              <a:rPr lang="en-US" altLang="zh-CN" dirty="0"/>
              <a:t>Latent Space</a:t>
            </a:r>
            <a:r>
              <a:rPr lang="zh-CN" altLang="en-US" dirty="0"/>
              <a:t>），而解码器则负责将（</a:t>
            </a:r>
            <a:r>
              <a:rPr lang="en-US" altLang="zh-CN" dirty="0"/>
              <a:t>Latent Space</a:t>
            </a:r>
            <a:r>
              <a:rPr lang="zh-CN" altLang="en-US" dirty="0"/>
              <a:t>）变量转换回原来的空间。通常潜在空间都是一个相较于原空间更加低维的空间，这样可以起到数据压缩的作用。</a:t>
            </a:r>
            <a:endParaRPr lang="zh-CN" altLang="en-US" dirty="0"/>
          </a:p>
          <a:p>
            <a:endParaRPr lang="en-US" altLang="zh-CN" dirty="0"/>
          </a:p>
          <a:p>
            <a:r>
              <a:rPr lang="en-US" altLang="zh-CN" dirty="0"/>
              <a:t>Diffusion Model</a:t>
            </a:r>
            <a:r>
              <a:rPr lang="zh-CN" altLang="en-US" dirty="0"/>
              <a:t>本身在生成图片上已经能够取得很好的效果了，但是由于它无论是训练还是推导都需要大量的算力，无法生成高质量的的图像。因此</a:t>
            </a:r>
            <a:r>
              <a:rPr lang="en-US" altLang="zh-CN" dirty="0"/>
              <a:t>VAE</a:t>
            </a:r>
            <a:r>
              <a:rPr lang="zh-CN" altLang="en-US" dirty="0"/>
              <a:t>将图片压缩到潜在空间的操作对</a:t>
            </a:r>
            <a:r>
              <a:rPr lang="en-US" altLang="zh-CN" dirty="0"/>
              <a:t>SD</a:t>
            </a:r>
            <a:r>
              <a:rPr lang="zh-CN" altLang="en-US" dirty="0"/>
              <a:t>的成功是功不可没，</a:t>
            </a:r>
            <a:r>
              <a:rPr lang="en-US" altLang="zh-CN" dirty="0"/>
              <a:t> </a:t>
            </a:r>
            <a:r>
              <a:rPr lang="zh-CN" altLang="en-US" dirty="0"/>
              <a:t>正是由于</a:t>
            </a:r>
            <a:r>
              <a:rPr lang="en-US" altLang="zh-CN" dirty="0"/>
              <a:t>VAE</a:t>
            </a:r>
            <a:r>
              <a:rPr lang="zh-CN" altLang="en-US" dirty="0"/>
              <a:t>将复杂的像素空间压缩到了低维的潜在空间，大大降低了训练和生成的计算成本。</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r>
              <a:rPr lang="en-US" altLang="zh-CN" dirty="0"/>
              <a:t>**Latent Diffusion**</a:t>
            </a:r>
            <a:endParaRPr lang="en-US" altLang="zh-CN" dirty="0"/>
          </a:p>
          <a:p>
            <a:endParaRPr lang="en-US" altLang="zh-CN" dirty="0"/>
          </a:p>
          <a:p>
            <a:r>
              <a:rPr lang="zh-CN" altLang="en-US" dirty="0"/>
              <a:t>正向扩散过程</a:t>
            </a:r>
            <a:r>
              <a:rPr lang="en-US" altLang="zh-CN" dirty="0"/>
              <a:t> </a:t>
            </a:r>
            <a:r>
              <a:rPr lang="en-US" altLang="en-US" dirty="0"/>
              <a:t>→</a:t>
            </a:r>
            <a:r>
              <a:rPr lang="en-US" altLang="zh-CN" dirty="0"/>
              <a:t> </a:t>
            </a:r>
            <a:r>
              <a:rPr lang="zh-CN" altLang="en-US" dirty="0"/>
              <a:t>向潜在数据添加噪声。</a:t>
            </a:r>
            <a:endParaRPr lang="zh-CN" altLang="en-US" dirty="0"/>
          </a:p>
          <a:p>
            <a:r>
              <a:rPr lang="zh-CN" altLang="en-US" dirty="0"/>
              <a:t>逆向扩散过程</a:t>
            </a:r>
            <a:r>
              <a:rPr lang="en-US" altLang="zh-CN" dirty="0"/>
              <a:t> </a:t>
            </a:r>
            <a:r>
              <a:rPr lang="en-US" altLang="en-US" dirty="0"/>
              <a:t>→</a:t>
            </a:r>
            <a:r>
              <a:rPr lang="en-US" altLang="zh-CN" dirty="0"/>
              <a:t> </a:t>
            </a:r>
            <a:r>
              <a:rPr lang="zh-CN" altLang="en-US" dirty="0"/>
              <a:t>从潜在数据中去除噪声</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a:t>
            </a:r>
            <a:r>
              <a:rPr lang="zh-CN" altLang="en-US"/>
              <a:t>调节机制</a:t>
            </a:r>
            <a:r>
              <a:rPr lang="en-US" altLang="zh-CN"/>
              <a:t>**</a:t>
            </a:r>
            <a:endParaRPr lang="en-US" altLang="zh-CN"/>
          </a:p>
          <a:p>
            <a:endParaRPr lang="en-US" altLang="zh-CN"/>
          </a:p>
          <a:p>
            <a:r>
              <a:rPr lang="en-US" altLang="zh-CN"/>
              <a:t>- </a:t>
            </a:r>
            <a:r>
              <a:rPr lang="zh-CN" altLang="en-US"/>
              <a:t>对于文本输入，首先使用语言模型</a:t>
            </a:r>
            <a:r>
              <a:rPr lang="en-US" altLang="zh-CN"/>
              <a:t> $\tau_{\theta}$</a:t>
            </a:r>
            <a:r>
              <a:rPr lang="zh-CN" altLang="en-US"/>
              <a:t>（例如</a:t>
            </a:r>
            <a:r>
              <a:rPr lang="en-US" altLang="zh-CN"/>
              <a:t> BERT</a:t>
            </a:r>
            <a:r>
              <a:rPr lang="zh-CN" altLang="en-US"/>
              <a:t>、</a:t>
            </a:r>
            <a:r>
              <a:rPr lang="en-US" altLang="zh-CN"/>
              <a:t>CLIP</a:t>
            </a:r>
            <a:r>
              <a:rPr lang="zh-CN" altLang="en-US"/>
              <a:t>）将文本转换为嵌入（向量），然后通过（多头）注意力</a:t>
            </a:r>
            <a:r>
              <a:rPr lang="en-US" altLang="zh-CN"/>
              <a:t> $Attention(Q, K, V)$ </a:t>
            </a:r>
            <a:r>
              <a:rPr lang="zh-CN" altLang="en-US"/>
              <a:t>映射到</a:t>
            </a:r>
            <a:r>
              <a:rPr lang="en-US" altLang="zh-CN"/>
              <a:t> U-Net </a:t>
            </a:r>
            <a:r>
              <a:rPr lang="zh-CN" altLang="en-US"/>
              <a:t>层。</a:t>
            </a:r>
            <a:endParaRPr lang="zh-CN" altLang="en-US"/>
          </a:p>
          <a:p>
            <a:r>
              <a:rPr lang="en-US" altLang="zh-CN"/>
              <a:t>- </a:t>
            </a:r>
            <a:r>
              <a:rPr lang="zh-CN" altLang="en-US"/>
              <a:t>对于其他空间对齐的输入（例如语义映射、图像、修复），可以使用连接来完成调节。</a:t>
            </a:r>
            <a:endParaRPr lang="zh-CN" altLang="en-US"/>
          </a:p>
          <a:p>
            <a:endParaRPr lang="en-US" altLang="zh-CN"/>
          </a:p>
          <a:p>
            <a:r>
              <a:rPr lang="en-US" altLang="zh-CN"/>
              <a:t>text - tokenizier - embedding-  text transformer - noise predictor</a:t>
            </a:r>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en-US" altLang="zh-CN"/>
          </a:p>
          <a:p>
            <a:r>
              <a:rPr lang="en-US" altLang="zh-CN"/>
              <a:t>LLaDA </a:t>
            </a:r>
            <a:r>
              <a:rPr lang="zh-CN" altLang="en-US"/>
              <a:t>的核心思想是利用扩散模型进行语言建模。与传统的自回归模型不同，</a:t>
            </a:r>
            <a:r>
              <a:rPr lang="en-US" altLang="zh-CN"/>
              <a:t>LLaDA </a:t>
            </a:r>
            <a:r>
              <a:rPr lang="zh-CN" altLang="en-US"/>
              <a:t>采用以下方式生成文本：</a:t>
            </a:r>
            <a:endParaRPr lang="zh-CN" altLang="en-US"/>
          </a:p>
          <a:p>
            <a:endParaRPr lang="en-US" altLang="zh-CN"/>
          </a:p>
          <a:p>
            <a:r>
              <a:rPr lang="zh-CN" altLang="en-US"/>
              <a:t>前向扩散过程：将原始文本逐步</a:t>
            </a:r>
            <a:r>
              <a:rPr lang="en-US" altLang="zh-CN"/>
              <a:t> mask</a:t>
            </a:r>
            <a:r>
              <a:rPr lang="zh-CN" altLang="en-US"/>
              <a:t>，直到所有</a:t>
            </a:r>
            <a:r>
              <a:rPr lang="en-US" altLang="zh-CN"/>
              <a:t> tokens </a:t>
            </a:r>
            <a:r>
              <a:rPr lang="zh-CN" altLang="en-US"/>
              <a:t>都被</a:t>
            </a:r>
            <a:r>
              <a:rPr lang="en-US" altLang="zh-CN"/>
              <a:t> mask</a:t>
            </a:r>
            <a:r>
              <a:rPr lang="zh-CN" altLang="en-US"/>
              <a:t>，变成一段随机噪声。</a:t>
            </a:r>
            <a:endParaRPr lang="zh-CN" altLang="en-US"/>
          </a:p>
          <a:p>
            <a:r>
              <a:rPr lang="zh-CN" altLang="en-US"/>
              <a:t>反向去噪过程：训练一个</a:t>
            </a:r>
            <a:r>
              <a:rPr lang="en-US" altLang="zh-CN"/>
              <a:t> mask predictor </a:t>
            </a:r>
            <a:r>
              <a:rPr lang="zh-CN" altLang="en-US"/>
              <a:t>来预测被</a:t>
            </a:r>
            <a:r>
              <a:rPr lang="en-US" altLang="zh-CN"/>
              <a:t> mask </a:t>
            </a:r>
            <a:r>
              <a:rPr lang="zh-CN" altLang="en-US"/>
              <a:t>的</a:t>
            </a:r>
            <a:r>
              <a:rPr lang="en-US" altLang="zh-CN"/>
              <a:t> tokens</a:t>
            </a:r>
            <a:r>
              <a:rPr lang="zh-CN" altLang="en-US"/>
              <a:t>，逐步恢复原始文本。</a:t>
            </a:r>
            <a:endParaRPr lang="zh-CN" altLang="en-US"/>
          </a:p>
          <a:p>
            <a:r>
              <a:rPr lang="zh-CN" altLang="en-US"/>
              <a:t>这种方式与自回归模型的逐个</a:t>
            </a:r>
            <a:r>
              <a:rPr lang="en-US" altLang="zh-CN"/>
              <a:t> token </a:t>
            </a:r>
            <a:r>
              <a:rPr lang="zh-CN" altLang="en-US"/>
              <a:t>预测有本质的区别。自回归模型是顺序生成，而</a:t>
            </a:r>
            <a:r>
              <a:rPr lang="en-US" altLang="zh-CN"/>
              <a:t> LLaDA </a:t>
            </a:r>
            <a:r>
              <a:rPr lang="zh-CN" altLang="en-US"/>
              <a:t>是并行生成。此外，</a:t>
            </a:r>
            <a:r>
              <a:rPr lang="en-US" altLang="zh-CN"/>
              <a:t>LLaDA </a:t>
            </a:r>
            <a:r>
              <a:rPr lang="zh-CN" altLang="en-US"/>
              <a:t>可以同时考虑上下文信息，而自回归模型通常只能利用单向的上下文信息。</a:t>
            </a:r>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这张图展示了</a:t>
            </a:r>
            <a:r>
              <a:rPr lang="en-US" altLang="zh-CN"/>
              <a:t>LLaDA</a:t>
            </a:r>
            <a:r>
              <a:rPr lang="zh-CN" altLang="en-US"/>
              <a:t>在不同基准测试上的零样本</a:t>
            </a:r>
            <a:r>
              <a:rPr lang="en-US" altLang="zh-CN"/>
              <a:t>/</a:t>
            </a:r>
            <a:r>
              <a:rPr lang="zh-CN" altLang="en-US"/>
              <a:t>少样本学习表现，特别是与</a:t>
            </a:r>
            <a:r>
              <a:rPr lang="en-US" altLang="zh-CN"/>
              <a:t>LLaMA 3</a:t>
            </a:r>
            <a:r>
              <a:rPr lang="zh-CN" altLang="en-US"/>
              <a:t>和</a:t>
            </a:r>
            <a:r>
              <a:rPr lang="en-US" altLang="zh-CN"/>
              <a:t>LLaMA 2</a:t>
            </a:r>
            <a:r>
              <a:rPr lang="zh-CN" altLang="en-US"/>
              <a:t>的对比。</a:t>
            </a:r>
            <a:r>
              <a:rPr lang="en-US" altLang="zh-CN"/>
              <a:t>LLaDA</a:t>
            </a:r>
            <a:r>
              <a:rPr lang="zh-CN" altLang="en-US"/>
              <a:t>在许多任务中表现出了强大的可扩展性和竞争力。</a:t>
            </a: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Diffusion Policy</a:t>
            </a:r>
            <a:r>
              <a:rPr lang="zh-CN" altLang="en-US"/>
              <a:t>首先解决的是</a:t>
            </a:r>
            <a:r>
              <a:rPr lang="en-US" altLang="zh-CN"/>
              <a:t>Multi</a:t>
            </a:r>
            <a:r>
              <a:rPr lang="zh-CN" altLang="en-US"/>
              <a:t>-</a:t>
            </a:r>
            <a:r>
              <a:rPr lang="en-US" altLang="zh-CN"/>
              <a:t>Modal(</a:t>
            </a:r>
            <a:r>
              <a:rPr lang="zh-CN" altLang="en-US"/>
              <a:t>多模态</a:t>
            </a:r>
            <a:r>
              <a:rPr lang="en-US" altLang="zh-CN"/>
              <a:t>)</a:t>
            </a:r>
            <a:r>
              <a:rPr lang="zh-CN" altLang="en-US"/>
              <a:t>的问题。我们知道，传统的前馈神经网络相当于一个函数，对于给定的输入，只会有一种可能的输出。但是，在实际数据中，解决同一个问题可能具有不同的方法。例如，假设现在有</a:t>
            </a:r>
            <a:r>
              <a:rPr lang="en-US" altLang="zh-CN"/>
              <a:t>100</a:t>
            </a:r>
            <a:r>
              <a:rPr lang="zh-CN" altLang="en-US"/>
              <a:t>名司机开车经过一棵大树，可能有</a:t>
            </a:r>
            <a:r>
              <a:rPr lang="en-US" altLang="zh-CN"/>
              <a:t>50</a:t>
            </a:r>
            <a:r>
              <a:rPr lang="zh-CN" altLang="en-US"/>
              <a:t>名司机选择向左绕开，另外的</a:t>
            </a:r>
            <a:r>
              <a:rPr lang="en-US" altLang="zh-CN"/>
              <a:t>50</a:t>
            </a:r>
            <a:r>
              <a:rPr lang="zh-CN" altLang="en-US"/>
              <a:t>名司机选择向右绕开。如果使用传统的前馈神经网络进行训练，为了最小化损失函数，模型可能会倾向于选择这两条路径的中间值，这样就会导致模型学习到完全错误的策略。因此，我们需要引入概率分布，使得网络成为一个对于相同的输入可以有多个不同输出的函数，极大提高了灵活性。</a:t>
            </a:r>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另一个解决的是</a:t>
            </a:r>
            <a:r>
              <a:rPr lang="en-US" altLang="zh-CN"/>
              <a:t>Action Space Scalability</a:t>
            </a:r>
            <a:r>
              <a:rPr lang="zh-CN" altLang="en-US"/>
              <a:t>的问题。与</a:t>
            </a:r>
            <a:r>
              <a:rPr lang="en-US" altLang="zh-CN"/>
              <a:t>Diffuser</a:t>
            </a:r>
            <a:r>
              <a:rPr lang="zh-CN" altLang="en-US"/>
              <a:t>类似，模型在进行策略预测时会生成多步的动作而不是仅关注眼前的一两步，使得动作更加具有连贯性（在时间上具有一致性）。
作者指出，现在的动作预测主要有两种思路：一种是在连续空间中预测（类似回归任务），一种是将动作空间分成若干区间，进行离散预测（类似分类任务）。在进行</a:t>
            </a:r>
            <a:r>
              <a:rPr lang="en-US" altLang="zh-CN"/>
              <a:t>Multi</a:t>
            </a:r>
            <a:r>
              <a:rPr lang="zh-CN" altLang="en-US"/>
              <a:t>-</a:t>
            </a:r>
            <a:r>
              <a:rPr lang="en-US" altLang="zh-CN"/>
              <a:t>Modal Action Prediction</a:t>
            </a:r>
            <a:r>
              <a:rPr lang="zh-CN" altLang="en-US"/>
              <a:t>的任务时，人们倾向于将采用离散预测的方式。例如，继续沿用上述开车的例子，我们可以把方向盘的运动角度均匀划分为</a:t>
            </a:r>
            <a:r>
              <a:rPr lang="en-US" altLang="zh-CN"/>
              <a:t>100</a:t>
            </a:r>
            <a:r>
              <a:rPr lang="zh-CN" altLang="en-US"/>
              <a:t>个区间，这样就将连续的角度预测转换为一个</a:t>
            </a:r>
            <a:r>
              <a:rPr lang="en-US" altLang="zh-CN"/>
              <a:t>100</a:t>
            </a:r>
            <a:r>
              <a:rPr lang="zh-CN" altLang="en-US"/>
              <a:t>分类的问题。可以预见的是，这种方法会随着预测步数的增多维度会呈指数级增长，另外，在实际应用中，预测一个六自由度的机械臂的一步动作就已经有很高的维度了，因此，这种离散预测的方法无法胜任复杂的控制。</a:t>
            </a:r>
            <a:r>
              <a:rPr lang="en-US" altLang="zh-CN"/>
              <a:t>Diffusion Policy</a:t>
            </a:r>
            <a:r>
              <a:rPr lang="zh-CN" altLang="en-US"/>
              <a:t>追求的是不仅可以预测每一步，而且可以在高维连续控制中实现。对于我们来说，我们可以直接预测未来每一步，无论是接下来的</a:t>
            </a:r>
            <a:r>
              <a:rPr lang="en-US" altLang="zh-CN"/>
              <a:t>20</a:t>
            </a:r>
            <a:r>
              <a:rPr lang="zh-CN" altLang="en-US"/>
              <a:t>步还是</a:t>
            </a:r>
            <a:r>
              <a:rPr lang="en-US" altLang="zh-CN"/>
              <a:t>100</a:t>
            </a:r>
            <a:r>
              <a:rPr lang="zh-CN" altLang="en-US"/>
              <a:t>步，是向左还是向右，而不是在每一步预测之后再执行，再决定下一步该怎么走。</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我们今天的分享主要聚焦在两个问题</a:t>
            </a:r>
            <a:br>
              <a:rPr lang="zh-CN" altLang="en-US"/>
            </a:br>
            <a:br>
              <a:rPr lang="zh-CN" altLang="en-US"/>
            </a:br>
            <a:r>
              <a:rPr lang="en-US" altLang="zh-CN"/>
              <a:t>- </a:t>
            </a:r>
            <a:r>
              <a:rPr lang="zh-CN" altLang="en-US"/>
              <a:t>什么是</a:t>
            </a:r>
            <a:r>
              <a:rPr lang="en-US" altLang="zh-CN"/>
              <a:t>diffusion model？</a:t>
            </a:r>
            <a:r>
              <a:rPr lang="zh-CN" altLang="en-US"/>
              <a:t>这部分我们会结合</a:t>
            </a:r>
            <a:r>
              <a:rPr lang="en-US" altLang="zh-CN"/>
              <a:t>DDPM</a:t>
            </a:r>
            <a:r>
              <a:rPr lang="zh-CN" altLang="en-US"/>
              <a:t>论文当中的思路</a:t>
            </a:r>
            <a:r>
              <a:rPr lang="en-US" altLang="zh-CN"/>
              <a:t>，</a:t>
            </a:r>
            <a:r>
              <a:rPr lang="zh-CN" altLang="en-US"/>
              <a:t>讲解</a:t>
            </a:r>
            <a:r>
              <a:rPr lang="en-US" altLang="zh-CN"/>
              <a:t>DM</a:t>
            </a:r>
            <a:r>
              <a:rPr lang="zh-CN" altLang="en-US"/>
              <a:t>中前向加噪</a:t>
            </a:r>
            <a:r>
              <a:rPr lang="en-US" altLang="zh-CN"/>
              <a:t>、</a:t>
            </a:r>
            <a:r>
              <a:rPr lang="zh-CN" altLang="en-US"/>
              <a:t>反向去噪</a:t>
            </a:r>
            <a:r>
              <a:rPr lang="en-US" altLang="zh-CN"/>
              <a:t>、</a:t>
            </a:r>
            <a:r>
              <a:rPr lang="zh-CN" altLang="en-US"/>
              <a:t>模型训练的框架结构</a:t>
            </a:r>
            <a:endParaRPr lang="en-US" altLang="zh-CN"/>
          </a:p>
          <a:p>
            <a:r>
              <a:rPr lang="en-US" altLang="zh-CN"/>
              <a:t>- diffusion model </a:t>
            </a:r>
            <a:r>
              <a:rPr lang="zh-CN" altLang="en-US"/>
              <a:t>如何应用在不同的领域当中</a:t>
            </a:r>
            <a:r>
              <a:rPr lang="en-US" altLang="zh-CN"/>
              <a:t>？</a:t>
            </a:r>
            <a:r>
              <a:rPr lang="zh-CN" altLang="en-US"/>
              <a:t>这部分我们会简单结合四篇论文讲一下</a:t>
            </a:r>
            <a:r>
              <a:rPr lang="en-US" altLang="zh-CN"/>
              <a:t>diffusion model </a:t>
            </a:r>
            <a:r>
              <a:rPr lang="zh-CN" altLang="en-US"/>
              <a:t>在</a:t>
            </a:r>
            <a:r>
              <a:rPr lang="en-US" altLang="zh-CN"/>
              <a:t>txt2img LLM robotics</a:t>
            </a:r>
            <a:r>
              <a:rPr lang="zh-CN" altLang="en-US"/>
              <a:t>上的</a:t>
            </a:r>
            <a:r>
              <a:rPr lang="zh-CN" altLang="en-US"/>
              <a:t>应用</a:t>
            </a:r>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最后是</a:t>
            </a:r>
            <a:r>
              <a:rPr lang="en-US" altLang="zh-CN"/>
              <a:t>Training Stability</a:t>
            </a:r>
            <a:r>
              <a:rPr lang="zh-CN" altLang="en-US"/>
              <a:t>的问题，作者指出</a:t>
            </a:r>
            <a:r>
              <a:rPr lang="en-US" altLang="zh-CN"/>
              <a:t>Diffusion</a:t>
            </a:r>
            <a:r>
              <a:rPr lang="zh-CN" altLang="en-US"/>
              <a:t>方法的强大之处在于，它的性能不逊色于</a:t>
            </a:r>
            <a:r>
              <a:rPr lang="en-US" altLang="zh-CN"/>
              <a:t>GAN</a:t>
            </a:r>
            <a:r>
              <a:rPr lang="zh-CN" altLang="en-US"/>
              <a:t>，但其训练过程非常稳定。基本上，你可以随便调整参数，生成器就能够输出结果，可能效果不是最优的，但基本上都能</a:t>
            </a:r>
            <a:r>
              <a:rPr lang="en-US" altLang="zh-CN"/>
              <a:t>work</a:t>
            </a:r>
            <a:r>
              <a:rPr lang="zh-CN" altLang="en-US"/>
              <a:t>。</a:t>
            </a:r>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这篇开箱工作它可以简称叫</a:t>
            </a:r>
            <a:r>
              <a:rPr lang="en-US" altLang="zh-CN">
                <a:sym typeface="+mn-ea"/>
              </a:rPr>
              <a:t>DDPM, </a:t>
            </a:r>
            <a:r>
              <a:rPr lang="zh-CN" altLang="en-US">
                <a:sym typeface="+mn-ea"/>
              </a:rPr>
              <a:t>他讲了一个什么故事</a:t>
            </a:r>
            <a:br>
              <a:rPr lang="zh-CN" altLang="en-US">
                <a:sym typeface="+mn-ea"/>
              </a:rPr>
            </a:br>
            <a:r>
              <a:rPr lang="en-US" altLang="zh-CN"/>
              <a:t>DDPM</a:t>
            </a:r>
            <a:r>
              <a:rPr lang="zh-CN" altLang="en-US"/>
              <a:t>包含两个过程</a:t>
            </a:r>
            <a:r>
              <a:rPr lang="en-US" altLang="zh-CN"/>
              <a:t>
</a:t>
            </a:r>
            <a:endParaRPr lang="en-US" altLang="zh-CN"/>
          </a:p>
          <a:p>
            <a:r>
              <a:rPr lang="zh-CN" altLang="en-US"/>
              <a:t>一个是前向过程（也就是加噪）： </a:t>
            </a:r>
            <a:endParaRPr lang="zh-CN" altLang="en-US"/>
          </a:p>
          <a:p>
            <a:r>
              <a:rPr lang="zh-CN" altLang="en-US"/>
              <a:t>假设我们有一张清晰的原图</a:t>
            </a:r>
            <a:r>
              <a:rPr lang="en-US" altLang="zh-CN"/>
              <a:t>x0</a:t>
            </a:r>
            <a:r>
              <a:rPr lang="zh-CN" altLang="en-US"/>
              <a:t>，这个过程就像给照片做</a:t>
            </a:r>
            <a:r>
              <a:rPr lang="en-US" altLang="zh-CN"/>
              <a:t>"</a:t>
            </a:r>
            <a:r>
              <a:rPr lang="zh-CN" altLang="en-US"/>
              <a:t>老化处理</a:t>
            </a:r>
            <a:r>
              <a:rPr lang="en-US" altLang="zh-CN"/>
              <a:t>"</a:t>
            </a:r>
            <a:r>
              <a:rPr lang="zh-CN" altLang="en-US"/>
              <a:t>。每一步我们都往图片里注入一点噪声，经过几百次这样的操作，最终会得到一张完全无序的噪声图</a:t>
            </a:r>
            <a:r>
              <a:rPr lang="en-US" altLang="zh-CN"/>
              <a:t>xT</a:t>
            </a:r>
            <a:r>
              <a:rPr lang="zh-CN" altLang="en-US"/>
              <a:t>，就像被无数噪点淹没的照片</a:t>
            </a:r>
            <a:endParaRPr lang="zh-CN" altLang="en-US"/>
          </a:p>
          <a:p>
            <a:endParaRPr lang="zh-CN" altLang="en-US"/>
          </a:p>
          <a:p>
            <a:r>
              <a:rPr lang="zh-CN" altLang="en-US"/>
              <a:t>第二个是反向过程（也就是去噪）： </a:t>
            </a:r>
            <a:endParaRPr lang="zh-CN" altLang="en-US"/>
          </a:p>
          <a:p>
            <a:r>
              <a:rPr lang="zh-CN" altLang="en-US"/>
              <a:t>想象我们拿到一张纯噪声图，和正向过程相反，经过几百次的处理，逐步去除噪声以恢复原图。
</a:t>
            </a:r>
            <a:br>
              <a:rPr lang="zh-CN" altLang="en-US"/>
            </a:br>
            <a:br>
              <a:rPr lang="zh-CN" altLang="en-US"/>
            </a:b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cs typeface="Arial" panose="020B0604020202090204" pitchFamily="34" charset="0"/>
              </a:rPr>
              <a:t>正向过程中，加噪这一步是通过加入正态分布实现的</a:t>
            </a:r>
            <a:r>
              <a:rPr lang="en-US" altLang="zh-CN">
                <a:cs typeface="Arial" panose="020B0604020202090204" pitchFamily="34" charset="0"/>
              </a:rPr>
              <a:t>
</a:t>
            </a:r>
            <a:r>
              <a:rPr lang="zh-CN" altLang="en-US"/>
              <a:t>每一步我们都往图片里注入一点标准正态分布，经过几百次这样的操作，最终会得到一张完全无序的噪声图</a:t>
            </a:r>
            <a:r>
              <a:rPr lang="en-US" altLang="zh-CN"/>
              <a:t>xT</a:t>
            </a:r>
            <a:r>
              <a:rPr lang="zh-CN" altLang="en-US"/>
              <a:t>，就像被无数噪点淹没的照片</a:t>
            </a:r>
            <a:endParaRPr lang="zh-CN" altLang="en-US"/>
          </a:p>
          <a:p>
            <a:r>
              <a:rPr lang="zh-CN" altLang="en-US"/>
              <a:t>但关键在于反向过程。想象我们拿到一张纯噪声图，能不能像倒放视频一样一步步恢复原图？关键就是是否可以把加的噪声寻找出来</a:t>
            </a:r>
            <a:r>
              <a:rPr lang="en-US" altLang="zh-CN"/>
              <a:t>，</a:t>
            </a:r>
            <a:r>
              <a:rPr lang="zh-CN" altLang="en-US"/>
              <a:t>再把噪声去掉</a:t>
            </a:r>
            <a:r>
              <a:rPr lang="en-US" altLang="zh-CN"/>
              <a:t>，</a:t>
            </a:r>
            <a:r>
              <a:rPr lang="zh-CN" altLang="en-US"/>
              <a:t>就相当于在反向过程当中走了一步</a:t>
            </a:r>
            <a:r>
              <a:rPr lang="en-US" altLang="zh-CN"/>
              <a:t>。</a:t>
            </a:r>
            <a:endParaRPr lang="zh-CN" altLang="en-US"/>
          </a:p>
          <a:p>
            <a:r>
              <a:rPr lang="zh-CN" altLang="en-US"/>
              <a:t>
因为获得的噪声图是单个的数据而不是整个分布，所以通过正向加噪的公式逆推是不可行的
这时候需要训练一个神经网络，而是预测每一步加入的噪声。对于每一步</a:t>
            </a:r>
            <a:r>
              <a:rPr lang="zh-CN" altLang="en-US"/>
              <a:t>来说，网络会分析当前噪声图</a:t>
            </a:r>
            <a:r>
              <a:rPr lang="en-US" altLang="zh-CN"/>
              <a:t>xt</a:t>
            </a:r>
            <a:r>
              <a:rPr lang="zh-CN" altLang="en-US"/>
              <a:t>，结合时间步信息</a:t>
            </a:r>
            <a:r>
              <a:rPr lang="en-US" altLang="zh-CN"/>
              <a:t>t</a:t>
            </a:r>
            <a:r>
              <a:rPr lang="zh-CN" altLang="en-US"/>
              <a:t>，预测出这一层噪声的具体参数</a:t>
            </a:r>
            <a:endParaRPr lang="zh-CN" altLang="en-US"/>
          </a:p>
          <a:p>
            <a:endParaRPr lang="zh-CN" altLang="en-US"/>
          </a:p>
          <a:p>
            <a:r>
              <a:rPr lang="zh-CN" altLang="en-US"/>
              <a:t>李宏毅老师举了一个例子非常的形象</a:t>
            </a:r>
            <a:r>
              <a:rPr lang="en-US" altLang="zh-CN"/>
              <a:t>，</a:t>
            </a:r>
            <a:r>
              <a:rPr lang="zh-CN" altLang="en-US"/>
              <a:t>米开朗基罗在雕刻这个石雕刻</a:t>
            </a:r>
            <a:r>
              <a:rPr lang="en-US" altLang="zh-CN"/>
              <a:t>，</a:t>
            </a:r>
            <a:r>
              <a:rPr lang="zh-CN" altLang="en-US"/>
              <a:t>石像之前</a:t>
            </a:r>
            <a:r>
              <a:rPr lang="en-US" altLang="zh-CN"/>
              <a:t>, </a:t>
            </a:r>
            <a:r>
              <a:rPr lang="zh-CN" altLang="en-US"/>
              <a:t>其实他已经已经已经在那儿了</a:t>
            </a:r>
            <a:r>
              <a:rPr lang="en-US" altLang="zh-CN"/>
              <a:t>, </a:t>
            </a:r>
            <a:r>
              <a:rPr lang="zh-CN" altLang="en-US"/>
              <a:t>我做的工作只是说</a:t>
            </a:r>
            <a:r>
              <a:rPr lang="en-US" altLang="zh-CN"/>
              <a:t>, </a:t>
            </a:r>
            <a:r>
              <a:rPr lang="zh-CN" altLang="en-US"/>
              <a:t>我把多余的这一部分材料给它去除掉</a:t>
            </a:r>
            <a:endParaRPr lang="zh-CN" altLang="en-US"/>
          </a:p>
          <a:p>
            <a:endParaRPr lang="zh-CN" altLang="en-US"/>
          </a:p>
          <a:p>
            <a:r>
              <a:rPr lang="en-US" altLang="zh-CN"/>
              <a:t>
</a:t>
            </a:r>
            <a:r>
              <a:rPr lang="zh-CN" altLang="en-US"/>
              <a:t>好的现在我们对于扩散模型有了一个基础的感性</a:t>
            </a:r>
            <a:r>
              <a:rPr lang="zh-CN" altLang="en-US"/>
              <a:t>认知，接下来我们会从数学原理的角度去详细分析</a:t>
            </a:r>
            <a:r>
              <a:rPr lang="en-US" altLang="zh-CN"/>
              <a:t>DDPM</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关于正向过程
首先，加噪不是简单地在图像上叠加噪声，而是通过线性组合实现的。
具体来说，每一步生成</a:t>
            </a:r>
            <a:r>
              <a:rPr lang="en-US" altLang="zh-CN"/>
              <a:t>xt</a:t>
            </a:r>
            <a:r>
              <a:rPr lang="zh-CN" altLang="en-US"/>
              <a:t>时，我们不是直接用</a:t>
            </a:r>
            <a:r>
              <a:rPr lang="en-US" altLang="zh-CN"/>
              <a:t>xt</a:t>
            </a:r>
            <a:r>
              <a:rPr lang="zh-CN" altLang="en-US"/>
              <a:t>-</a:t>
            </a:r>
            <a:r>
              <a:rPr lang="en-US" altLang="zh-CN"/>
              <a:t>1</a:t>
            </a:r>
            <a:r>
              <a:rPr lang="zh-CN" altLang="en-US"/>
              <a:t>加噪声，而是用两个预设系数√αₜ和√</a:t>
            </a:r>
            <a:r>
              <a:rPr lang="en-US" altLang="zh-CN"/>
              <a:t>(1</a:t>
            </a:r>
            <a:r>
              <a:rPr lang="zh-CN" altLang="en-US"/>
              <a:t>-αₜ</a:t>
            </a:r>
            <a:r>
              <a:rPr lang="en-US" altLang="zh-CN"/>
              <a:t>)</a:t>
            </a:r>
            <a:r>
              <a:rPr lang="zh-CN" altLang="en-US"/>
              <a:t>对原图信号和噪声进行加权混合，写成公式就是</a:t>
            </a:r>
            <a:r>
              <a:rPr lang="en-US" altLang="zh-CN"/>
              <a:t>xₜ</a:t>
            </a:r>
            <a:r>
              <a:rPr lang="zh-CN" altLang="en-US"/>
              <a:t>=√αₜ·</a:t>
            </a:r>
            <a:r>
              <a:rPr lang="en-US" altLang="zh-CN"/>
              <a:t>xₜ₋₁ </a:t>
            </a:r>
            <a:r>
              <a:rPr lang="zh-CN" altLang="en-US"/>
              <a:t>+ √</a:t>
            </a:r>
            <a:r>
              <a:rPr lang="en-US" altLang="zh-CN"/>
              <a:t>(1</a:t>
            </a:r>
            <a:r>
              <a:rPr lang="zh-CN" altLang="en-US"/>
              <a:t>-αₜ</a:t>
            </a:r>
            <a:r>
              <a:rPr lang="en-US" altLang="zh-CN"/>
              <a:t>)</a:t>
            </a:r>
            <a:r>
              <a:rPr lang="zh-CN" altLang="en-US"/>
              <a:t>·ε，这里ε是从标准正态分布采样出的噪声
观察到令μ=√αₜ·</a:t>
            </a:r>
            <a:r>
              <a:rPr lang="en-US" altLang="zh-CN"/>
              <a:t>xₜ₋₁</a:t>
            </a:r>
            <a:r>
              <a:rPr lang="zh-CN" altLang="en-US"/>
              <a:t>，σ²=</a:t>
            </a:r>
            <a:r>
              <a:rPr lang="en-US" altLang="zh-CN"/>
              <a:t>(1</a:t>
            </a:r>
            <a:r>
              <a:rPr lang="zh-CN" altLang="en-US"/>
              <a:t>-αₜ</a:t>
            </a:r>
            <a:r>
              <a:rPr lang="en-US" altLang="zh-CN"/>
              <a:t>)I
</a:t>
            </a:r>
            <a:r>
              <a:rPr lang="zh-CN" altLang="en-US"/>
              <a:t>可以判断</a:t>
            </a:r>
            <a:r>
              <a:rPr lang="en-US" altLang="zh-CN"/>
              <a:t>xₜ</a:t>
            </a:r>
            <a:r>
              <a:rPr lang="zh-CN" altLang="en-US"/>
              <a:t>也属于正态分布
</a:t>
            </a:r>
            <a:endParaRPr lang="zh-CN" altLang="en-US"/>
          </a:p>
          <a:p>
            <a:endParaRPr lang="zh-CN" altLang="en-US"/>
          </a:p>
          <a:p>
            <a:r>
              <a:rPr lang="zh-CN" altLang="en-US"/>
              <a:t>重参数（</a:t>
            </a:r>
            <a:r>
              <a:rPr lang="en-US" altLang="zh-CN"/>
              <a:t>reparameterization trick</a:t>
            </a:r>
            <a:r>
              <a:rPr lang="zh-CN" altLang="en-US"/>
              <a:t>）</a:t>
            </a:r>
            <a:endParaRPr lang="zh-CN" altLang="en-US"/>
          </a:p>
          <a:p>
            <a:r>
              <a:rPr lang="en-US" altLang="zh-CN"/>
              <a:t>z = mu + sigma epsilon</a:t>
            </a:r>
            <a:endParaRPr lang="zh-CN" altLang="en-US"/>
          </a:p>
          <a:p>
            <a:endParaRPr lang="zh-CN" altLang="en-US"/>
          </a:p>
          <a:p>
            <a:r>
              <a:rPr lang="zh-CN" altLang="en-US"/>
              <a:t>
两个系数√αₜ和√</a:t>
            </a:r>
            <a:r>
              <a:rPr lang="en-US" altLang="zh-CN"/>
              <a:t>(1</a:t>
            </a:r>
            <a:r>
              <a:rPr lang="zh-CN" altLang="en-US"/>
              <a:t>-αₜ</a:t>
            </a:r>
            <a:r>
              <a:rPr lang="en-US" altLang="zh-CN"/>
              <a:t>)</a:t>
            </a:r>
            <a:r>
              <a:rPr lang="zh-CN" altLang="en-US"/>
              <a:t>其实反映了信噪比的变化趋势。在</a:t>
            </a:r>
            <a:r>
              <a:rPr lang="en-US" altLang="zh-CN"/>
              <a:t>DDPM</a:t>
            </a:r>
            <a:r>
              <a:rPr lang="zh-CN" altLang="en-US"/>
              <a:t>原论文中，αₜ是预先设计好的时间计划表（</a:t>
            </a:r>
            <a:r>
              <a:rPr lang="en-US" altLang="zh-CN"/>
              <a:t>schedule</a:t>
            </a:r>
            <a:r>
              <a:rPr lang="zh-CN" altLang="en-US"/>
              <a:t>），随着时间步</a:t>
            </a:r>
            <a:r>
              <a:rPr lang="en-US" altLang="zh-CN"/>
              <a:t>t</a:t>
            </a:r>
            <a:r>
              <a:rPr lang="zh-CN" altLang="en-US"/>
              <a:t>增加，√αₜ逐渐减小，√</a:t>
            </a:r>
            <a:r>
              <a:rPr lang="en-US" altLang="zh-CN"/>
              <a:t>(1</a:t>
            </a:r>
            <a:r>
              <a:rPr lang="zh-CN" altLang="en-US"/>
              <a:t>-αₜ</a:t>
            </a:r>
            <a:r>
              <a:rPr lang="en-US" altLang="zh-CN"/>
              <a:t>)</a:t>
            </a:r>
            <a:r>
              <a:rPr lang="zh-CN" altLang="en-US"/>
              <a:t>逐渐增大。这意味着早期阶段保留更多原图信息，后期阶段噪声占比越来越高。最终当</a:t>
            </a:r>
            <a:r>
              <a:rPr lang="en-US" altLang="zh-CN"/>
              <a:t>T</a:t>
            </a:r>
            <a:r>
              <a:rPr lang="zh-CN" altLang="en-US"/>
              <a:t>足够大时，</a:t>
            </a:r>
            <a:r>
              <a:rPr lang="en-US" altLang="zh-CN"/>
              <a:t>x_T</a:t>
            </a:r>
            <a:r>
              <a:rPr lang="zh-CN" altLang="en-US"/>
              <a:t>会收敛为标准正态分布</a:t>
            </a:r>
            <a:r>
              <a:rPr lang="en-US" altLang="zh-CN"/>
              <a:t>N(0,I)</a:t>
            </a:r>
            <a:r>
              <a:rPr lang="zh-CN" altLang="en-US"/>
              <a:t>，就像把原图彻底打散成纯噪声</a:t>
            </a:r>
            <a:endParaRPr lang="zh-CN" altLang="en-US"/>
          </a:p>
          <a:p>
            <a:r>
              <a:rPr lang="en-US" altLang="zh-CN"/>
              <a:t>- </a:t>
            </a:r>
            <a:r>
              <a:rPr lang="zh-CN" altLang="en-US"/>
              <a:t>在水中加糖</a:t>
            </a:r>
            <a:r>
              <a:rPr lang="en-US" altLang="zh-CN"/>
              <a:t>，</a:t>
            </a:r>
            <a:r>
              <a:rPr lang="zh-CN" altLang="en-US"/>
              <a:t>你如果想保持每次加的甜度是一样的</a:t>
            </a:r>
            <a:r>
              <a:rPr lang="en-US" altLang="zh-CN"/>
              <a:t>，</a:t>
            </a:r>
            <a:r>
              <a:rPr lang="zh-CN" altLang="en-US"/>
              <a:t>加的糖就会越来</a:t>
            </a:r>
            <a:r>
              <a:rPr lang="zh-CN" altLang="en-US"/>
              <a:t>越多</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我们来看</a:t>
            </a:r>
            <a:r>
              <a:rPr lang="en-US" altLang="zh-CN"/>
              <a:t>xt</a:t>
            </a:r>
            <a:r>
              <a:rPr lang="zh-CN" altLang="en-US">
                <a:cs typeface="Arial" panose="020B0604020202090204" pitchFamily="34" charset="0"/>
              </a:rPr>
              <a:t>的生成规律：</a:t>
            </a:r>
            <a:r>
              <a:rPr lang="en-US" altLang="zh-CN">
                <a:cs typeface="Arial" panose="020B0604020202090204" pitchFamily="34" charset="0"/>
              </a:rPr>
              <a:t>xt</a:t>
            </a:r>
            <a:r>
              <a:rPr lang="zh-CN" altLang="en-US">
                <a:cs typeface="Arial" panose="020B0604020202090204" pitchFamily="34" charset="0"/>
              </a:rPr>
              <a:t>的生成只和它的前一步</a:t>
            </a:r>
            <a:r>
              <a:rPr lang="en-US" altLang="zh-CN">
                <a:cs typeface="Arial" panose="020B0604020202090204" pitchFamily="34" charset="0"/>
              </a:rPr>
              <a:t>xt</a:t>
            </a:r>
            <a:r>
              <a:rPr lang="zh-CN" altLang="en-US">
                <a:cs typeface="Arial" panose="020B0604020202090204" pitchFamily="34" charset="0"/>
              </a:rPr>
              <a:t>-</a:t>
            </a:r>
            <a:r>
              <a:rPr lang="en-US" altLang="zh-CN">
                <a:cs typeface="Arial" panose="020B0604020202090204" pitchFamily="34" charset="0"/>
              </a:rPr>
              <a:t>1</a:t>
            </a:r>
            <a:r>
              <a:rPr lang="zh-CN" altLang="en-US">
                <a:cs typeface="Arial" panose="020B0604020202090204" pitchFamily="34" charset="0"/>
              </a:rPr>
              <a:t>有关，</a:t>
            </a:r>
            <a:r>
              <a:rPr lang="zh-CN" altLang="en-US">
                <a:cs typeface="Arial" panose="020B0604020202090204" pitchFamily="34" charset="0"/>
              </a:rPr>
              <a:t>是一个马尔科夫链</a:t>
            </a:r>
            <a:endParaRPr lang="zh-CN" altLang="en-US">
              <a:cs typeface="Arial" panose="020B0604020202090204" pitchFamily="34" charset="0"/>
            </a:endParaRPr>
          </a:p>
          <a:p>
            <a:endParaRPr lang="zh-CN" altLang="en-US">
              <a:cs typeface="Arial" panose="020B0604020202090204" pitchFamily="34" charset="0"/>
            </a:endParaRPr>
          </a:p>
          <a:p>
            <a:r>
              <a:rPr lang="zh-CN" altLang="en-US"/>
              <a:t>既然每一步都只依赖前一步，那我们可以通过递归展开的方式，把整个加噪过程写成直接从</a:t>
            </a:r>
            <a:r>
              <a:rPr lang="en-US" altLang="zh-CN"/>
              <a:t>x0</a:t>
            </a:r>
            <a:r>
              <a:rPr lang="zh-CN" altLang="en-US"/>
              <a:t>一步到位生成</a:t>
            </a:r>
            <a:r>
              <a:rPr lang="en-US" altLang="zh-CN"/>
              <a:t>xt</a:t>
            </a:r>
            <a:r>
              <a:rPr lang="zh-CN" altLang="en-US"/>
              <a:t>的表达式。比如</a:t>
            </a:r>
            <a:r>
              <a:rPr lang="en-US" altLang="zh-CN"/>
              <a:t>xt</a:t>
            </a:r>
            <a:r>
              <a:rPr lang="zh-CN" altLang="en-US"/>
              <a:t>-</a:t>
            </a:r>
            <a:r>
              <a:rPr lang="en-US" altLang="zh-CN"/>
              <a:t>1</a:t>
            </a:r>
            <a:r>
              <a:rPr lang="zh-CN" altLang="en-US"/>
              <a:t>可以展开成</a:t>
            </a:r>
            <a:r>
              <a:rPr lang="en-US" altLang="zh-CN"/>
              <a:t>xt</a:t>
            </a:r>
            <a:r>
              <a:rPr lang="zh-CN" altLang="en-US"/>
              <a:t>-</a:t>
            </a:r>
            <a:r>
              <a:rPr lang="en-US" altLang="zh-CN"/>
              <a:t>2</a:t>
            </a:r>
            <a:r>
              <a:rPr lang="zh-CN" altLang="en-US"/>
              <a:t>的表达式，再继续展开下去，我们可以获得数学归纳的结果
因为所有的高斯噪声项（像ε</a:t>
            </a:r>
            <a:r>
              <a:rPr lang="en-US" altLang="zh-CN"/>
              <a:t>_t</a:t>
            </a:r>
            <a:r>
              <a:rPr lang="zh-CN" altLang="en-US"/>
              <a:t>、ε</a:t>
            </a:r>
            <a:r>
              <a:rPr lang="en-US" altLang="zh-CN"/>
              <a:t>_t</a:t>
            </a:r>
            <a:r>
              <a:rPr lang="zh-CN" altLang="en-US"/>
              <a:t>-</a:t>
            </a:r>
            <a:r>
              <a:rPr lang="en-US" altLang="zh-CN"/>
              <a:t>1</a:t>
            </a:r>
            <a:r>
              <a:rPr lang="zh-CN" altLang="en-US"/>
              <a:t>这些）其实都是独立同分布的，根据概率论知识，正态分布相加之后</a:t>
            </a:r>
            <a:r>
              <a:rPr lang="en-US" altLang="zh-CN"/>
              <a:t>，</a:t>
            </a:r>
            <a:r>
              <a:rPr lang="zh-CN" altLang="en-US"/>
              <a:t>均值相加</a:t>
            </a:r>
            <a:r>
              <a:rPr lang="en-US" altLang="zh-CN"/>
              <a:t>，</a:t>
            </a:r>
            <a:r>
              <a:rPr lang="zh-CN" altLang="en-US"/>
              <a:t>方差相加</a:t>
            </a:r>
            <a:endParaRPr lang="en-US" altLang="zh-CN"/>
          </a:p>
          <a:p>
            <a:endParaRPr lang="zh-CN" altLang="en-US"/>
          </a:p>
          <a:p>
            <a:r>
              <a:rPr lang="zh-CN" altLang="en-US" sz="1800">
                <a:solidFill>
                  <a:schemeClr val="tx1"/>
                </a:solidFill>
              </a:rPr>
              <a:t>现在</a:t>
            </a:r>
            <a:r>
              <a:rPr lang="zh-CN" altLang="en-US"/>
              <a:t>原本需要</a:t>
            </a:r>
            <a:r>
              <a:rPr lang="en-US" altLang="zh-CN"/>
              <a:t>t</a:t>
            </a:r>
            <a:r>
              <a:rPr lang="zh-CN" altLang="en-US"/>
              <a:t>步的加噪过程，现在通过数学推导可以直接用一步计算完成</a:t>
            </a:r>
            <a:r>
              <a:rPr lang="en-US" altLang="zh-CN"/>
              <a:t>，</a:t>
            </a:r>
            <a:r>
              <a:rPr lang="zh-CN" altLang="en-US"/>
              <a:t>因此我们能直接获取任意时间步</a:t>
            </a:r>
            <a:r>
              <a:rPr lang="en-US" altLang="zh-CN"/>
              <a:t>t</a:t>
            </a:r>
            <a:r>
              <a:rPr lang="zh-CN" altLang="en-US"/>
              <a:t>对应的含噪样本</a:t>
            </a:r>
            <a:r>
              <a:rPr lang="en-US" altLang="zh-CN"/>
              <a:t>，</a:t>
            </a:r>
            <a:r>
              <a:rPr lang="zh-CN" altLang="en-US"/>
              <a:t>这里</a:t>
            </a:r>
            <a:r>
              <a:rPr lang="zh-CN" altLang="en-US">
                <a:sym typeface="+mn-ea"/>
              </a:rPr>
              <a:t>引入了一个新符号ᾱ</a:t>
            </a:r>
            <a:r>
              <a:rPr lang="en-US" altLang="zh-CN">
                <a:sym typeface="+mn-ea"/>
              </a:rPr>
              <a:t>_t</a:t>
            </a:r>
            <a:r>
              <a:rPr lang="zh-CN" altLang="en-US">
                <a:sym typeface="+mn-ea"/>
              </a:rPr>
              <a:t>（念作</a:t>
            </a:r>
            <a:r>
              <a:rPr lang="en-US" altLang="zh-CN">
                <a:sym typeface="+mn-ea"/>
              </a:rPr>
              <a:t>alpha_bar</a:t>
            </a:r>
            <a:r>
              <a:rPr lang="zh-CN" altLang="en-US">
                <a:sym typeface="+mn-ea"/>
              </a:rPr>
              <a:t>）来表示从第</a:t>
            </a:r>
            <a:r>
              <a:rPr lang="en-US" altLang="zh-CN">
                <a:sym typeface="+mn-ea"/>
              </a:rPr>
              <a:t>1</a:t>
            </a:r>
            <a:r>
              <a:rPr lang="zh-CN" altLang="en-US">
                <a:sym typeface="+mn-ea"/>
              </a:rPr>
              <a:t>步到第</a:t>
            </a:r>
            <a:r>
              <a:rPr lang="en-US" altLang="zh-CN">
                <a:sym typeface="+mn-ea"/>
              </a:rPr>
              <a:t>t</a:t>
            </a:r>
            <a:r>
              <a:rPr lang="zh-CN" altLang="en-US">
                <a:sym typeface="+mn-ea"/>
              </a:rPr>
              <a:t>步所有α的连乘积化简</a:t>
            </a:r>
            <a:r>
              <a:rPr lang="zh-CN" altLang="en-US">
                <a:sym typeface="+mn-ea"/>
              </a:rPr>
              <a:t>表达式</a:t>
            </a:r>
            <a:endParaRPr lang="zh-CN" altLang="en-US">
              <a:sym typeface="+mn-ea"/>
            </a:endParaRPr>
          </a:p>
          <a:p>
            <a:endParaRPr lang="zh-CN" altLang="en-US">
              <a:sym typeface="+mn-ea"/>
            </a:endParaRPr>
          </a:p>
          <a:p>
            <a:r>
              <a:rPr lang="zh-CN" altLang="en-US">
                <a:sym typeface="+mn-ea"/>
              </a:rPr>
              <a:t>又注意到</a:t>
            </a:r>
            <a:r>
              <a:rPr lang="en-US" altLang="zh-CN">
                <a:sym typeface="+mn-ea"/>
              </a:rPr>
              <a:t>alpha、bar alpha</a:t>
            </a:r>
            <a:r>
              <a:rPr lang="zh-CN" altLang="en-US">
                <a:sym typeface="+mn-ea"/>
              </a:rPr>
              <a:t>这些参数都是事先确定的</a:t>
            </a:r>
            <a:r>
              <a:rPr lang="en-US" altLang="zh-CN">
                <a:sym typeface="+mn-ea"/>
              </a:rPr>
              <a:t>，</a:t>
            </a:r>
            <a:r>
              <a:rPr lang="zh-CN" altLang="en-US">
                <a:sym typeface="+mn-ea"/>
              </a:rPr>
              <a:t>也就是在模型训练之前</a:t>
            </a:r>
            <a:r>
              <a:rPr lang="en-US" altLang="zh-CN">
                <a:sym typeface="+mn-ea"/>
              </a:rPr>
              <a:t>，</a:t>
            </a:r>
            <a:r>
              <a:rPr lang="zh-CN" altLang="en-US">
                <a:sym typeface="+mn-ea"/>
              </a:rPr>
              <a:t>我们就可以获得这些</a:t>
            </a:r>
            <a:r>
              <a:rPr lang="zh-CN" altLang="en-US">
                <a:sym typeface="+mn-ea"/>
              </a:rPr>
              <a:t>参数</a:t>
            </a:r>
            <a:endParaRPr lang="zh-CN" altLang="en-US">
              <a:sym typeface="+mn-e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我们来看反向过程。</a:t>
            </a:r>
            <a:r>
              <a:rPr lang="zh-CN" altLang="en-US" sz="1800">
                <a:solidFill>
                  <a:schemeClr val="tx1"/>
                </a:solidFill>
              </a:rPr>
              <a:t>如何从一步步从噪声图</a:t>
            </a:r>
            <a:r>
              <a:rPr lang="en-US" altLang="zh-CN" sz="1800">
                <a:solidFill>
                  <a:schemeClr val="tx1"/>
                </a:solidFill>
              </a:rPr>
              <a:t>XT</a:t>
            </a:r>
            <a:r>
              <a:rPr lang="zh-CN" altLang="en-US" sz="1800">
                <a:solidFill>
                  <a:schemeClr val="tx1"/>
                </a:solidFill>
              </a:rPr>
              <a:t>来逆推原图</a:t>
            </a:r>
            <a:r>
              <a:rPr lang="en-US" altLang="zh-CN" sz="1800">
                <a:solidFill>
                  <a:schemeClr val="tx1"/>
                </a:solidFill>
              </a:rPr>
              <a:t>X0</a:t>
            </a:r>
            <a:r>
              <a:rPr lang="zh-CN" altLang="en-US" sz="1800">
                <a:solidFill>
                  <a:schemeClr val="tx1"/>
                </a:solidFill>
              </a:rPr>
              <a:t>，也就是求</a:t>
            </a:r>
            <a:r>
              <a:rPr lang="en-US" altLang="zh-CN" sz="1800">
                <a:solidFill>
                  <a:schemeClr val="tx1"/>
                </a:solidFill>
              </a:rPr>
              <a:t>q(x_t</a:t>
            </a:r>
            <a:r>
              <a:rPr lang="zh-CN" altLang="en-US" sz="1800">
                <a:solidFill>
                  <a:schemeClr val="tx1"/>
                </a:solidFill>
              </a:rPr>
              <a:t>-</a:t>
            </a:r>
            <a:r>
              <a:rPr lang="en-US" altLang="zh-CN" sz="1800">
                <a:solidFill>
                  <a:schemeClr val="tx1"/>
                </a:solidFill>
              </a:rPr>
              <a:t>1|x_t)</a:t>
            </a:r>
            <a:endParaRPr lang="zh-CN" altLang="en-US"/>
          </a:p>
          <a:p>
            <a:endParaRPr lang="zh-CN" altLang="en-US"/>
          </a:p>
          <a:p>
            <a:endParaRPr lang="zh-CN" altLang="en-US"/>
          </a:p>
          <a:p>
            <a:r>
              <a:rPr lang="zh-CN" altLang="en-US"/>
              <a:t>刚才我们已经知道了在</a:t>
            </a:r>
            <a:r>
              <a:rPr lang="en-US" altLang="zh-CN"/>
              <a:t>xT-1 </a:t>
            </a:r>
            <a:r>
              <a:rPr lang="zh-CN" altLang="en-US"/>
              <a:t>到</a:t>
            </a:r>
            <a:r>
              <a:rPr lang="en-US" altLang="zh-CN"/>
              <a:t>xt </a:t>
            </a:r>
            <a:r>
              <a:rPr lang="zh-CN" altLang="en-US"/>
              <a:t>的公式</a:t>
            </a:r>
            <a:r>
              <a:rPr lang="en-US" altLang="zh-CN"/>
              <a:t>，</a:t>
            </a:r>
            <a:r>
              <a:rPr lang="zh-CN" altLang="en-US"/>
              <a:t>那么我们有没有办法去找到一个分布</a:t>
            </a:r>
            <a:r>
              <a:rPr lang="en-US" altLang="zh-CN"/>
              <a:t>, </a:t>
            </a:r>
            <a:r>
              <a:rPr lang="zh-CN" altLang="en-US"/>
              <a:t>使用</a:t>
            </a:r>
            <a:r>
              <a:rPr lang="en-US" altLang="zh-CN"/>
              <a:t>xt</a:t>
            </a:r>
            <a:r>
              <a:rPr lang="zh-CN" altLang="en-US"/>
              <a:t>表出</a:t>
            </a:r>
            <a:r>
              <a:rPr lang="en-US" altLang="zh-CN"/>
              <a:t>xt-1</a:t>
            </a:r>
            <a:r>
              <a:rPr lang="zh-CN" altLang="en-US"/>
              <a:t>呢</a:t>
            </a:r>
            <a:r>
              <a:rPr lang="en-US" altLang="zh-CN"/>
              <a:t>, </a:t>
            </a:r>
            <a:r>
              <a:rPr lang="zh-CN" altLang="en-US"/>
              <a:t>很可惜</a:t>
            </a:r>
            <a:r>
              <a:rPr lang="zh-CN" altLang="en-US"/>
              <a:t>这个过程是不可能的</a:t>
            </a:r>
            <a:r>
              <a:rPr lang="en-US" altLang="zh-CN"/>
              <a:t>,</a:t>
            </a:r>
            <a:endParaRPr lang="en-US" altLang="zh-CN"/>
          </a:p>
          <a:p>
            <a:endParaRPr lang="zh-CN" altLang="en-US"/>
          </a:p>
          <a:p>
            <a:endParaRPr lang="zh-CN" altLang="en-US"/>
          </a:p>
          <a:p>
            <a:r>
              <a:rPr lang="zh-CN" altLang="en-US"/>
              <a:t>因为获得的噪声图</a:t>
            </a:r>
            <a:r>
              <a:rPr lang="en-US" altLang="zh-CN"/>
              <a:t>XT</a:t>
            </a:r>
            <a:r>
              <a:rPr lang="zh-CN" altLang="en-US"/>
              <a:t>是单个的数据而不是整个分布，所以通过正向加噪的公式逆推是不可行的</a:t>
            </a:r>
            <a:endParaRPr lang="zh-CN" altLang="en-US"/>
          </a:p>
          <a:p>
            <a:endParaRPr lang="zh-CN" altLang="en-US"/>
          </a:p>
          <a:p>
            <a:r>
              <a:rPr lang="zh-CN" altLang="en-US"/>
              <a:t>因此我们要用到神经网络了——让网络学习这个逆向分布。</a:t>
            </a:r>
            <a:endParaRPr lang="zh-CN" altLang="en-US"/>
          </a:p>
          <a:p>
            <a:endParaRPr lang="zh-CN" altLang="en-US"/>
          </a:p>
          <a:p>
            <a:r>
              <a:rPr lang="zh-CN" altLang="en-US"/>
              <a:t>这里有个重要假设：既然前向过程每次加噪都是加入微小正态分布，那逆向过程每一步的变化也可以近似为减去一个正态分布。
因为我们实际要使用神经网络来拟合这个正太</a:t>
            </a:r>
            <a:r>
              <a:rPr lang="zh-CN" altLang="en-US"/>
              <a:t>分布，</a:t>
            </a:r>
            <a:endParaRPr lang="zh-CN" altLang="en-US"/>
          </a:p>
          <a:p>
            <a:endParaRPr lang="zh-CN" altLang="en-US"/>
          </a:p>
          <a:p>
            <a:r>
              <a:rPr lang="zh-CN" altLang="en-US"/>
              <a:t>所以我们定义分布</a:t>
            </a:r>
            <a:r>
              <a:rPr lang="en-US" altLang="zh-CN"/>
              <a:t>pθ(x_{t</a:t>
            </a:r>
            <a:r>
              <a:rPr lang="zh-CN" altLang="en-US"/>
              <a:t>-</a:t>
            </a:r>
            <a:r>
              <a:rPr lang="en-US" altLang="zh-CN"/>
              <a:t>1}|x_t)</a:t>
            </a:r>
            <a:r>
              <a:rPr lang="zh-CN" altLang="en-US"/>
              <a:t>。它的均值μθ和方差Σθ都通过</a:t>
            </a:r>
            <a:r>
              <a:rPr lang="en-US" altLang="zh-CN"/>
              <a:t>x_t</a:t>
            </a:r>
            <a:r>
              <a:rPr lang="zh-CN" altLang="en-US"/>
              <a:t>和时间步</a:t>
            </a:r>
            <a:r>
              <a:rPr lang="en-US" altLang="zh-CN"/>
              <a:t>t</a:t>
            </a:r>
            <a:r>
              <a:rPr lang="zh-CN" altLang="en-US"/>
              <a:t>来预测。</a:t>
            </a:r>
            <a:endParaRPr lang="zh-CN" altLang="en-US"/>
          </a:p>
          <a:p>
            <a:r>
              <a:rPr lang="zh-CN" altLang="en-US"/>
              <a:t>
接下来我们分两个部分，一部分接着推逆向的过程，也就是把推导</a:t>
            </a:r>
            <a:r>
              <a:rPr lang="en-US" altLang="zh-CN"/>
              <a:t>q(x_t</a:t>
            </a:r>
            <a:r>
              <a:rPr lang="zh-CN" altLang="en-US"/>
              <a:t>-</a:t>
            </a:r>
            <a:r>
              <a:rPr lang="en-US" altLang="zh-CN"/>
              <a:t>1|x_t)</a:t>
            </a:r>
            <a:r>
              <a:rPr lang="zh-CN" altLang="en-US"/>
              <a:t>，另一部分是讲解神经网络如何学习计算噪声</a:t>
            </a:r>
            <a:endParaRPr lang="zh-CN" altLang="en-US"/>
          </a:p>
          <a:p>
            <a:r>
              <a:rPr lang="zh-CN" altLang="en-US"/>
              <a:t>我们先讲前者</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lgn="ctr">
              <a:defRPr/>
            </a:lvl1p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矩形 6"/>
          <p:cNvSpPr/>
          <p:nvPr userDrawn="1"/>
        </p:nvSpPr>
        <p:spPr>
          <a:xfrm>
            <a:off x="-11430" y="0"/>
            <a:ext cx="12203430" cy="1022350"/>
          </a:xfrm>
          <a:prstGeom prst="rect">
            <a:avLst/>
          </a:prstGeom>
          <a:solidFill>
            <a:srgbClr val="0D2659"/>
          </a:solidFill>
          <a:ln>
            <a:solidFill>
              <a:srgbClr val="0D2659"/>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灯片编号占位符 8"/>
          <p:cNvSpPr>
            <a:spLocks noGrp="1"/>
          </p:cNvSpPr>
          <p:nvPr>
            <p:ph type="sldNum" sz="quarter" idx="12"/>
          </p:nvPr>
        </p:nvSpPr>
        <p:spPr>
          <a:xfrm>
            <a:off x="8610600" y="6356350"/>
            <a:ext cx="2752725" cy="365125"/>
          </a:xfrm>
        </p:spPr>
        <p:txBody>
          <a:bodyPr/>
          <a:lstStyle/>
          <a:p>
            <a:fld id="{565CE74E-AB26-4998-AD42-012C4C1AD076}" type="slidenum">
              <a:rPr lang="zh-CN" altLang="en-US" smtClean="0"/>
            </a:fld>
            <a:endParaRPr lang="zh-CN" altLang="en-US"/>
          </a:p>
        </p:txBody>
      </p:sp>
      <p:sp>
        <p:nvSpPr>
          <p:cNvPr id="10" name="标题占位符 1"/>
          <p:cNvSpPr>
            <a:spLocks noGrp="1"/>
          </p:cNvSpPr>
          <p:nvPr>
            <p:ph type="title" hasCustomPrompt="1"/>
          </p:nvPr>
        </p:nvSpPr>
        <p:spPr>
          <a:xfrm>
            <a:off x="-10795" y="0"/>
            <a:ext cx="11364595" cy="1021715"/>
          </a:xfrm>
          <a:prstGeom prst="rect">
            <a:avLst/>
          </a:prstGeom>
        </p:spPr>
        <p:txBody>
          <a:bodyPr vert="horz" lIns="91440" tIns="45720" rIns="91440" bIns="45720" rtlCol="0" anchor="ctr">
            <a:noAutofit/>
          </a:bodyPr>
          <a:lstStyle>
            <a:lvl1pPr>
              <a:defRPr sz="4000" u="none" strike="noStrike" kern="1200" cap="none" spc="0" normalizeH="0">
                <a:solidFill>
                  <a:schemeClr val="bg1"/>
                </a:solidFill>
                <a:uFillTx/>
                <a:latin typeface="Georgia" panose="02040502050405090303" charset="0"/>
              </a:defRPr>
            </a:lvl1pPr>
          </a:lstStyle>
          <a:p>
            <a:r>
              <a:rPr lang="en-US" altLang="zh-CN"/>
              <a:t> </a:t>
            </a:r>
            <a:r>
              <a:rPr lang="zh-CN" altLang="en-US"/>
              <a:t>单击此处编辑母版标题</a:t>
            </a:r>
            <a:r>
              <a:rPr lang="en-US" altLang="zh-CN"/>
              <a:t>《</a:t>
            </a:r>
            <a:r>
              <a:rPr lang="zh-CN" altLang="en-US"/>
              <a:t>样式</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jpe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image" Target="../media/image23.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8.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35.png"/><Relationship Id="rId7" Type="http://schemas.openxmlformats.org/officeDocument/2006/relationships/image" Target="../media/image34.pn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1" Type="http://schemas.openxmlformats.org/officeDocument/2006/relationships/notesSlide" Target="../notesSlides/notesSlide16.xml"/><Relationship Id="rId10" Type="http://schemas.openxmlformats.org/officeDocument/2006/relationships/slideLayout" Target="../slideLayouts/slideLayout2.xml"/><Relationship Id="rId1"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xml"/><Relationship Id="rId3" Type="http://schemas.openxmlformats.org/officeDocument/2006/relationships/hyperlink" Target="https://github.com/lucidrains/denoising-diffusion-pytorch" TargetMode="External"/><Relationship Id="rId2" Type="http://schemas.openxmlformats.org/officeDocument/2006/relationships/hyperlink" Target="https://github.com/cloneofsimo/minDiffusion/tree/master?tab=readme-ov-file" TargetMode="External"/><Relationship Id="rId1"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hyperlink" Target="https://github.com/AUTOMATIC1111/stable-diffusion-webui" TargetMode="Externa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image" Target="../media/image40.png"/><Relationship Id="rId1"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44.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image" Target="../media/image45.png"/><Relationship Id="rId1" Type="http://schemas.openxmlformats.org/officeDocument/2006/relationships/image" Target="../media/image44.png"/></Relationships>
</file>

<file path=ppt/slides/_rels/slide27.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image" Target="../media/image45.png"/><Relationship Id="rId3" Type="http://schemas.openxmlformats.org/officeDocument/2006/relationships/tags" Target="../tags/tag2.xml"/><Relationship Id="rId2" Type="http://schemas.openxmlformats.org/officeDocument/2006/relationships/tags" Target="../tags/tag1.xml"/><Relationship Id="rId17" Type="http://schemas.openxmlformats.org/officeDocument/2006/relationships/notesSlide" Target="../notesSlides/notesSlide23.xml"/><Relationship Id="rId16" Type="http://schemas.openxmlformats.org/officeDocument/2006/relationships/slideLayout" Target="../slideLayouts/slideLayout2.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44.png"/></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microsoft.com/office/2007/relationships/media" Target="../media/media1.mp4"/><Relationship Id="rId1" Type="http://schemas.openxmlformats.org/officeDocument/2006/relationships/video" Target="../media/media1.mp4"/></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hyperlink" Target="https://platform.openai.com/docs/overview" TargetMode="Externa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0.png"/><Relationship Id="rId1" Type="http://schemas.openxmlformats.org/officeDocument/2006/relationships/image" Target="../media/image53.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6.png"/><Relationship Id="rId3" Type="http://schemas.openxmlformats.org/officeDocument/2006/relationships/image" Target="../media/image40.png"/><Relationship Id="rId2" Type="http://schemas.openxmlformats.org/officeDocument/2006/relationships/image" Target="../media/image55.GIF"/><Relationship Id="rId1"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2.xml"/><Relationship Id="rId2" Type="http://schemas.openxmlformats.org/officeDocument/2006/relationships/image" Target="../media/image59.png"/><Relationship Id="rId1" Type="http://schemas.openxmlformats.org/officeDocument/2006/relationships/image" Target="../media/image58.png"/></Relationships>
</file>

<file path=ppt/slides/_rels/slide34.xml.rels><?xml version="1.0" encoding="UTF-8" standalone="yes"?>
<Relationships xmlns="http://schemas.openxmlformats.org/package/2006/relationships"><Relationship Id="rId9" Type="http://schemas.microsoft.com/office/2007/relationships/media" Target="../media/media4.mp4"/><Relationship Id="rId8" Type="http://schemas.openxmlformats.org/officeDocument/2006/relationships/video" Target="../media/media4.mp4"/><Relationship Id="rId7" Type="http://schemas.openxmlformats.org/officeDocument/2006/relationships/image" Target="../media/image62.png"/><Relationship Id="rId6" Type="http://schemas.microsoft.com/office/2007/relationships/media" Target="../media/media3.mp4"/><Relationship Id="rId5" Type="http://schemas.openxmlformats.org/officeDocument/2006/relationships/video" Target="../media/media3.mp4"/><Relationship Id="rId4" Type="http://schemas.openxmlformats.org/officeDocument/2006/relationships/image" Target="../media/image61.png"/><Relationship Id="rId3" Type="http://schemas.microsoft.com/office/2007/relationships/media" Target="../media/media2.mp4"/><Relationship Id="rId28" Type="http://schemas.openxmlformats.org/officeDocument/2006/relationships/notesSlide" Target="../notesSlides/notesSlide26.xml"/><Relationship Id="rId27" Type="http://schemas.openxmlformats.org/officeDocument/2006/relationships/slideLayout" Target="../slideLayouts/slideLayout2.xml"/><Relationship Id="rId26" Type="http://schemas.openxmlformats.org/officeDocument/2006/relationships/image" Target="../media/image69.png"/><Relationship Id="rId25" Type="http://schemas.openxmlformats.org/officeDocument/2006/relationships/image" Target="../media/image68.png"/><Relationship Id="rId24" Type="http://schemas.microsoft.com/office/2007/relationships/media" Target="../media/media9.mp4"/><Relationship Id="rId23" Type="http://schemas.openxmlformats.org/officeDocument/2006/relationships/video" Target="../media/media9.mp4"/><Relationship Id="rId22" Type="http://schemas.openxmlformats.org/officeDocument/2006/relationships/image" Target="../media/image67.png"/><Relationship Id="rId21" Type="http://schemas.microsoft.com/office/2007/relationships/media" Target="../media/media8.mp4"/><Relationship Id="rId20" Type="http://schemas.openxmlformats.org/officeDocument/2006/relationships/video" Target="../media/media8.mp4"/><Relationship Id="rId2" Type="http://schemas.openxmlformats.org/officeDocument/2006/relationships/video" Target="../media/media2.mp4"/><Relationship Id="rId19" Type="http://schemas.openxmlformats.org/officeDocument/2006/relationships/image" Target="../media/image66.png"/><Relationship Id="rId18" Type="http://schemas.microsoft.com/office/2007/relationships/media" Target="../media/media7.mp4"/><Relationship Id="rId17" Type="http://schemas.openxmlformats.org/officeDocument/2006/relationships/video" Target="../media/media7.mp4"/><Relationship Id="rId16" Type="http://schemas.openxmlformats.org/officeDocument/2006/relationships/image" Target="../media/image65.png"/><Relationship Id="rId15" Type="http://schemas.microsoft.com/office/2007/relationships/media" Target="../media/media6.mp4"/><Relationship Id="rId14" Type="http://schemas.openxmlformats.org/officeDocument/2006/relationships/video" Target="../media/media6.mp4"/><Relationship Id="rId13" Type="http://schemas.openxmlformats.org/officeDocument/2006/relationships/image" Target="../media/image64.png"/><Relationship Id="rId12" Type="http://schemas.microsoft.com/office/2007/relationships/media" Target="../media/media5.mp4"/><Relationship Id="rId11" Type="http://schemas.openxmlformats.org/officeDocument/2006/relationships/video" Target="../media/media5.mp4"/><Relationship Id="rId10" Type="http://schemas.openxmlformats.org/officeDocument/2006/relationships/image" Target="../media/image63.png"/><Relationship Id="rId1"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1.png"/><Relationship Id="rId1"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image" Target="../media/image7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9.png"/><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slides/_rels/slide41.xml.rels><?xml version="1.0" encoding="UTF-8" standalone="yes"?>
<Relationships xmlns="http://schemas.openxmlformats.org/package/2006/relationships"><Relationship Id="rId9" Type="http://schemas.openxmlformats.org/officeDocument/2006/relationships/notesSlide" Target="../notesSlides/notesSlide31.xml"/><Relationship Id="rId8" Type="http://schemas.openxmlformats.org/officeDocument/2006/relationships/slideLayout" Target="../slideLayouts/slideLayout2.xml"/><Relationship Id="rId7" Type="http://schemas.openxmlformats.org/officeDocument/2006/relationships/image" Target="../media/image86.png"/><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131094" y="2571750"/>
            <a:ext cx="9929813" cy="1371600"/>
          </a:xfrm>
        </p:spPr>
        <p:txBody>
          <a:bodyPr>
            <a:noAutofit/>
          </a:bodyPr>
          <a:lstStyle/>
          <a:p>
            <a:pPr algn="ctr"/>
            <a:r>
              <a:rPr lang="en-US" altLang="zh-CN" sz="8500" b="1">
                <a:solidFill>
                  <a:srgbClr val="FFFFFF"/>
                </a:solidFill>
                <a:latin typeface="Georgia" panose="02040502050405090303" charset="0"/>
                <a:ea typeface="Georgia" panose="02040502050405090303" charset="0"/>
                <a:cs typeface="Georgia" panose="02040502050405090303" charset="0"/>
              </a:rPr>
              <a:t>Diffusion Model</a:t>
            </a:r>
            <a:endParaRPr lang="zh-CN" altLang="en-US" sz="8500" b="1">
              <a:solidFill>
                <a:srgbClr val="FFFFFF"/>
              </a:solidFill>
              <a:latin typeface="Georgia" panose="02040502050405090303" charset="0"/>
              <a:ea typeface="Georgia" panose="02040502050405090303" charset="0"/>
              <a:cs typeface="Georgia" panose="02040502050405090303" charset="0"/>
            </a:endParaRPr>
          </a:p>
        </p:txBody>
      </p:sp>
      <p:sp>
        <p:nvSpPr>
          <p:cNvPr id="3" name="副标题 2"/>
          <p:cNvSpPr>
            <a:spLocks noGrp="1"/>
          </p:cNvSpPr>
          <p:nvPr>
            <p:ph type="subTitle" idx="1"/>
          </p:nvPr>
        </p:nvSpPr>
        <p:spPr>
          <a:xfrm>
            <a:off x="1573609" y="4299744"/>
            <a:ext cx="9044781" cy="608012"/>
          </a:xfrm>
        </p:spPr>
        <p:txBody>
          <a:bodyPr>
            <a:noAutofit/>
          </a:bodyPr>
          <a:lstStyle/>
          <a:p>
            <a:pPr algn="ctr"/>
            <a:r>
              <a:rPr lang="en-US" altLang="zh-CN" sz="3600">
                <a:solidFill>
                  <a:srgbClr val="FFFFFF"/>
                </a:solidFill>
                <a:latin typeface="Georgia" panose="02040502050405090303" charset="0"/>
                <a:ea typeface="Georgia" panose="02040502050405090303" charset="0"/>
                <a:cs typeface="Georgia" panose="02040502050405090303" charset="0"/>
              </a:rPr>
              <a:t>A brief introduction </a:t>
            </a:r>
            <a:r>
              <a:rPr lang="zh-CN" altLang="en-US" sz="3600">
                <a:solidFill>
                  <a:srgbClr val="FFFFFF"/>
                </a:solidFill>
                <a:latin typeface="Georgia" panose="02040502050405090303" charset="0"/>
                <a:ea typeface="Georgia" panose="02040502050405090303" charset="0"/>
                <a:cs typeface="Georgia" panose="02040502050405090303" charset="0"/>
              </a:rPr>
              <a:t>&amp; A</a:t>
            </a:r>
            <a:r>
              <a:rPr lang="en-US" altLang="zh-CN" sz="3600">
                <a:solidFill>
                  <a:srgbClr val="FFFFFF"/>
                </a:solidFill>
                <a:latin typeface="Georgia" panose="02040502050405090303" charset="0"/>
                <a:ea typeface="Georgia" panose="02040502050405090303" charset="0"/>
                <a:cs typeface="Georgia" panose="02040502050405090303" charset="0"/>
              </a:rPr>
              <a:t>pplications</a:t>
            </a:r>
            <a:endParaRPr lang="zh-CN" altLang="en-US" sz="3600">
              <a:solidFill>
                <a:srgbClr val="FFFFFF"/>
              </a:solidFill>
              <a:latin typeface="Georgia" panose="02040502050405090303" charset="0"/>
              <a:ea typeface="Georgia" panose="02040502050405090303" charset="0"/>
              <a:cs typeface="Georgia" panose="02040502050405090303"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11416393" y="6498091"/>
            <a:ext cx="775607" cy="353786"/>
          </a:xfrm>
          <a:prstGeom prst="rect">
            <a:avLst/>
          </a:prstGeom>
          <a:solidFill>
            <a:srgbClr val="FFFFFF">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11416393" y="6498091"/>
            <a:ext cx="775607" cy="353786"/>
          </a:xfrm>
          <a:prstGeom prst="rect">
            <a:avLst/>
          </a:prstGeom>
          <a:solidFill>
            <a:srgbClr val="FFFFFF">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pic>
        <p:nvPicPr>
          <p:cNvPr id="4" name="图片 3"/>
          <p:cNvPicPr>
            <a:picLocks noChangeAspect="1"/>
          </p:cNvPicPr>
          <p:nvPr/>
        </p:nvPicPr>
        <p:blipFill>
          <a:blip r:embed="rId2"/>
          <a:srcRect l="14578" t="23438" r="2594"/>
          <a:stretch>
            <a:fillRect/>
          </a:stretch>
        </p:blipFill>
        <p:spPr>
          <a:xfrm>
            <a:off x="5934075" y="3393440"/>
            <a:ext cx="6257925" cy="1851025"/>
          </a:xfrm>
          <a:prstGeom prst="rect">
            <a:avLst/>
          </a:prstGeom>
        </p:spPr>
      </p:pic>
      <p:sp>
        <p:nvSpPr>
          <p:cNvPr id="7" name="矩形 6"/>
          <p:cNvSpPr/>
          <p:nvPr/>
        </p:nvSpPr>
        <p:spPr>
          <a:xfrm>
            <a:off x="6140450" y="5189855"/>
            <a:ext cx="5970905" cy="1696085"/>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8" name="图片 7"/>
          <p:cNvPicPr>
            <a:picLocks noChangeAspect="1"/>
          </p:cNvPicPr>
          <p:nvPr/>
        </p:nvPicPr>
        <p:blipFill>
          <a:blip r:embed="rId3"/>
          <a:stretch>
            <a:fillRect/>
          </a:stretch>
        </p:blipFill>
        <p:spPr>
          <a:xfrm>
            <a:off x="5290185" y="5975350"/>
            <a:ext cx="5629275" cy="646430"/>
          </a:xfrm>
          <a:prstGeom prst="rect">
            <a:avLst/>
          </a:prstGeom>
        </p:spPr>
      </p:pic>
      <p:sp>
        <p:nvSpPr>
          <p:cNvPr id="9" name="文本框 8"/>
          <p:cNvSpPr txBox="1"/>
          <p:nvPr/>
        </p:nvSpPr>
        <p:spPr>
          <a:xfrm>
            <a:off x="2312035" y="6051233"/>
            <a:ext cx="2808605" cy="494665"/>
          </a:xfrm>
          <a:prstGeom prst="rect">
            <a:avLst/>
          </a:prstGeom>
          <a:noFill/>
        </p:spPr>
        <p:txBody>
          <a:bodyPr wrap="square" rtlCol="0">
            <a:noAutofit/>
          </a:bodyPr>
          <a:p>
            <a:pPr algn="ctr"/>
            <a:r>
              <a:rPr lang="zh-CN" altLang="en-US" sz="2400"/>
              <a:t>高斯概率密度函数</a:t>
            </a:r>
            <a:endParaRPr lang="zh-CN" altLang="en-US" sz="2400"/>
          </a:p>
        </p:txBody>
      </p:sp>
      <p:cxnSp>
        <p:nvCxnSpPr>
          <p:cNvPr id="11" name="直接箭头连接符 10"/>
          <p:cNvCxnSpPr/>
          <p:nvPr/>
        </p:nvCxnSpPr>
        <p:spPr>
          <a:xfrm flipH="1" flipV="1">
            <a:off x="8101965" y="4823460"/>
            <a:ext cx="906780" cy="1318260"/>
          </a:xfrm>
          <a:prstGeom prst="straightConnector1">
            <a:avLst/>
          </a:prstGeom>
          <a:ln w="38100" cap="flat" cmpd="sng">
            <a:solidFill>
              <a:schemeClr val="bg1">
                <a:lumMod val="65000"/>
              </a:schemeClr>
            </a:solidFill>
            <a:prstDash val="solid"/>
            <a:miter lim="800000"/>
            <a:headEnd type="none"/>
            <a:tailEnd type="arrow" w="med" len="med"/>
          </a:ln>
        </p:spPr>
        <p:style>
          <a:lnRef idx="2">
            <a:schemeClr val="accent1"/>
          </a:lnRef>
          <a:fillRef idx="0">
            <a:srgbClr val="FFFFFF"/>
          </a:fillRef>
          <a:effectRef idx="0">
            <a:srgbClr val="FFFFFF"/>
          </a:effectRef>
          <a:fontRef idx="minor">
            <a:schemeClr val="tx1"/>
          </a:fontRef>
        </p:style>
      </p:cxnSp>
      <p:cxnSp>
        <p:nvCxnSpPr>
          <p:cNvPr id="16" name="直接箭头连接符 15"/>
          <p:cNvCxnSpPr/>
          <p:nvPr/>
        </p:nvCxnSpPr>
        <p:spPr>
          <a:xfrm flipV="1">
            <a:off x="9966960" y="4733290"/>
            <a:ext cx="742315" cy="1426210"/>
          </a:xfrm>
          <a:prstGeom prst="straightConnector1">
            <a:avLst/>
          </a:prstGeom>
          <a:ln w="38100" cap="flat" cmpd="sng">
            <a:solidFill>
              <a:schemeClr val="bg1">
                <a:lumMod val="65000"/>
              </a:schemeClr>
            </a:solidFill>
            <a:prstDash val="solid"/>
            <a:miter lim="800000"/>
            <a:headEnd type="none"/>
            <a:tailEnd type="arrow" w="med" len="med"/>
          </a:ln>
        </p:spPr>
        <p:style>
          <a:lnRef idx="2">
            <a:schemeClr val="accent1"/>
          </a:lnRef>
          <a:fillRef idx="0">
            <a:srgbClr val="FFFFFF"/>
          </a:fillRef>
          <a:effectRef idx="0">
            <a:srgbClr val="FFFFFF"/>
          </a:effectRef>
          <a:fontRef idx="minor">
            <a:schemeClr val="tx1"/>
          </a:fontRef>
        </p:style>
      </p:cxnSp>
      <p:sp>
        <p:nvSpPr>
          <p:cNvPr id="13" name="矩形 12"/>
          <p:cNvSpPr/>
          <p:nvPr/>
        </p:nvSpPr>
        <p:spPr>
          <a:xfrm>
            <a:off x="7299325" y="1020445"/>
            <a:ext cx="3457575" cy="93980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4" name="组合 13"/>
          <p:cNvGrpSpPr/>
          <p:nvPr/>
        </p:nvGrpSpPr>
        <p:grpSpPr>
          <a:xfrm>
            <a:off x="9425940" y="1385570"/>
            <a:ext cx="2494280" cy="754380"/>
            <a:chOff x="14844" y="2182"/>
            <a:chExt cx="3928" cy="1188"/>
          </a:xfrm>
        </p:grpSpPr>
        <p:pic>
          <p:nvPicPr>
            <p:cNvPr id="6" name="图片 5"/>
            <p:cNvPicPr>
              <a:picLocks noChangeAspect="1"/>
            </p:cNvPicPr>
            <p:nvPr/>
          </p:nvPicPr>
          <p:blipFill>
            <a:blip r:embed="rId4"/>
            <a:stretch>
              <a:fillRect/>
            </a:stretch>
          </p:blipFill>
          <p:spPr>
            <a:xfrm>
              <a:off x="14844" y="2182"/>
              <a:ext cx="1866" cy="662"/>
            </a:xfrm>
            <a:prstGeom prst="rect">
              <a:avLst/>
            </a:prstGeom>
          </p:spPr>
        </p:pic>
        <p:pic>
          <p:nvPicPr>
            <p:cNvPr id="10" name="图片 9"/>
            <p:cNvPicPr>
              <a:picLocks noChangeAspect="1"/>
            </p:cNvPicPr>
            <p:nvPr/>
          </p:nvPicPr>
          <p:blipFill>
            <a:blip r:embed="rId5"/>
            <a:stretch>
              <a:fillRect/>
            </a:stretch>
          </p:blipFill>
          <p:spPr>
            <a:xfrm>
              <a:off x="14844" y="2840"/>
              <a:ext cx="3929" cy="530"/>
            </a:xfrm>
            <a:prstGeom prst="rect">
              <a:avLst/>
            </a:prstGeom>
          </p:spPr>
        </p:pic>
      </p:grpSp>
      <p:sp>
        <p:nvSpPr>
          <p:cNvPr id="12" name="文本框 11"/>
          <p:cNvSpPr txBox="1"/>
          <p:nvPr/>
        </p:nvSpPr>
        <p:spPr>
          <a:xfrm>
            <a:off x="7771130" y="1611630"/>
            <a:ext cx="2056765" cy="302260"/>
          </a:xfrm>
          <a:prstGeom prst="rect">
            <a:avLst/>
          </a:prstGeom>
          <a:noFill/>
        </p:spPr>
        <p:txBody>
          <a:bodyPr wrap="square" rtlCol="0">
            <a:noAutofit/>
          </a:bodyPr>
          <a:p>
            <a:r>
              <a:rPr lang="en-US" altLang="zh-CN" sz="1400">
                <a:solidFill>
                  <a:schemeClr val="bg1">
                    <a:lumMod val="65000"/>
                  </a:schemeClr>
                </a:solidFill>
                <a:latin typeface="华文中宋" panose="02010600040101010101" charset="-122"/>
                <a:ea typeface="华文中宋" panose="02010600040101010101" charset="-122"/>
                <a:cs typeface="华文中宋" panose="02010600040101010101" charset="-122"/>
              </a:rPr>
              <a:t>Markov</a:t>
            </a:r>
            <a:r>
              <a:rPr lang="zh-CN" altLang="en-US" sz="1400">
                <a:solidFill>
                  <a:schemeClr val="bg1">
                    <a:lumMod val="65000"/>
                  </a:schemeClr>
                </a:solidFill>
                <a:latin typeface="华文中宋" panose="02010600040101010101" charset="-122"/>
                <a:ea typeface="华文中宋" panose="02010600040101010101" charset="-122"/>
                <a:cs typeface="华文中宋" panose="02010600040101010101" charset="-122"/>
              </a:rPr>
              <a:t>性</a:t>
            </a:r>
            <a:r>
              <a:rPr lang="en-US" altLang="zh-CN" sz="1400">
                <a:solidFill>
                  <a:schemeClr val="bg1">
                    <a:lumMod val="65000"/>
                  </a:schemeClr>
                </a:solidFill>
                <a:latin typeface="华文中宋" panose="02010600040101010101" charset="-122"/>
                <a:ea typeface="华文中宋" panose="02010600040101010101" charset="-122"/>
                <a:cs typeface="华文中宋" panose="02010600040101010101" charset="-122"/>
              </a:rPr>
              <a:t>+</a:t>
            </a:r>
            <a:r>
              <a:rPr lang="zh-CN" altLang="en-US" sz="1400">
                <a:solidFill>
                  <a:schemeClr val="bg1">
                    <a:lumMod val="65000"/>
                  </a:schemeClr>
                </a:solidFill>
                <a:latin typeface="华文中宋" panose="02010600040101010101" charset="-122"/>
                <a:ea typeface="华文中宋" panose="02010600040101010101" charset="-122"/>
                <a:cs typeface="华文中宋" panose="02010600040101010101" charset="-122"/>
              </a:rPr>
              <a:t>贝叶斯</a:t>
            </a:r>
            <a:endParaRPr lang="zh-CN" altLang="en-US" sz="1400">
              <a:solidFill>
                <a:schemeClr val="bg1">
                  <a:lumMod val="65000"/>
                </a:schemeClr>
              </a:solidFill>
              <a:latin typeface="华文中宋" panose="02010600040101010101" charset="-122"/>
              <a:ea typeface="华文中宋" panose="02010600040101010101" charset="-122"/>
              <a:cs typeface="华文中宋" panose="02010600040101010101" charset="-122"/>
            </a:endParaRPr>
          </a:p>
        </p:txBody>
      </p:sp>
      <p:cxnSp>
        <p:nvCxnSpPr>
          <p:cNvPr id="15" name="直接箭头连接符 14"/>
          <p:cNvCxnSpPr>
            <a:stCxn id="12" idx="1"/>
          </p:cNvCxnSpPr>
          <p:nvPr/>
        </p:nvCxnSpPr>
        <p:spPr>
          <a:xfrm flipH="1">
            <a:off x="5697855" y="1762760"/>
            <a:ext cx="2073275" cy="974725"/>
          </a:xfrm>
          <a:prstGeom prst="straightConnector1">
            <a:avLst/>
          </a:prstGeom>
          <a:ln w="38100">
            <a:solidFill>
              <a:schemeClr val="bg1">
                <a:lumMod val="65000"/>
              </a:schemeClr>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15" name="矩形 14"/>
          <p:cNvSpPr/>
          <p:nvPr userDrawn="1"/>
        </p:nvSpPr>
        <p:spPr>
          <a:xfrm>
            <a:off x="11416393" y="6498091"/>
            <a:ext cx="775607" cy="353786"/>
          </a:xfrm>
          <a:prstGeom prst="rect">
            <a:avLst/>
          </a:prstGeom>
          <a:solidFill>
            <a:srgbClr val="FFFFFF">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sp>
        <p:nvSpPr>
          <p:cNvPr id="3" name="文本框 2"/>
          <p:cNvSpPr txBox="1"/>
          <p:nvPr/>
        </p:nvSpPr>
        <p:spPr>
          <a:xfrm>
            <a:off x="6359525" y="4406900"/>
            <a:ext cx="4064000" cy="368300"/>
          </a:xfrm>
          <a:prstGeom prst="rect">
            <a:avLst/>
          </a:prstGeom>
          <a:noFill/>
        </p:spPr>
        <p:txBody>
          <a:bodyPr wrap="square" rtlCol="0">
            <a:spAutoFit/>
          </a:bodyPr>
          <a:p>
            <a:r>
              <a:rPr lang="zh-CN" altLang="en-US"/>
              <a:t>正向加噪过程的公式移</a:t>
            </a:r>
            <a:r>
              <a:rPr lang="zh-CN" altLang="en-US"/>
              <a:t>项</a:t>
            </a:r>
            <a:endParaRPr lang="zh-CN" altLang="en-US"/>
          </a:p>
        </p:txBody>
      </p:sp>
      <p:sp>
        <p:nvSpPr>
          <p:cNvPr id="7" name="矩形 6"/>
          <p:cNvSpPr/>
          <p:nvPr/>
        </p:nvSpPr>
        <p:spPr>
          <a:xfrm>
            <a:off x="399415" y="3923030"/>
            <a:ext cx="3720465" cy="46101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570230" y="5400040"/>
            <a:ext cx="3720465" cy="46101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矩形 8"/>
          <p:cNvSpPr/>
          <p:nvPr/>
        </p:nvSpPr>
        <p:spPr>
          <a:xfrm>
            <a:off x="7551420" y="4824095"/>
            <a:ext cx="3720465" cy="46101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7156450" y="4979670"/>
            <a:ext cx="2275205" cy="354330"/>
          </a:xfrm>
          <a:prstGeom prst="rect">
            <a:avLst/>
          </a:prstGeom>
          <a:noFill/>
        </p:spPr>
        <p:txBody>
          <a:bodyPr wrap="square" rtlCol="0">
            <a:noAutofit/>
          </a:bodyPr>
          <a:p>
            <a:r>
              <a:rPr lang="zh-CN" altLang="en-US"/>
              <a:t>神经网络预测的</a:t>
            </a:r>
            <a:r>
              <a:rPr lang="zh-CN" altLang="en-US"/>
              <a:t>噪声</a:t>
            </a:r>
            <a:endParaRPr lang="zh-CN" altLang="en-US"/>
          </a:p>
        </p:txBody>
      </p:sp>
      <p:grpSp>
        <p:nvGrpSpPr>
          <p:cNvPr id="19" name="组合 18"/>
          <p:cNvGrpSpPr/>
          <p:nvPr/>
        </p:nvGrpSpPr>
        <p:grpSpPr>
          <a:xfrm rot="0">
            <a:off x="1141095" y="5672455"/>
            <a:ext cx="706120" cy="989330"/>
            <a:chOff x="1067" y="8933"/>
            <a:chExt cx="1112" cy="1558"/>
          </a:xfrm>
          <a:solidFill>
            <a:schemeClr val="accent1">
              <a:lumMod val="20000"/>
              <a:lumOff val="80000"/>
            </a:schemeClr>
          </a:solidFill>
        </p:grpSpPr>
        <p:sp>
          <p:nvSpPr>
            <p:cNvPr id="11" name="圆角矩形 10"/>
            <p:cNvSpPr/>
            <p:nvPr/>
          </p:nvSpPr>
          <p:spPr>
            <a:xfrm>
              <a:off x="1067" y="8933"/>
              <a:ext cx="1113" cy="607"/>
            </a:xfrm>
            <a:prstGeom prst="roundRect">
              <a:avLst/>
            </a:prstGeom>
            <a:grpFill/>
            <a:ln w="28575" cmpd="sng">
              <a:solidFill>
                <a:srgbClr val="0D2659"/>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chemeClr val="tx1"/>
                  </a:solidFill>
                </a:rPr>
                <a:t>xt</a:t>
              </a:r>
              <a:endParaRPr lang="en-US" altLang="zh-CN">
                <a:solidFill>
                  <a:schemeClr val="tx1"/>
                </a:solidFill>
              </a:endParaRPr>
            </a:p>
          </p:txBody>
        </p:sp>
        <p:sp>
          <p:nvSpPr>
            <p:cNvPr id="12" name="圆角矩形 11"/>
            <p:cNvSpPr/>
            <p:nvPr/>
          </p:nvSpPr>
          <p:spPr>
            <a:xfrm>
              <a:off x="1067" y="9885"/>
              <a:ext cx="1113" cy="607"/>
            </a:xfrm>
            <a:prstGeom prst="roundRect">
              <a:avLst/>
            </a:prstGeom>
            <a:grpFill/>
            <a:ln w="28575" cmpd="sng">
              <a:solidFill>
                <a:srgbClr val="0D2659"/>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chemeClr val="tx1"/>
                  </a:solidFill>
                </a:rPr>
                <a:t>t</a:t>
              </a:r>
              <a:endParaRPr lang="en-US" altLang="zh-CN">
                <a:solidFill>
                  <a:schemeClr val="tx1"/>
                </a:solidFill>
              </a:endParaRPr>
            </a:p>
          </p:txBody>
        </p:sp>
      </p:grpSp>
      <p:sp>
        <p:nvSpPr>
          <p:cNvPr id="13" name="圆角矩形 12"/>
          <p:cNvSpPr/>
          <p:nvPr/>
        </p:nvSpPr>
        <p:spPr>
          <a:xfrm>
            <a:off x="2571750" y="5994400"/>
            <a:ext cx="1400810" cy="385445"/>
          </a:xfrm>
          <a:prstGeom prst="roundRect">
            <a:avLst/>
          </a:prstGeom>
          <a:solidFill>
            <a:schemeClr val="accent1">
              <a:lumMod val="20000"/>
              <a:lumOff val="80000"/>
            </a:schemeClr>
          </a:solidFill>
          <a:ln w="28575" cmpd="sng">
            <a:solidFill>
              <a:srgbClr val="0D2659"/>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solidFill>
                  <a:schemeClr val="tx1"/>
                </a:solidFill>
              </a:rPr>
              <a:t>高斯噪声</a:t>
            </a:r>
            <a:r>
              <a:rPr lang="en-US" altLang="zh-CN">
                <a:solidFill>
                  <a:schemeClr val="tx1"/>
                </a:solidFill>
              </a:rPr>
              <a:t>z</a:t>
            </a:r>
            <a:endParaRPr lang="en-US" altLang="zh-CN">
              <a:solidFill>
                <a:schemeClr val="tx1"/>
              </a:solidFill>
            </a:endParaRPr>
          </a:p>
        </p:txBody>
      </p:sp>
      <p:grpSp>
        <p:nvGrpSpPr>
          <p:cNvPr id="18" name="组合 17"/>
          <p:cNvGrpSpPr/>
          <p:nvPr/>
        </p:nvGrpSpPr>
        <p:grpSpPr>
          <a:xfrm rot="0">
            <a:off x="4697095" y="5672455"/>
            <a:ext cx="1848485" cy="989330"/>
            <a:chOff x="6237" y="8933"/>
            <a:chExt cx="2206" cy="1558"/>
          </a:xfrm>
          <a:solidFill>
            <a:schemeClr val="accent1">
              <a:lumMod val="20000"/>
              <a:lumOff val="80000"/>
            </a:schemeClr>
          </a:solidFill>
        </p:grpSpPr>
        <p:sp>
          <p:nvSpPr>
            <p:cNvPr id="14" name="圆角矩形 13"/>
            <p:cNvSpPr/>
            <p:nvPr/>
          </p:nvSpPr>
          <p:spPr>
            <a:xfrm>
              <a:off x="6237" y="8933"/>
              <a:ext cx="2206" cy="607"/>
            </a:xfrm>
            <a:prstGeom prst="roundRect">
              <a:avLst/>
            </a:prstGeom>
            <a:grpFill/>
            <a:ln w="28575" cmpd="sng">
              <a:solidFill>
                <a:srgbClr val="0D2659"/>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solidFill>
                    <a:schemeClr val="tx1"/>
                  </a:solidFill>
                </a:rPr>
                <a:t>公式计算均值</a:t>
              </a:r>
              <a:endParaRPr lang="zh-CN" altLang="en-US">
                <a:solidFill>
                  <a:schemeClr val="tx1"/>
                </a:solidFill>
              </a:endParaRPr>
            </a:p>
          </p:txBody>
        </p:sp>
        <p:sp>
          <p:nvSpPr>
            <p:cNvPr id="16" name="圆角矩形 15"/>
            <p:cNvSpPr/>
            <p:nvPr/>
          </p:nvSpPr>
          <p:spPr>
            <a:xfrm>
              <a:off x="6237" y="9885"/>
              <a:ext cx="2206" cy="607"/>
            </a:xfrm>
            <a:prstGeom prst="roundRect">
              <a:avLst/>
            </a:prstGeom>
            <a:grpFill/>
            <a:ln w="28575" cmpd="sng">
              <a:solidFill>
                <a:srgbClr val="0D2659"/>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solidFill>
                    <a:schemeClr val="tx1"/>
                  </a:solidFill>
                </a:rPr>
                <a:t>计算方差</a:t>
              </a:r>
              <a:endParaRPr lang="zh-CN" altLang="en-US">
                <a:solidFill>
                  <a:schemeClr val="tx1"/>
                </a:solidFill>
              </a:endParaRPr>
            </a:p>
          </p:txBody>
        </p:sp>
      </p:grpSp>
      <p:sp>
        <p:nvSpPr>
          <p:cNvPr id="17" name="圆角矩形 16"/>
          <p:cNvSpPr/>
          <p:nvPr/>
        </p:nvSpPr>
        <p:spPr>
          <a:xfrm>
            <a:off x="9111615" y="5994400"/>
            <a:ext cx="2389505" cy="385445"/>
          </a:xfrm>
          <a:prstGeom prst="roundRect">
            <a:avLst/>
          </a:prstGeom>
          <a:solidFill>
            <a:schemeClr val="accent1">
              <a:lumMod val="20000"/>
              <a:lumOff val="80000"/>
            </a:schemeClr>
          </a:solidFill>
          <a:ln w="28575" cmpd="sng">
            <a:solidFill>
              <a:srgbClr val="0D2659"/>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solidFill>
                  <a:schemeClr val="tx1"/>
                </a:solidFill>
              </a:rPr>
              <a:t>组合得到反向公式</a:t>
            </a:r>
            <a:endParaRPr lang="zh-CN" altLang="en-US">
              <a:solidFill>
                <a:schemeClr val="tx1"/>
              </a:solidFill>
            </a:endParaRPr>
          </a:p>
        </p:txBody>
      </p:sp>
      <p:cxnSp>
        <p:nvCxnSpPr>
          <p:cNvPr id="23" name="直接箭头连接符 22"/>
          <p:cNvCxnSpPr/>
          <p:nvPr/>
        </p:nvCxnSpPr>
        <p:spPr>
          <a:xfrm>
            <a:off x="1847850" y="5865495"/>
            <a:ext cx="723900" cy="321945"/>
          </a:xfrm>
          <a:prstGeom prst="straightConnector1">
            <a:avLst/>
          </a:prstGeom>
          <a:ln w="38100">
            <a:solidFill>
              <a:srgbClr val="0D2659"/>
            </a:solidFill>
            <a:tailEnd type="arrow"/>
          </a:ln>
        </p:spPr>
        <p:style>
          <a:lnRef idx="2">
            <a:schemeClr val="accent1"/>
          </a:lnRef>
          <a:fillRef idx="0">
            <a:srgbClr val="FFFFFF"/>
          </a:fillRef>
          <a:effectRef idx="0">
            <a:srgbClr val="FFFFFF"/>
          </a:effectRef>
          <a:fontRef idx="minor">
            <a:schemeClr val="tx1"/>
          </a:fontRef>
        </p:style>
      </p:cxnSp>
      <p:cxnSp>
        <p:nvCxnSpPr>
          <p:cNvPr id="24" name="直接箭头连接符 23"/>
          <p:cNvCxnSpPr/>
          <p:nvPr/>
        </p:nvCxnSpPr>
        <p:spPr>
          <a:xfrm flipV="1">
            <a:off x="1847850" y="6187440"/>
            <a:ext cx="723900" cy="282575"/>
          </a:xfrm>
          <a:prstGeom prst="straightConnector1">
            <a:avLst/>
          </a:prstGeom>
          <a:ln w="38100">
            <a:solidFill>
              <a:srgbClr val="0D2659"/>
            </a:solidFill>
            <a:tailEnd type="arrow"/>
          </a:ln>
        </p:spPr>
        <p:style>
          <a:lnRef idx="2">
            <a:schemeClr val="accent1"/>
          </a:lnRef>
          <a:fillRef idx="0">
            <a:srgbClr val="FFFFFF"/>
          </a:fillRef>
          <a:effectRef idx="0">
            <a:srgbClr val="FFFFFF"/>
          </a:effectRef>
          <a:fontRef idx="minor">
            <a:schemeClr val="tx1"/>
          </a:fontRef>
        </p:style>
      </p:cxnSp>
      <p:cxnSp>
        <p:nvCxnSpPr>
          <p:cNvPr id="25" name="直接箭头连接符 24"/>
          <p:cNvCxnSpPr/>
          <p:nvPr/>
        </p:nvCxnSpPr>
        <p:spPr>
          <a:xfrm flipV="1">
            <a:off x="3981450" y="5865495"/>
            <a:ext cx="715645" cy="317500"/>
          </a:xfrm>
          <a:prstGeom prst="straightConnector1">
            <a:avLst/>
          </a:prstGeom>
          <a:ln w="38100">
            <a:solidFill>
              <a:srgbClr val="0D2659"/>
            </a:solidFill>
            <a:tailEnd type="arrow"/>
          </a:ln>
        </p:spPr>
        <p:style>
          <a:lnRef idx="2">
            <a:schemeClr val="accent1"/>
          </a:lnRef>
          <a:fillRef idx="0">
            <a:srgbClr val="FFFFFF"/>
          </a:fillRef>
          <a:effectRef idx="0">
            <a:srgbClr val="FFFFFF"/>
          </a:effectRef>
          <a:fontRef idx="minor">
            <a:schemeClr val="tx1"/>
          </a:fontRef>
        </p:style>
      </p:cxnSp>
      <p:cxnSp>
        <p:nvCxnSpPr>
          <p:cNvPr id="26" name="直接箭头连接符 25"/>
          <p:cNvCxnSpPr>
            <a:stCxn id="13" idx="3"/>
          </p:cNvCxnSpPr>
          <p:nvPr/>
        </p:nvCxnSpPr>
        <p:spPr>
          <a:xfrm>
            <a:off x="3972560" y="6187440"/>
            <a:ext cx="724535" cy="282575"/>
          </a:xfrm>
          <a:prstGeom prst="straightConnector1">
            <a:avLst/>
          </a:prstGeom>
          <a:ln w="38100">
            <a:solidFill>
              <a:srgbClr val="0D2659"/>
            </a:solidFill>
            <a:tailEnd type="arrow"/>
          </a:ln>
        </p:spPr>
        <p:style>
          <a:lnRef idx="2">
            <a:schemeClr val="accent1"/>
          </a:lnRef>
          <a:fillRef idx="0">
            <a:srgbClr val="FFFFFF"/>
          </a:fillRef>
          <a:effectRef idx="0">
            <a:srgbClr val="FFFFFF"/>
          </a:effectRef>
          <a:fontRef idx="minor">
            <a:schemeClr val="tx1"/>
          </a:fontRef>
        </p:style>
      </p:cxnSp>
      <p:pic>
        <p:nvPicPr>
          <p:cNvPr id="29" name="图片 28"/>
          <p:cNvPicPr>
            <a:picLocks noChangeAspect="1"/>
          </p:cNvPicPr>
          <p:nvPr/>
        </p:nvPicPr>
        <p:blipFill>
          <a:blip r:embed="rId2"/>
          <a:stretch>
            <a:fillRect/>
          </a:stretch>
        </p:blipFill>
        <p:spPr>
          <a:xfrm>
            <a:off x="6745605" y="6219190"/>
            <a:ext cx="1751330" cy="534035"/>
          </a:xfrm>
          <a:prstGeom prst="rect">
            <a:avLst/>
          </a:prstGeom>
        </p:spPr>
      </p:pic>
      <p:sp>
        <p:nvSpPr>
          <p:cNvPr id="30" name="圆角矩形 29"/>
          <p:cNvSpPr/>
          <p:nvPr/>
        </p:nvSpPr>
        <p:spPr>
          <a:xfrm>
            <a:off x="3841750" y="9855200"/>
            <a:ext cx="1573530" cy="2285365"/>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圆角矩形 30"/>
          <p:cNvSpPr/>
          <p:nvPr/>
        </p:nvSpPr>
        <p:spPr>
          <a:xfrm>
            <a:off x="15373350" y="-1421765"/>
            <a:ext cx="1573530" cy="2285365"/>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2" name="图片 31"/>
          <p:cNvPicPr>
            <a:picLocks noChangeAspect="1"/>
          </p:cNvPicPr>
          <p:nvPr/>
        </p:nvPicPr>
        <p:blipFill>
          <a:blip r:embed="rId3"/>
          <a:stretch>
            <a:fillRect/>
          </a:stretch>
        </p:blipFill>
        <p:spPr>
          <a:xfrm>
            <a:off x="6745605" y="5607685"/>
            <a:ext cx="2092960" cy="57023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olidFill>
                  <a:schemeClr val="bg1"/>
                </a:solidFill>
                <a:uFillTx/>
              </a:rPr>
              <a:t>Summary</a:t>
            </a:r>
            <a:endParaRPr lang="en-US" altLang="zh-CN"/>
          </a:p>
        </p:txBody>
      </p:sp>
      <p:pic>
        <p:nvPicPr>
          <p:cNvPr id="3" name="图片 2" descr="upload_post_object_v2_1988003179"/>
          <p:cNvPicPr>
            <a:picLocks noChangeAspect="1"/>
          </p:cNvPicPr>
          <p:nvPr/>
        </p:nvPicPr>
        <p:blipFill>
          <a:blip r:embed="rId1"/>
          <a:stretch>
            <a:fillRect/>
          </a:stretch>
        </p:blipFill>
        <p:spPr>
          <a:xfrm>
            <a:off x="1141095" y="2348230"/>
            <a:ext cx="9681845" cy="3098800"/>
          </a:xfrm>
          <a:prstGeom prst="rect">
            <a:avLst/>
          </a:prstGeom>
        </p:spPr>
      </p:pic>
      <p:sp>
        <p:nvSpPr>
          <p:cNvPr id="5" name="矩形 4"/>
          <p:cNvSpPr/>
          <p:nvPr userDrawn="1"/>
        </p:nvSpPr>
        <p:spPr>
          <a:xfrm>
            <a:off x="11416393" y="6498091"/>
            <a:ext cx="775607" cy="353786"/>
          </a:xfrm>
          <a:prstGeom prst="rect">
            <a:avLst/>
          </a:prstGeom>
          <a:solidFill>
            <a:srgbClr val="FFFFFF">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pic>
        <p:nvPicPr>
          <p:cNvPr id="6" name="图片 5"/>
          <p:cNvPicPr>
            <a:picLocks noChangeAspect="1"/>
          </p:cNvPicPr>
          <p:nvPr/>
        </p:nvPicPr>
        <p:blipFill>
          <a:blip r:embed="rId2"/>
          <a:stretch>
            <a:fillRect/>
          </a:stretch>
        </p:blipFill>
        <p:spPr>
          <a:xfrm>
            <a:off x="2885440" y="1376045"/>
            <a:ext cx="5251450" cy="730250"/>
          </a:xfrm>
          <a:prstGeom prst="rect">
            <a:avLst/>
          </a:prstGeom>
        </p:spPr>
      </p:pic>
      <p:sp>
        <p:nvSpPr>
          <p:cNvPr id="7" name="文本框 6"/>
          <p:cNvSpPr txBox="1"/>
          <p:nvPr/>
        </p:nvSpPr>
        <p:spPr>
          <a:xfrm>
            <a:off x="788035" y="1442720"/>
            <a:ext cx="1875155" cy="596900"/>
          </a:xfrm>
          <a:prstGeom prst="rect">
            <a:avLst/>
          </a:prstGeom>
          <a:noFill/>
        </p:spPr>
        <p:txBody>
          <a:bodyPr wrap="square" rtlCol="0">
            <a:noAutofit/>
          </a:bodyPr>
          <a:p>
            <a:pPr algn="ctr"/>
            <a:r>
              <a:rPr lang="zh-CN" altLang="en-US" sz="3200"/>
              <a:t>前向过程</a:t>
            </a:r>
            <a:endParaRPr lang="zh-CN" altLang="en-US" sz="3200"/>
          </a:p>
        </p:txBody>
      </p:sp>
      <p:sp>
        <p:nvSpPr>
          <p:cNvPr id="8" name="文本框 7"/>
          <p:cNvSpPr txBox="1"/>
          <p:nvPr/>
        </p:nvSpPr>
        <p:spPr>
          <a:xfrm>
            <a:off x="788035" y="5800090"/>
            <a:ext cx="1875155" cy="596900"/>
          </a:xfrm>
          <a:prstGeom prst="rect">
            <a:avLst/>
          </a:prstGeom>
          <a:noFill/>
        </p:spPr>
        <p:txBody>
          <a:bodyPr wrap="square" rtlCol="0">
            <a:noAutofit/>
          </a:bodyPr>
          <a:p>
            <a:pPr algn="ctr"/>
            <a:r>
              <a:rPr lang="zh-CN" altLang="en-US" sz="3200"/>
              <a:t>反向过程</a:t>
            </a:r>
            <a:endParaRPr lang="zh-CN" altLang="en-US"/>
          </a:p>
        </p:txBody>
      </p:sp>
      <p:pic>
        <p:nvPicPr>
          <p:cNvPr id="9" name="图片 8"/>
          <p:cNvPicPr>
            <a:picLocks noChangeAspect="1"/>
          </p:cNvPicPr>
          <p:nvPr/>
        </p:nvPicPr>
        <p:blipFill>
          <a:blip r:embed="rId3"/>
          <a:stretch>
            <a:fillRect/>
          </a:stretch>
        </p:blipFill>
        <p:spPr>
          <a:xfrm>
            <a:off x="3022600" y="5596255"/>
            <a:ext cx="7597140" cy="100266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Reverse Diffusion Process</a:t>
            </a:r>
            <a:endParaRPr lang="zh-CN" altLang="en-US"/>
          </a:p>
        </p:txBody>
      </p:sp>
      <p:pic>
        <p:nvPicPr>
          <p:cNvPr id="4" name="图片 3" descr="upload_post_object_v2_1861262053"/>
          <p:cNvPicPr>
            <a:picLocks noChangeAspect="1"/>
          </p:cNvPicPr>
          <p:nvPr/>
        </p:nvPicPr>
        <p:blipFill>
          <a:blip r:embed="rId1"/>
          <a:stretch>
            <a:fillRect/>
          </a:stretch>
        </p:blipFill>
        <p:spPr>
          <a:xfrm>
            <a:off x="1292125" y="1183321"/>
            <a:ext cx="9162677" cy="5028386"/>
          </a:xfrm>
          <a:prstGeom prst="rect">
            <a:avLst/>
          </a:prstGeom>
        </p:spPr>
      </p:pic>
      <p:sp>
        <p:nvSpPr>
          <p:cNvPr id="3" name="矩形 2"/>
          <p:cNvSpPr/>
          <p:nvPr userDrawn="1"/>
        </p:nvSpPr>
        <p:spPr>
          <a:xfrm>
            <a:off x="11416393" y="6498091"/>
            <a:ext cx="775607" cy="353786"/>
          </a:xfrm>
          <a:prstGeom prst="rect">
            <a:avLst/>
          </a:prstGeom>
          <a:solidFill>
            <a:srgbClr val="FFFFFF">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sp>
        <p:nvSpPr>
          <p:cNvPr id="6" name="文本框 5"/>
          <p:cNvSpPr txBox="1"/>
          <p:nvPr/>
        </p:nvSpPr>
        <p:spPr>
          <a:xfrm>
            <a:off x="2430780" y="6255385"/>
            <a:ext cx="4064000" cy="368300"/>
          </a:xfrm>
          <a:prstGeom prst="rect">
            <a:avLst/>
          </a:prstGeom>
          <a:noFill/>
        </p:spPr>
        <p:txBody>
          <a:bodyPr wrap="square" rtlCol="0">
            <a:spAutoFit/>
          </a:bodyPr>
          <a:p>
            <a:r>
              <a:rPr lang="en-US" altLang="zh-CN">
                <a:latin typeface="华文中宋" panose="02010600040101010101" charset="-122"/>
                <a:ea typeface="华文中宋" panose="02010600040101010101" charset="-122"/>
              </a:rPr>
              <a:t>p -&gt; approximated </a:t>
            </a:r>
            <a:r>
              <a:rPr lang="en-US" altLang="zh-CN">
                <a:latin typeface="华文中宋" panose="02010600040101010101" charset="-122"/>
                <a:ea typeface="华文中宋" panose="02010600040101010101" charset="-122"/>
              </a:rPr>
              <a:t>distribution</a:t>
            </a:r>
            <a:endParaRPr lang="en-US" altLang="zh-CN">
              <a:latin typeface="华文中宋" panose="02010600040101010101" charset="-122"/>
              <a:ea typeface="华文中宋" panose="02010600040101010101" charset="-122"/>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11416393" y="6498091"/>
            <a:ext cx="775607" cy="353786"/>
          </a:xfrm>
          <a:prstGeom prst="rect">
            <a:avLst/>
          </a:prstGeom>
          <a:solidFill>
            <a:srgbClr val="FFFFFF">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sp>
        <p:nvSpPr>
          <p:cNvPr id="5" name="文本框 4"/>
          <p:cNvSpPr txBox="1"/>
          <p:nvPr/>
        </p:nvSpPr>
        <p:spPr>
          <a:xfrm>
            <a:off x="0" y="3987800"/>
            <a:ext cx="1042035" cy="368300"/>
          </a:xfrm>
          <a:prstGeom prst="rect">
            <a:avLst/>
          </a:prstGeom>
          <a:noFill/>
        </p:spPr>
        <p:txBody>
          <a:bodyPr wrap="square" rtlCol="0">
            <a:spAutoFit/>
          </a:bodyPr>
          <a:p>
            <a:pPr algn="ctr"/>
            <a:r>
              <a:rPr lang="zh-CN" altLang="en-US" b="1">
                <a:latin typeface="华文中宋" panose="02010600040101010101" charset="-122"/>
                <a:ea typeface="华文中宋" panose="02010600040101010101" charset="-122"/>
                <a:cs typeface="华文中宋" panose="02010600040101010101" charset="-122"/>
              </a:rPr>
              <a:t>见证明</a:t>
            </a:r>
            <a:r>
              <a:rPr lang="en-US" altLang="zh-CN" b="1">
                <a:latin typeface="华文中宋" panose="02010600040101010101" charset="-122"/>
                <a:ea typeface="华文中宋" panose="02010600040101010101" charset="-122"/>
                <a:cs typeface="华文中宋" panose="02010600040101010101" charset="-122"/>
              </a:rPr>
              <a:t>1</a:t>
            </a:r>
            <a:endParaRPr lang="en-US" altLang="zh-CN" b="1">
              <a:latin typeface="华文中宋" panose="02010600040101010101" charset="-122"/>
              <a:ea typeface="华文中宋" panose="02010600040101010101" charset="-122"/>
              <a:cs typeface="华文中宋" panose="02010600040101010101" charset="-122"/>
            </a:endParaRPr>
          </a:p>
        </p:txBody>
      </p:sp>
      <p:sp>
        <p:nvSpPr>
          <p:cNvPr id="6" name="文本框 5"/>
          <p:cNvSpPr txBox="1"/>
          <p:nvPr/>
        </p:nvSpPr>
        <p:spPr>
          <a:xfrm>
            <a:off x="0" y="4927600"/>
            <a:ext cx="1042035" cy="368300"/>
          </a:xfrm>
          <a:prstGeom prst="rect">
            <a:avLst/>
          </a:prstGeom>
          <a:noFill/>
        </p:spPr>
        <p:txBody>
          <a:bodyPr wrap="square" rtlCol="0">
            <a:spAutoFit/>
          </a:bodyPr>
          <a:p>
            <a:pPr algn="ctr"/>
            <a:r>
              <a:rPr lang="zh-CN" altLang="en-US" b="1">
                <a:latin typeface="华文中宋" panose="02010600040101010101" charset="-122"/>
                <a:ea typeface="华文中宋" panose="02010600040101010101" charset="-122"/>
                <a:cs typeface="华文中宋" panose="02010600040101010101" charset="-122"/>
              </a:rPr>
              <a:t>见证明</a:t>
            </a:r>
            <a:r>
              <a:rPr lang="en-US" altLang="zh-CN" b="1">
                <a:latin typeface="华文中宋" panose="02010600040101010101" charset="-122"/>
                <a:ea typeface="华文中宋" panose="02010600040101010101" charset="-122"/>
                <a:cs typeface="华文中宋" panose="02010600040101010101" charset="-122"/>
              </a:rPr>
              <a:t>2</a:t>
            </a:r>
            <a:endParaRPr lang="en-US" altLang="zh-CN" b="1">
              <a:latin typeface="华文中宋" panose="02010600040101010101" charset="-122"/>
              <a:ea typeface="华文中宋" panose="02010600040101010101" charset="-122"/>
              <a:cs typeface="华文中宋" panose="02010600040101010101" charset="-122"/>
            </a:endParaRPr>
          </a:p>
        </p:txBody>
      </p:sp>
      <p:sp>
        <p:nvSpPr>
          <p:cNvPr id="7" name="文本框 6"/>
          <p:cNvSpPr txBox="1"/>
          <p:nvPr/>
        </p:nvSpPr>
        <p:spPr>
          <a:xfrm>
            <a:off x="3532505" y="5850255"/>
            <a:ext cx="2680970" cy="368300"/>
          </a:xfrm>
          <a:prstGeom prst="rect">
            <a:avLst/>
          </a:prstGeom>
          <a:noFill/>
        </p:spPr>
        <p:txBody>
          <a:bodyPr wrap="square" rtlCol="0">
            <a:spAutoFit/>
          </a:bodyPr>
          <a:p>
            <a:pPr algn="ctr"/>
            <a:r>
              <a:rPr lang="zh-CN" altLang="en-US"/>
              <a:t>常数</a:t>
            </a:r>
            <a:r>
              <a:rPr lang="en-US" altLang="zh-CN"/>
              <a:t>，</a:t>
            </a:r>
            <a:r>
              <a:rPr lang="zh-CN" altLang="en-US"/>
              <a:t>可以</a:t>
            </a:r>
            <a:r>
              <a:rPr lang="zh-CN" altLang="en-US"/>
              <a:t>忽略</a:t>
            </a:r>
            <a:endParaRPr lang="zh-CN" altLang="en-US"/>
          </a:p>
        </p:txBody>
      </p:sp>
      <p:sp>
        <p:nvSpPr>
          <p:cNvPr id="8" name="文本框 7"/>
          <p:cNvSpPr txBox="1"/>
          <p:nvPr/>
        </p:nvSpPr>
        <p:spPr>
          <a:xfrm>
            <a:off x="10222230" y="5570855"/>
            <a:ext cx="1969770" cy="368300"/>
          </a:xfrm>
          <a:prstGeom prst="rect">
            <a:avLst/>
          </a:prstGeom>
          <a:noFill/>
        </p:spPr>
        <p:txBody>
          <a:bodyPr wrap="square" rtlCol="0">
            <a:spAutoFit/>
          </a:bodyPr>
          <a:p>
            <a:pPr algn="ctr"/>
            <a:r>
              <a:rPr lang="zh-CN" altLang="en-US"/>
              <a:t>没有</a:t>
            </a:r>
            <a:r>
              <a:rPr lang="zh-CN" altLang="en-US"/>
              <a:t>可学习参数</a:t>
            </a:r>
            <a:endParaRPr lang="zh-CN" altLang="en-US"/>
          </a:p>
        </p:txBody>
      </p:sp>
      <p:sp>
        <p:nvSpPr>
          <p:cNvPr id="10" name="文本框 9"/>
          <p:cNvSpPr txBox="1"/>
          <p:nvPr/>
        </p:nvSpPr>
        <p:spPr>
          <a:xfrm>
            <a:off x="7109460" y="3619500"/>
            <a:ext cx="2257425" cy="368300"/>
          </a:xfrm>
          <a:prstGeom prst="rect">
            <a:avLst/>
          </a:prstGeom>
          <a:noFill/>
        </p:spPr>
        <p:txBody>
          <a:bodyPr wrap="square" rtlCol="0">
            <a:spAutoFit/>
          </a:bodyPr>
          <a:p>
            <a:pPr indent="457200" algn="ctr"/>
            <a:r>
              <a:rPr lang="zh-CN" altLang="en-US"/>
              <a:t>加上非负项</a:t>
            </a:r>
            <a:r>
              <a:rPr lang="zh-CN" altLang="en-US"/>
              <a:t>放缩</a:t>
            </a:r>
            <a:endParaRPr lang="zh-CN" altLang="en-US"/>
          </a:p>
        </p:txBody>
      </p:sp>
      <p:sp>
        <p:nvSpPr>
          <p:cNvPr id="11" name="文本框 10"/>
          <p:cNvSpPr txBox="1"/>
          <p:nvPr/>
        </p:nvSpPr>
        <p:spPr>
          <a:xfrm>
            <a:off x="7109460" y="4239895"/>
            <a:ext cx="3436620" cy="368300"/>
          </a:xfrm>
          <a:prstGeom prst="rect">
            <a:avLst/>
          </a:prstGeom>
          <a:noFill/>
        </p:spPr>
        <p:txBody>
          <a:bodyPr wrap="square" rtlCol="0">
            <a:spAutoFit/>
          </a:bodyPr>
          <a:p>
            <a:pPr indent="457200" algn="ctr"/>
            <a:r>
              <a:rPr lang="zh-CN" altLang="en-US"/>
              <a:t>改变优化目标，类似于</a:t>
            </a:r>
            <a:r>
              <a:rPr lang="en-US" altLang="zh-CN"/>
              <a:t>VAE</a:t>
            </a:r>
            <a:endParaRPr lang="en-US" altLang="zh-CN"/>
          </a:p>
        </p:txBody>
      </p:sp>
      <p:sp>
        <p:nvSpPr>
          <p:cNvPr id="12" name="矩形 11"/>
          <p:cNvSpPr/>
          <p:nvPr/>
        </p:nvSpPr>
        <p:spPr>
          <a:xfrm>
            <a:off x="6374765" y="4833620"/>
            <a:ext cx="3977640" cy="1191895"/>
          </a:xfrm>
          <a:prstGeom prst="rect">
            <a:avLst/>
          </a:prstGeom>
          <a:noFill/>
          <a:ln w="38100">
            <a:solidFill>
              <a:schemeClr val="accent1"/>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证明</a:t>
            </a:r>
            <a:r>
              <a:rPr lang="en-US" altLang="zh-CN"/>
              <a:t>1</a:t>
            </a:r>
            <a:endParaRPr lang="en-US" altLang="zh-CN"/>
          </a:p>
        </p:txBody>
      </p:sp>
      <p:pic>
        <p:nvPicPr>
          <p:cNvPr id="3" name="图片 2"/>
          <p:cNvPicPr>
            <a:picLocks noChangeAspect="1"/>
          </p:cNvPicPr>
          <p:nvPr/>
        </p:nvPicPr>
        <p:blipFill>
          <a:blip r:embed="rId1"/>
          <a:stretch>
            <a:fillRect/>
          </a:stretch>
        </p:blipFill>
        <p:spPr>
          <a:xfrm>
            <a:off x="203200" y="1176655"/>
            <a:ext cx="10551160" cy="3348355"/>
          </a:xfrm>
          <a:prstGeom prst="rect">
            <a:avLst/>
          </a:prstGeom>
        </p:spPr>
      </p:pic>
      <p:pic>
        <p:nvPicPr>
          <p:cNvPr id="4" name="图片 3"/>
          <p:cNvPicPr>
            <a:picLocks noChangeAspect="1"/>
          </p:cNvPicPr>
          <p:nvPr/>
        </p:nvPicPr>
        <p:blipFill>
          <a:blip r:embed="rId2"/>
          <a:stretch>
            <a:fillRect/>
          </a:stretch>
        </p:blipFill>
        <p:spPr>
          <a:xfrm>
            <a:off x="837565" y="4842510"/>
            <a:ext cx="11036935" cy="1551940"/>
          </a:xfrm>
          <a:prstGeom prst="rect">
            <a:avLst/>
          </a:prstGeom>
        </p:spPr>
      </p:pic>
      <p:sp>
        <p:nvSpPr>
          <p:cNvPr id="5" name="文本框 4"/>
          <p:cNvSpPr txBox="1"/>
          <p:nvPr/>
        </p:nvSpPr>
        <p:spPr>
          <a:xfrm>
            <a:off x="418465" y="4664075"/>
            <a:ext cx="4508500" cy="368300"/>
          </a:xfrm>
          <a:prstGeom prst="rect">
            <a:avLst/>
          </a:prstGeom>
          <a:noFill/>
        </p:spPr>
        <p:txBody>
          <a:bodyPr wrap="square" rtlCol="0">
            <a:spAutoFit/>
          </a:bodyPr>
          <a:p>
            <a:r>
              <a:rPr lang="zh-CN" altLang="en-US"/>
              <a:t>左右取期望</a:t>
            </a:r>
            <a:r>
              <a:rPr lang="en-US" altLang="zh-CN"/>
              <a:t>，</a:t>
            </a:r>
            <a:r>
              <a:rPr lang="zh-CN" altLang="en-US"/>
              <a:t>利用重积分中的</a:t>
            </a:r>
            <a:r>
              <a:rPr lang="en-US" altLang="zh-CN" b="1">
                <a:solidFill>
                  <a:schemeClr val="accent1"/>
                </a:solidFill>
                <a:latin typeface="华文中宋" panose="02010600040101010101" charset="-122"/>
                <a:ea typeface="华文中宋" panose="02010600040101010101" charset="-122"/>
              </a:rPr>
              <a:t>Fubini</a:t>
            </a:r>
            <a:r>
              <a:rPr lang="zh-CN" altLang="en-US"/>
              <a:t>定理</a:t>
            </a:r>
            <a:endParaRPr lang="zh-CN" altLang="en-US"/>
          </a:p>
        </p:txBody>
      </p:sp>
      <p:sp>
        <p:nvSpPr>
          <p:cNvPr id="7" name="文本框 6"/>
          <p:cNvSpPr txBox="1"/>
          <p:nvPr/>
        </p:nvSpPr>
        <p:spPr>
          <a:xfrm>
            <a:off x="418465" y="6394450"/>
            <a:ext cx="6258560" cy="368300"/>
          </a:xfrm>
          <a:prstGeom prst="rect">
            <a:avLst/>
          </a:prstGeom>
        </p:spPr>
        <p:txBody>
          <a:bodyPr wrap="square">
            <a:spAutoFit/>
          </a:bodyPr>
          <a:p>
            <a:pPr marL="0" indent="0"/>
            <a:r>
              <a:rPr lang="en-US" altLang="zh-CN" i="0">
                <a:solidFill>
                  <a:schemeClr val="accent1"/>
                </a:solidFill>
                <a:latin typeface="华文中宋" panose="02010600040101010101" charset="-122"/>
                <a:ea typeface="华文中宋" panose="02010600040101010101" charset="-122"/>
                <a:cs typeface="华文中宋" panose="02010600040101010101" charset="-122"/>
              </a:rPr>
              <a:t> Jensen</a:t>
            </a:r>
            <a:r>
              <a:rPr lang="zh-CN" altLang="en-US" i="0">
                <a:solidFill>
                  <a:schemeClr val="accent1"/>
                </a:solidFill>
                <a:latin typeface="华文中宋" panose="02010600040101010101" charset="-122"/>
                <a:ea typeface="华文中宋" panose="02010600040101010101" charset="-122"/>
                <a:cs typeface="华文中宋" panose="02010600040101010101" charset="-122"/>
              </a:rPr>
              <a:t>不等式</a:t>
            </a:r>
            <a:r>
              <a:rPr lang="zh-CN" altLang="en-US" i="0">
                <a:solidFill>
                  <a:schemeClr val="tx1"/>
                </a:solidFill>
                <a:latin typeface="华文中宋" panose="02010600040101010101" charset="-122"/>
                <a:ea typeface="华文中宋" panose="02010600040101010101" charset="-122"/>
                <a:cs typeface="华文中宋" panose="02010600040101010101" charset="-122"/>
              </a:rPr>
              <a:t>也可以推导得出一样的结论</a:t>
            </a:r>
            <a:endParaRPr lang="zh-CN" altLang="en-US" i="0">
              <a:solidFill>
                <a:schemeClr val="tx1"/>
              </a:solidFill>
              <a:latin typeface="华文中宋" panose="02010600040101010101" charset="-122"/>
              <a:ea typeface="华文中宋" panose="02010600040101010101" charset="-122"/>
              <a:cs typeface="华文中宋" panose="02010600040101010101" charset="-122"/>
            </a:endParaRPr>
          </a:p>
        </p:txBody>
      </p:sp>
      <p:sp>
        <p:nvSpPr>
          <p:cNvPr id="6" name="文本框 5"/>
          <p:cNvSpPr txBox="1"/>
          <p:nvPr/>
        </p:nvSpPr>
        <p:spPr>
          <a:xfrm>
            <a:off x="6690360" y="1297940"/>
            <a:ext cx="4064000" cy="368300"/>
          </a:xfrm>
          <a:prstGeom prst="rect">
            <a:avLst/>
          </a:prstGeom>
          <a:noFill/>
        </p:spPr>
        <p:txBody>
          <a:bodyPr wrap="square" rtlCol="0">
            <a:spAutoFit/>
          </a:bodyPr>
          <a:p>
            <a:r>
              <a:rPr lang="en-US" altLang="zh-CN">
                <a:latin typeface="华文中宋" panose="02010600040101010101" charset="-122"/>
                <a:ea typeface="华文中宋" panose="02010600040101010101" charset="-122"/>
                <a:cs typeface="华文中宋" panose="02010600040101010101" charset="-122"/>
              </a:rPr>
              <a:t>KL </a:t>
            </a:r>
            <a:r>
              <a:rPr lang="zh-CN" altLang="en-US">
                <a:latin typeface="华文中宋" panose="02010600040101010101" charset="-122"/>
                <a:ea typeface="华文中宋" panose="02010600040101010101" charset="-122"/>
                <a:cs typeface="华文中宋" panose="02010600040101010101" charset="-122"/>
              </a:rPr>
              <a:t>散度非负</a:t>
            </a:r>
            <a:r>
              <a:rPr lang="en-US" altLang="zh-CN">
                <a:latin typeface="华文中宋" panose="02010600040101010101" charset="-122"/>
                <a:ea typeface="华文中宋" panose="02010600040101010101" charset="-122"/>
                <a:cs typeface="华文中宋" panose="02010600040101010101" charset="-122"/>
              </a:rPr>
              <a:t>，</a:t>
            </a:r>
            <a:r>
              <a:rPr lang="zh-CN" altLang="en-US">
                <a:latin typeface="华文中宋" panose="02010600040101010101" charset="-122"/>
                <a:ea typeface="华文中宋" panose="02010600040101010101" charset="-122"/>
                <a:cs typeface="华文中宋" panose="02010600040101010101" charset="-122"/>
              </a:rPr>
              <a:t>进行放缩</a:t>
            </a:r>
            <a:endParaRPr lang="zh-CN" altLang="en-US">
              <a:latin typeface="华文中宋" panose="02010600040101010101" charset="-122"/>
              <a:ea typeface="华文中宋" panose="02010600040101010101" charset="-122"/>
              <a:cs typeface="华文中宋" panose="02010600040101010101"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证明</a:t>
            </a:r>
            <a:r>
              <a:rPr lang="en-US" altLang="zh-CN"/>
              <a:t>2</a:t>
            </a:r>
            <a:endParaRPr lang="en-US" altLang="zh-CN"/>
          </a:p>
        </p:txBody>
      </p:sp>
      <p:sp>
        <p:nvSpPr>
          <p:cNvPr id="5" name="矩形 4"/>
          <p:cNvSpPr/>
          <p:nvPr userDrawn="1"/>
        </p:nvSpPr>
        <p:spPr>
          <a:xfrm>
            <a:off x="11416393" y="6498091"/>
            <a:ext cx="775607" cy="353786"/>
          </a:xfrm>
          <a:prstGeom prst="rect">
            <a:avLst/>
          </a:prstGeom>
          <a:solidFill>
            <a:srgbClr val="FFFFFF">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pic>
        <p:nvPicPr>
          <p:cNvPr id="3" name="图片 2"/>
          <p:cNvPicPr>
            <a:picLocks noChangeAspect="1"/>
          </p:cNvPicPr>
          <p:nvPr/>
        </p:nvPicPr>
        <p:blipFill>
          <a:blip r:embed="rId1"/>
          <a:stretch>
            <a:fillRect/>
          </a:stretch>
        </p:blipFill>
        <p:spPr>
          <a:xfrm>
            <a:off x="689610" y="1032510"/>
            <a:ext cx="7513320" cy="5819140"/>
          </a:xfrm>
          <a:prstGeom prst="rect">
            <a:avLst/>
          </a:prstGeom>
        </p:spPr>
      </p:pic>
      <p:sp>
        <p:nvSpPr>
          <p:cNvPr id="6" name="文本框 5"/>
          <p:cNvSpPr txBox="1"/>
          <p:nvPr/>
        </p:nvSpPr>
        <p:spPr>
          <a:xfrm>
            <a:off x="8782685" y="1368425"/>
            <a:ext cx="1478280" cy="922020"/>
          </a:xfrm>
          <a:prstGeom prst="rect">
            <a:avLst/>
          </a:prstGeom>
          <a:noFill/>
        </p:spPr>
        <p:txBody>
          <a:bodyPr wrap="square" rtlCol="0">
            <a:spAutoFit/>
          </a:bodyPr>
          <a:p>
            <a:r>
              <a:rPr lang="en-US" altLang="zh-CN">
                <a:latin typeface="华文中宋" panose="02010600040101010101" charset="-122"/>
                <a:ea typeface="华文中宋" panose="02010600040101010101" charset="-122"/>
                <a:cs typeface="华文中宋" panose="02010600040101010101" charset="-122"/>
              </a:rPr>
              <a:t>q: </a:t>
            </a:r>
            <a:r>
              <a:rPr lang="zh-CN" altLang="en-US">
                <a:latin typeface="华文中宋" panose="02010600040101010101" charset="-122"/>
                <a:ea typeface="华文中宋" panose="02010600040101010101" charset="-122"/>
                <a:cs typeface="华文中宋" panose="02010600040101010101" charset="-122"/>
              </a:rPr>
              <a:t>前向过程</a:t>
            </a:r>
            <a:endParaRPr lang="zh-CN" altLang="en-US">
              <a:latin typeface="华文中宋" panose="02010600040101010101" charset="-122"/>
              <a:ea typeface="华文中宋" panose="02010600040101010101" charset="-122"/>
              <a:cs typeface="华文中宋" panose="02010600040101010101" charset="-122"/>
            </a:endParaRPr>
          </a:p>
          <a:p>
            <a:r>
              <a:rPr lang="en-US" altLang="zh-CN">
                <a:latin typeface="华文中宋" panose="02010600040101010101" charset="-122"/>
                <a:ea typeface="华文中宋" panose="02010600040101010101" charset="-122"/>
                <a:cs typeface="华文中宋" panose="02010600040101010101" charset="-122"/>
              </a:rPr>
              <a:t>p: </a:t>
            </a:r>
            <a:r>
              <a:rPr lang="zh-CN" altLang="en-US">
                <a:latin typeface="华文中宋" panose="02010600040101010101" charset="-122"/>
                <a:ea typeface="华文中宋" panose="02010600040101010101" charset="-122"/>
                <a:cs typeface="华文中宋" panose="02010600040101010101" charset="-122"/>
              </a:rPr>
              <a:t>反向过程</a:t>
            </a:r>
            <a:endParaRPr lang="zh-CN" altLang="en-US">
              <a:latin typeface="华文中宋" panose="02010600040101010101" charset="-122"/>
              <a:ea typeface="华文中宋" panose="02010600040101010101" charset="-122"/>
              <a:cs typeface="华文中宋" panose="02010600040101010101" charset="-122"/>
            </a:endParaRPr>
          </a:p>
          <a:p>
            <a:r>
              <a:rPr lang="en-US" altLang="zh-CN">
                <a:latin typeface="华文中宋" panose="02010600040101010101" charset="-122"/>
                <a:ea typeface="华文中宋" panose="02010600040101010101" charset="-122"/>
                <a:cs typeface="华文中宋" panose="02010600040101010101" charset="-122"/>
              </a:rPr>
              <a:t>p</a:t>
            </a:r>
            <a:r>
              <a:rPr lang="en-US" altLang="zh-CN">
                <a:latin typeface="Arial" panose="020B0604020202090204" pitchFamily="34" charset="0"/>
                <a:ea typeface="华文中宋" panose="02010600040101010101" charset="-122"/>
                <a:cs typeface="Arial" panose="020B0604020202090204" pitchFamily="34" charset="0"/>
              </a:rPr>
              <a:t>θ：</a:t>
            </a:r>
            <a:r>
              <a:rPr lang="zh-CN" altLang="en-US">
                <a:latin typeface="Arial" panose="020B0604020202090204" pitchFamily="34" charset="0"/>
                <a:ea typeface="华文中宋" panose="02010600040101010101" charset="-122"/>
                <a:cs typeface="Arial" panose="020B0604020202090204" pitchFamily="34" charset="0"/>
              </a:rPr>
              <a:t>预测</a:t>
            </a:r>
            <a:endParaRPr lang="zh-CN" altLang="en-US">
              <a:latin typeface="Arial" panose="020B0604020202090204" pitchFamily="34" charset="0"/>
              <a:ea typeface="华文中宋" panose="02010600040101010101" charset="-122"/>
              <a:cs typeface="Arial" panose="020B0604020202090204" pitchFamily="34" charset="0"/>
            </a:endParaRPr>
          </a:p>
        </p:txBody>
      </p:sp>
      <p:sp>
        <p:nvSpPr>
          <p:cNvPr id="7" name="文本框 6"/>
          <p:cNvSpPr txBox="1"/>
          <p:nvPr/>
        </p:nvSpPr>
        <p:spPr>
          <a:xfrm>
            <a:off x="4611370" y="2421890"/>
            <a:ext cx="2600960" cy="306705"/>
          </a:xfrm>
          <a:prstGeom prst="rect">
            <a:avLst/>
          </a:prstGeom>
          <a:noFill/>
        </p:spPr>
        <p:txBody>
          <a:bodyPr wrap="square" rtlCol="0">
            <a:spAutoFit/>
          </a:bodyPr>
          <a:p>
            <a:r>
              <a:rPr lang="zh-CN" altLang="en-US" sz="1400">
                <a:solidFill>
                  <a:schemeClr val="accent1"/>
                </a:solidFill>
              </a:rPr>
              <a:t>对数性质</a:t>
            </a:r>
            <a:r>
              <a:rPr lang="en-US" altLang="zh-CN" sz="1400">
                <a:solidFill>
                  <a:schemeClr val="accent1"/>
                </a:solidFill>
              </a:rPr>
              <a:t>，</a:t>
            </a:r>
            <a:r>
              <a:rPr lang="zh-CN" altLang="en-US" sz="1400">
                <a:solidFill>
                  <a:schemeClr val="accent1"/>
                </a:solidFill>
              </a:rPr>
              <a:t>乘变加</a:t>
            </a:r>
            <a:r>
              <a:rPr lang="en-US" altLang="zh-CN" sz="1400">
                <a:solidFill>
                  <a:schemeClr val="accent1"/>
                </a:solidFill>
              </a:rPr>
              <a:t>，</a:t>
            </a:r>
            <a:r>
              <a:rPr lang="zh-CN" altLang="en-US" sz="1400">
                <a:solidFill>
                  <a:schemeClr val="accent1"/>
                </a:solidFill>
              </a:rPr>
              <a:t>提取一项</a:t>
            </a:r>
            <a:endParaRPr lang="zh-CN" altLang="en-US" sz="1400">
              <a:solidFill>
                <a:schemeClr val="accent1"/>
              </a:solidFill>
            </a:endParaRPr>
          </a:p>
        </p:txBody>
      </p:sp>
      <p:sp>
        <p:nvSpPr>
          <p:cNvPr id="8" name="文本框 7"/>
          <p:cNvSpPr txBox="1"/>
          <p:nvPr/>
        </p:nvSpPr>
        <p:spPr>
          <a:xfrm>
            <a:off x="7842885" y="3796983"/>
            <a:ext cx="1188720" cy="306705"/>
          </a:xfrm>
          <a:prstGeom prst="rect">
            <a:avLst/>
          </a:prstGeom>
          <a:noFill/>
        </p:spPr>
        <p:txBody>
          <a:bodyPr wrap="square" rtlCol="0">
            <a:spAutoFit/>
          </a:bodyPr>
          <a:p>
            <a:pPr algn="ctr"/>
            <a:r>
              <a:rPr lang="en-US" altLang="zh-CN" sz="1400">
                <a:solidFill>
                  <a:schemeClr val="accent1"/>
                </a:solidFill>
              </a:rPr>
              <a:t>Markov</a:t>
            </a:r>
            <a:r>
              <a:rPr lang="zh-CN" altLang="en-US" sz="1400">
                <a:solidFill>
                  <a:schemeClr val="accent1"/>
                </a:solidFill>
              </a:rPr>
              <a:t>性</a:t>
            </a:r>
            <a:endParaRPr lang="zh-CN" altLang="en-US" sz="1400">
              <a:solidFill>
                <a:schemeClr val="accent1"/>
              </a:solidFill>
            </a:endParaRPr>
          </a:p>
        </p:txBody>
      </p:sp>
      <p:sp>
        <p:nvSpPr>
          <p:cNvPr id="9" name="文本框 8"/>
          <p:cNvSpPr txBox="1"/>
          <p:nvPr/>
        </p:nvSpPr>
        <p:spPr>
          <a:xfrm>
            <a:off x="6085840" y="5379085"/>
            <a:ext cx="1478280" cy="306705"/>
          </a:xfrm>
          <a:prstGeom prst="rect">
            <a:avLst/>
          </a:prstGeom>
          <a:noFill/>
        </p:spPr>
        <p:txBody>
          <a:bodyPr wrap="square" rtlCol="0">
            <a:spAutoFit/>
          </a:bodyPr>
          <a:p>
            <a:r>
              <a:rPr lang="zh-CN" altLang="en-US" sz="1400">
                <a:solidFill>
                  <a:schemeClr val="accent1"/>
                </a:solidFill>
                <a:latin typeface="华文中宋" panose="02010600040101010101" charset="-122"/>
                <a:ea typeface="华文中宋" panose="02010600040101010101" charset="-122"/>
                <a:cs typeface="华文中宋" panose="02010600040101010101" charset="-122"/>
              </a:rPr>
              <a:t>重新整理</a:t>
            </a:r>
            <a:r>
              <a:rPr lang="en-US" altLang="zh-CN" sz="1400">
                <a:solidFill>
                  <a:schemeClr val="accent1"/>
                </a:solidFill>
                <a:latin typeface="华文中宋" panose="02010600040101010101" charset="-122"/>
                <a:ea typeface="华文中宋" panose="02010600040101010101" charset="-122"/>
                <a:cs typeface="华文中宋" panose="02010600040101010101" charset="-122"/>
              </a:rPr>
              <a:t>log</a:t>
            </a:r>
            <a:r>
              <a:rPr lang="zh-CN" altLang="en-US" sz="1400">
                <a:solidFill>
                  <a:schemeClr val="accent1"/>
                </a:solidFill>
                <a:latin typeface="华文中宋" panose="02010600040101010101" charset="-122"/>
                <a:ea typeface="华文中宋" panose="02010600040101010101" charset="-122"/>
                <a:cs typeface="华文中宋" panose="02010600040101010101" charset="-122"/>
              </a:rPr>
              <a:t>项</a:t>
            </a:r>
            <a:endParaRPr lang="zh-CN" altLang="en-US" sz="1400">
              <a:solidFill>
                <a:schemeClr val="accent1"/>
              </a:solidFill>
              <a:latin typeface="华文中宋" panose="02010600040101010101" charset="-122"/>
              <a:ea typeface="华文中宋" panose="02010600040101010101" charset="-122"/>
              <a:cs typeface="华文中宋" panose="02010600040101010101" charset="-122"/>
            </a:endParaRPr>
          </a:p>
        </p:txBody>
      </p:sp>
      <p:sp>
        <p:nvSpPr>
          <p:cNvPr id="10" name="文本框 9"/>
          <p:cNvSpPr txBox="1"/>
          <p:nvPr/>
        </p:nvSpPr>
        <p:spPr>
          <a:xfrm>
            <a:off x="1679575" y="3392170"/>
            <a:ext cx="1321435" cy="229870"/>
          </a:xfrm>
          <a:prstGeom prst="rect">
            <a:avLst/>
          </a:prstGeom>
        </p:spPr>
        <p:txBody>
          <a:bodyPr wrap="square">
            <a:spAutoFit/>
          </a:bodyPr>
          <a:p>
            <a:pPr marL="0" indent="0" algn="ctr"/>
            <a:r>
              <a:rPr lang="zh-CN" altLang="en-US" sz="900" b="0" i="0">
                <a:solidFill>
                  <a:schemeClr val="accent1"/>
                </a:solidFill>
                <a:latin typeface="华文中宋" panose="02010600040101010101" charset="-122"/>
                <a:ea typeface="华文中宋" panose="02010600040101010101" charset="-122"/>
              </a:rPr>
              <a:t>扩散终态的损失</a:t>
            </a:r>
            <a:endParaRPr lang="zh-CN" altLang="en-US" sz="900" b="0" i="0">
              <a:solidFill>
                <a:schemeClr val="accent1"/>
              </a:solidFill>
              <a:latin typeface="华文中宋" panose="02010600040101010101" charset="-122"/>
              <a:ea typeface="华文中宋" panose="02010600040101010101" charset="-122"/>
            </a:endParaRPr>
          </a:p>
        </p:txBody>
      </p:sp>
      <p:sp>
        <p:nvSpPr>
          <p:cNvPr id="11" name="文本框 10"/>
          <p:cNvSpPr txBox="1"/>
          <p:nvPr/>
        </p:nvSpPr>
        <p:spPr>
          <a:xfrm>
            <a:off x="2632075" y="3392170"/>
            <a:ext cx="2530475" cy="229870"/>
          </a:xfrm>
          <a:prstGeom prst="rect">
            <a:avLst/>
          </a:prstGeom>
        </p:spPr>
        <p:txBody>
          <a:bodyPr wrap="square">
            <a:spAutoFit/>
          </a:bodyPr>
          <a:p>
            <a:pPr marL="0" indent="0" algn="ctr"/>
            <a:r>
              <a:rPr lang="zh-CN" altLang="en-US" sz="900" b="0" i="0">
                <a:solidFill>
                  <a:schemeClr val="accent1"/>
                </a:solidFill>
                <a:latin typeface="华文中宋" panose="02010600040101010101" charset="-122"/>
                <a:ea typeface="华文中宋" panose="02010600040101010101" charset="-122"/>
                <a:cs typeface="华文中宋" panose="02010600040101010101" charset="-122"/>
              </a:rPr>
              <a:t>各时间步的</a:t>
            </a:r>
            <a:r>
              <a:rPr lang="en-US" altLang="zh-CN" sz="900" b="0" i="0">
                <a:solidFill>
                  <a:schemeClr val="accent1"/>
                </a:solidFill>
                <a:latin typeface="华文中宋" panose="02010600040101010101" charset="-122"/>
                <a:ea typeface="华文中宋" panose="02010600040101010101" charset="-122"/>
                <a:cs typeface="华文中宋" panose="02010600040101010101" charset="-122"/>
              </a:rPr>
              <a:t>KL</a:t>
            </a:r>
            <a:r>
              <a:rPr lang="zh-CN" altLang="en-US" sz="900" b="0" i="0">
                <a:solidFill>
                  <a:schemeClr val="accent1"/>
                </a:solidFill>
                <a:latin typeface="华文中宋" panose="02010600040101010101" charset="-122"/>
                <a:ea typeface="华文中宋" panose="02010600040101010101" charset="-122"/>
                <a:cs typeface="华文中宋" panose="02010600040101010101" charset="-122"/>
              </a:rPr>
              <a:t>散度之和</a:t>
            </a:r>
            <a:endParaRPr lang="zh-CN" altLang="en-US" sz="900" b="0" i="0">
              <a:solidFill>
                <a:schemeClr val="accent1"/>
              </a:solidFill>
              <a:latin typeface="华文中宋" panose="02010600040101010101" charset="-122"/>
              <a:ea typeface="华文中宋" panose="02010600040101010101" charset="-122"/>
              <a:cs typeface="华文中宋" panose="02010600040101010101" charset="-122"/>
            </a:endParaRPr>
          </a:p>
        </p:txBody>
      </p:sp>
      <p:sp>
        <p:nvSpPr>
          <p:cNvPr id="12" name="文本框 11"/>
          <p:cNvSpPr txBox="1"/>
          <p:nvPr/>
        </p:nvSpPr>
        <p:spPr>
          <a:xfrm>
            <a:off x="4611370" y="3392170"/>
            <a:ext cx="1477645" cy="229870"/>
          </a:xfrm>
          <a:prstGeom prst="rect">
            <a:avLst/>
          </a:prstGeom>
        </p:spPr>
        <p:txBody>
          <a:bodyPr>
            <a:noAutofit/>
          </a:bodyPr>
          <a:p>
            <a:pPr marL="0" indent="0" algn="ctr"/>
            <a:r>
              <a:rPr lang="zh-CN" altLang="en-US" sz="900" b="0" i="0">
                <a:solidFill>
                  <a:schemeClr val="accent1"/>
                </a:solidFill>
                <a:latin typeface="华文中宋" panose="02010600040101010101" charset="-122"/>
                <a:ea typeface="华文中宋" panose="02010600040101010101" charset="-122"/>
              </a:rPr>
              <a:t>初始状态的损失</a:t>
            </a:r>
            <a:endParaRPr lang="zh-CN" altLang="en-US" sz="900" b="0" i="0">
              <a:solidFill>
                <a:schemeClr val="accent1"/>
              </a:solidFill>
              <a:latin typeface="华文中宋" panose="02010600040101010101" charset="-122"/>
              <a:ea typeface="华文中宋" panose="02010600040101010101" charset="-122"/>
            </a:endParaRPr>
          </a:p>
        </p:txBody>
      </p:sp>
      <p:pic>
        <p:nvPicPr>
          <p:cNvPr id="13" name="图片 12"/>
          <p:cNvPicPr>
            <a:picLocks noChangeAspect="1"/>
          </p:cNvPicPr>
          <p:nvPr/>
        </p:nvPicPr>
        <p:blipFill>
          <a:blip r:embed="rId2"/>
          <a:stretch>
            <a:fillRect/>
          </a:stretch>
        </p:blipFill>
        <p:spPr>
          <a:xfrm>
            <a:off x="8953500" y="3270885"/>
            <a:ext cx="2853690" cy="473075"/>
          </a:xfrm>
          <a:prstGeom prst="rect">
            <a:avLst/>
          </a:prstGeom>
        </p:spPr>
      </p:pic>
      <p:sp>
        <p:nvSpPr>
          <p:cNvPr id="14" name="文本框 13"/>
          <p:cNvSpPr txBox="1"/>
          <p:nvPr/>
        </p:nvSpPr>
        <p:spPr>
          <a:xfrm>
            <a:off x="7842885" y="3354070"/>
            <a:ext cx="1188720" cy="306705"/>
          </a:xfrm>
          <a:prstGeom prst="rect">
            <a:avLst/>
          </a:prstGeom>
          <a:noFill/>
        </p:spPr>
        <p:txBody>
          <a:bodyPr wrap="square" rtlCol="0" anchor="t">
            <a:spAutoFit/>
          </a:bodyPr>
          <a:p>
            <a:pPr algn="ctr"/>
            <a:r>
              <a:rPr lang="zh-CN" altLang="en-US" sz="1400">
                <a:solidFill>
                  <a:schemeClr val="accent1"/>
                </a:solidFill>
                <a:sym typeface="+mn-ea"/>
              </a:rPr>
              <a:t>贝叶斯定理</a:t>
            </a:r>
            <a:endParaRPr lang="zh-CN" altLang="en-US" sz="1400">
              <a:solidFill>
                <a:schemeClr val="accent1"/>
              </a:solidFill>
              <a:sym typeface="+mn-ea"/>
            </a:endParaRPr>
          </a:p>
        </p:txBody>
      </p:sp>
      <p:pic>
        <p:nvPicPr>
          <p:cNvPr id="15" name="图片 14"/>
          <p:cNvPicPr>
            <a:picLocks noChangeAspect="1"/>
          </p:cNvPicPr>
          <p:nvPr/>
        </p:nvPicPr>
        <p:blipFill>
          <a:blip r:embed="rId3"/>
          <a:stretch>
            <a:fillRect/>
          </a:stretch>
        </p:blipFill>
        <p:spPr>
          <a:xfrm>
            <a:off x="8953500" y="3743960"/>
            <a:ext cx="2322830" cy="412750"/>
          </a:xfrm>
          <a:prstGeom prst="rect">
            <a:avLst/>
          </a:prstGeom>
        </p:spPr>
      </p:pic>
      <p:sp>
        <p:nvSpPr>
          <p:cNvPr id="16" name="文本框 15"/>
          <p:cNvSpPr txBox="1"/>
          <p:nvPr/>
        </p:nvSpPr>
        <p:spPr>
          <a:xfrm>
            <a:off x="8594090" y="5461000"/>
            <a:ext cx="3409315" cy="922020"/>
          </a:xfrm>
          <a:prstGeom prst="rect">
            <a:avLst/>
          </a:prstGeom>
        </p:spPr>
        <p:txBody>
          <a:bodyPr wrap="square">
            <a:spAutoFit/>
          </a:bodyPr>
          <a:p>
            <a:pPr marL="0" indent="0" algn="l"/>
            <a:r>
              <a:rPr lang="zh-CN" altLang="en-US" b="0" i="0">
                <a:solidFill>
                  <a:srgbClr val="191B1F"/>
                </a:solidFill>
                <a:latin typeface="华文中宋" panose="02010600040101010101" charset="-122"/>
                <a:ea typeface="华文中宋" panose="02010600040101010101" charset="-122"/>
                <a:cs typeface="华文中宋" panose="02010600040101010101" charset="-122"/>
              </a:rPr>
              <a:t>利用</a:t>
            </a:r>
            <a:r>
              <a:rPr lang="en-US" altLang="zh-CN" b="0" i="0">
                <a:solidFill>
                  <a:srgbClr val="191B1F"/>
                </a:solidFill>
                <a:latin typeface="华文中宋" panose="02010600040101010101" charset="-122"/>
                <a:ea typeface="华文中宋" panose="02010600040101010101" charset="-122"/>
                <a:cs typeface="华文中宋" panose="02010600040101010101" charset="-122"/>
              </a:rPr>
              <a:t>KL</a:t>
            </a:r>
            <a:r>
              <a:rPr lang="zh-CN" altLang="en-US" b="0" i="0">
                <a:solidFill>
                  <a:srgbClr val="191B1F"/>
                </a:solidFill>
                <a:latin typeface="华文中宋" panose="02010600040101010101" charset="-122"/>
                <a:ea typeface="华文中宋" panose="02010600040101010101" charset="-122"/>
                <a:cs typeface="华文中宋" panose="02010600040101010101" charset="-122"/>
              </a:rPr>
              <a:t>散度，我们可以精确地计算出当我们近似一个分布与另一个分布时损失了多少信息</a:t>
            </a:r>
            <a:endParaRPr lang="zh-CN" altLang="en-US" b="0" i="0">
              <a:solidFill>
                <a:srgbClr val="191B1F"/>
              </a:solidFill>
              <a:latin typeface="华文中宋" panose="02010600040101010101" charset="-122"/>
              <a:ea typeface="华文中宋" panose="02010600040101010101" charset="-122"/>
              <a:cs typeface="华文中宋" panose="02010600040101010101" charset="-122"/>
            </a:endParaRPr>
          </a:p>
        </p:txBody>
      </p:sp>
      <p:sp>
        <p:nvSpPr>
          <p:cNvPr id="17" name="矩形 16"/>
          <p:cNvSpPr/>
          <p:nvPr/>
        </p:nvSpPr>
        <p:spPr>
          <a:xfrm>
            <a:off x="7948930" y="3238500"/>
            <a:ext cx="3858260" cy="917575"/>
          </a:xfrm>
          <a:prstGeom prst="rect">
            <a:avLst/>
          </a:prstGeom>
          <a:noFill/>
          <a:ln w="38100">
            <a:solidFill>
              <a:srgbClr val="0D2659"/>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8" name="直接箭头连接符 17"/>
          <p:cNvCxnSpPr/>
          <p:nvPr/>
        </p:nvCxnSpPr>
        <p:spPr>
          <a:xfrm flipH="1">
            <a:off x="5867400" y="3357880"/>
            <a:ext cx="2082800" cy="284480"/>
          </a:xfrm>
          <a:prstGeom prst="straightConnector1">
            <a:avLst/>
          </a:prstGeom>
          <a:ln w="38100">
            <a:solidFill>
              <a:srgbClr val="0D2659"/>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stretch>
            <a:fillRect/>
          </a:stretch>
        </p:blipFill>
        <p:spPr>
          <a:xfrm>
            <a:off x="238760" y="2693670"/>
            <a:ext cx="5504815" cy="1764665"/>
          </a:xfrm>
          <a:prstGeom prst="rect">
            <a:avLst/>
          </a:prstGeom>
        </p:spPr>
      </p:pic>
      <p:sp>
        <p:nvSpPr>
          <p:cNvPr id="2" name="标题 1"/>
          <p:cNvSpPr>
            <a:spLocks noGrp="1"/>
          </p:cNvSpPr>
          <p:nvPr>
            <p:ph type="title"/>
          </p:nvPr>
        </p:nvSpPr>
        <p:spPr/>
        <p:txBody>
          <a:bodyPr/>
          <a:lstStyle/>
          <a:p>
            <a:r>
              <a:rPr lang="zh-CN" altLang="en-US"/>
              <a:t>优化目标</a:t>
            </a:r>
            <a:r>
              <a:rPr lang="en-US" altLang="zh-CN"/>
              <a:t>——</a:t>
            </a:r>
            <a:r>
              <a:rPr lang="zh-CN" altLang="en-US"/>
              <a:t>各时间步的</a:t>
            </a:r>
            <a:r>
              <a:rPr lang="en-US" altLang="zh-CN"/>
              <a:t>KL</a:t>
            </a:r>
            <a:r>
              <a:rPr lang="zh-CN" altLang="en-US"/>
              <a:t>散度</a:t>
            </a:r>
            <a:endParaRPr lang="zh-CN" altLang="en-US"/>
          </a:p>
        </p:txBody>
      </p:sp>
      <p:sp>
        <p:nvSpPr>
          <p:cNvPr id="4" name="矩形 3"/>
          <p:cNvSpPr/>
          <p:nvPr userDrawn="1"/>
        </p:nvSpPr>
        <p:spPr>
          <a:xfrm>
            <a:off x="11416393" y="6498091"/>
            <a:ext cx="775607" cy="353786"/>
          </a:xfrm>
          <a:prstGeom prst="rect">
            <a:avLst/>
          </a:prstGeom>
          <a:solidFill>
            <a:srgbClr val="FFFFFF">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pic>
        <p:nvPicPr>
          <p:cNvPr id="5" name="图片 4"/>
          <p:cNvPicPr>
            <a:picLocks noChangeAspect="1"/>
          </p:cNvPicPr>
          <p:nvPr/>
        </p:nvPicPr>
        <p:blipFill>
          <a:blip r:embed="rId2"/>
          <a:stretch>
            <a:fillRect/>
          </a:stretch>
        </p:blipFill>
        <p:spPr>
          <a:xfrm>
            <a:off x="457835" y="1118235"/>
            <a:ext cx="6471920" cy="1495425"/>
          </a:xfrm>
          <a:prstGeom prst="rect">
            <a:avLst/>
          </a:prstGeom>
        </p:spPr>
      </p:pic>
      <p:sp>
        <p:nvSpPr>
          <p:cNvPr id="6" name="文本框 5"/>
          <p:cNvSpPr txBox="1"/>
          <p:nvPr/>
        </p:nvSpPr>
        <p:spPr>
          <a:xfrm>
            <a:off x="6880860" y="1525905"/>
            <a:ext cx="4979670" cy="368300"/>
          </a:xfrm>
          <a:prstGeom prst="rect">
            <a:avLst/>
          </a:prstGeom>
          <a:noFill/>
        </p:spPr>
        <p:txBody>
          <a:bodyPr wrap="square" rtlCol="0">
            <a:spAutoFit/>
          </a:bodyPr>
          <a:p>
            <a:r>
              <a:rPr lang="en-US" altLang="zh-CN">
                <a:latin typeface="华文中宋" panose="02010600040101010101" charset="-122"/>
                <a:ea typeface="华文中宋" panose="02010600040101010101" charset="-122"/>
                <a:cs typeface="华文中宋" panose="02010600040101010101" charset="-122"/>
              </a:rPr>
              <a:t>q</a:t>
            </a:r>
            <a:r>
              <a:rPr lang="zh-CN" altLang="en-US">
                <a:latin typeface="华文中宋" panose="02010600040101010101" charset="-122"/>
                <a:ea typeface="华文中宋" panose="02010600040101010101" charset="-122"/>
                <a:cs typeface="华文中宋" panose="02010600040101010101" charset="-122"/>
              </a:rPr>
              <a:t>没有学习参数</a:t>
            </a:r>
            <a:r>
              <a:rPr lang="en-US" altLang="zh-CN">
                <a:latin typeface="华文中宋" panose="02010600040101010101" charset="-122"/>
                <a:ea typeface="华文中宋" panose="02010600040101010101" charset="-122"/>
                <a:cs typeface="华文中宋" panose="02010600040101010101" charset="-122"/>
              </a:rPr>
              <a:t>，Xt</a:t>
            </a:r>
            <a:r>
              <a:rPr lang="zh-CN" altLang="en-US">
                <a:latin typeface="华文中宋" panose="02010600040101010101" charset="-122"/>
                <a:ea typeface="华文中宋" panose="02010600040101010101" charset="-122"/>
                <a:cs typeface="华文中宋" panose="02010600040101010101" charset="-122"/>
              </a:rPr>
              <a:t>是高斯噪声</a:t>
            </a:r>
            <a:r>
              <a:rPr lang="en-US" altLang="zh-CN">
                <a:latin typeface="华文中宋" panose="02010600040101010101" charset="-122"/>
                <a:ea typeface="华文中宋" panose="02010600040101010101" charset="-122"/>
                <a:cs typeface="华文中宋" panose="02010600040101010101" charset="-122"/>
              </a:rPr>
              <a:t>，</a:t>
            </a:r>
            <a:r>
              <a:rPr lang="zh-CN" altLang="en-US">
                <a:latin typeface="华文中宋" panose="02010600040101010101" charset="-122"/>
                <a:ea typeface="华文中宋" panose="02010600040101010101" charset="-122"/>
                <a:cs typeface="华文中宋" panose="02010600040101010101" charset="-122"/>
              </a:rPr>
              <a:t>所以是常数</a:t>
            </a:r>
            <a:endParaRPr lang="zh-CN" altLang="en-US">
              <a:latin typeface="华文中宋" panose="02010600040101010101" charset="-122"/>
              <a:ea typeface="华文中宋" panose="02010600040101010101" charset="-122"/>
              <a:cs typeface="华文中宋" panose="02010600040101010101" charset="-122"/>
            </a:endParaRPr>
          </a:p>
        </p:txBody>
      </p:sp>
      <p:pic>
        <p:nvPicPr>
          <p:cNvPr id="7" name="图片 6"/>
          <p:cNvPicPr>
            <a:picLocks noChangeAspect="1"/>
          </p:cNvPicPr>
          <p:nvPr/>
        </p:nvPicPr>
        <p:blipFill>
          <a:blip r:embed="rId3"/>
          <a:stretch>
            <a:fillRect/>
          </a:stretch>
        </p:blipFill>
        <p:spPr>
          <a:xfrm>
            <a:off x="898525" y="4484370"/>
            <a:ext cx="6804025" cy="2348865"/>
          </a:xfrm>
          <a:prstGeom prst="rect">
            <a:avLst/>
          </a:prstGeom>
        </p:spPr>
      </p:pic>
      <p:pic>
        <p:nvPicPr>
          <p:cNvPr id="8" name="图片 7"/>
          <p:cNvPicPr>
            <a:picLocks noChangeAspect="1"/>
          </p:cNvPicPr>
          <p:nvPr/>
        </p:nvPicPr>
        <p:blipFill>
          <a:blip r:embed="rId4"/>
          <a:stretch>
            <a:fillRect/>
          </a:stretch>
        </p:blipFill>
        <p:spPr>
          <a:xfrm>
            <a:off x="6195060" y="3245803"/>
            <a:ext cx="2980690" cy="487045"/>
          </a:xfrm>
          <a:prstGeom prst="rect">
            <a:avLst/>
          </a:prstGeom>
        </p:spPr>
      </p:pic>
      <p:pic>
        <p:nvPicPr>
          <p:cNvPr id="9" name="图片 8"/>
          <p:cNvPicPr>
            <a:picLocks noChangeAspect="1"/>
          </p:cNvPicPr>
          <p:nvPr/>
        </p:nvPicPr>
        <p:blipFill>
          <a:blip r:embed="rId5"/>
          <a:stretch>
            <a:fillRect/>
          </a:stretch>
        </p:blipFill>
        <p:spPr>
          <a:xfrm>
            <a:off x="9707880" y="3148965"/>
            <a:ext cx="2484120" cy="680720"/>
          </a:xfrm>
          <a:prstGeom prst="rect">
            <a:avLst/>
          </a:prstGeom>
        </p:spPr>
      </p:pic>
      <p:cxnSp>
        <p:nvCxnSpPr>
          <p:cNvPr id="10" name="直接箭头连接符 9"/>
          <p:cNvCxnSpPr>
            <a:stCxn id="8" idx="3"/>
            <a:endCxn id="9" idx="1"/>
          </p:cNvCxnSpPr>
          <p:nvPr/>
        </p:nvCxnSpPr>
        <p:spPr>
          <a:xfrm flipV="1">
            <a:off x="9175750" y="3489325"/>
            <a:ext cx="532130" cy="635"/>
          </a:xfrm>
          <a:prstGeom prst="straightConnector1">
            <a:avLst/>
          </a:prstGeom>
          <a:ln w="38100">
            <a:solidFill>
              <a:srgbClr val="0D2659"/>
            </a:solidFill>
            <a:tailEnd type="arrow"/>
          </a:ln>
        </p:spPr>
        <p:style>
          <a:lnRef idx="2">
            <a:schemeClr val="accent1"/>
          </a:lnRef>
          <a:fillRef idx="0">
            <a:srgbClr val="FFFFFF"/>
          </a:fillRef>
          <a:effectRef idx="0">
            <a:srgbClr val="FFFFFF"/>
          </a:effectRef>
          <a:fontRef idx="minor">
            <a:schemeClr val="tx1"/>
          </a:fontRef>
        </p:style>
      </p:cxnSp>
      <p:sp>
        <p:nvSpPr>
          <p:cNvPr id="13" name="矩形 12"/>
          <p:cNvSpPr/>
          <p:nvPr/>
        </p:nvSpPr>
        <p:spPr>
          <a:xfrm>
            <a:off x="581660" y="1530985"/>
            <a:ext cx="753110" cy="27559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4" name="图片 13"/>
          <p:cNvPicPr>
            <a:picLocks noChangeAspect="1"/>
          </p:cNvPicPr>
          <p:nvPr/>
        </p:nvPicPr>
        <p:blipFill>
          <a:blip r:embed="rId6"/>
          <a:stretch>
            <a:fillRect/>
          </a:stretch>
        </p:blipFill>
        <p:spPr>
          <a:xfrm>
            <a:off x="6195060" y="2577465"/>
            <a:ext cx="4648200" cy="571500"/>
          </a:xfrm>
          <a:prstGeom prst="rect">
            <a:avLst/>
          </a:prstGeom>
        </p:spPr>
      </p:pic>
      <mc:AlternateContent xmlns:mc="http://schemas.openxmlformats.org/markup-compatibility/2006">
        <mc:Choice xmlns:a14="http://schemas.microsoft.com/office/drawing/2010/main" Requires="a14">
          <p:sp>
            <p:nvSpPr>
              <p:cNvPr id="15" name="文本框 14"/>
              <p:cNvSpPr txBox="1"/>
              <p:nvPr/>
            </p:nvSpPr>
            <p:spPr>
              <a:xfrm>
                <a:off x="6223000" y="3914140"/>
                <a:ext cx="5193665" cy="922655"/>
              </a:xfrm>
              <a:prstGeom prst="rect">
                <a:avLst/>
              </a:prstGeom>
              <a:noFill/>
            </p:spPr>
            <p:txBody>
              <a:bodyPr wrap="square" rtlCol="0">
                <a:spAutoFit/>
              </a:bodyPr>
              <a:p>
                <a14:m>
                  <m:oMath xmlns:m="http://schemas.openxmlformats.org/officeDocument/2006/math">
                    <m:sSub>
                      <m:sSubPr>
                        <m:ctrlPr>
                          <a:rPr lang="en-US" altLang="zh-CN" i="1">
                            <a:latin typeface="DejaVu Math TeX Gyre" panose="02000503000000000000" charset="0"/>
                            <a:cs typeface="DejaVu Math TeX Gyre" panose="02000503000000000000" charset="0"/>
                          </a:rPr>
                        </m:ctrlPr>
                      </m:sSubPr>
                      <m:e>
                        <m:r>
                          <a:rPr lang="en-US" altLang="zh-CN" i="1">
                            <a:latin typeface="DejaVu Math TeX Gyre" panose="02000503000000000000" charset="0"/>
                            <a:cs typeface="DejaVu Math TeX Gyre" panose="02000503000000000000" charset="0"/>
                          </a:rPr>
                          <m:t>𝑥</m:t>
                        </m:r>
                      </m:e>
                      <m:sub>
                        <m:r>
                          <a:rPr lang="en-US" altLang="zh-CN" i="1">
                            <a:latin typeface="DejaVu Math TeX Gyre" panose="02000503000000000000" charset="0"/>
                            <a:cs typeface="DejaVu Math TeX Gyre" panose="02000503000000000000" charset="0"/>
                          </a:rPr>
                          <m:t>𝑡</m:t>
                        </m:r>
                      </m:sub>
                    </m:sSub>
                  </m:oMath>
                </a14:m>
                <a:r>
                  <a:rPr lang="zh-CN" altLang="en-US"/>
                  <a:t>已知</a:t>
                </a:r>
                <a:r>
                  <a:rPr lang="en-US" altLang="zh-CN"/>
                  <a:t>，</a:t>
                </a:r>
                <a:r>
                  <a:rPr lang="zh-CN" altLang="en-US"/>
                  <a:t>把</a:t>
                </a:r>
                <a14:m>
                  <m:oMath xmlns:m="http://schemas.openxmlformats.org/officeDocument/2006/math">
                    <m:r>
                      <a:rPr lang="en-US" altLang="zh-CN" i="1">
                        <a:latin typeface="DejaVu Math TeX Gyre" panose="02000503000000000000" charset="0"/>
                        <a:cs typeface="DejaVu Math TeX Gyre" panose="02000503000000000000" charset="0"/>
                      </a:rPr>
                      <m:t>𝜀</m:t>
                    </m:r>
                  </m:oMath>
                </a14:m>
                <a:r>
                  <a:rPr lang="zh-CN" altLang="en-US"/>
                  <a:t>当作</a:t>
                </a:r>
                <a:r>
                  <a:rPr lang="zh-CN" altLang="en-US"/>
                  <a:t>参数</a:t>
                </a:r>
                <a:endParaRPr lang="zh-CN" altLang="en-US"/>
              </a:p>
              <a:p>
                <a:r>
                  <a:rPr lang="zh-CN" altLang="en-US"/>
                  <a:t>训练的</a:t>
                </a:r>
                <a:r>
                  <a:rPr lang="en-US" altLang="zh-CN"/>
                  <a:t>Loss </a:t>
                </a:r>
                <a:r>
                  <a:rPr lang="zh-CN" altLang="en-US"/>
                  <a:t>就是惩罚这两个分布之间的差异</a:t>
                </a:r>
                <a:endParaRPr lang="zh-CN" altLang="en-US"/>
              </a:p>
              <a:p>
                <a:r>
                  <a:rPr lang="en-US" altLang="zh-CN"/>
                  <a:t>(</a:t>
                </a:r>
                <a:r>
                  <a:rPr lang="zh-CN" altLang="en-US"/>
                  <a:t>两个都是正态分布</a:t>
                </a:r>
                <a:r>
                  <a:rPr lang="en-US" altLang="zh-CN"/>
                  <a:t>，KL</a:t>
                </a:r>
                <a:r>
                  <a:rPr lang="zh-CN" altLang="en-US"/>
                  <a:t>散度可以直接套公式</a:t>
                </a:r>
                <a:r>
                  <a:rPr lang="en-US" altLang="zh-CN"/>
                  <a:t>)</a:t>
                </a:r>
                <a:endParaRPr lang="en-US" altLang="zh-CN"/>
              </a:p>
            </p:txBody>
          </p:sp>
        </mc:Choice>
        <mc:Fallback>
          <p:sp>
            <p:nvSpPr>
              <p:cNvPr id="15" name="文本框 14"/>
              <p:cNvSpPr txBox="1">
                <a:spLocks noRot="1" noChangeAspect="1" noMove="1" noResize="1" noEditPoints="1" noAdjustHandles="1" noChangeArrowheads="1" noChangeShapeType="1" noTextEdit="1"/>
              </p:cNvSpPr>
              <p:nvPr/>
            </p:nvSpPr>
            <p:spPr>
              <a:xfrm>
                <a:off x="6223000" y="3914140"/>
                <a:ext cx="5193665" cy="922655"/>
              </a:xfrm>
              <a:prstGeom prst="rect">
                <a:avLst/>
              </a:prstGeom>
              <a:blipFill rotWithShape="1">
                <a:blip r:embed="rId7"/>
                <a:stretch>
                  <a:fillRect/>
                </a:stretch>
              </a:blipFill>
            </p:spPr>
            <p:txBody>
              <a:bodyPr/>
              <a:lstStyle/>
              <a:p>
                <a:r>
                  <a:rPr lang="zh-CN" altLang="en-US">
                    <a:noFill/>
                  </a:rPr>
                  <a:t> </a:t>
                </a:r>
              </a:p>
            </p:txBody>
          </p:sp>
        </mc:Fallback>
      </mc:AlternateContent>
      <p:cxnSp>
        <p:nvCxnSpPr>
          <p:cNvPr id="16" name="肘形连接符 15"/>
          <p:cNvCxnSpPr/>
          <p:nvPr/>
        </p:nvCxnSpPr>
        <p:spPr>
          <a:xfrm flipV="1">
            <a:off x="4095115" y="2860675"/>
            <a:ext cx="2245995" cy="1129030"/>
          </a:xfrm>
          <a:prstGeom prst="bentConnector3">
            <a:avLst>
              <a:gd name="adj1" fmla="val 74582"/>
            </a:avLst>
          </a:prstGeom>
          <a:ln w="38100">
            <a:solidFill>
              <a:srgbClr val="0D2659"/>
            </a:solidFill>
            <a:tailEnd type="arrow"/>
          </a:ln>
        </p:spPr>
        <p:style>
          <a:lnRef idx="2">
            <a:schemeClr val="accent1"/>
          </a:lnRef>
          <a:fillRef idx="0">
            <a:srgbClr val="FFFFFF"/>
          </a:fillRef>
          <a:effectRef idx="0">
            <a:srgbClr val="FFFFFF"/>
          </a:effectRef>
          <a:fontRef idx="minor">
            <a:schemeClr val="tx1"/>
          </a:fontRef>
        </p:style>
      </p:cxnSp>
      <p:pic>
        <p:nvPicPr>
          <p:cNvPr id="17" name="图片 16"/>
          <p:cNvPicPr/>
          <p:nvPr/>
        </p:nvPicPr>
        <p:blipFill>
          <a:blip r:embed="rId8"/>
          <a:srcRect r="49402"/>
          <a:stretch>
            <a:fillRect/>
          </a:stretch>
        </p:blipFill>
        <p:spPr>
          <a:xfrm>
            <a:off x="7702550" y="4889500"/>
            <a:ext cx="3884295" cy="1940560"/>
          </a:xfrm>
          <a:prstGeom prst="rect">
            <a:avLst/>
          </a:prstGeom>
        </p:spPr>
      </p:pic>
      <p:pic>
        <p:nvPicPr>
          <p:cNvPr id="3" name="图片 2"/>
          <p:cNvPicPr>
            <a:picLocks noChangeAspect="1"/>
          </p:cNvPicPr>
          <p:nvPr/>
        </p:nvPicPr>
        <p:blipFill>
          <a:blip r:embed="rId9"/>
          <a:stretch>
            <a:fillRect/>
          </a:stretch>
        </p:blipFill>
        <p:spPr>
          <a:xfrm>
            <a:off x="9453880" y="4796155"/>
            <a:ext cx="2738120" cy="57531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455208" y="884767"/>
            <a:ext cx="9281583" cy="831850"/>
          </a:xfrm>
        </p:spPr>
        <p:txBody>
          <a:bodyPr/>
          <a:lstStyle/>
          <a:p>
            <a:r>
              <a:rPr lang="zh-CN" altLang="en-US" b="1">
                <a:solidFill>
                  <a:schemeClr val="tx1"/>
                </a:solidFill>
                <a:latin typeface="Georgia" panose="02040502050405090303" charset="0"/>
                <a:ea typeface="Georgia" panose="02040502050405090303" charset="0"/>
                <a:cs typeface="Georgia" panose="02040502050405090303" charset="0"/>
              </a:rPr>
              <a:t>Brief Introduction</a:t>
            </a:r>
            <a:endParaRPr lang="zh-CN" altLang="en-US">
              <a:latin typeface="Georgia" panose="02040502050405090303" charset="0"/>
              <a:ea typeface="Georgia" panose="02040502050405090303" charset="0"/>
              <a:cs typeface="Georgia" panose="02040502050405090303" charset="0"/>
            </a:endParaRPr>
          </a:p>
        </p:txBody>
      </p:sp>
      <p:sp>
        <p:nvSpPr>
          <p:cNvPr id="4" name="圆角矩形 3"/>
          <p:cNvSpPr/>
          <p:nvPr userDrawn="1"/>
        </p:nvSpPr>
        <p:spPr>
          <a:xfrm>
            <a:off x="747713" y="2252663"/>
            <a:ext cx="3067050" cy="4067175"/>
          </a:xfrm>
          <a:prstGeom prst="roundRect">
            <a:avLst/>
          </a:prstGeom>
          <a:solidFill>
            <a:srgbClr val="0D2659">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zh-CN" altLang="en-US" sz="3600">
                <a:solidFill>
                  <a:srgbClr val="FFFFFF"/>
                </a:solidFill>
                <a:latin typeface="华文中宋" panose="02010600040101010101" charset="-122"/>
                <a:ea typeface="华文中宋" panose="02010600040101010101" charset="-122"/>
              </a:rPr>
              <a:t>前向加噪</a:t>
            </a:r>
            <a:endParaRPr lang="zh-CN" altLang="en-US" sz="3600">
              <a:solidFill>
                <a:srgbClr val="FFFFFF"/>
              </a:solidFill>
              <a:latin typeface="华文中宋" panose="02010600040101010101" charset="-122"/>
              <a:ea typeface="华文中宋" panose="02010600040101010101" charset="-122"/>
            </a:endParaRPr>
          </a:p>
          <a:p>
            <a:pPr algn="ctr"/>
            <a:endParaRPr lang="zh-CN" altLang="en-US">
              <a:solidFill>
                <a:srgbClr val="FFFFFF"/>
              </a:solidFill>
              <a:latin typeface="华文中宋" panose="02010600040101010101" charset="-122"/>
              <a:ea typeface="华文中宋" panose="02010600040101010101" charset="-122"/>
            </a:endParaRPr>
          </a:p>
          <a:p>
            <a:pPr algn="ctr"/>
            <a:endParaRPr lang="zh-CN" altLang="en-US">
              <a:solidFill>
                <a:srgbClr val="FFFFFF"/>
              </a:solidFill>
              <a:latin typeface="华文中宋" panose="02010600040101010101" charset="-122"/>
              <a:ea typeface="华文中宋" panose="02010600040101010101" charset="-122"/>
            </a:endParaRPr>
          </a:p>
          <a:p>
            <a:pPr algn="ctr"/>
            <a:r>
              <a:rPr lang="zh-CN" altLang="en-US">
                <a:solidFill>
                  <a:srgbClr val="FFFFFF"/>
                </a:solidFill>
                <a:latin typeface="华文中宋" panose="02010600040101010101" charset="-122"/>
                <a:ea typeface="华文中宋" panose="02010600040101010101" charset="-122"/>
              </a:rPr>
              <a:t>重参数</a:t>
            </a:r>
            <a:r>
              <a:rPr lang="zh-CN" altLang="en-US">
                <a:solidFill>
                  <a:srgbClr val="FFFFFF"/>
                </a:solidFill>
                <a:latin typeface="华文中宋" panose="02010600040101010101" charset="-122"/>
                <a:ea typeface="华文中宋" panose="02010600040101010101" charset="-122"/>
              </a:rPr>
              <a:t>技巧</a:t>
            </a:r>
            <a:endParaRPr lang="zh-CN" altLang="en-US">
              <a:solidFill>
                <a:srgbClr val="FFFFFF"/>
              </a:solidFill>
              <a:latin typeface="华文中宋" panose="02010600040101010101" charset="-122"/>
              <a:ea typeface="华文中宋" panose="02010600040101010101" charset="-122"/>
            </a:endParaRPr>
          </a:p>
          <a:p>
            <a:pPr algn="ctr"/>
            <a:r>
              <a:rPr lang="zh-CN" altLang="en-US">
                <a:solidFill>
                  <a:srgbClr val="FFFFFF"/>
                </a:solidFill>
                <a:latin typeface="华文中宋" panose="02010600040101010101" charset="-122"/>
                <a:ea typeface="华文中宋" panose="02010600040101010101" charset="-122"/>
              </a:rPr>
              <a:t>任意时刻</a:t>
            </a:r>
            <a:r>
              <a:rPr lang="en-US" altLang="zh-CN">
                <a:solidFill>
                  <a:srgbClr val="FFFFFF"/>
                </a:solidFill>
                <a:latin typeface="华文中宋" panose="02010600040101010101" charset="-122"/>
                <a:ea typeface="华文中宋" panose="02010600040101010101" charset="-122"/>
              </a:rPr>
              <a:t>xt</a:t>
            </a:r>
            <a:r>
              <a:rPr lang="zh-CN" altLang="en-US">
                <a:solidFill>
                  <a:srgbClr val="FFFFFF"/>
                </a:solidFill>
                <a:latin typeface="华文中宋" panose="02010600040101010101" charset="-122"/>
                <a:ea typeface="华文中宋" panose="02010600040101010101" charset="-122"/>
              </a:rPr>
              <a:t>可以由</a:t>
            </a:r>
            <a:r>
              <a:rPr lang="en-US" altLang="zh-CN">
                <a:solidFill>
                  <a:srgbClr val="FFFFFF"/>
                </a:solidFill>
                <a:latin typeface="华文中宋" panose="02010600040101010101" charset="-122"/>
                <a:ea typeface="华文中宋" panose="02010600040101010101" charset="-122"/>
              </a:rPr>
              <a:t>x0</a:t>
            </a:r>
            <a:r>
              <a:rPr lang="zh-CN" altLang="en-US">
                <a:solidFill>
                  <a:srgbClr val="FFFFFF"/>
                </a:solidFill>
                <a:latin typeface="华文中宋" panose="02010600040101010101" charset="-122"/>
                <a:ea typeface="华文中宋" panose="02010600040101010101" charset="-122"/>
              </a:rPr>
              <a:t>表出</a:t>
            </a:r>
            <a:endParaRPr lang="zh-CN" altLang="en-US">
              <a:solidFill>
                <a:srgbClr val="FFFFFF"/>
              </a:solidFill>
              <a:latin typeface="华文中宋" panose="02010600040101010101" charset="-122"/>
              <a:ea typeface="华文中宋" panose="02010600040101010101" charset="-122"/>
            </a:endParaRPr>
          </a:p>
        </p:txBody>
      </p:sp>
      <p:sp>
        <p:nvSpPr>
          <p:cNvPr id="5" name="圆角矩形 4"/>
          <p:cNvSpPr/>
          <p:nvPr userDrawn="1"/>
        </p:nvSpPr>
        <p:spPr>
          <a:xfrm>
            <a:off x="4562475" y="2252663"/>
            <a:ext cx="3067050" cy="4067175"/>
          </a:xfrm>
          <a:prstGeom prst="roundRect">
            <a:avLst/>
          </a:prstGeom>
          <a:solidFill>
            <a:srgbClr val="0D2659">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zh-CN" altLang="en-US" sz="3600">
                <a:solidFill>
                  <a:srgbClr val="FFFFFF"/>
                </a:solidFill>
                <a:latin typeface="华文中宋" panose="02010600040101010101" charset="-122"/>
                <a:ea typeface="华文中宋" panose="02010600040101010101" charset="-122"/>
                <a:cs typeface="Arial" panose="020B0604020202090204" pitchFamily="34" charset="0"/>
              </a:rPr>
              <a:t>反向去噪</a:t>
            </a:r>
            <a:endParaRPr lang="zh-CN" altLang="en-US" sz="3600">
              <a:solidFill>
                <a:srgbClr val="FFFFFF"/>
              </a:solidFill>
              <a:latin typeface="华文中宋" panose="02010600040101010101" charset="-122"/>
              <a:ea typeface="华文中宋" panose="02010600040101010101" charset="-122"/>
              <a:cs typeface="Arial" panose="020B0604020202090204" pitchFamily="34" charset="0"/>
            </a:endParaRPr>
          </a:p>
          <a:p>
            <a:pPr algn="ctr"/>
            <a:endParaRPr lang="zh-CN" altLang="en-US">
              <a:solidFill>
                <a:srgbClr val="FFFFFF"/>
              </a:solidFill>
              <a:latin typeface="华文中宋" panose="02010600040101010101" charset="-122"/>
              <a:ea typeface="华文中宋" panose="02010600040101010101" charset="-122"/>
              <a:cs typeface="Arial" panose="020B0604020202090204" pitchFamily="34" charset="0"/>
            </a:endParaRPr>
          </a:p>
          <a:p>
            <a:pPr algn="ctr"/>
            <a:endParaRPr lang="zh-CN" altLang="en-US">
              <a:solidFill>
                <a:srgbClr val="FFFFFF"/>
              </a:solidFill>
              <a:latin typeface="华文中宋" panose="02010600040101010101" charset="-122"/>
              <a:ea typeface="华文中宋" panose="02010600040101010101" charset="-122"/>
              <a:cs typeface="Arial" panose="020B0604020202090204" pitchFamily="34" charset="0"/>
            </a:endParaRPr>
          </a:p>
          <a:p>
            <a:pPr algn="ctr"/>
            <a:r>
              <a:rPr lang="zh-CN" altLang="en-US">
                <a:solidFill>
                  <a:srgbClr val="FFFFFF"/>
                </a:solidFill>
                <a:latin typeface="华文中宋" panose="02010600040101010101" charset="-122"/>
                <a:ea typeface="华文中宋" panose="02010600040101010101" charset="-122"/>
                <a:cs typeface="Arial" panose="020B0604020202090204" pitchFamily="34" charset="0"/>
              </a:rPr>
              <a:t>马尔可夫</a:t>
            </a:r>
            <a:r>
              <a:rPr lang="zh-CN" altLang="en-US">
                <a:solidFill>
                  <a:srgbClr val="FFFFFF"/>
                </a:solidFill>
                <a:latin typeface="华文中宋" panose="02010600040101010101" charset="-122"/>
                <a:ea typeface="华文中宋" panose="02010600040101010101" charset="-122"/>
                <a:cs typeface="Arial" panose="020B0604020202090204" pitchFamily="34" charset="0"/>
              </a:rPr>
              <a:t>性质</a:t>
            </a:r>
            <a:endParaRPr lang="zh-CN" altLang="en-US">
              <a:solidFill>
                <a:srgbClr val="FFFFFF"/>
              </a:solidFill>
              <a:latin typeface="华文中宋" panose="02010600040101010101" charset="-122"/>
              <a:ea typeface="华文中宋" panose="02010600040101010101" charset="-122"/>
              <a:cs typeface="Arial" panose="020B0604020202090204" pitchFamily="34" charset="0"/>
            </a:endParaRPr>
          </a:p>
          <a:p>
            <a:pPr algn="ctr"/>
            <a:r>
              <a:rPr lang="zh-CN" altLang="en-US">
                <a:solidFill>
                  <a:srgbClr val="FFFFFF"/>
                </a:solidFill>
                <a:latin typeface="华文中宋" panose="02010600040101010101" charset="-122"/>
                <a:ea typeface="华文中宋" panose="02010600040101010101" charset="-122"/>
                <a:cs typeface="Arial" panose="020B0604020202090204" pitchFamily="34" charset="0"/>
              </a:rPr>
              <a:t>三个高斯进行</a:t>
            </a:r>
            <a:r>
              <a:rPr lang="zh-CN" altLang="en-US">
                <a:solidFill>
                  <a:srgbClr val="FFFFFF"/>
                </a:solidFill>
                <a:latin typeface="华文中宋" panose="02010600040101010101" charset="-122"/>
                <a:ea typeface="华文中宋" panose="02010600040101010101" charset="-122"/>
                <a:cs typeface="Arial" panose="020B0604020202090204" pitchFamily="34" charset="0"/>
              </a:rPr>
              <a:t>运算</a:t>
            </a:r>
            <a:endParaRPr lang="zh-CN" altLang="en-US">
              <a:solidFill>
                <a:srgbClr val="FFFFFF"/>
              </a:solidFill>
              <a:latin typeface="华文中宋" panose="02010600040101010101" charset="-122"/>
              <a:ea typeface="华文中宋" panose="02010600040101010101" charset="-122"/>
              <a:cs typeface="Arial" panose="020B0604020202090204" pitchFamily="34" charset="0"/>
            </a:endParaRPr>
          </a:p>
          <a:p>
            <a:pPr algn="ctr"/>
            <a:endParaRPr lang="zh-CN" altLang="en-US">
              <a:solidFill>
                <a:srgbClr val="FFFFFF"/>
              </a:solidFill>
              <a:latin typeface="华文中宋" panose="02010600040101010101" charset="-122"/>
              <a:ea typeface="华文中宋" panose="02010600040101010101" charset="-122"/>
              <a:cs typeface="Arial" panose="020B0604020202090204" pitchFamily="34" charset="0"/>
            </a:endParaRPr>
          </a:p>
          <a:p>
            <a:pPr algn="ctr"/>
            <a:r>
              <a:rPr lang="zh-CN" altLang="en-US">
                <a:solidFill>
                  <a:srgbClr val="FFFFFF"/>
                </a:solidFill>
                <a:latin typeface="华文中宋" panose="02010600040101010101" charset="-122"/>
                <a:ea typeface="华文中宋" panose="02010600040101010101" charset="-122"/>
                <a:cs typeface="Arial" panose="020B0604020202090204" pitchFamily="34" charset="0"/>
              </a:rPr>
              <a:t>计算均值以及</a:t>
            </a:r>
            <a:r>
              <a:rPr lang="zh-CN" altLang="en-US">
                <a:solidFill>
                  <a:srgbClr val="FFFFFF"/>
                </a:solidFill>
                <a:latin typeface="华文中宋" panose="02010600040101010101" charset="-122"/>
                <a:ea typeface="华文中宋" panose="02010600040101010101" charset="-122"/>
                <a:cs typeface="Arial" panose="020B0604020202090204" pitchFamily="34" charset="0"/>
              </a:rPr>
              <a:t>方差</a:t>
            </a:r>
            <a:endParaRPr lang="zh-CN" altLang="en-US">
              <a:solidFill>
                <a:srgbClr val="FFFFFF"/>
              </a:solidFill>
              <a:latin typeface="华文中宋" panose="02010600040101010101" charset="-122"/>
              <a:ea typeface="华文中宋" panose="02010600040101010101" charset="-122"/>
              <a:cs typeface="Arial" panose="020B0604020202090204" pitchFamily="34" charset="0"/>
            </a:endParaRPr>
          </a:p>
        </p:txBody>
      </p:sp>
      <p:sp>
        <p:nvSpPr>
          <p:cNvPr id="6" name="圆角矩形 5"/>
          <p:cNvSpPr/>
          <p:nvPr userDrawn="1"/>
        </p:nvSpPr>
        <p:spPr>
          <a:xfrm>
            <a:off x="8377238" y="2252663"/>
            <a:ext cx="3067050" cy="4067175"/>
          </a:xfrm>
          <a:prstGeom prst="roundRect">
            <a:avLst/>
          </a:prstGeom>
          <a:solidFill>
            <a:srgbClr val="0D2659">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zh-CN" altLang="en-US" sz="3600">
                <a:solidFill>
                  <a:srgbClr val="FFFFFF"/>
                </a:solidFill>
                <a:latin typeface="华文中宋" panose="02010600040101010101" charset="-122"/>
                <a:ea typeface="华文中宋" panose="02010600040101010101" charset="-122"/>
                <a:cs typeface="Arial" panose="020B0604020202090204" pitchFamily="34" charset="0"/>
              </a:rPr>
              <a:t>模型训练</a:t>
            </a:r>
            <a:endParaRPr lang="zh-CN" altLang="en-US" sz="3600">
              <a:solidFill>
                <a:srgbClr val="FFFFFF"/>
              </a:solidFill>
              <a:latin typeface="华文中宋" panose="02010600040101010101" charset="-122"/>
              <a:ea typeface="华文中宋" panose="02010600040101010101" charset="-122"/>
              <a:cs typeface="Arial" panose="020B0604020202090204" pitchFamily="34" charset="0"/>
            </a:endParaRPr>
          </a:p>
          <a:p>
            <a:pPr algn="ctr"/>
            <a:endParaRPr lang="zh-CN" altLang="en-US">
              <a:solidFill>
                <a:srgbClr val="FFFFFF"/>
              </a:solidFill>
              <a:latin typeface="华文中宋" panose="02010600040101010101" charset="-122"/>
              <a:ea typeface="华文中宋" panose="02010600040101010101" charset="-122"/>
              <a:cs typeface="Arial" panose="020B0604020202090204" pitchFamily="34" charset="0"/>
            </a:endParaRPr>
          </a:p>
          <a:p>
            <a:pPr algn="ctr"/>
            <a:endParaRPr lang="zh-CN" altLang="en-US">
              <a:solidFill>
                <a:srgbClr val="FFFFFF"/>
              </a:solidFill>
              <a:latin typeface="华文中宋" panose="02010600040101010101" charset="-122"/>
              <a:ea typeface="华文中宋" panose="02010600040101010101" charset="-122"/>
              <a:cs typeface="Arial" panose="020B0604020202090204" pitchFamily="34" charset="0"/>
            </a:endParaRPr>
          </a:p>
          <a:p>
            <a:pPr algn="ctr"/>
            <a:r>
              <a:rPr lang="zh-CN" altLang="en-US">
                <a:solidFill>
                  <a:srgbClr val="FFFFFF"/>
                </a:solidFill>
                <a:latin typeface="华文中宋" panose="02010600040101010101" charset="-122"/>
                <a:ea typeface="华文中宋" panose="02010600040101010101" charset="-122"/>
                <a:cs typeface="Arial" panose="020B0604020202090204" pitchFamily="34" charset="0"/>
              </a:rPr>
              <a:t>使用</a:t>
            </a:r>
            <a:r>
              <a:rPr lang="en-US" altLang="zh-CN">
                <a:solidFill>
                  <a:srgbClr val="FFFFFF"/>
                </a:solidFill>
                <a:latin typeface="华文中宋" panose="02010600040101010101" charset="-122"/>
                <a:ea typeface="华文中宋" panose="02010600040101010101" charset="-122"/>
                <a:cs typeface="Arial" panose="020B0604020202090204" pitchFamily="34" charset="0"/>
              </a:rPr>
              <a:t>MLE</a:t>
            </a:r>
            <a:r>
              <a:rPr lang="zh-CN" altLang="en-US">
                <a:solidFill>
                  <a:srgbClr val="FFFFFF"/>
                </a:solidFill>
                <a:latin typeface="华文中宋" panose="02010600040101010101" charset="-122"/>
                <a:ea typeface="华文中宋" panose="02010600040101010101" charset="-122"/>
                <a:cs typeface="Arial" panose="020B0604020202090204" pitchFamily="34" charset="0"/>
              </a:rPr>
              <a:t>进行</a:t>
            </a:r>
            <a:r>
              <a:rPr lang="zh-CN" altLang="en-US">
                <a:solidFill>
                  <a:srgbClr val="FFFFFF"/>
                </a:solidFill>
                <a:latin typeface="华文中宋" panose="02010600040101010101" charset="-122"/>
                <a:ea typeface="华文中宋" panose="02010600040101010101" charset="-122"/>
                <a:cs typeface="Arial" panose="020B0604020202090204" pitchFamily="34" charset="0"/>
              </a:rPr>
              <a:t>估计</a:t>
            </a:r>
            <a:endParaRPr lang="zh-CN" altLang="en-US">
              <a:solidFill>
                <a:srgbClr val="FFFFFF"/>
              </a:solidFill>
              <a:latin typeface="华文中宋" panose="02010600040101010101" charset="-122"/>
              <a:ea typeface="华文中宋" panose="02010600040101010101" charset="-122"/>
              <a:cs typeface="Arial" panose="020B0604020202090204" pitchFamily="34" charset="0"/>
            </a:endParaRPr>
          </a:p>
          <a:p>
            <a:pPr algn="ctr"/>
            <a:r>
              <a:rPr lang="zh-CN" altLang="en-US">
                <a:solidFill>
                  <a:srgbClr val="FFFFFF"/>
                </a:solidFill>
                <a:latin typeface="华文中宋" panose="02010600040101010101" charset="-122"/>
                <a:ea typeface="华文中宋" panose="02010600040101010101" charset="-122"/>
                <a:cs typeface="Arial" panose="020B0604020202090204" pitchFamily="34" charset="0"/>
              </a:rPr>
              <a:t>使用</a:t>
            </a:r>
            <a:r>
              <a:rPr lang="en-US" altLang="zh-CN">
                <a:solidFill>
                  <a:srgbClr val="FFFFFF"/>
                </a:solidFill>
                <a:latin typeface="华文中宋" panose="02010600040101010101" charset="-122"/>
                <a:ea typeface="华文中宋" panose="02010600040101010101" charset="-122"/>
                <a:cs typeface="Arial" panose="020B0604020202090204" pitchFamily="34" charset="0"/>
              </a:rPr>
              <a:t>KL</a:t>
            </a:r>
            <a:r>
              <a:rPr lang="zh-CN" altLang="en-US">
                <a:solidFill>
                  <a:srgbClr val="FFFFFF"/>
                </a:solidFill>
                <a:latin typeface="华文中宋" panose="02010600040101010101" charset="-122"/>
                <a:ea typeface="华文中宋" panose="02010600040101010101" charset="-122"/>
                <a:cs typeface="Arial" panose="020B0604020202090204" pitchFamily="34" charset="0"/>
              </a:rPr>
              <a:t>放缩</a:t>
            </a:r>
            <a:endParaRPr lang="zh-CN" altLang="en-US">
              <a:solidFill>
                <a:srgbClr val="FFFFFF"/>
              </a:solidFill>
              <a:latin typeface="华文中宋" panose="02010600040101010101" charset="-122"/>
              <a:ea typeface="华文中宋" panose="02010600040101010101" charset="-122"/>
              <a:cs typeface="Arial" panose="020B0604020202090204" pitchFamily="34" charset="0"/>
            </a:endParaRPr>
          </a:p>
          <a:p>
            <a:pPr algn="ctr"/>
            <a:r>
              <a:rPr lang="en-US" altLang="zh-CN">
                <a:solidFill>
                  <a:srgbClr val="FFFFFF"/>
                </a:solidFill>
                <a:latin typeface="华文中宋" panose="02010600040101010101" charset="-122"/>
                <a:ea typeface="华文中宋" panose="02010600040101010101" charset="-122"/>
                <a:cs typeface="Arial" panose="020B0604020202090204" pitchFamily="34" charset="0"/>
              </a:rPr>
              <a:t>Loss</a:t>
            </a:r>
            <a:r>
              <a:rPr lang="zh-CN" altLang="en-US">
                <a:solidFill>
                  <a:srgbClr val="FFFFFF"/>
                </a:solidFill>
                <a:latin typeface="华文中宋" panose="02010600040101010101" charset="-122"/>
                <a:ea typeface="华文中宋" panose="02010600040101010101" charset="-122"/>
                <a:cs typeface="Arial" panose="020B0604020202090204" pitchFamily="34" charset="0"/>
              </a:rPr>
              <a:t>是两个分布</a:t>
            </a:r>
            <a:r>
              <a:rPr lang="en-US" altLang="zh-CN">
                <a:solidFill>
                  <a:srgbClr val="FFFFFF"/>
                </a:solidFill>
                <a:latin typeface="华文中宋" panose="02010600040101010101" charset="-122"/>
                <a:ea typeface="华文中宋" panose="02010600040101010101" charset="-122"/>
                <a:cs typeface="Arial" panose="020B0604020202090204" pitchFamily="34" charset="0"/>
              </a:rPr>
              <a:t>KL</a:t>
            </a:r>
            <a:r>
              <a:rPr lang="zh-CN" altLang="en-US">
                <a:solidFill>
                  <a:srgbClr val="FFFFFF"/>
                </a:solidFill>
                <a:latin typeface="华文中宋" panose="02010600040101010101" charset="-122"/>
                <a:ea typeface="华文中宋" panose="02010600040101010101" charset="-122"/>
                <a:cs typeface="Arial" panose="020B0604020202090204" pitchFamily="34" charset="0"/>
              </a:rPr>
              <a:t>散度</a:t>
            </a:r>
            <a:endParaRPr lang="zh-CN" altLang="en-US">
              <a:solidFill>
                <a:srgbClr val="FFFFFF"/>
              </a:solidFill>
              <a:latin typeface="华文中宋" panose="02010600040101010101" charset="-122"/>
              <a:ea typeface="华文中宋" panose="02010600040101010101" charset="-122"/>
              <a:cs typeface="Arial" panose="020B060402020209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Inspiration</a:t>
            </a:r>
            <a:endParaRPr lang="en-US" altLang="zh-CN"/>
          </a:p>
        </p:txBody>
      </p:sp>
      <p:pic>
        <p:nvPicPr>
          <p:cNvPr id="6" name="图片 5" descr="upload_post_object_v2_2432127091"/>
          <p:cNvPicPr>
            <a:picLocks noChangeAspect="1"/>
          </p:cNvPicPr>
          <p:nvPr/>
        </p:nvPicPr>
        <p:blipFill>
          <a:blip r:embed="rId1"/>
          <a:stretch>
            <a:fillRect/>
          </a:stretch>
        </p:blipFill>
        <p:spPr>
          <a:xfrm>
            <a:off x="3503295" y="3009265"/>
            <a:ext cx="5185410" cy="1134110"/>
          </a:xfrm>
          <a:prstGeom prst="rect">
            <a:avLst/>
          </a:prstGeom>
        </p:spPr>
      </p:pic>
      <p:sp>
        <p:nvSpPr>
          <p:cNvPr id="7" name="文本框 6"/>
          <p:cNvSpPr txBox="1"/>
          <p:nvPr/>
        </p:nvSpPr>
        <p:spPr>
          <a:xfrm>
            <a:off x="4064000" y="5091430"/>
            <a:ext cx="4064000" cy="460375"/>
          </a:xfrm>
          <a:prstGeom prst="rect">
            <a:avLst/>
          </a:prstGeom>
          <a:noFill/>
        </p:spPr>
        <p:txBody>
          <a:bodyPr wrap="square" rtlCol="0">
            <a:spAutoFit/>
          </a:bodyPr>
          <a:p>
            <a:pPr algn="ctr"/>
            <a:r>
              <a:rPr lang="en-US" altLang="zh-CN" sz="2400" b="1">
                <a:latin typeface="Times New Roman" panose="02020503050405090304" charset="0"/>
                <a:cs typeface="Times New Roman" panose="02020503050405090304" charset="0"/>
              </a:rPr>
              <a:t>Build With Bombs</a:t>
            </a:r>
            <a:endParaRPr lang="en-US" altLang="zh-CN" sz="2400" b="1">
              <a:latin typeface="Times New Roman" panose="02020503050405090304" charset="0"/>
              <a:cs typeface="Times New Roman" panose="0202050305040509030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Diffusion Model </a:t>
            </a:r>
            <a:r>
              <a:rPr lang="en-US" altLang="zh-CN"/>
              <a:t>with Pytorch</a:t>
            </a:r>
            <a:endParaRPr lang="zh-CN" altLang="en-US"/>
          </a:p>
        </p:txBody>
      </p:sp>
      <p:pic>
        <p:nvPicPr>
          <p:cNvPr id="7" name="图片 6" descr="carbon (1)"/>
          <p:cNvPicPr>
            <a:picLocks noChangeAspect="1"/>
          </p:cNvPicPr>
          <p:nvPr/>
        </p:nvPicPr>
        <p:blipFill>
          <a:blip r:embed="rId1"/>
          <a:srcRect l="11674" t="26667" r="9835" b="22368"/>
          <a:stretch>
            <a:fillRect/>
          </a:stretch>
        </p:blipFill>
        <p:spPr>
          <a:xfrm>
            <a:off x="3389630" y="3728720"/>
            <a:ext cx="5627370" cy="1496060"/>
          </a:xfrm>
          <a:prstGeom prst="rect">
            <a:avLst/>
          </a:prstGeom>
        </p:spPr>
      </p:pic>
      <p:sp>
        <p:nvSpPr>
          <p:cNvPr id="3" name="文本框 2"/>
          <p:cNvSpPr txBox="1"/>
          <p:nvPr/>
        </p:nvSpPr>
        <p:spPr>
          <a:xfrm>
            <a:off x="1205865" y="4986655"/>
            <a:ext cx="6096000" cy="368300"/>
          </a:xfrm>
          <a:prstGeom prst="rect">
            <a:avLst/>
          </a:prstGeom>
          <a:noFill/>
        </p:spPr>
        <p:txBody>
          <a:bodyPr wrap="square" rtlCol="0" anchor="t">
            <a:spAutoFit/>
          </a:bodyPr>
          <a:p>
            <a:pPr algn="l"/>
            <a:r>
              <a:rPr lang="en-US" altLang="zh-CN">
                <a:hlinkClick r:id="rId2" action="ppaction://hlinkfile"/>
              </a:rPr>
              <a:t>minDiffusion</a:t>
            </a:r>
            <a:endParaRPr lang="en-US" altLang="zh-CN"/>
          </a:p>
        </p:txBody>
      </p:sp>
      <p:sp>
        <p:nvSpPr>
          <p:cNvPr id="4" name="文本框 3"/>
          <p:cNvSpPr txBox="1"/>
          <p:nvPr/>
        </p:nvSpPr>
        <p:spPr>
          <a:xfrm>
            <a:off x="1205865" y="3212465"/>
            <a:ext cx="6096000" cy="368300"/>
          </a:xfrm>
          <a:prstGeom prst="rect">
            <a:avLst/>
          </a:prstGeom>
          <a:noFill/>
        </p:spPr>
        <p:txBody>
          <a:bodyPr wrap="square" rtlCol="0" anchor="t">
            <a:spAutoFit/>
          </a:bodyPr>
          <a:p>
            <a:pPr algn="l"/>
            <a:r>
              <a:rPr lang="en-US" altLang="zh-CN">
                <a:hlinkClick r:id="rId3" action="ppaction://hlinkfile"/>
              </a:rPr>
              <a:t>denoising-diffusion-pytorch</a:t>
            </a:r>
            <a:endParaRPr lang="en-US" altLang="zh-CN"/>
          </a:p>
        </p:txBody>
      </p:sp>
      <p:sp>
        <p:nvSpPr>
          <p:cNvPr id="6" name="文本框 5"/>
          <p:cNvSpPr txBox="1"/>
          <p:nvPr/>
        </p:nvSpPr>
        <p:spPr>
          <a:xfrm>
            <a:off x="666115" y="1663065"/>
            <a:ext cx="4064000" cy="368300"/>
          </a:xfrm>
          <a:prstGeom prst="rect">
            <a:avLst/>
          </a:prstGeom>
          <a:noFill/>
        </p:spPr>
        <p:txBody>
          <a:bodyPr wrap="square" rtlCol="0">
            <a:spAutoFit/>
          </a:bodyPr>
          <a:p>
            <a:r>
              <a:rPr lang="zh-CN" altLang="en-US"/>
              <a:t>自己搭一个简易的</a:t>
            </a:r>
            <a:r>
              <a:rPr lang="zh-CN" altLang="en-US"/>
              <a:t>框架</a:t>
            </a:r>
            <a:endParaRPr lang="zh-CN" altLang="en-US"/>
          </a:p>
        </p:txBody>
      </p:sp>
      <p:sp>
        <p:nvSpPr>
          <p:cNvPr id="8" name="文本框 7"/>
          <p:cNvSpPr txBox="1"/>
          <p:nvPr/>
        </p:nvSpPr>
        <p:spPr>
          <a:xfrm>
            <a:off x="666115" y="2696210"/>
            <a:ext cx="4064000" cy="368300"/>
          </a:xfrm>
          <a:prstGeom prst="rect">
            <a:avLst/>
          </a:prstGeom>
          <a:noFill/>
        </p:spPr>
        <p:txBody>
          <a:bodyPr wrap="square" rtlCol="0">
            <a:spAutoFit/>
          </a:bodyPr>
          <a:p>
            <a:r>
              <a:rPr lang="zh-CN" altLang="en-US"/>
              <a:t>有趣的开源</a:t>
            </a:r>
            <a:r>
              <a:rPr lang="zh-CN" altLang="en-US"/>
              <a:t>项目</a:t>
            </a:r>
            <a:endParaRPr lang="zh-CN" altLang="en-US"/>
          </a:p>
        </p:txBody>
      </p:sp>
      <p:sp>
        <p:nvSpPr>
          <p:cNvPr id="9" name="文本框 8"/>
          <p:cNvSpPr txBox="1"/>
          <p:nvPr/>
        </p:nvSpPr>
        <p:spPr>
          <a:xfrm>
            <a:off x="1205865" y="5888990"/>
            <a:ext cx="4064000" cy="368300"/>
          </a:xfrm>
          <a:prstGeom prst="rect">
            <a:avLst/>
          </a:prstGeom>
          <a:noFill/>
        </p:spPr>
        <p:txBody>
          <a:bodyPr wrap="square" rtlCol="0">
            <a:spAutoFit/>
          </a:bodyPr>
          <a:p>
            <a:r>
              <a:rPr lang="en-US" altLang="zh-CN"/>
              <a:t>build-with-bom</a:t>
            </a:r>
            <a:r>
              <a:rPr lang="en-US" altLang="zh-CN"/>
              <a:t>bs</a:t>
            </a:r>
            <a:endParaRPr lang="en-US" altLang="zh-CN"/>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455208" y="884767"/>
            <a:ext cx="9281583" cy="831850"/>
          </a:xfrm>
        </p:spPr>
        <p:txBody>
          <a:bodyPr/>
          <a:lstStyle/>
          <a:p>
            <a:r>
              <a:rPr lang="en-US" altLang="zh-CN" b="1">
                <a:latin typeface="Georgia" panose="02040502050405090303" charset="0"/>
                <a:ea typeface="Georgia" panose="02040502050405090303" charset="0"/>
                <a:cs typeface="Georgia" panose="02040502050405090303" charset="0"/>
              </a:rPr>
              <a:t>Applications</a:t>
            </a:r>
            <a:endParaRPr lang="zh-CN" altLang="en-US" b="1">
              <a:latin typeface="Georgia" panose="02040502050405090303" charset="0"/>
              <a:ea typeface="Georgia" panose="02040502050405090303" charset="0"/>
              <a:cs typeface="Georgia" panose="02040502050405090303" charset="0"/>
            </a:endParaRPr>
          </a:p>
        </p:txBody>
      </p:sp>
      <p:sp>
        <p:nvSpPr>
          <p:cNvPr id="4" name="圆角矩形 3"/>
          <p:cNvSpPr/>
          <p:nvPr userDrawn="1"/>
        </p:nvSpPr>
        <p:spPr>
          <a:xfrm>
            <a:off x="747713" y="2252663"/>
            <a:ext cx="3067050" cy="4067175"/>
          </a:xfrm>
          <a:prstGeom prst="roundRect">
            <a:avLst/>
          </a:prstGeom>
          <a:solidFill>
            <a:srgbClr val="0D2659">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en-US" altLang="zh-CN" sz="3600" dirty="0">
                <a:solidFill>
                  <a:srgbClr val="FFFFFF"/>
                </a:solidFill>
                <a:latin typeface="华文中宋" panose="02010600040101010101" charset="-122"/>
                <a:ea typeface="华文中宋" panose="02010600040101010101" charset="-122"/>
                <a:cs typeface="Arial" panose="020B0604020202090204" pitchFamily="34" charset="0"/>
              </a:rPr>
              <a:t>TXT2IMG</a:t>
            </a:r>
            <a:endParaRPr lang="zh-CN" altLang="en-US" sz="3600" dirty="0">
              <a:solidFill>
                <a:srgbClr val="FFFFFF"/>
              </a:solidFill>
              <a:latin typeface="华文中宋" panose="02010600040101010101" charset="-122"/>
              <a:ea typeface="华文中宋" panose="02010600040101010101" charset="-122"/>
              <a:cs typeface="Arial" panose="020B0604020202090204" pitchFamily="34" charset="0"/>
            </a:endParaRPr>
          </a:p>
          <a:p>
            <a:pPr algn="ctr"/>
            <a:endParaRPr lang="zh-CN" altLang="en-US" sz="3600" dirty="0">
              <a:solidFill>
                <a:srgbClr val="FFFFFF"/>
              </a:solidFill>
              <a:latin typeface="华文中宋" panose="02010600040101010101" charset="-122"/>
              <a:ea typeface="华文中宋" panose="02010600040101010101" charset="-122"/>
            </a:endParaRPr>
          </a:p>
          <a:p>
            <a:pPr algn="ctr"/>
            <a:r>
              <a:rPr lang="en-US" altLang="zh-CN" sz="2000" dirty="0">
                <a:solidFill>
                  <a:srgbClr val="FFFFFF"/>
                </a:solidFill>
                <a:latin typeface="华文中宋" panose="02010600040101010101" charset="-122"/>
                <a:ea typeface="华文中宋" panose="02010600040101010101" charset="-122"/>
                <a:cs typeface="Arial" panose="020B0604020202090204" pitchFamily="34" charset="0"/>
              </a:rPr>
              <a:t>LDM</a:t>
            </a:r>
            <a:r>
              <a:rPr lang="zh-CN" altLang="en-US" sz="2000" dirty="0">
                <a:solidFill>
                  <a:srgbClr val="FFFFFF"/>
                </a:solidFill>
                <a:latin typeface="华文中宋" panose="02010600040101010101" charset="-122"/>
                <a:ea typeface="华文中宋" panose="02010600040101010101" charset="-122"/>
                <a:cs typeface="Arial" panose="020B0604020202090204" pitchFamily="34" charset="0"/>
              </a:rPr>
              <a:t>&amp;</a:t>
            </a:r>
            <a:r>
              <a:rPr lang="en-US" altLang="zh-CN" sz="2000" dirty="0">
                <a:solidFill>
                  <a:srgbClr val="FFFFFF"/>
                </a:solidFill>
                <a:latin typeface="华文中宋" panose="02010600040101010101" charset="-122"/>
                <a:ea typeface="华文中宋" panose="02010600040101010101" charset="-122"/>
                <a:cs typeface="Arial" panose="020B0604020202090204" pitchFamily="34" charset="0"/>
              </a:rPr>
              <a:t>DALLE</a:t>
            </a:r>
            <a:endParaRPr lang="zh-CN" altLang="en-US" sz="2000" dirty="0">
              <a:solidFill>
                <a:srgbClr val="FFFFFF"/>
              </a:solidFill>
              <a:latin typeface="华文中宋" panose="02010600040101010101" charset="-122"/>
              <a:ea typeface="华文中宋" panose="02010600040101010101" charset="-122"/>
            </a:endParaRPr>
          </a:p>
        </p:txBody>
      </p:sp>
      <p:sp>
        <p:nvSpPr>
          <p:cNvPr id="5" name="圆角矩形 4"/>
          <p:cNvSpPr/>
          <p:nvPr userDrawn="1"/>
        </p:nvSpPr>
        <p:spPr>
          <a:xfrm>
            <a:off x="4562475" y="2252663"/>
            <a:ext cx="3067050" cy="4067175"/>
          </a:xfrm>
          <a:prstGeom prst="roundRect">
            <a:avLst/>
          </a:prstGeom>
          <a:solidFill>
            <a:srgbClr val="0D2659">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en-US" altLang="zh-CN" sz="3600" dirty="0">
                <a:solidFill>
                  <a:srgbClr val="FFFFFF"/>
                </a:solidFill>
                <a:latin typeface="华文中宋" panose="02010600040101010101" charset="-122"/>
                <a:ea typeface="华文中宋" panose="02010600040101010101" charset="-122"/>
                <a:cs typeface="华文中宋" panose="02010600040101010101" charset="-122"/>
              </a:rPr>
              <a:t>LLM</a:t>
            </a:r>
            <a:endParaRPr lang="en-US" altLang="zh-CN" sz="3600" dirty="0">
              <a:solidFill>
                <a:srgbClr val="FFFFFF"/>
              </a:solidFill>
              <a:latin typeface="华文中宋" panose="02010600040101010101" charset="-122"/>
              <a:ea typeface="华文中宋" panose="02010600040101010101" charset="-122"/>
              <a:cs typeface="华文中宋" panose="02010600040101010101" charset="-122"/>
            </a:endParaRPr>
          </a:p>
          <a:p>
            <a:pPr algn="ctr"/>
            <a:endParaRPr lang="zh-CN" altLang="en-US" sz="3600" dirty="0">
              <a:solidFill>
                <a:srgbClr val="FFFFFF"/>
              </a:solidFill>
              <a:latin typeface="华文中宋" panose="02010600040101010101" charset="-122"/>
              <a:ea typeface="华文中宋" panose="02010600040101010101" charset="-122"/>
              <a:cs typeface="华文中宋" panose="02010600040101010101" charset="-122"/>
            </a:endParaRPr>
          </a:p>
          <a:p>
            <a:pPr marL="0" indent="0" algn="ctr" defTabSz="0" rtl="0" eaLnBrk="1" latinLnBrk="0" hangingPunct="1">
              <a:spcBef>
                <a:spcPct val="0"/>
              </a:spcBef>
              <a:spcAft>
                <a:spcPct val="0"/>
              </a:spcAft>
              <a:buNone/>
            </a:pPr>
            <a:r>
              <a:rPr lang="en-US" altLang="zh-CN" sz="2000" dirty="0" err="1">
                <a:solidFill>
                  <a:srgbClr val="FFFFFF"/>
                </a:solidFill>
                <a:latin typeface="华文中宋" panose="02010600040101010101" charset="-122"/>
                <a:ea typeface="华文中宋" panose="02010600040101010101" charset="-122"/>
                <a:cs typeface="Arial" panose="020B0604020202090204" pitchFamily="34" charset="0"/>
              </a:rPr>
              <a:t>LLaDA</a:t>
            </a:r>
            <a:endParaRPr lang="zh-CN" altLang="en-US" sz="2000" dirty="0">
              <a:solidFill>
                <a:srgbClr val="FFFFFF"/>
              </a:solidFill>
              <a:latin typeface="华文中宋" panose="02010600040101010101" charset="-122"/>
              <a:ea typeface="华文中宋" panose="02010600040101010101" charset="-122"/>
              <a:cs typeface="Arial" panose="020B0604020202090204" pitchFamily="34" charset="0"/>
            </a:endParaRPr>
          </a:p>
        </p:txBody>
      </p:sp>
      <p:sp>
        <p:nvSpPr>
          <p:cNvPr id="6" name="圆角矩形 5"/>
          <p:cNvSpPr/>
          <p:nvPr userDrawn="1"/>
        </p:nvSpPr>
        <p:spPr>
          <a:xfrm>
            <a:off x="8377238" y="2252663"/>
            <a:ext cx="3067050" cy="4067175"/>
          </a:xfrm>
          <a:prstGeom prst="roundRect">
            <a:avLst/>
          </a:prstGeom>
          <a:solidFill>
            <a:srgbClr val="0D2659">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en-US" altLang="zh-CN" sz="3600" dirty="0">
                <a:solidFill>
                  <a:srgbClr val="FFFFFF"/>
                </a:solidFill>
                <a:latin typeface="华文中宋" panose="02010600040101010101" charset="-122"/>
                <a:ea typeface="华文中宋" panose="02010600040101010101" charset="-122"/>
                <a:cs typeface="华文中宋" panose="02010600040101010101" charset="-122"/>
              </a:rPr>
              <a:t>Robotics</a:t>
            </a:r>
            <a:endParaRPr lang="en-US" altLang="zh-CN" sz="3600" dirty="0">
              <a:solidFill>
                <a:srgbClr val="FFFFFF"/>
              </a:solidFill>
              <a:latin typeface="华文中宋" panose="02010600040101010101" charset="-122"/>
              <a:ea typeface="华文中宋" panose="02010600040101010101" charset="-122"/>
              <a:cs typeface="华文中宋" panose="02010600040101010101" charset="-122"/>
            </a:endParaRPr>
          </a:p>
          <a:p>
            <a:pPr algn="ctr"/>
            <a:endParaRPr lang="zh-CN" altLang="en-US" sz="3600" dirty="0">
              <a:solidFill>
                <a:srgbClr val="FFFFFF"/>
              </a:solidFill>
              <a:latin typeface="华文中宋" panose="02010600040101010101" charset="-122"/>
              <a:ea typeface="华文中宋" panose="02010600040101010101" charset="-122"/>
              <a:cs typeface="华文中宋" panose="02010600040101010101" charset="-122"/>
            </a:endParaRPr>
          </a:p>
          <a:p>
            <a:pPr marL="0" indent="0" algn="ctr" defTabSz="0" rtl="0" eaLnBrk="1" latinLnBrk="0" hangingPunct="1">
              <a:spcBef>
                <a:spcPct val="0"/>
              </a:spcBef>
              <a:spcAft>
                <a:spcPct val="0"/>
              </a:spcAft>
              <a:buNone/>
            </a:pPr>
            <a:r>
              <a:rPr lang="en-US" altLang="zh-CN" sz="2000" dirty="0">
                <a:solidFill>
                  <a:srgbClr val="FFFFFF"/>
                </a:solidFill>
                <a:latin typeface="华文中宋" panose="02010600040101010101" charset="-122"/>
                <a:ea typeface="华文中宋" panose="02010600040101010101" charset="-122"/>
                <a:cs typeface="Arial" panose="020B0604020202090204" pitchFamily="34" charset="0"/>
              </a:rPr>
              <a:t>Diffusion Policy</a:t>
            </a:r>
            <a:endParaRPr lang="zh-CN" altLang="en-US" sz="2000" dirty="0">
              <a:solidFill>
                <a:srgbClr val="FFFFFF"/>
              </a:solidFill>
              <a:latin typeface="华文中宋" panose="02010600040101010101" charset="-122"/>
              <a:ea typeface="华文中宋" panose="02010600040101010101" charset="-122"/>
              <a:cs typeface="Arial" panose="020B060402020209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Application 01  —— </a:t>
            </a:r>
            <a:r>
              <a:rPr lang="zh-CN" altLang="en-US"/>
              <a:t>图像生成 </a:t>
            </a:r>
            <a:r>
              <a:rPr lang="en-US" altLang="zh-CN"/>
              <a:t>txt2img </a:t>
            </a:r>
            <a:endParaRPr lang="zh-CN" altLang="en-US"/>
          </a:p>
        </p:txBody>
      </p:sp>
      <p:sp>
        <p:nvSpPr>
          <p:cNvPr id="17" name="文本框 16"/>
          <p:cNvSpPr txBox="1"/>
          <p:nvPr/>
        </p:nvSpPr>
        <p:spPr>
          <a:xfrm>
            <a:off x="1693164" y="1321594"/>
            <a:ext cx="3584575" cy="632460"/>
          </a:xfrm>
          <a:prstGeom prst="rect">
            <a:avLst/>
          </a:prstGeom>
        </p:spPr>
        <p:txBody>
          <a:bodyPr wrap="square">
            <a:noAutofit/>
          </a:bodyPr>
          <a:lstStyle/>
          <a:p>
            <a:pPr marL="0" indent="0"/>
            <a:r>
              <a:rPr lang="zh-CN" altLang="en-US" sz="3200">
                <a:solidFill>
                  <a:srgbClr val="191B1F"/>
                </a:solidFill>
                <a:latin typeface="华文中宋" panose="02010600040101010101" charset="-122"/>
                <a:ea typeface="华文中宋" panose="02010600040101010101" charset="-122"/>
                <a:cs typeface="华文中宋" panose="02010600040101010101" charset="-122"/>
              </a:rPr>
              <a:t>什么是</a:t>
            </a:r>
            <a:r>
              <a:rPr lang="en-US" altLang="zh-CN" sz="3200">
                <a:solidFill>
                  <a:srgbClr val="191B1F"/>
                </a:solidFill>
                <a:latin typeface="华文中宋" panose="02010600040101010101" charset="-122"/>
                <a:ea typeface="华文中宋" panose="02010600040101010101" charset="-122"/>
                <a:cs typeface="华文中宋" panose="02010600040101010101" charset="-122"/>
              </a:rPr>
              <a:t>txt2img?</a:t>
            </a:r>
            <a:endParaRPr lang="en-US" altLang="zh-CN" sz="3200">
              <a:solidFill>
                <a:srgbClr val="191B1F"/>
              </a:solidFill>
              <a:latin typeface="华文中宋" panose="02010600040101010101" charset="-122"/>
              <a:ea typeface="华文中宋" panose="02010600040101010101" charset="-122"/>
              <a:cs typeface="华文中宋" panose="02010600040101010101" charset="-122"/>
            </a:endParaRPr>
          </a:p>
          <a:p>
            <a:pPr marL="0" indent="0"/>
            <a:endParaRPr lang="en-US" altLang="zh-CN" sz="2800" b="0" i="0">
              <a:solidFill>
                <a:srgbClr val="191B1F"/>
              </a:solidFill>
              <a:latin typeface="华文中宋" panose="02010600040101010101" charset="-122"/>
              <a:ea typeface="华文中宋" panose="02010600040101010101" charset="-122"/>
              <a:cs typeface="华文中宋" panose="02010600040101010101" charset="-122"/>
            </a:endParaRPr>
          </a:p>
        </p:txBody>
      </p:sp>
      <p:sp>
        <p:nvSpPr>
          <p:cNvPr id="6" name="文本框 5"/>
          <p:cNvSpPr txBox="1"/>
          <p:nvPr/>
        </p:nvSpPr>
        <p:spPr>
          <a:xfrm>
            <a:off x="5382482" y="1222851"/>
            <a:ext cx="5024533" cy="829945"/>
          </a:xfrm>
          <a:prstGeom prst="rect">
            <a:avLst/>
          </a:prstGeom>
          <a:noFill/>
        </p:spPr>
        <p:txBody>
          <a:bodyPr wrap="square" rtlCol="0" anchor="t">
            <a:noAutofit/>
          </a:bodyPr>
          <a:lstStyle/>
          <a:p>
            <a:pPr algn="l"/>
            <a:r>
              <a:rPr lang="zh-CN" altLang="en-US" sz="2400">
                <a:latin typeface="华文中宋" panose="02010600040101010101" charset="-122"/>
                <a:ea typeface="华文中宋" panose="02010600040101010101" charset="-122"/>
                <a:cs typeface="华文中宋" panose="02010600040101010101" charset="-122"/>
              </a:rPr>
              <a:t>通过给定文本提示词（</a:t>
            </a:r>
            <a:r>
              <a:rPr lang="en-US" altLang="zh-CN" sz="2400">
                <a:latin typeface="华文中宋" panose="02010600040101010101" charset="-122"/>
                <a:ea typeface="华文中宋" panose="02010600040101010101" charset="-122"/>
                <a:cs typeface="华文中宋" panose="02010600040101010101" charset="-122"/>
              </a:rPr>
              <a:t>text prompt</a:t>
            </a:r>
            <a:r>
              <a:rPr lang="zh-CN" altLang="en-US" sz="2400">
                <a:latin typeface="华文中宋" panose="02010600040101010101" charset="-122"/>
                <a:ea typeface="华文中宋" panose="02010600040101010101" charset="-122"/>
                <a:cs typeface="华文中宋" panose="02010600040101010101" charset="-122"/>
              </a:rPr>
              <a:t>）</a:t>
            </a:r>
            <a:endParaRPr lang="zh-CN" altLang="en-US" sz="2400">
              <a:latin typeface="华文中宋" panose="02010600040101010101" charset="-122"/>
              <a:ea typeface="华文中宋" panose="02010600040101010101" charset="-122"/>
              <a:cs typeface="华文中宋" panose="02010600040101010101" charset="-122"/>
            </a:endParaRPr>
          </a:p>
          <a:p>
            <a:pPr algn="l"/>
            <a:r>
              <a:rPr lang="zh-CN" altLang="en-US" sz="2400">
                <a:latin typeface="华文中宋" panose="02010600040101010101" charset="-122"/>
                <a:ea typeface="华文中宋" panose="02010600040101010101" charset="-122"/>
                <a:cs typeface="华文中宋" panose="02010600040101010101" charset="-122"/>
              </a:rPr>
              <a:t>输出一张匹配提示词的图片。</a:t>
            </a:r>
            <a:endParaRPr lang="zh-CN" altLang="en-US" sz="2400">
              <a:latin typeface="华文中宋" panose="02010600040101010101" charset="-122"/>
              <a:ea typeface="华文中宋" panose="02010600040101010101" charset="-122"/>
              <a:cs typeface="华文中宋" panose="02010600040101010101" charset="-122"/>
            </a:endParaRPr>
          </a:p>
        </p:txBody>
      </p:sp>
      <p:grpSp>
        <p:nvGrpSpPr>
          <p:cNvPr id="14" name="组合 13"/>
          <p:cNvGrpSpPr/>
          <p:nvPr userDrawn="1"/>
        </p:nvGrpSpPr>
        <p:grpSpPr>
          <a:xfrm>
            <a:off x="103537" y="2263775"/>
            <a:ext cx="5628005" cy="4594225"/>
            <a:chOff x="964" y="3565"/>
            <a:chExt cx="8863" cy="7235"/>
          </a:xfrm>
        </p:grpSpPr>
        <p:pic>
          <p:nvPicPr>
            <p:cNvPr id="3" name="图片 2" descr="upload_post_object_v2_2961825921"/>
            <p:cNvPicPr>
              <a:picLocks noChangeAspect="1"/>
            </p:cNvPicPr>
            <p:nvPr/>
          </p:nvPicPr>
          <p:blipFill>
            <a:blip r:embed="rId1"/>
            <a:srcRect l="22133" t="-59" r="23300" b="3195"/>
            <a:stretch>
              <a:fillRect/>
            </a:stretch>
          </p:blipFill>
          <p:spPr>
            <a:xfrm>
              <a:off x="2825" y="3565"/>
              <a:ext cx="5142" cy="5142"/>
            </a:xfrm>
            <a:prstGeom prst="rect">
              <a:avLst/>
            </a:prstGeom>
          </p:spPr>
        </p:pic>
        <p:sp>
          <p:nvSpPr>
            <p:cNvPr id="5" name="文本框 4"/>
            <p:cNvSpPr txBox="1"/>
            <p:nvPr/>
          </p:nvSpPr>
          <p:spPr>
            <a:xfrm>
              <a:off x="964" y="9053"/>
              <a:ext cx="8863" cy="998"/>
            </a:xfrm>
            <a:prstGeom prst="rect">
              <a:avLst/>
            </a:prstGeom>
            <a:noFill/>
          </p:spPr>
          <p:txBody>
            <a:bodyPr wrap="square" rtlCol="0">
              <a:noAutofit/>
            </a:bodyPr>
            <a:lstStyle/>
            <a:p>
              <a:pPr algn="ctr"/>
              <a:r>
                <a:rPr lang="en-US" altLang="zh-CN" sz="2400">
                  <a:solidFill>
                    <a:schemeClr val="tx1"/>
                  </a:solidFill>
                  <a:latin typeface="Georgia" panose="02040502050405090303" charset="0"/>
                  <a:ea typeface="Georgia" panose="02040502050405090303" charset="0"/>
                  <a:cs typeface="Georgia" panose="02040502050405090303" charset="0"/>
                </a:rPr>
                <a:t>Stable Diffusio(LDM)</a:t>
              </a:r>
              <a:endParaRPr lang="en-US" altLang="zh-CN">
                <a:latin typeface="Georgia" panose="02040502050405090303" charset="0"/>
                <a:ea typeface="Georgia" panose="02040502050405090303" charset="0"/>
                <a:cs typeface="Georgia" panose="02040502050405090303" charset="0"/>
              </a:endParaRPr>
            </a:p>
          </p:txBody>
        </p:sp>
        <p:sp>
          <p:nvSpPr>
            <p:cNvPr id="7" name="文本框 6"/>
            <p:cNvSpPr txBox="1"/>
            <p:nvPr/>
          </p:nvSpPr>
          <p:spPr>
            <a:xfrm>
              <a:off x="2110" y="9603"/>
              <a:ext cx="7599" cy="1197"/>
            </a:xfrm>
            <a:prstGeom prst="rect">
              <a:avLst/>
            </a:prstGeom>
            <a:noFill/>
          </p:spPr>
          <p:txBody>
            <a:bodyPr wrap="square" rtlCol="0" anchor="t">
              <a:noAutofit/>
            </a:bodyPr>
            <a:lstStyle/>
            <a:p>
              <a:pPr algn="ctr"/>
              <a:r>
                <a:rPr lang="en-US" altLang="zh-CN" b="1">
                  <a:solidFill>
                    <a:srgbClr val="BFBFBF"/>
                  </a:solidFill>
                  <a:latin typeface="Georgia" panose="02040502050405090303" charset="0"/>
                  <a:ea typeface="Georgia" panose="02040502050405090303" charset="0"/>
                  <a:cs typeface="Georgia" panose="02040502050405090303" charset="0"/>
                </a:rPr>
                <a:t>High-Resolution Image Synthesis with Latent Diffusion Models</a:t>
              </a:r>
              <a:endParaRPr lang="en-US" altLang="zh-CN" b="1">
                <a:solidFill>
                  <a:srgbClr val="BFBFBF"/>
                </a:solidFill>
                <a:latin typeface="Georgia" panose="02040502050405090303" charset="0"/>
                <a:ea typeface="Georgia" panose="02040502050405090303" charset="0"/>
                <a:cs typeface="Georgia" panose="02040502050405090303" charset="0"/>
              </a:endParaRPr>
            </a:p>
          </p:txBody>
        </p:sp>
      </p:grpSp>
      <p:grpSp>
        <p:nvGrpSpPr>
          <p:cNvPr id="15" name="组合 14"/>
          <p:cNvGrpSpPr/>
          <p:nvPr userDrawn="1"/>
        </p:nvGrpSpPr>
        <p:grpSpPr>
          <a:xfrm>
            <a:off x="6450330" y="2244090"/>
            <a:ext cx="5628005" cy="4453890"/>
            <a:chOff x="10057" y="3534"/>
            <a:chExt cx="8863" cy="7014"/>
          </a:xfrm>
        </p:grpSpPr>
        <p:sp>
          <p:nvSpPr>
            <p:cNvPr id="16" name="文本框 15"/>
            <p:cNvSpPr txBox="1"/>
            <p:nvPr/>
          </p:nvSpPr>
          <p:spPr>
            <a:xfrm>
              <a:off x="10057" y="9053"/>
              <a:ext cx="8863" cy="998"/>
            </a:xfrm>
            <a:prstGeom prst="rect">
              <a:avLst/>
            </a:prstGeom>
            <a:noFill/>
          </p:spPr>
          <p:txBody>
            <a:bodyPr wrap="square" rtlCol="0">
              <a:noAutofit/>
            </a:bodyPr>
            <a:lstStyle/>
            <a:p>
              <a:pPr algn="ctr"/>
              <a:r>
                <a:rPr lang="en-US" altLang="zh-CN" sz="2400">
                  <a:solidFill>
                    <a:schemeClr val="tx1"/>
                  </a:solidFill>
                  <a:latin typeface="Georgia" panose="02040502050405090303" charset="0"/>
                  <a:ea typeface="Georgia" panose="02040502050405090303" charset="0"/>
                  <a:cs typeface="Georgia" panose="02040502050405090303" charset="0"/>
                </a:rPr>
                <a:t>DALLE 2 By OpenAI</a:t>
              </a:r>
              <a:endParaRPr lang="en-US" altLang="zh-CN" sz="2400">
                <a:latin typeface="Georgia" panose="02040502050405090303" charset="0"/>
                <a:ea typeface="Georgia" panose="02040502050405090303" charset="0"/>
                <a:cs typeface="Georgia" panose="02040502050405090303" charset="0"/>
              </a:endParaRPr>
            </a:p>
          </p:txBody>
        </p:sp>
        <p:sp>
          <p:nvSpPr>
            <p:cNvPr id="8" name="文本框 7"/>
            <p:cNvSpPr txBox="1"/>
            <p:nvPr/>
          </p:nvSpPr>
          <p:spPr>
            <a:xfrm>
              <a:off x="11430" y="9603"/>
              <a:ext cx="7490" cy="945"/>
            </a:xfrm>
            <a:prstGeom prst="rect">
              <a:avLst/>
            </a:prstGeom>
            <a:noFill/>
          </p:spPr>
          <p:txBody>
            <a:bodyPr wrap="square" rtlCol="0" anchor="t">
              <a:noAutofit/>
            </a:bodyPr>
            <a:lstStyle/>
            <a:p>
              <a:pPr marL="0" indent="0" algn="ctr" defTabSz="0" rtl="0" eaLnBrk="1" latinLnBrk="0" hangingPunct="1">
                <a:spcBef>
                  <a:spcPct val="0"/>
                </a:spcBef>
                <a:spcAft>
                  <a:spcPct val="0"/>
                </a:spcAft>
                <a:buNone/>
              </a:pPr>
              <a:r>
                <a:rPr lang="en-US" altLang="zh-CN" b="1">
                  <a:solidFill>
                    <a:srgbClr val="BFBFBF"/>
                  </a:solidFill>
                  <a:latin typeface="Georgia" panose="02040502050405090303" charset="0"/>
                  <a:ea typeface="Georgia" panose="02040502050405090303" charset="0"/>
                  <a:cs typeface="Georgia" panose="02040502050405090303" charset="0"/>
                </a:rPr>
                <a:t>Hierarchical Text-Conditional Image Generation with CLIP Latents</a:t>
              </a:r>
              <a:endParaRPr lang="en-US" altLang="zh-CN" b="1">
                <a:solidFill>
                  <a:srgbClr val="BFBFBF"/>
                </a:solidFill>
                <a:latin typeface="Georgia" panose="02040502050405090303" charset="0"/>
                <a:ea typeface="Georgia" panose="02040502050405090303" charset="0"/>
                <a:cs typeface="Georgia" panose="02040502050405090303" charset="0"/>
              </a:endParaRPr>
            </a:p>
          </p:txBody>
        </p:sp>
        <p:pic>
          <p:nvPicPr>
            <p:cNvPr id="11" name="图片 10" descr="upload_post_object_v2_1429912881"/>
            <p:cNvPicPr>
              <a:picLocks noChangeAspect="1"/>
            </p:cNvPicPr>
            <p:nvPr/>
          </p:nvPicPr>
          <p:blipFill>
            <a:blip r:embed="rId2"/>
            <a:stretch>
              <a:fillRect/>
            </a:stretch>
          </p:blipFill>
          <p:spPr>
            <a:xfrm>
              <a:off x="11902" y="3534"/>
              <a:ext cx="5173" cy="5173"/>
            </a:xfrm>
            <a:prstGeom prst="rect">
              <a:avLst/>
            </a:prstGeom>
          </p:spPr>
        </p:pic>
      </p:grpSp>
      <p:pic>
        <p:nvPicPr>
          <p:cNvPr id="4" name="图片 3" descr="upload_post_object_v2_3176739124"/>
          <p:cNvPicPr>
            <a:picLocks noChangeAspect="1"/>
          </p:cNvPicPr>
          <p:nvPr/>
        </p:nvPicPr>
        <p:blipFill>
          <a:blip r:embed="rId3"/>
          <a:stretch>
            <a:fillRect/>
          </a:stretch>
        </p:blipFill>
        <p:spPr>
          <a:xfrm>
            <a:off x="462507" y="6159137"/>
            <a:ext cx="477611" cy="477611"/>
          </a:xfrm>
          <a:prstGeom prst="rect">
            <a:avLst/>
          </a:prstGeom>
        </p:spPr>
      </p:pic>
      <p:pic>
        <p:nvPicPr>
          <p:cNvPr id="9" name="图片 8" descr="upload_post_object_v2_3176739124"/>
          <p:cNvPicPr>
            <a:picLocks noChangeAspect="1"/>
          </p:cNvPicPr>
          <p:nvPr/>
        </p:nvPicPr>
        <p:blipFill>
          <a:blip r:embed="rId3"/>
          <a:stretch>
            <a:fillRect/>
          </a:stretch>
        </p:blipFill>
        <p:spPr>
          <a:xfrm>
            <a:off x="6940414" y="6159137"/>
            <a:ext cx="477611" cy="47761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Application 01  —— </a:t>
            </a:r>
            <a:r>
              <a:rPr lang="zh-CN" altLang="en-US"/>
              <a:t>图像生成</a:t>
            </a:r>
            <a:r>
              <a:rPr lang="en-US" altLang="zh-CN"/>
              <a:t> LDM </a:t>
            </a:r>
            <a:endParaRPr lang="zh-CN" altLang="en-US"/>
          </a:p>
        </p:txBody>
      </p:sp>
      <p:sp>
        <p:nvSpPr>
          <p:cNvPr id="17" name="文本框 16"/>
          <p:cNvSpPr txBox="1"/>
          <p:nvPr/>
        </p:nvSpPr>
        <p:spPr>
          <a:xfrm>
            <a:off x="402431" y="1254824"/>
            <a:ext cx="11537950" cy="651510"/>
          </a:xfrm>
          <a:prstGeom prst="rect">
            <a:avLst/>
          </a:prstGeom>
        </p:spPr>
        <p:txBody>
          <a:bodyPr wrap="square">
            <a:noAutofit/>
          </a:bodyPr>
          <a:lstStyle/>
          <a:p>
            <a:pPr marL="0" indent="0"/>
            <a:r>
              <a:rPr lang="zh-CN" altLang="en-US" sz="3200">
                <a:solidFill>
                  <a:srgbClr val="191B1F"/>
                </a:solidFill>
                <a:latin typeface="华文中宋" panose="02010600040101010101" charset="-122"/>
                <a:ea typeface="华文中宋" panose="02010600040101010101" charset="-122"/>
                <a:cs typeface="华文中宋" panose="02010600040101010101" charset="-122"/>
              </a:rPr>
              <a:t>H</a:t>
            </a:r>
            <a:r>
              <a:rPr lang="en-US" altLang="zh-CN" sz="3200">
                <a:solidFill>
                  <a:srgbClr val="191B1F"/>
                </a:solidFill>
                <a:latin typeface="华文中宋" panose="02010600040101010101" charset="-122"/>
                <a:ea typeface="华文中宋" panose="02010600040101010101" charset="-122"/>
                <a:cs typeface="华文中宋" panose="02010600040101010101" charset="-122"/>
              </a:rPr>
              <a:t>ave a try! Open Source</a:t>
            </a:r>
            <a:endParaRPr lang="en-US" altLang="zh-CN" sz="3200">
              <a:solidFill>
                <a:srgbClr val="191B1F"/>
              </a:solidFill>
              <a:latin typeface="华文中宋" panose="02010600040101010101" charset="-122"/>
              <a:ea typeface="华文中宋" panose="02010600040101010101" charset="-122"/>
              <a:cs typeface="华文中宋" panose="02010600040101010101" charset="-122"/>
            </a:endParaRPr>
          </a:p>
          <a:p>
            <a:pPr marL="0" indent="0"/>
            <a:br>
              <a:rPr lang="en-US" altLang="zh-CN" sz="3200">
                <a:solidFill>
                  <a:srgbClr val="191B1F"/>
                </a:solidFill>
                <a:latin typeface="华文中宋" panose="02010600040101010101" charset="-122"/>
                <a:ea typeface="华文中宋" panose="02010600040101010101" charset="-122"/>
                <a:cs typeface="华文中宋" panose="02010600040101010101" charset="-122"/>
              </a:rPr>
            </a:br>
            <a:endParaRPr lang="en-US" altLang="zh-CN" sz="2800" b="0" i="0">
              <a:solidFill>
                <a:srgbClr val="191B1F"/>
              </a:solidFill>
              <a:latin typeface="华文中宋" panose="02010600040101010101" charset="-122"/>
              <a:ea typeface="华文中宋" panose="02010600040101010101" charset="-122"/>
              <a:cs typeface="华文中宋" panose="02010600040101010101" charset="-122"/>
            </a:endParaRPr>
          </a:p>
        </p:txBody>
      </p:sp>
      <p:sp>
        <p:nvSpPr>
          <p:cNvPr id="4" name="文本框 3"/>
          <p:cNvSpPr txBox="1"/>
          <p:nvPr userDrawn="1"/>
        </p:nvSpPr>
        <p:spPr>
          <a:xfrm>
            <a:off x="143113" y="6385203"/>
            <a:ext cx="6553200" cy="472758"/>
          </a:xfrm>
          <a:prstGeom prst="rect">
            <a:avLst/>
          </a:prstGeom>
        </p:spPr>
        <p:txBody>
          <a:bodyPr wrap="square" rtlCol="0" anchor="t">
            <a:noAutofit/>
          </a:bodyPr>
          <a:lstStyle/>
          <a:p>
            <a:pPr algn="ctr"/>
            <a:r>
              <a:rPr lang="en-US" altLang="zh-CN" sz="1400">
                <a:latin typeface="Georgia" panose="02040502050405090303" charset="0"/>
                <a:ea typeface="Georgia" panose="02040502050405090303" charset="0"/>
                <a:cs typeface="Georgia" panose="02040502050405090303" charset="0"/>
                <a:hlinkClick r:id="rId1"/>
              </a:rPr>
              <a:t>https://github.com/AUTOMATIC1111/stable-diffusion-webui</a:t>
            </a:r>
            <a:endParaRPr lang="zh-CN" altLang="en-US" sz="1400">
              <a:latin typeface="Georgia" panose="02040502050405090303" charset="0"/>
              <a:ea typeface="Georgia" panose="02040502050405090303" charset="0"/>
              <a:cs typeface="Georgia" panose="02040502050405090303" charset="0"/>
            </a:endParaRPr>
          </a:p>
        </p:txBody>
      </p:sp>
      <p:pic>
        <p:nvPicPr>
          <p:cNvPr id="5" name="图片 4" descr="upload_post_object_v2_3027929598"/>
          <p:cNvPicPr>
            <a:picLocks noChangeAspect="1"/>
          </p:cNvPicPr>
          <p:nvPr/>
        </p:nvPicPr>
        <p:blipFill>
          <a:blip r:embed="rId2"/>
          <a:srcRect b="19444"/>
          <a:stretch>
            <a:fillRect/>
          </a:stretch>
        </p:blipFill>
        <p:spPr>
          <a:xfrm>
            <a:off x="347753" y="2003346"/>
            <a:ext cx="6143921" cy="3873341"/>
          </a:xfrm>
          <a:prstGeom prst="rect">
            <a:avLst/>
          </a:prstGeom>
        </p:spPr>
      </p:pic>
      <p:sp>
        <p:nvSpPr>
          <p:cNvPr id="6" name="文本框 5"/>
          <p:cNvSpPr txBox="1"/>
          <p:nvPr/>
        </p:nvSpPr>
        <p:spPr>
          <a:xfrm>
            <a:off x="402431" y="5876687"/>
            <a:ext cx="6034326" cy="627578"/>
          </a:xfrm>
          <a:prstGeom prst="rect">
            <a:avLst/>
          </a:prstGeom>
        </p:spPr>
        <p:txBody>
          <a:bodyPr wrap="square">
            <a:noAutofit/>
          </a:bodyPr>
          <a:lstStyle/>
          <a:p>
            <a:pPr marL="0" indent="0" algn="ctr"/>
            <a:r>
              <a:rPr lang="en-US" altLang="zh-CN" sz="3200">
                <a:solidFill>
                  <a:srgbClr val="191B1F"/>
                </a:solidFill>
                <a:latin typeface="华文中宋" panose="02010600040101010101" charset="-122"/>
                <a:ea typeface="华文中宋" panose="02010600040101010101" charset="-122"/>
                <a:cs typeface="华文中宋" panose="02010600040101010101" charset="-122"/>
              </a:rPr>
              <a:t>本地</a:t>
            </a:r>
            <a:r>
              <a:rPr lang="en-US" altLang="zh-CN" sz="3200">
                <a:solidFill>
                  <a:srgbClr val="191B1F"/>
                </a:solidFill>
                <a:latin typeface="华文中宋" panose="02010600040101010101" charset="-122"/>
                <a:ea typeface="华文中宋" panose="02010600040101010101" charset="-122"/>
                <a:cs typeface="Arial" panose="020B0604020202090204" pitchFamily="34" charset="0"/>
              </a:rPr>
              <a:t>部署</a:t>
            </a:r>
            <a:endParaRPr lang="en-US" altLang="zh-CN">
              <a:latin typeface="华文中宋" panose="02010600040101010101" charset="-122"/>
              <a:ea typeface="华文中宋" panose="02010600040101010101" charset="-122"/>
              <a:cs typeface="华文中宋" panose="02010600040101010101" charset="-122"/>
            </a:endParaRPr>
          </a:p>
        </p:txBody>
      </p:sp>
      <p:sp>
        <p:nvSpPr>
          <p:cNvPr id="9" name="文本框 8"/>
          <p:cNvSpPr txBox="1"/>
          <p:nvPr/>
        </p:nvSpPr>
        <p:spPr>
          <a:xfrm>
            <a:off x="7189470" y="5876687"/>
            <a:ext cx="4241602" cy="627578"/>
          </a:xfrm>
          <a:prstGeom prst="rect">
            <a:avLst/>
          </a:prstGeom>
        </p:spPr>
        <p:txBody>
          <a:bodyPr wrap="square">
            <a:noAutofit/>
          </a:bodyPr>
          <a:lstStyle/>
          <a:p>
            <a:pPr marL="0" indent="0" algn="ctr"/>
            <a:r>
              <a:rPr lang="zh-CN" altLang="en-US" sz="3200">
                <a:solidFill>
                  <a:srgbClr val="191B1F"/>
                </a:solidFill>
                <a:latin typeface="华文中宋" panose="02010600040101010101" charset="-122"/>
                <a:ea typeface="华文中宋" panose="02010600040101010101" charset="-122"/>
                <a:cs typeface="华文中宋" panose="02010600040101010101" charset="-122"/>
              </a:rPr>
              <a:t>网站</a:t>
            </a:r>
            <a:r>
              <a:rPr lang="zh-CN" altLang="en-US" sz="3200">
                <a:solidFill>
                  <a:srgbClr val="191B1F"/>
                </a:solidFill>
                <a:latin typeface="华文中宋" panose="02010600040101010101" charset="-122"/>
                <a:ea typeface="华文中宋" panose="02010600040101010101" charset="-122"/>
                <a:cs typeface="Arial" panose="020B0604020202090204" pitchFamily="34" charset="0"/>
              </a:rPr>
              <a:t>访问</a:t>
            </a:r>
            <a:endParaRPr lang="en-US" altLang="zh-CN">
              <a:latin typeface="华文中宋" panose="02010600040101010101" charset="-122"/>
              <a:ea typeface="华文中宋" panose="02010600040101010101" charset="-122"/>
              <a:cs typeface="华文中宋" panose="02010600040101010101" charset="-122"/>
            </a:endParaRPr>
          </a:p>
        </p:txBody>
      </p:sp>
      <p:pic>
        <p:nvPicPr>
          <p:cNvPr id="10" name="图片 9" descr="upload_post_object_v2_2092315701"/>
          <p:cNvPicPr>
            <a:picLocks noChangeAspect="1"/>
          </p:cNvPicPr>
          <p:nvPr/>
        </p:nvPicPr>
        <p:blipFill>
          <a:blip r:embed="rId3"/>
          <a:stretch>
            <a:fillRect/>
          </a:stretch>
        </p:blipFill>
        <p:spPr>
          <a:xfrm>
            <a:off x="7182564" y="2003346"/>
            <a:ext cx="4248576" cy="1891944"/>
          </a:xfrm>
          <a:prstGeom prst="rect">
            <a:avLst/>
          </a:prstGeom>
        </p:spPr>
      </p:pic>
      <p:sp>
        <p:nvSpPr>
          <p:cNvPr id="11" name="矩形 10"/>
          <p:cNvSpPr/>
          <p:nvPr userDrawn="1"/>
        </p:nvSpPr>
        <p:spPr>
          <a:xfrm>
            <a:off x="7182581" y="2003346"/>
            <a:ext cx="4248542" cy="1880473"/>
          </a:xfrm>
          <a:prstGeom prst="rect">
            <a:avLst/>
          </a:prstGeom>
          <a:solidFill>
            <a:srgbClr val="F2F2F2">
              <a:alpha val="71000"/>
            </a:srgbClr>
          </a:solidFill>
          <a:ln w="12700" cap="flat" cmpd="sng" algn="ctr">
            <a:solidFill>
              <a:srgbClr val="FFFFFF">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sp>
        <p:nvSpPr>
          <p:cNvPr id="12" name="文本框 11"/>
          <p:cNvSpPr txBox="1"/>
          <p:nvPr userDrawn="1"/>
        </p:nvSpPr>
        <p:spPr>
          <a:xfrm>
            <a:off x="7877668" y="2623062"/>
            <a:ext cx="2858368" cy="641040"/>
          </a:xfrm>
          <a:prstGeom prst="rect">
            <a:avLst/>
          </a:prstGeom>
        </p:spPr>
        <p:txBody>
          <a:bodyPr wrap="square" rtlCol="0" anchor="t">
            <a:noAutofit/>
          </a:bodyPr>
          <a:lstStyle/>
          <a:p>
            <a:pPr algn="just"/>
            <a:r>
              <a:rPr lang="en-US" altLang="zh-CN" sz="3600" b="1">
                <a:solidFill>
                  <a:srgbClr val="000000"/>
                </a:solidFill>
                <a:latin typeface="Georgia" panose="02040502050405090303" charset="0"/>
                <a:ea typeface="Georgia" panose="02040502050405090303" charset="0"/>
                <a:cs typeface="Georgia" panose="02040502050405090303" charset="0"/>
              </a:rPr>
              <a:t>stability.ai</a:t>
            </a:r>
            <a:endParaRPr lang="zh-CN" altLang="en-US" sz="3600" b="1">
              <a:solidFill>
                <a:srgbClr val="000000"/>
              </a:solidFill>
              <a:latin typeface="Georgia" panose="02040502050405090303" charset="0"/>
              <a:ea typeface="Georgia" panose="02040502050405090303" charset="0"/>
              <a:cs typeface="Georgia" panose="02040502050405090303" charset="0"/>
            </a:endParaRPr>
          </a:p>
        </p:txBody>
      </p:sp>
      <p:pic>
        <p:nvPicPr>
          <p:cNvPr id="13" name="图片 12" descr="upload_post_object_v2_2775932689"/>
          <p:cNvPicPr>
            <a:picLocks noChangeAspect="1"/>
          </p:cNvPicPr>
          <p:nvPr/>
        </p:nvPicPr>
        <p:blipFill>
          <a:blip r:embed="rId4"/>
          <a:stretch>
            <a:fillRect/>
          </a:stretch>
        </p:blipFill>
        <p:spPr>
          <a:xfrm>
            <a:off x="7182608" y="3895256"/>
            <a:ext cx="4262349" cy="1981327"/>
          </a:xfrm>
          <a:prstGeom prst="rect">
            <a:avLst/>
          </a:prstGeom>
        </p:spPr>
      </p:pic>
      <p:sp>
        <p:nvSpPr>
          <p:cNvPr id="14" name="矩形 13"/>
          <p:cNvSpPr/>
          <p:nvPr userDrawn="1"/>
        </p:nvSpPr>
        <p:spPr>
          <a:xfrm>
            <a:off x="7189512" y="3895415"/>
            <a:ext cx="4248542" cy="1981167"/>
          </a:xfrm>
          <a:prstGeom prst="rect">
            <a:avLst/>
          </a:prstGeom>
          <a:solidFill>
            <a:srgbClr val="F2F2F2">
              <a:alpha val="71000"/>
            </a:srgbClr>
          </a:solidFill>
          <a:ln w="12700" cap="flat" cmpd="sng" algn="ctr">
            <a:solidFill>
              <a:srgbClr val="FFFFFF">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sp>
        <p:nvSpPr>
          <p:cNvPr id="15" name="文本框 14"/>
          <p:cNvSpPr txBox="1"/>
          <p:nvPr userDrawn="1"/>
        </p:nvSpPr>
        <p:spPr>
          <a:xfrm>
            <a:off x="7759583" y="4547743"/>
            <a:ext cx="3108399" cy="676513"/>
          </a:xfrm>
          <a:prstGeom prst="rect">
            <a:avLst/>
          </a:prstGeom>
        </p:spPr>
        <p:txBody>
          <a:bodyPr wrap="square" rtlCol="0" anchor="t">
            <a:noAutofit/>
          </a:bodyPr>
          <a:lstStyle/>
          <a:p>
            <a:pPr algn="ctr"/>
            <a:r>
              <a:rPr lang="zh-CN" altLang="en-US" sz="3600" b="1">
                <a:solidFill>
                  <a:srgbClr val="000000"/>
                </a:solidFill>
                <a:latin typeface="Georgia" panose="02040502050405090303" charset="0"/>
                <a:ea typeface="Georgia" panose="02040502050405090303" charset="0"/>
                <a:cs typeface="Georgia" panose="02040502050405090303" charset="0"/>
              </a:rPr>
              <a:t>MidJourney</a:t>
            </a:r>
            <a:endParaRPr lang="zh-CN" altLang="en-US">
              <a:solidFill>
                <a:srgbClr val="000000"/>
              </a:solidFill>
              <a:latin typeface="Georgia" panose="02040502050405090303" charset="0"/>
              <a:ea typeface="Georgia" panose="02040502050405090303" charset="0"/>
              <a:cs typeface="Georgia" panose="02040502050405090303"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2"/>
          <p:cNvSpPr>
            <a:spLocks noGrp="1"/>
          </p:cNvSpPr>
          <p:nvPr>
            <p:ph type="ctrTitle"/>
          </p:nvPr>
        </p:nvSpPr>
        <p:spPr/>
        <p:txBody>
          <a:bodyPr/>
          <a:lstStyle/>
          <a:p>
            <a:r>
              <a:rPr lang="en-US" altLang="zh-CN">
                <a:latin typeface="Georgia Regular" panose="02040502050405090303" charset="0"/>
                <a:cs typeface="Georgia Regular" panose="02040502050405090303" charset="0"/>
                <a:sym typeface="+mn-ea"/>
              </a:rPr>
              <a:t>Application 01  —— </a:t>
            </a:r>
            <a:r>
              <a:rPr lang="zh-CN" altLang="en-US">
                <a:latin typeface="Georgia Regular" panose="02040502050405090303" charset="0"/>
                <a:cs typeface="Georgia Regular" panose="02040502050405090303" charset="0"/>
                <a:sym typeface="+mn-ea"/>
              </a:rPr>
              <a:t>图像生成 </a:t>
            </a:r>
            <a:r>
              <a:rPr lang="en-US" altLang="zh-CN">
                <a:latin typeface="Georgia Regular" panose="02040502050405090303" charset="0"/>
                <a:cs typeface="Georgia Regular" panose="02040502050405090303" charset="0"/>
                <a:sym typeface="+mn-ea"/>
              </a:rPr>
              <a:t>LDM </a:t>
            </a:r>
            <a:endParaRPr lang="zh-CN" altLang="en-US"/>
          </a:p>
        </p:txBody>
      </p:sp>
      <p:pic>
        <p:nvPicPr>
          <p:cNvPr id="3" name="图片 2" descr="upload_post_object_v2_1758217319"/>
          <p:cNvPicPr>
            <a:picLocks noChangeAspect="1"/>
          </p:cNvPicPr>
          <p:nvPr/>
        </p:nvPicPr>
        <p:blipFill>
          <a:blip r:embed="rId1"/>
          <a:srcRect l="4380" t="11944" r="5474" b="17778"/>
          <a:stretch>
            <a:fillRect/>
          </a:stretch>
        </p:blipFill>
        <p:spPr>
          <a:xfrm>
            <a:off x="1194589" y="1413969"/>
            <a:ext cx="9802822" cy="4921680"/>
          </a:xfrm>
          <a:prstGeom prst="rect">
            <a:avLst/>
          </a:prstGeom>
        </p:spPr>
      </p:pic>
      <p:grpSp>
        <p:nvGrpSpPr>
          <p:cNvPr id="4" name="组合 3"/>
          <p:cNvGrpSpPr/>
          <p:nvPr userDrawn="1"/>
        </p:nvGrpSpPr>
        <p:grpSpPr>
          <a:xfrm>
            <a:off x="1777683" y="6431280"/>
            <a:ext cx="8636635" cy="426720"/>
            <a:chOff x="3173" y="10128"/>
            <a:chExt cx="13601" cy="672"/>
          </a:xfrm>
        </p:grpSpPr>
        <p:sp>
          <p:nvSpPr>
            <p:cNvPr id="2" name="文本框 1"/>
            <p:cNvSpPr txBox="1"/>
            <p:nvPr/>
          </p:nvSpPr>
          <p:spPr>
            <a:xfrm>
              <a:off x="3926" y="10128"/>
              <a:ext cx="12849" cy="672"/>
            </a:xfrm>
            <a:prstGeom prst="rect">
              <a:avLst/>
            </a:prstGeom>
            <a:noFill/>
          </p:spPr>
          <p:txBody>
            <a:bodyPr wrap="square" rtlCol="0" anchor="t">
              <a:noAutofit/>
            </a:bodyPr>
            <a:lstStyle/>
            <a:p>
              <a:r>
                <a:rPr lang="en-US" altLang="zh-CN" b="1">
                  <a:solidFill>
                    <a:srgbClr val="BFBFBF"/>
                  </a:solidFill>
                  <a:latin typeface="Georgia" panose="02040502050405090303" charset="0"/>
                  <a:ea typeface="Georgia" panose="02040502050405090303" charset="0"/>
                  <a:cs typeface="Georgia" panose="02040502050405090303" charset="0"/>
                </a:rPr>
                <a:t>High-Resolution Image Synthesis with Latent Diffusion Models</a:t>
              </a:r>
              <a:endParaRPr lang="en-US" altLang="zh-CN" b="1">
                <a:solidFill>
                  <a:srgbClr val="BFBFBF"/>
                </a:solidFill>
                <a:latin typeface="Georgia" panose="02040502050405090303" charset="0"/>
                <a:ea typeface="Georgia" panose="02040502050405090303" charset="0"/>
                <a:cs typeface="Georgia" panose="02040502050405090303" charset="0"/>
              </a:endParaRPr>
            </a:p>
          </p:txBody>
        </p:sp>
        <p:pic>
          <p:nvPicPr>
            <p:cNvPr id="9" name="图片 8" descr="upload_post_object_v2_3176739124"/>
            <p:cNvPicPr>
              <a:picLocks noChangeAspect="1"/>
            </p:cNvPicPr>
            <p:nvPr/>
          </p:nvPicPr>
          <p:blipFill>
            <a:blip r:embed="rId2"/>
            <a:stretch>
              <a:fillRect/>
            </a:stretch>
          </p:blipFill>
          <p:spPr>
            <a:xfrm>
              <a:off x="3173" y="10128"/>
              <a:ext cx="602" cy="602"/>
            </a:xfrm>
            <a:prstGeom prst="rect">
              <a:avLst/>
            </a:prstGeom>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Application 01  —— </a:t>
            </a:r>
            <a:r>
              <a:rPr lang="zh-CN" altLang="en-US"/>
              <a:t>图像生成</a:t>
            </a:r>
            <a:r>
              <a:rPr lang="en-US" altLang="zh-CN"/>
              <a:t> LDM </a:t>
            </a:r>
            <a:endParaRPr lang="zh-CN" altLang="en-US"/>
          </a:p>
        </p:txBody>
      </p:sp>
      <p:grpSp>
        <p:nvGrpSpPr>
          <p:cNvPr id="5" name="组合 4"/>
          <p:cNvGrpSpPr/>
          <p:nvPr userDrawn="1"/>
        </p:nvGrpSpPr>
        <p:grpSpPr>
          <a:xfrm>
            <a:off x="889765" y="1839411"/>
            <a:ext cx="9803000" cy="5018589"/>
            <a:chOff x="636" y="2227"/>
            <a:chExt cx="15438" cy="7903"/>
          </a:xfrm>
        </p:grpSpPr>
        <p:pic>
          <p:nvPicPr>
            <p:cNvPr id="3" name="图片 2" descr="upload_post_object_v2_1758217319"/>
            <p:cNvPicPr>
              <a:picLocks noChangeAspect="1"/>
            </p:cNvPicPr>
            <p:nvPr/>
          </p:nvPicPr>
          <p:blipFill>
            <a:blip r:embed="rId1"/>
            <a:srcRect l="4380" t="11944" r="5474" b="19578"/>
            <a:stretch>
              <a:fillRect/>
            </a:stretch>
          </p:blipFill>
          <p:spPr>
            <a:xfrm>
              <a:off x="636" y="2227"/>
              <a:ext cx="15438" cy="7552"/>
            </a:xfrm>
            <a:prstGeom prst="rect">
              <a:avLst/>
            </a:prstGeom>
          </p:spPr>
        </p:pic>
        <p:sp>
          <p:nvSpPr>
            <p:cNvPr id="11" name="矩形 10"/>
            <p:cNvSpPr/>
            <p:nvPr userDrawn="1"/>
          </p:nvSpPr>
          <p:spPr>
            <a:xfrm>
              <a:off x="3259" y="2227"/>
              <a:ext cx="12815" cy="7552"/>
            </a:xfrm>
            <a:prstGeom prst="rect">
              <a:avLst/>
            </a:prstGeom>
            <a:solidFill>
              <a:srgbClr val="FFFFFF">
                <a:alpha val="90000"/>
              </a:srgbClr>
            </a:solidFill>
            <a:ln w="12700" cap="flat" cmpd="sng" algn="ctr">
              <a:solidFill>
                <a:srgbClr val="FFFFFF">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sp>
          <p:nvSpPr>
            <p:cNvPr id="18" name="矩形 17"/>
            <p:cNvSpPr/>
            <p:nvPr/>
          </p:nvSpPr>
          <p:spPr>
            <a:xfrm>
              <a:off x="636" y="7922"/>
              <a:ext cx="2623" cy="2208"/>
            </a:xfrm>
            <a:prstGeom prst="rect">
              <a:avLst/>
            </a:prstGeom>
            <a:solidFill>
              <a:srgbClr val="FFFFFF">
                <a:alpha val="90000"/>
              </a:srgbClr>
            </a:solidFill>
            <a:ln w="12700" cap="flat" cmpd="sng" algn="ctr">
              <a:solidFill>
                <a:srgbClr val="FFFFFF">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grpSp>
      <p:grpSp>
        <p:nvGrpSpPr>
          <p:cNvPr id="4" name="组合 3"/>
          <p:cNvGrpSpPr/>
          <p:nvPr/>
        </p:nvGrpSpPr>
        <p:grpSpPr>
          <a:xfrm>
            <a:off x="4335143" y="1928248"/>
            <a:ext cx="2477136" cy="3219618"/>
            <a:chOff x="4335143" y="1928248"/>
            <a:chExt cx="2477136" cy="3219618"/>
          </a:xfrm>
        </p:grpSpPr>
        <p:sp>
          <p:nvSpPr>
            <p:cNvPr id="7" name="圆角矩形 14"/>
            <p:cNvSpPr/>
            <p:nvPr/>
          </p:nvSpPr>
          <p:spPr>
            <a:xfrm rot="10800000" flipV="1">
              <a:off x="4335143" y="3745786"/>
              <a:ext cx="2477135" cy="1402080"/>
            </a:xfrm>
            <a:prstGeom prst="roundRect">
              <a:avLst/>
            </a:prstGeom>
            <a:solidFill>
              <a:srgbClr val="F8CECC"/>
            </a:solidFill>
            <a:ln w="38100">
              <a:solidFill>
                <a:srgbClr val="BB605C"/>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b="1" dirty="0">
                  <a:solidFill>
                    <a:schemeClr val="tx1"/>
                  </a:solidFill>
                  <a:effectLst>
                    <a:outerShdw blurRad="38100" dist="19050" dir="2700000" algn="tl" rotWithShape="0">
                      <a:schemeClr val="dk1">
                        <a:alpha val="40000"/>
                      </a:schemeClr>
                    </a:outerShdw>
                  </a:effectLst>
                  <a:latin typeface="Georgia" panose="02040502050405090303" charset="0"/>
                </a:rPr>
                <a:t>Decoder</a:t>
              </a:r>
              <a:endParaRPr lang="en-US" altLang="zh-CN" b="1" dirty="0">
                <a:solidFill>
                  <a:schemeClr val="tx1"/>
                </a:solidFill>
                <a:effectLst>
                  <a:outerShdw blurRad="38100" dist="19050" dir="2700000" algn="tl" rotWithShape="0">
                    <a:schemeClr val="dk1">
                      <a:alpha val="40000"/>
                    </a:schemeClr>
                  </a:outerShdw>
                </a:effectLst>
                <a:latin typeface="Georgia" panose="02040502050405090303" charset="0"/>
              </a:endParaRPr>
            </a:p>
            <a:p>
              <a:pPr algn="ctr"/>
              <a:r>
                <a:rPr lang="en-US" altLang="zh-CN" dirty="0">
                  <a:solidFill>
                    <a:schemeClr val="tx1"/>
                  </a:solidFill>
                  <a:latin typeface="Georgia" panose="02040502050405090303" charset="0"/>
                </a:rPr>
                <a:t>decoding latent space to image</a:t>
              </a:r>
              <a:endParaRPr lang="en-US" altLang="zh-CN" dirty="0">
                <a:solidFill>
                  <a:schemeClr val="tx1"/>
                </a:solidFill>
                <a:latin typeface="Georgia" panose="02040502050405090303" charset="0"/>
              </a:endParaRPr>
            </a:p>
          </p:txBody>
        </p:sp>
        <p:sp>
          <p:nvSpPr>
            <p:cNvPr id="8" name="圆角矩形 12"/>
            <p:cNvSpPr/>
            <p:nvPr/>
          </p:nvSpPr>
          <p:spPr>
            <a:xfrm rot="10800000" flipV="1">
              <a:off x="4335144" y="1928248"/>
              <a:ext cx="2477135" cy="1420495"/>
            </a:xfrm>
            <a:prstGeom prst="roundRect">
              <a:avLst/>
            </a:prstGeom>
            <a:solidFill>
              <a:srgbClr val="F8CECC"/>
            </a:solidFill>
            <a:ln w="38100">
              <a:solidFill>
                <a:srgbClr val="BB605C"/>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b="1" dirty="0">
                  <a:solidFill>
                    <a:schemeClr val="tx1"/>
                  </a:solidFill>
                  <a:effectLst>
                    <a:outerShdw blurRad="38100" dist="19050" dir="2700000" algn="tl" rotWithShape="0">
                      <a:schemeClr val="dk1">
                        <a:alpha val="40000"/>
                      </a:schemeClr>
                    </a:outerShdw>
                  </a:effectLst>
                  <a:latin typeface="Georgia" panose="02040502050405090303" charset="0"/>
                  <a:sym typeface="+mn-ea"/>
                </a:rPr>
                <a:t>Encoder</a:t>
              </a:r>
              <a:endParaRPr lang="en-US" altLang="zh-CN" b="1" dirty="0">
                <a:solidFill>
                  <a:schemeClr val="tx1"/>
                </a:solidFill>
                <a:effectLst>
                  <a:outerShdw blurRad="38100" dist="19050" dir="2700000" algn="tl" rotWithShape="0">
                    <a:schemeClr val="dk1">
                      <a:alpha val="40000"/>
                    </a:schemeClr>
                  </a:outerShdw>
                </a:effectLst>
                <a:latin typeface="Georgia" panose="02040502050405090303" charset="0"/>
                <a:sym typeface="+mn-ea"/>
              </a:endParaRPr>
            </a:p>
            <a:p>
              <a:pPr algn="ctr"/>
              <a:r>
                <a:rPr lang="en-US" altLang="zh-CN" dirty="0">
                  <a:solidFill>
                    <a:schemeClr val="tx1"/>
                  </a:solidFill>
                  <a:latin typeface="Georgia" panose="02040502050405090303" charset="0"/>
                  <a:cs typeface="+mn-lt"/>
                  <a:sym typeface="+mn-ea"/>
                </a:rPr>
                <a:t>encoding image to latent space</a:t>
              </a:r>
              <a:r>
                <a:rPr lang="en-US" altLang="zh-CN" dirty="0">
                  <a:solidFill>
                    <a:schemeClr val="tx1"/>
                  </a:solidFill>
                  <a:effectLst>
                    <a:outerShdw blurRad="38100" dist="19050" dir="2700000" algn="tl" rotWithShape="0">
                      <a:schemeClr val="dk1">
                        <a:alpha val="40000"/>
                      </a:schemeClr>
                    </a:outerShdw>
                  </a:effectLst>
                  <a:latin typeface="Georgia" panose="02040502050405090303" charset="0"/>
                  <a:sym typeface="+mn-ea"/>
                </a:rPr>
                <a:t> </a:t>
              </a:r>
              <a:endParaRPr lang="en-US" altLang="zh-CN" dirty="0">
                <a:solidFill>
                  <a:schemeClr val="tx1"/>
                </a:solidFill>
                <a:effectLst>
                  <a:outerShdw blurRad="38100" dist="19050" dir="2700000" algn="tl" rotWithShape="0">
                    <a:schemeClr val="dk1">
                      <a:alpha val="40000"/>
                    </a:schemeClr>
                  </a:outerShdw>
                </a:effectLst>
                <a:latin typeface="Georgia" panose="02040502050405090303" charset="0"/>
              </a:endParaRPr>
            </a:p>
          </p:txBody>
        </p:sp>
      </p:grpSp>
      <p:sp>
        <p:nvSpPr>
          <p:cNvPr id="12" name="圆角矩形 18"/>
          <p:cNvSpPr/>
          <p:nvPr/>
        </p:nvSpPr>
        <p:spPr>
          <a:xfrm rot="10800000" flipV="1">
            <a:off x="8908015" y="2950048"/>
            <a:ext cx="2475230" cy="1176020"/>
          </a:xfrm>
          <a:prstGeom prst="roundRect">
            <a:avLst/>
          </a:prstGeom>
          <a:solidFill>
            <a:srgbClr val="F8CECC"/>
          </a:solidFill>
          <a:ln w="38100">
            <a:solidFill>
              <a:srgbClr val="BB605C"/>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b="1" dirty="0">
                <a:solidFill>
                  <a:schemeClr val="tx1"/>
                </a:solidFill>
                <a:effectLst>
                  <a:outerShdw blurRad="38100" dist="19050" dir="2700000" algn="tl" rotWithShape="0">
                    <a:schemeClr val="dk1">
                      <a:alpha val="40000"/>
                    </a:schemeClr>
                  </a:outerShdw>
                </a:effectLst>
                <a:latin typeface="Georgia" panose="02040502050405090303" charset="0"/>
              </a:rPr>
              <a:t>Latent Space</a:t>
            </a:r>
            <a:endParaRPr lang="en-US" altLang="zh-CN" dirty="0">
              <a:solidFill>
                <a:schemeClr val="tx1"/>
              </a:solidFill>
              <a:latin typeface="Georgia" panose="02040502050405090303" charset="0"/>
            </a:endParaRPr>
          </a:p>
        </p:txBody>
      </p:sp>
      <p:sp>
        <p:nvSpPr>
          <p:cNvPr id="14" name="右箭头 20"/>
          <p:cNvSpPr/>
          <p:nvPr/>
        </p:nvSpPr>
        <p:spPr>
          <a:xfrm rot="1080000">
            <a:off x="7132381" y="2568312"/>
            <a:ext cx="1388110" cy="489585"/>
          </a:xfrm>
          <a:prstGeom prst="rightArrow">
            <a:avLst/>
          </a:prstGeom>
          <a:solidFill>
            <a:srgbClr val="DAE8FC"/>
          </a:solidFill>
          <a:ln w="38100">
            <a:solidFill>
              <a:srgbClr val="658ABD"/>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右箭头 21"/>
          <p:cNvSpPr/>
          <p:nvPr/>
        </p:nvSpPr>
        <p:spPr>
          <a:xfrm rot="20640000">
            <a:off x="7132381" y="3888868"/>
            <a:ext cx="1388110" cy="489585"/>
          </a:xfrm>
          <a:prstGeom prst="rightArrow">
            <a:avLst/>
          </a:prstGeom>
          <a:solidFill>
            <a:srgbClr val="DAE8FC"/>
          </a:solidFill>
          <a:ln w="38100">
            <a:solidFill>
              <a:srgbClr val="658ABD"/>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右箭头 30"/>
          <p:cNvSpPr/>
          <p:nvPr/>
        </p:nvSpPr>
        <p:spPr>
          <a:xfrm>
            <a:off x="2670547" y="2327902"/>
            <a:ext cx="1351915" cy="399415"/>
          </a:xfrm>
          <a:prstGeom prst="rightArrow">
            <a:avLst/>
          </a:prstGeom>
          <a:solidFill>
            <a:srgbClr val="DAE8FC"/>
          </a:solidFill>
          <a:ln w="38100">
            <a:solidFill>
              <a:srgbClr val="658ABD"/>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右箭头 22"/>
          <p:cNvSpPr/>
          <p:nvPr/>
        </p:nvSpPr>
        <p:spPr>
          <a:xfrm rot="10800000">
            <a:off x="2622551" y="4093202"/>
            <a:ext cx="1351915" cy="399415"/>
          </a:xfrm>
          <a:prstGeom prst="rightArrow">
            <a:avLst/>
          </a:prstGeom>
          <a:solidFill>
            <a:srgbClr val="DAE8FC"/>
          </a:solidFill>
          <a:ln w="38100">
            <a:solidFill>
              <a:srgbClr val="658ABD"/>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Application 01  —— </a:t>
            </a:r>
            <a:r>
              <a:rPr lang="zh-CN" altLang="en-US"/>
              <a:t>图像生成</a:t>
            </a:r>
            <a:r>
              <a:rPr lang="en-US" altLang="zh-CN"/>
              <a:t> LDM </a:t>
            </a:r>
            <a:endParaRPr lang="zh-CN" altLang="en-US"/>
          </a:p>
        </p:txBody>
      </p:sp>
      <p:pic>
        <p:nvPicPr>
          <p:cNvPr id="21" name="图片 20" descr="upload_post_object_v2_1758217319"/>
          <p:cNvPicPr>
            <a:picLocks noChangeAspect="1"/>
          </p:cNvPicPr>
          <p:nvPr/>
        </p:nvPicPr>
        <p:blipFill>
          <a:blip r:embed="rId1"/>
          <a:srcRect l="19725" t="11944" r="22034" b="33661"/>
          <a:stretch>
            <a:fillRect/>
          </a:stretch>
        </p:blipFill>
        <p:spPr>
          <a:xfrm>
            <a:off x="2773680" y="1427480"/>
            <a:ext cx="7004685" cy="4525645"/>
          </a:xfrm>
          <a:prstGeom prst="rect">
            <a:avLst/>
          </a:prstGeom>
        </p:spPr>
      </p:pic>
      <p:pic>
        <p:nvPicPr>
          <p:cNvPr id="22" name="图片 21"/>
          <p:cNvPicPr>
            <a:picLocks noChangeAspect="1"/>
          </p:cNvPicPr>
          <p:nvPr/>
        </p:nvPicPr>
        <p:blipFill>
          <a:blip r:embed="rId2"/>
          <a:stretch>
            <a:fillRect/>
          </a:stretch>
        </p:blipFill>
        <p:spPr>
          <a:xfrm>
            <a:off x="2909570" y="6046470"/>
            <a:ext cx="416560" cy="503555"/>
          </a:xfrm>
          <a:prstGeom prst="rect">
            <a:avLst/>
          </a:prstGeom>
        </p:spPr>
      </p:pic>
      <p:sp>
        <p:nvSpPr>
          <p:cNvPr id="23" name="圆角矩形 22"/>
          <p:cNvSpPr/>
          <p:nvPr/>
        </p:nvSpPr>
        <p:spPr>
          <a:xfrm>
            <a:off x="214630" y="4855209"/>
            <a:ext cx="2199005" cy="1381125"/>
          </a:xfrm>
          <a:prstGeom prst="roundRect">
            <a:avLst/>
          </a:prstGeom>
          <a:solidFill>
            <a:srgbClr val="D5E8D4"/>
          </a:solidFill>
          <a:ln w="38100">
            <a:solidFill>
              <a:srgbClr val="8EBB77"/>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b="1" dirty="0">
                <a:solidFill>
                  <a:schemeClr val="tx1"/>
                </a:solidFill>
                <a:latin typeface="Georgia" panose="02040502050405090303" charset="0"/>
              </a:rPr>
              <a:t>Latent Space</a:t>
            </a:r>
            <a:endParaRPr lang="en-US" altLang="zh-CN" b="1" dirty="0">
              <a:solidFill>
                <a:schemeClr val="tx1"/>
              </a:solidFill>
              <a:latin typeface="Georgia" panose="02040502050405090303" charset="0"/>
            </a:endParaRPr>
          </a:p>
          <a:p>
            <a:pPr algn="ctr"/>
            <a:r>
              <a:rPr lang="en-US" altLang="zh-CN" dirty="0">
                <a:solidFill>
                  <a:schemeClr val="tx1"/>
                </a:solidFill>
                <a:latin typeface="Georgia" panose="02040502050405090303" charset="0"/>
              </a:rPr>
              <a:t>Representation space for diffusion</a:t>
            </a:r>
            <a:endParaRPr lang="en-US" altLang="zh-CN" dirty="0">
              <a:solidFill>
                <a:schemeClr val="tx1"/>
              </a:solidFill>
              <a:latin typeface="Georgia" panose="02040502050405090303" charset="0"/>
            </a:endParaRPr>
          </a:p>
        </p:txBody>
      </p:sp>
      <p:sp>
        <p:nvSpPr>
          <p:cNvPr id="24" name="圆角矩形 23"/>
          <p:cNvSpPr/>
          <p:nvPr/>
        </p:nvSpPr>
        <p:spPr>
          <a:xfrm>
            <a:off x="214630" y="1573530"/>
            <a:ext cx="2199005" cy="1381125"/>
          </a:xfrm>
          <a:prstGeom prst="roundRect">
            <a:avLst/>
          </a:prstGeom>
          <a:solidFill>
            <a:srgbClr val="D5E8D4"/>
          </a:solidFill>
          <a:ln w="38100">
            <a:solidFill>
              <a:srgbClr val="8EBB77"/>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b="1" dirty="0">
                <a:solidFill>
                  <a:schemeClr val="tx1"/>
                </a:solidFill>
                <a:latin typeface="Georgia" panose="02040502050405090303" charset="0"/>
              </a:rPr>
              <a:t>Diffusion Process</a:t>
            </a:r>
            <a:endParaRPr lang="en-US" altLang="zh-CN" sz="1600" b="1" dirty="0">
              <a:solidFill>
                <a:schemeClr val="tx1"/>
              </a:solidFill>
              <a:latin typeface="Georgia" panose="02040502050405090303" charset="0"/>
            </a:endParaRPr>
          </a:p>
          <a:p>
            <a:pPr algn="ctr"/>
            <a:r>
              <a:rPr lang="en-US" altLang="zh-CN" sz="1400" b="1" dirty="0">
                <a:solidFill>
                  <a:schemeClr val="tx1"/>
                </a:solidFill>
                <a:latin typeface="Georgia" panose="02040502050405090303" charset="0"/>
              </a:rPr>
              <a:t>gradual denoising of data </a:t>
            </a:r>
            <a:endParaRPr lang="en-US" altLang="zh-CN" sz="1400" b="1" dirty="0">
              <a:solidFill>
                <a:schemeClr val="tx1"/>
              </a:solidFill>
              <a:latin typeface="Georgia" panose="02040502050405090303" charset="0"/>
            </a:endParaRPr>
          </a:p>
        </p:txBody>
      </p:sp>
      <p:sp>
        <p:nvSpPr>
          <p:cNvPr id="25" name="圆角矩形 24"/>
          <p:cNvSpPr/>
          <p:nvPr/>
        </p:nvSpPr>
        <p:spPr>
          <a:xfrm>
            <a:off x="10151688" y="1818828"/>
            <a:ext cx="1881505" cy="1381125"/>
          </a:xfrm>
          <a:prstGeom prst="roundRect">
            <a:avLst/>
          </a:prstGeom>
          <a:solidFill>
            <a:srgbClr val="D5E8D4"/>
          </a:solidFill>
          <a:ln w="38100">
            <a:solidFill>
              <a:srgbClr val="8EBB77"/>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b="1" dirty="0">
                <a:solidFill>
                  <a:schemeClr val="tx1"/>
                </a:solidFill>
                <a:latin typeface="Georgia" panose="02040502050405090303" charset="0"/>
              </a:rPr>
              <a:t>Denoising </a:t>
            </a:r>
            <a:endParaRPr lang="en-US" altLang="zh-CN" b="1" dirty="0">
              <a:solidFill>
                <a:schemeClr val="tx1"/>
              </a:solidFill>
              <a:latin typeface="Georgia" panose="02040502050405090303" charset="0"/>
            </a:endParaRPr>
          </a:p>
          <a:p>
            <a:pPr algn="ctr"/>
            <a:r>
              <a:rPr lang="en-US" altLang="zh-CN" b="1" dirty="0">
                <a:solidFill>
                  <a:schemeClr val="tx1"/>
                </a:solidFill>
                <a:latin typeface="Georgia" panose="02040502050405090303" charset="0"/>
              </a:rPr>
              <a:t>U-Net:</a:t>
            </a:r>
            <a:endParaRPr lang="en-US" altLang="zh-CN" b="1" dirty="0">
              <a:solidFill>
                <a:schemeClr val="tx1"/>
              </a:solidFill>
              <a:latin typeface="Georgia" panose="02040502050405090303" charset="0"/>
            </a:endParaRPr>
          </a:p>
          <a:p>
            <a:pPr algn="ctr"/>
            <a:r>
              <a:rPr lang="en-US" altLang="zh-CN" dirty="0">
                <a:solidFill>
                  <a:schemeClr val="tx1"/>
                </a:solidFill>
                <a:latin typeface="Georgia" panose="02040502050405090303" charset="0"/>
              </a:rPr>
              <a:t>Denoising architecture</a:t>
            </a:r>
            <a:endParaRPr lang="en-US" altLang="zh-CN" dirty="0">
              <a:solidFill>
                <a:schemeClr val="tx1"/>
              </a:solidFill>
              <a:latin typeface="Georgia" panose="02040502050405090303" charset="0"/>
            </a:endParaRPr>
          </a:p>
        </p:txBody>
      </p:sp>
      <p:sp>
        <p:nvSpPr>
          <p:cNvPr id="26" name="圆角矩形 25"/>
          <p:cNvSpPr/>
          <p:nvPr/>
        </p:nvSpPr>
        <p:spPr>
          <a:xfrm>
            <a:off x="10165658" y="4164965"/>
            <a:ext cx="1867535" cy="1381125"/>
          </a:xfrm>
          <a:prstGeom prst="roundRect">
            <a:avLst/>
          </a:prstGeom>
          <a:solidFill>
            <a:srgbClr val="D5E8D4"/>
          </a:solidFill>
          <a:ln w="38100">
            <a:solidFill>
              <a:srgbClr val="8EBB77"/>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b="1" dirty="0">
                <a:solidFill>
                  <a:schemeClr val="tx1"/>
                </a:solidFill>
                <a:latin typeface="Georgia" panose="02040502050405090303" charset="0"/>
              </a:rPr>
              <a:t>Attention Mechanism</a:t>
            </a:r>
            <a:r>
              <a:rPr lang="en-US" altLang="zh-CN" sz="1600" dirty="0">
                <a:solidFill>
                  <a:schemeClr val="tx1"/>
                </a:solidFill>
                <a:latin typeface="Georgia" panose="02040502050405090303" charset="0"/>
              </a:rPr>
              <a:t> Cross-attention with QKV</a:t>
            </a:r>
            <a:endParaRPr lang="en-US" altLang="zh-CN" sz="1600" dirty="0">
              <a:solidFill>
                <a:schemeClr val="tx1"/>
              </a:solidFill>
              <a:latin typeface="Georgia" panose="02040502050405090303" charset="0"/>
            </a:endParaRPr>
          </a:p>
        </p:txBody>
      </p:sp>
      <p:sp>
        <p:nvSpPr>
          <p:cNvPr id="29" name="右箭头 28"/>
          <p:cNvSpPr/>
          <p:nvPr/>
        </p:nvSpPr>
        <p:spPr>
          <a:xfrm>
            <a:off x="2487987" y="1981835"/>
            <a:ext cx="2024323" cy="489585"/>
          </a:xfrm>
          <a:prstGeom prst="rightArrow">
            <a:avLst/>
          </a:prstGeom>
          <a:solidFill>
            <a:srgbClr val="DAE8FC"/>
          </a:solidFill>
          <a:ln w="38100">
            <a:solidFill>
              <a:srgbClr val="658ABD"/>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1" name="右箭头 30"/>
          <p:cNvSpPr/>
          <p:nvPr/>
        </p:nvSpPr>
        <p:spPr>
          <a:xfrm rot="10016069">
            <a:off x="8051385" y="2426346"/>
            <a:ext cx="1816735" cy="435034"/>
          </a:xfrm>
          <a:prstGeom prst="rightArrow">
            <a:avLst/>
          </a:prstGeom>
          <a:solidFill>
            <a:srgbClr val="DAE8FC"/>
          </a:solidFill>
          <a:ln w="38100">
            <a:solidFill>
              <a:srgbClr val="658ABD"/>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4" name="右箭头 33"/>
          <p:cNvSpPr/>
          <p:nvPr/>
        </p:nvSpPr>
        <p:spPr>
          <a:xfrm rot="10800000">
            <a:off x="8608956" y="4677409"/>
            <a:ext cx="1400232" cy="489585"/>
          </a:xfrm>
          <a:prstGeom prst="rightArrow">
            <a:avLst/>
          </a:prstGeom>
          <a:solidFill>
            <a:srgbClr val="DAE8FC"/>
          </a:solidFill>
          <a:ln w="38100">
            <a:solidFill>
              <a:srgbClr val="658ABD"/>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35" name="图片 34" descr="upload_post_object_v2_1758217319"/>
          <p:cNvPicPr>
            <a:picLocks noChangeAspect="1"/>
          </p:cNvPicPr>
          <p:nvPr/>
        </p:nvPicPr>
        <p:blipFill>
          <a:blip r:embed="rId1"/>
          <a:srcRect l="21752" t="66077" r="22992" b="19578"/>
          <a:stretch>
            <a:fillRect/>
          </a:stretch>
        </p:blipFill>
        <p:spPr>
          <a:xfrm>
            <a:off x="3570605" y="5953125"/>
            <a:ext cx="5003800" cy="788661"/>
          </a:xfrm>
          <a:prstGeom prst="rect">
            <a:avLst/>
          </a:prstGeom>
        </p:spPr>
      </p:pic>
      <p:sp>
        <p:nvSpPr>
          <p:cNvPr id="37" name="右箭头 30"/>
          <p:cNvSpPr/>
          <p:nvPr/>
        </p:nvSpPr>
        <p:spPr>
          <a:xfrm>
            <a:off x="1219200" y="3740149"/>
            <a:ext cx="1554480" cy="1021715"/>
          </a:xfrm>
          <a:prstGeom prst="bentArrow">
            <a:avLst>
              <a:gd name="adj1" fmla="val 21773"/>
              <a:gd name="adj2" fmla="val 25388"/>
              <a:gd name="adj3" fmla="val 25000"/>
              <a:gd name="adj4" fmla="val 43750"/>
            </a:avLst>
          </a:prstGeom>
          <a:solidFill>
            <a:srgbClr val="DAE8FC"/>
          </a:solidFill>
          <a:ln w="38100">
            <a:solidFill>
              <a:srgbClr val="658ABD"/>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Application 01  —— </a:t>
            </a:r>
            <a:r>
              <a:rPr lang="zh-CN" altLang="en-US"/>
              <a:t>图像生成</a:t>
            </a:r>
            <a:r>
              <a:rPr lang="en-US" altLang="zh-CN"/>
              <a:t> LDM </a:t>
            </a:r>
            <a:endParaRPr lang="zh-CN" altLang="en-US"/>
          </a:p>
        </p:txBody>
      </p:sp>
      <p:grpSp>
        <p:nvGrpSpPr>
          <p:cNvPr id="4" name="组合 3"/>
          <p:cNvGrpSpPr/>
          <p:nvPr userDrawn="1"/>
        </p:nvGrpSpPr>
        <p:grpSpPr>
          <a:xfrm>
            <a:off x="320675" y="1256030"/>
            <a:ext cx="9803130" cy="5111750"/>
            <a:chOff x="636" y="1978"/>
            <a:chExt cx="15438" cy="8050"/>
          </a:xfrm>
        </p:grpSpPr>
        <p:pic>
          <p:nvPicPr>
            <p:cNvPr id="3" name="图片 2" descr="upload_post_object_v2_1758217319"/>
            <p:cNvPicPr>
              <a:picLocks noChangeAspect="1"/>
            </p:cNvPicPr>
            <p:nvPr/>
          </p:nvPicPr>
          <p:blipFill>
            <a:blip r:embed="rId1"/>
            <a:srcRect l="4380" t="11944" r="5474" b="19578"/>
            <a:stretch>
              <a:fillRect/>
            </a:stretch>
          </p:blipFill>
          <p:spPr>
            <a:xfrm>
              <a:off x="636" y="2227"/>
              <a:ext cx="15438" cy="7552"/>
            </a:xfrm>
            <a:prstGeom prst="rect">
              <a:avLst/>
            </a:prstGeom>
          </p:spPr>
        </p:pic>
        <p:sp>
          <p:nvSpPr>
            <p:cNvPr id="11" name="矩形 10"/>
            <p:cNvSpPr/>
            <p:nvPr userDrawn="1"/>
          </p:nvSpPr>
          <p:spPr>
            <a:xfrm>
              <a:off x="636" y="1978"/>
              <a:ext cx="12638" cy="8050"/>
            </a:xfrm>
            <a:prstGeom prst="rect">
              <a:avLst/>
            </a:prstGeom>
            <a:solidFill>
              <a:srgbClr val="FFFFFF">
                <a:alpha val="90000"/>
              </a:srgbClr>
            </a:solidFill>
            <a:ln w="12700" cap="flat" cmpd="sng" algn="ctr">
              <a:solidFill>
                <a:srgbClr val="FFFFFF">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grpSp>
      <p:sp>
        <p:nvSpPr>
          <p:cNvPr id="6" name="同侧圆角矩形 2"/>
          <p:cNvSpPr/>
          <p:nvPr>
            <p:custDataLst>
              <p:tags r:id="rId2"/>
            </p:custDataLst>
          </p:nvPr>
        </p:nvSpPr>
        <p:spPr>
          <a:xfrm rot="5400000">
            <a:off x="1314133" y="-140018"/>
            <a:ext cx="5835650" cy="8159115"/>
          </a:xfrm>
          <a:prstGeom prst="round2SameRect">
            <a:avLst>
              <a:gd name="adj1" fmla="val 7018"/>
              <a:gd name="adj2" fmla="val 0"/>
            </a:avLst>
          </a:prstGeom>
          <a:solidFill>
            <a:schemeClr val="bg1"/>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7" name="图片 6"/>
          <p:cNvPicPr>
            <a:picLocks noChangeAspect="1"/>
          </p:cNvPicPr>
          <p:nvPr>
            <p:custDataLst>
              <p:tags r:id="rId3"/>
            </p:custDataLst>
          </p:nvPr>
        </p:nvPicPr>
        <p:blipFill>
          <a:blip r:embed="rId4"/>
          <a:stretch>
            <a:fillRect/>
          </a:stretch>
        </p:blipFill>
        <p:spPr>
          <a:xfrm>
            <a:off x="2378075" y="6046470"/>
            <a:ext cx="539750" cy="576580"/>
          </a:xfrm>
          <a:prstGeom prst="rect">
            <a:avLst/>
          </a:prstGeom>
        </p:spPr>
      </p:pic>
      <p:pic>
        <p:nvPicPr>
          <p:cNvPr id="8" name="图片 7"/>
          <p:cNvPicPr>
            <a:picLocks noChangeAspect="1"/>
          </p:cNvPicPr>
          <p:nvPr>
            <p:custDataLst>
              <p:tags r:id="rId5"/>
            </p:custDataLst>
          </p:nvPr>
        </p:nvPicPr>
        <p:blipFill>
          <a:blip r:embed="rId4"/>
          <a:stretch>
            <a:fillRect/>
          </a:stretch>
        </p:blipFill>
        <p:spPr>
          <a:xfrm>
            <a:off x="2035810" y="6046470"/>
            <a:ext cx="416560" cy="503555"/>
          </a:xfrm>
          <a:prstGeom prst="rect">
            <a:avLst/>
          </a:prstGeom>
        </p:spPr>
      </p:pic>
      <p:pic>
        <p:nvPicPr>
          <p:cNvPr id="9" name="图片 8" descr="upload_post_object_v2_1758217319"/>
          <p:cNvPicPr>
            <a:picLocks noChangeAspect="1"/>
          </p:cNvPicPr>
          <p:nvPr>
            <p:custDataLst>
              <p:tags r:id="rId6"/>
            </p:custDataLst>
          </p:nvPr>
        </p:nvPicPr>
        <p:blipFill>
          <a:blip r:embed="rId1">
            <a:alphaModFix amt="20000"/>
          </a:blip>
          <a:srcRect l="21752" t="66077" r="22992" b="19578"/>
          <a:stretch>
            <a:fillRect/>
          </a:stretch>
        </p:blipFill>
        <p:spPr>
          <a:xfrm>
            <a:off x="2196465" y="5894070"/>
            <a:ext cx="5563870" cy="876935"/>
          </a:xfrm>
          <a:prstGeom prst="rect">
            <a:avLst/>
          </a:prstGeom>
        </p:spPr>
      </p:pic>
      <p:pic>
        <p:nvPicPr>
          <p:cNvPr id="10" name="图片 9" descr="upload_post_object_v2_1758217319"/>
          <p:cNvPicPr>
            <a:picLocks noChangeAspect="1"/>
          </p:cNvPicPr>
          <p:nvPr>
            <p:custDataLst>
              <p:tags r:id="rId7"/>
            </p:custDataLst>
          </p:nvPr>
        </p:nvPicPr>
        <p:blipFill>
          <a:blip r:embed="rId1">
            <a:alphaModFix amt="15000"/>
          </a:blip>
          <a:srcRect l="19725" t="11944" r="22034" b="33661"/>
          <a:stretch>
            <a:fillRect/>
          </a:stretch>
        </p:blipFill>
        <p:spPr>
          <a:xfrm>
            <a:off x="1608455" y="1427480"/>
            <a:ext cx="6165215" cy="4525645"/>
          </a:xfrm>
          <a:prstGeom prst="rect">
            <a:avLst/>
          </a:prstGeom>
        </p:spPr>
      </p:pic>
      <p:sp>
        <p:nvSpPr>
          <p:cNvPr id="12" name="圆角矩形 12"/>
          <p:cNvSpPr/>
          <p:nvPr>
            <p:custDataLst>
              <p:tags r:id="rId8"/>
            </p:custDataLst>
          </p:nvPr>
        </p:nvSpPr>
        <p:spPr>
          <a:xfrm>
            <a:off x="4050983" y="1310588"/>
            <a:ext cx="3274377" cy="704813"/>
          </a:xfrm>
          <a:prstGeom prst="roundRect">
            <a:avLst/>
          </a:prstGeom>
          <a:solidFill>
            <a:srgbClr val="F5F5F5"/>
          </a:solidFill>
          <a:ln w="38100">
            <a:solidFill>
              <a:srgbClr val="90909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dirty="0">
                <a:solidFill>
                  <a:schemeClr val="tx1"/>
                </a:solidFill>
                <a:latin typeface="Georgia" panose="02040502050405090303" charset="0"/>
              </a:rPr>
              <a:t>Conditioning</a:t>
            </a:r>
            <a:endParaRPr lang="en-US" altLang="zh-CN" dirty="0">
              <a:solidFill>
                <a:schemeClr val="tx1"/>
              </a:solidFill>
              <a:latin typeface="Georgia" panose="02040502050405090303" charset="0"/>
            </a:endParaRPr>
          </a:p>
          <a:p>
            <a:pPr algn="ctr"/>
            <a:r>
              <a:rPr lang="en-US" altLang="zh-CN" dirty="0">
                <a:solidFill>
                  <a:schemeClr val="tx1"/>
                </a:solidFill>
                <a:latin typeface="Georgia" panose="02040502050405090303" charset="0"/>
              </a:rPr>
              <a:t>Influencing model output</a:t>
            </a:r>
            <a:endParaRPr lang="en-US" altLang="zh-CN" dirty="0">
              <a:solidFill>
                <a:schemeClr val="tx1"/>
              </a:solidFill>
              <a:latin typeface="Georgia" panose="02040502050405090303" charset="0"/>
            </a:endParaRPr>
          </a:p>
        </p:txBody>
      </p:sp>
      <p:sp>
        <p:nvSpPr>
          <p:cNvPr id="14" name="右箭头 13"/>
          <p:cNvSpPr/>
          <p:nvPr>
            <p:custDataLst>
              <p:tags r:id="rId9"/>
            </p:custDataLst>
          </p:nvPr>
        </p:nvSpPr>
        <p:spPr>
          <a:xfrm>
            <a:off x="7475696" y="1462652"/>
            <a:ext cx="892810" cy="400685"/>
          </a:xfrm>
          <a:prstGeom prst="rightArrow">
            <a:avLst/>
          </a:prstGeom>
          <a:solidFill>
            <a:srgbClr val="DAE8FC"/>
          </a:solidFill>
          <a:ln w="38100">
            <a:solidFill>
              <a:srgbClr val="658ABD"/>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圆角矩形 14"/>
          <p:cNvSpPr/>
          <p:nvPr>
            <p:custDataLst>
              <p:tags r:id="rId10"/>
            </p:custDataLst>
          </p:nvPr>
        </p:nvSpPr>
        <p:spPr>
          <a:xfrm>
            <a:off x="3808803" y="2360853"/>
            <a:ext cx="3005455" cy="784065"/>
          </a:xfrm>
          <a:prstGeom prst="roundRect">
            <a:avLst/>
          </a:prstGeom>
          <a:solidFill>
            <a:srgbClr val="F5F5F5"/>
          </a:solidFill>
          <a:ln w="38100">
            <a:solidFill>
              <a:srgbClr val="90909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dirty="0">
                <a:solidFill>
                  <a:schemeClr val="tx1"/>
                </a:solidFill>
                <a:latin typeface="Georgia" panose="02040502050405090303" charset="0"/>
              </a:rPr>
              <a:t>Semantic Map</a:t>
            </a:r>
            <a:endParaRPr lang="en-US" altLang="zh-CN" dirty="0">
              <a:solidFill>
                <a:schemeClr val="tx1"/>
              </a:solidFill>
              <a:latin typeface="Georgia" panose="02040502050405090303" charset="0"/>
            </a:endParaRPr>
          </a:p>
          <a:p>
            <a:pPr algn="ctr"/>
            <a:r>
              <a:rPr lang="en-US" altLang="zh-CN" dirty="0">
                <a:solidFill>
                  <a:schemeClr val="tx1"/>
                </a:solidFill>
                <a:latin typeface="Georgia" panose="02040502050405090303" charset="0"/>
              </a:rPr>
              <a:t>Visual representations</a:t>
            </a:r>
            <a:endParaRPr lang="en-US" altLang="zh-CN" dirty="0">
              <a:solidFill>
                <a:schemeClr val="tx1"/>
              </a:solidFill>
              <a:latin typeface="Georgia" panose="02040502050405090303" charset="0"/>
            </a:endParaRPr>
          </a:p>
        </p:txBody>
      </p:sp>
      <p:sp>
        <p:nvSpPr>
          <p:cNvPr id="17" name="圆角矩形 17"/>
          <p:cNvSpPr/>
          <p:nvPr>
            <p:custDataLst>
              <p:tags r:id="rId11"/>
            </p:custDataLst>
          </p:nvPr>
        </p:nvSpPr>
        <p:spPr>
          <a:xfrm>
            <a:off x="1832697" y="3355252"/>
            <a:ext cx="3005455" cy="876936"/>
          </a:xfrm>
          <a:prstGeom prst="roundRect">
            <a:avLst/>
          </a:prstGeom>
          <a:solidFill>
            <a:srgbClr val="F5F5F5"/>
          </a:solidFill>
          <a:ln w="38100">
            <a:solidFill>
              <a:srgbClr val="90909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dirty="0">
                <a:solidFill>
                  <a:schemeClr val="tx1"/>
                </a:solidFill>
                <a:latin typeface="Georgia" panose="02040502050405090303" charset="0"/>
              </a:rPr>
              <a:t>Text &amp; Images</a:t>
            </a:r>
            <a:endParaRPr lang="en-US" altLang="zh-CN" dirty="0">
              <a:solidFill>
                <a:schemeClr val="tx1"/>
              </a:solidFill>
              <a:latin typeface="Georgia" panose="02040502050405090303" charset="0"/>
            </a:endParaRPr>
          </a:p>
          <a:p>
            <a:pPr algn="ctr"/>
            <a:r>
              <a:rPr lang="en-US" altLang="zh-CN" dirty="0">
                <a:solidFill>
                  <a:schemeClr val="tx1"/>
                </a:solidFill>
                <a:latin typeface="Georgia" panose="02040502050405090303" charset="0"/>
              </a:rPr>
              <a:t>Textual and visual inputs </a:t>
            </a:r>
            <a:endParaRPr lang="en-US" altLang="zh-CN" dirty="0">
              <a:solidFill>
                <a:schemeClr val="tx1"/>
              </a:solidFill>
              <a:latin typeface="Georgia" panose="02040502050405090303" charset="0"/>
            </a:endParaRPr>
          </a:p>
        </p:txBody>
      </p:sp>
      <p:sp>
        <p:nvSpPr>
          <p:cNvPr id="19" name="圆角矩形 20"/>
          <p:cNvSpPr/>
          <p:nvPr>
            <p:custDataLst>
              <p:tags r:id="rId12"/>
            </p:custDataLst>
          </p:nvPr>
        </p:nvSpPr>
        <p:spPr>
          <a:xfrm>
            <a:off x="1556385" y="4795837"/>
            <a:ext cx="3005455" cy="739776"/>
          </a:xfrm>
          <a:prstGeom prst="roundRect">
            <a:avLst/>
          </a:prstGeom>
          <a:solidFill>
            <a:srgbClr val="F5F5F5"/>
          </a:solidFill>
          <a:ln w="38100">
            <a:solidFill>
              <a:srgbClr val="90909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dirty="0">
                <a:solidFill>
                  <a:schemeClr val="tx1"/>
                </a:solidFill>
                <a:latin typeface="Georgia" panose="02040502050405090303" charset="0"/>
              </a:rPr>
              <a:t>Representation: Contextual conditioning</a:t>
            </a:r>
            <a:endParaRPr lang="en-US" altLang="zh-CN" dirty="0">
              <a:solidFill>
                <a:schemeClr val="tx1"/>
              </a:solidFill>
              <a:latin typeface="Georgia" panose="02040502050405090303" charset="0"/>
            </a:endParaRPr>
          </a:p>
        </p:txBody>
      </p:sp>
      <p:sp>
        <p:nvSpPr>
          <p:cNvPr id="21" name="右箭头 35"/>
          <p:cNvSpPr/>
          <p:nvPr>
            <p:custDataLst>
              <p:tags r:id="rId13"/>
            </p:custDataLst>
          </p:nvPr>
        </p:nvSpPr>
        <p:spPr>
          <a:xfrm>
            <a:off x="4905779" y="3593378"/>
            <a:ext cx="3761740" cy="400685"/>
          </a:xfrm>
          <a:prstGeom prst="rightArrow">
            <a:avLst/>
          </a:prstGeom>
          <a:solidFill>
            <a:srgbClr val="DAE8FC"/>
          </a:solidFill>
          <a:ln w="38100">
            <a:solidFill>
              <a:srgbClr val="658ABD"/>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右箭头 36"/>
          <p:cNvSpPr/>
          <p:nvPr>
            <p:custDataLst>
              <p:tags r:id="rId14"/>
            </p:custDataLst>
          </p:nvPr>
        </p:nvSpPr>
        <p:spPr>
          <a:xfrm rot="21054215">
            <a:off x="6968173" y="2377757"/>
            <a:ext cx="1344930" cy="382270"/>
          </a:xfrm>
          <a:prstGeom prst="rightArrow">
            <a:avLst/>
          </a:prstGeom>
          <a:solidFill>
            <a:srgbClr val="DAE8FC"/>
          </a:solidFill>
          <a:ln w="38100">
            <a:solidFill>
              <a:srgbClr val="658ABD"/>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右箭头 37"/>
          <p:cNvSpPr/>
          <p:nvPr>
            <p:custDataLst>
              <p:tags r:id="rId15"/>
            </p:custDataLst>
          </p:nvPr>
        </p:nvSpPr>
        <p:spPr>
          <a:xfrm rot="10800000">
            <a:off x="4627245" y="4965382"/>
            <a:ext cx="3684270" cy="400686"/>
          </a:xfrm>
          <a:prstGeom prst="rightArrow">
            <a:avLst/>
          </a:prstGeom>
          <a:solidFill>
            <a:srgbClr val="DAE8FC"/>
          </a:solidFill>
          <a:ln w="38100">
            <a:solidFill>
              <a:srgbClr val="658ABD"/>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4"/>
          <p:cNvSpPr/>
          <p:nvPr userDrawn="1"/>
        </p:nvSpPr>
        <p:spPr>
          <a:xfrm>
            <a:off x="443678" y="4488127"/>
            <a:ext cx="3940084" cy="2045547"/>
          </a:xfrm>
          <a:prstGeom prst="roundRect">
            <a:avLst/>
          </a:prstGeom>
          <a:solidFill>
            <a:srgbClr val="404040">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sp>
        <p:nvSpPr>
          <p:cNvPr id="14" name="圆角矩形 13"/>
          <p:cNvSpPr/>
          <p:nvPr userDrawn="1"/>
        </p:nvSpPr>
        <p:spPr>
          <a:xfrm>
            <a:off x="2545352" y="1198608"/>
            <a:ext cx="6087715" cy="3081391"/>
          </a:xfrm>
          <a:prstGeom prst="roundRect">
            <a:avLst/>
          </a:prstGeom>
          <a:solidFill>
            <a:srgbClr val="404040">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sp>
        <p:nvSpPr>
          <p:cNvPr id="6" name="圆角矩形 5"/>
          <p:cNvSpPr/>
          <p:nvPr userDrawn="1"/>
        </p:nvSpPr>
        <p:spPr>
          <a:xfrm>
            <a:off x="443729" y="1198668"/>
            <a:ext cx="1728107" cy="3081272"/>
          </a:xfrm>
          <a:prstGeom prst="roundRect">
            <a:avLst/>
          </a:prstGeom>
          <a:solidFill>
            <a:srgbClr val="404040">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sp>
        <p:nvSpPr>
          <p:cNvPr id="2" name="标题 1"/>
          <p:cNvSpPr>
            <a:spLocks noGrp="1"/>
          </p:cNvSpPr>
          <p:nvPr>
            <p:ph type="title"/>
          </p:nvPr>
        </p:nvSpPr>
        <p:spPr/>
        <p:txBody>
          <a:bodyPr/>
          <a:lstStyle/>
          <a:p>
            <a:r>
              <a:rPr lang="en-US" altLang="zh-CN"/>
              <a:t>Application 01  —— LDM </a:t>
            </a:r>
            <a:r>
              <a:rPr lang="zh-CN" altLang="en-US"/>
              <a:t>原理</a:t>
            </a:r>
            <a:endParaRPr lang="zh-CN" altLang="en-US"/>
          </a:p>
        </p:txBody>
      </p:sp>
      <p:pic>
        <p:nvPicPr>
          <p:cNvPr id="7" name="d1253466-d752-11ed-ae93-26fa423ce539-v1_f4_t2_LFtLS463">
            <a:hlinkClick r:id="" action="ppaction://media"/>
          </p:cNvPr>
          <p:cNvPicPr/>
          <p:nvPr userDrawn="1">
            <a:videoFile r:link="rId1"/>
            <p:extLst>
              <p:ext uri="{DAA4B4D4-6D71-4841-9C94-3DE7FCFB9230}">
                <p14:media xmlns:p14="http://schemas.microsoft.com/office/powerpoint/2010/main" r:embed="rId2"/>
              </p:ext>
            </p:extLst>
          </p:nvPr>
        </p:nvPicPr>
        <p:blipFill>
          <a:blip r:embed="rId3"/>
          <a:stretch>
            <a:fillRect/>
          </a:stretch>
        </p:blipFill>
        <p:spPr>
          <a:xfrm>
            <a:off x="8870474" y="2382203"/>
            <a:ext cx="3141737" cy="3141737"/>
          </a:xfrm>
          <a:prstGeom prst="rect">
            <a:avLst/>
          </a:prstGeom>
        </p:spPr>
      </p:pic>
      <p:sp>
        <p:nvSpPr>
          <p:cNvPr id="8" name="文本框 7"/>
          <p:cNvSpPr txBox="1"/>
          <p:nvPr userDrawn="1"/>
        </p:nvSpPr>
        <p:spPr>
          <a:xfrm>
            <a:off x="530543" y="1317823"/>
            <a:ext cx="1554480" cy="645160"/>
          </a:xfrm>
          <a:prstGeom prst="rect">
            <a:avLst/>
          </a:prstGeom>
        </p:spPr>
        <p:txBody>
          <a:bodyPr wrap="none" rtlCol="0">
            <a:spAutoFit/>
          </a:bodyPr>
          <a:lstStyle/>
          <a:p>
            <a:pPr algn="ctr"/>
            <a:r>
              <a:rPr lang="en-US" altLang="zh-CN">
                <a:solidFill>
                  <a:srgbClr val="FFFFFF"/>
                </a:solidFill>
                <a:latin typeface="华文中宋" panose="02010600040101010101" charset="-122"/>
                <a:ea typeface="华文中宋" panose="02010600040101010101" charset="-122"/>
                <a:cs typeface="华文中宋" panose="02010600040101010101" charset="-122"/>
              </a:rPr>
              <a:t>Step 1 </a:t>
            </a:r>
            <a:br>
              <a:rPr lang="en-US" altLang="zh-CN">
                <a:solidFill>
                  <a:srgbClr val="FFFFFF"/>
                </a:solidFill>
                <a:latin typeface="华文中宋" panose="02010600040101010101" charset="-122"/>
                <a:ea typeface="华文中宋" panose="02010600040101010101" charset="-122"/>
                <a:cs typeface="华文中宋" panose="02010600040101010101" charset="-122"/>
              </a:rPr>
            </a:br>
            <a:r>
              <a:rPr lang="zh-CN" altLang="en-US">
                <a:solidFill>
                  <a:srgbClr val="FFFFFF"/>
                </a:solidFill>
                <a:latin typeface="华文中宋" panose="02010600040101010101" charset="-122"/>
                <a:ea typeface="华文中宋" panose="02010600040101010101" charset="-122"/>
                <a:cs typeface="华文中宋" panose="02010600040101010101" charset="-122"/>
              </a:rPr>
              <a:t>生成随机向量</a:t>
            </a:r>
            <a:endParaRPr lang="zh-CN" altLang="en-US">
              <a:solidFill>
                <a:srgbClr val="FFFFFF"/>
              </a:solidFill>
              <a:latin typeface="华文中宋" panose="02010600040101010101" charset="-122"/>
              <a:ea typeface="华文中宋" panose="02010600040101010101" charset="-122"/>
              <a:cs typeface="华文中宋" panose="02010600040101010101" charset="-122"/>
            </a:endParaRPr>
          </a:p>
        </p:txBody>
      </p:sp>
      <p:sp>
        <p:nvSpPr>
          <p:cNvPr id="9" name="文本框 8"/>
          <p:cNvSpPr txBox="1"/>
          <p:nvPr userDrawn="1"/>
        </p:nvSpPr>
        <p:spPr>
          <a:xfrm>
            <a:off x="2545352" y="1317852"/>
            <a:ext cx="5950148" cy="645160"/>
          </a:xfrm>
          <a:prstGeom prst="rect">
            <a:avLst/>
          </a:prstGeom>
        </p:spPr>
        <p:txBody>
          <a:bodyPr wrap="square" rtlCol="0">
            <a:noAutofit/>
          </a:bodyPr>
          <a:lstStyle/>
          <a:p>
            <a:pPr algn="ctr"/>
            <a:r>
              <a:rPr lang="en-US" altLang="zh-CN">
                <a:solidFill>
                  <a:srgbClr val="FFFFFF"/>
                </a:solidFill>
                <a:latin typeface="华文中宋" panose="02010600040101010101" charset="-122"/>
                <a:ea typeface="华文中宋" panose="02010600040101010101" charset="-122"/>
                <a:cs typeface="华文中宋" panose="02010600040101010101" charset="-122"/>
              </a:rPr>
              <a:t>Step 2  </a:t>
            </a:r>
            <a:r>
              <a:rPr lang="zh-CN" altLang="en-US">
                <a:solidFill>
                  <a:srgbClr val="FFFFFF"/>
                </a:solidFill>
                <a:latin typeface="华文中宋" panose="02010600040101010101" charset="-122"/>
                <a:ea typeface="华文中宋" panose="02010600040101010101" charset="-122"/>
                <a:cs typeface="华文中宋" panose="02010600040101010101" charset="-122"/>
              </a:rPr>
              <a:t>根据</a:t>
            </a:r>
            <a:r>
              <a:rPr lang="en-US" altLang="zh-CN">
                <a:solidFill>
                  <a:srgbClr val="FFFFFF"/>
                </a:solidFill>
                <a:latin typeface="华文中宋" panose="02010600040101010101" charset="-122"/>
                <a:ea typeface="华文中宋" panose="02010600040101010101" charset="-122"/>
                <a:cs typeface="华文中宋" panose="02010600040101010101" charset="-122"/>
              </a:rPr>
              <a:t>prompt</a:t>
            </a:r>
            <a:r>
              <a:rPr lang="zh-CN" altLang="en-US">
                <a:solidFill>
                  <a:srgbClr val="FFFFFF"/>
                </a:solidFill>
                <a:latin typeface="华文中宋" panose="02010600040101010101" charset="-122"/>
                <a:ea typeface="华文中宋" panose="02010600040101010101" charset="-122"/>
                <a:cs typeface="华文中宋" panose="02010600040101010101" charset="-122"/>
              </a:rPr>
              <a:t>预测噪声</a:t>
            </a:r>
            <a:endParaRPr lang="zh-CN" altLang="en-US">
              <a:solidFill>
                <a:srgbClr val="FFFFFF"/>
              </a:solidFill>
              <a:latin typeface="华文中宋" panose="02010600040101010101" charset="-122"/>
              <a:ea typeface="华文中宋" panose="02010600040101010101" charset="-122"/>
              <a:cs typeface="华文中宋" panose="02010600040101010101" charset="-122"/>
            </a:endParaRPr>
          </a:p>
        </p:txBody>
      </p:sp>
      <p:sp>
        <p:nvSpPr>
          <p:cNvPr id="10" name="文本框 9"/>
          <p:cNvSpPr txBox="1"/>
          <p:nvPr userDrawn="1"/>
        </p:nvSpPr>
        <p:spPr>
          <a:xfrm>
            <a:off x="782071" y="6085989"/>
            <a:ext cx="3081201" cy="340360"/>
          </a:xfrm>
          <a:prstGeom prst="rect">
            <a:avLst/>
          </a:prstGeom>
        </p:spPr>
        <p:txBody>
          <a:bodyPr wrap="square" rtlCol="0">
            <a:noAutofit/>
          </a:bodyPr>
          <a:lstStyle/>
          <a:p>
            <a:pPr algn="ctr"/>
            <a:r>
              <a:rPr lang="en-US" altLang="zh-CN">
                <a:solidFill>
                  <a:srgbClr val="FFFFFF"/>
                </a:solidFill>
                <a:latin typeface="华文中宋" panose="02010600040101010101" charset="-122"/>
                <a:ea typeface="华文中宋" panose="02010600040101010101" charset="-122"/>
                <a:cs typeface="华文中宋" panose="02010600040101010101" charset="-122"/>
              </a:rPr>
              <a:t>Step 3 </a:t>
            </a:r>
            <a:r>
              <a:rPr lang="zh-CN" altLang="en-US">
                <a:solidFill>
                  <a:srgbClr val="FFFFFF"/>
                </a:solidFill>
                <a:latin typeface="华文中宋" panose="02010600040101010101" charset="-122"/>
                <a:ea typeface="华文中宋" panose="02010600040101010101" charset="-122"/>
                <a:cs typeface="华文中宋" panose="02010600040101010101" charset="-122"/>
              </a:rPr>
              <a:t>去除噪声</a:t>
            </a:r>
            <a:endParaRPr lang="zh-CN" altLang="en-US">
              <a:solidFill>
                <a:srgbClr val="FFFFFF"/>
              </a:solidFill>
              <a:latin typeface="华文中宋" panose="02010600040101010101" charset="-122"/>
              <a:ea typeface="华文中宋" panose="02010600040101010101" charset="-122"/>
              <a:cs typeface="华文中宋" panose="02010600040101010101" charset="-122"/>
            </a:endParaRPr>
          </a:p>
        </p:txBody>
      </p:sp>
      <p:sp>
        <p:nvSpPr>
          <p:cNvPr id="21" name="圆角矩形 20"/>
          <p:cNvSpPr/>
          <p:nvPr userDrawn="1"/>
        </p:nvSpPr>
        <p:spPr>
          <a:xfrm>
            <a:off x="6992711" y="2125050"/>
            <a:ext cx="1297781" cy="809625"/>
          </a:xfrm>
          <a:prstGeom prst="roundRect">
            <a:avLst/>
          </a:prstGeom>
          <a:solidFill>
            <a:srgbClr val="E2E6ED">
              <a:alpha val="100000"/>
            </a:srgbClr>
          </a:solidFill>
          <a:ln w="12700" cap="flat" cmpd="sng" algn="ctr">
            <a:solidFill>
              <a:srgbClr val="AEB5C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en-US" altLang="zh-CN">
                <a:solidFill>
                  <a:srgbClr val="000000"/>
                </a:solidFill>
                <a:latin typeface="Georgia" panose="02040502050405090303" charset="0"/>
                <a:ea typeface="Georgia" panose="02040502050405090303" charset="0"/>
                <a:cs typeface="Georgia" panose="02040502050405090303" charset="0"/>
              </a:rPr>
              <a:t>Text Prompt</a:t>
            </a:r>
            <a:endParaRPr lang="zh-CN" altLang="en-US">
              <a:solidFill>
                <a:srgbClr val="000000"/>
              </a:solidFill>
              <a:latin typeface="Georgia" panose="02040502050405090303" charset="0"/>
              <a:ea typeface="Georgia" panose="02040502050405090303" charset="0"/>
              <a:cs typeface="Georgia" panose="02040502050405090303" charset="0"/>
            </a:endParaRPr>
          </a:p>
        </p:txBody>
      </p:sp>
      <p:grpSp>
        <p:nvGrpSpPr>
          <p:cNvPr id="37" name="组合 36"/>
          <p:cNvGrpSpPr/>
          <p:nvPr userDrawn="1"/>
        </p:nvGrpSpPr>
        <p:grpSpPr>
          <a:xfrm>
            <a:off x="2830656" y="1991065"/>
            <a:ext cx="1050290" cy="1077595"/>
            <a:chOff x="5059" y="3091"/>
            <a:chExt cx="1654" cy="1697"/>
          </a:xfrm>
        </p:grpSpPr>
        <p:pic>
          <p:nvPicPr>
            <p:cNvPr id="23" name="图片 22" descr="upload_post_object_v2_3159680436"/>
            <p:cNvPicPr>
              <a:picLocks noChangeAspect="1"/>
            </p:cNvPicPr>
            <p:nvPr/>
          </p:nvPicPr>
          <p:blipFill>
            <a:blip r:embed="rId4"/>
            <a:srcRect l="12658" t="47428" r="71994" b="14593"/>
            <a:stretch>
              <a:fillRect/>
            </a:stretch>
          </p:blipFill>
          <p:spPr>
            <a:xfrm>
              <a:off x="5401" y="3091"/>
              <a:ext cx="970" cy="1041"/>
            </a:xfrm>
            <a:prstGeom prst="rect">
              <a:avLst/>
            </a:prstGeom>
          </p:spPr>
        </p:pic>
        <p:sp>
          <p:nvSpPr>
            <p:cNvPr id="24" name="文本框 23"/>
            <p:cNvSpPr txBox="1"/>
            <p:nvPr userDrawn="1"/>
          </p:nvSpPr>
          <p:spPr>
            <a:xfrm>
              <a:off x="5059" y="4064"/>
              <a:ext cx="1654" cy="725"/>
            </a:xfrm>
            <a:prstGeom prst="rect">
              <a:avLst/>
            </a:prstGeom>
          </p:spPr>
          <p:txBody>
            <a:bodyPr wrap="none" rtlCol="0">
              <a:spAutoFit/>
            </a:bodyPr>
            <a:lstStyle/>
            <a:p>
              <a:pPr algn="ctr"/>
              <a:r>
                <a:rPr lang="en-US" altLang="zh-CN" sz="1200">
                  <a:solidFill>
                    <a:srgbClr val="FFFFFF"/>
                  </a:solidFill>
                  <a:latin typeface="Georgia" panose="02040502050405090303" charset="0"/>
                  <a:ea typeface="Georgia" panose="02040502050405090303" charset="0"/>
                  <a:cs typeface="Georgia" panose="02040502050405090303" charset="0"/>
                </a:rPr>
                <a:t>Image In </a:t>
              </a:r>
              <a:endParaRPr lang="en-US" altLang="zh-CN" sz="1200">
                <a:solidFill>
                  <a:srgbClr val="FFFFFF"/>
                </a:solidFill>
                <a:latin typeface="Georgia" panose="02040502050405090303" charset="0"/>
                <a:ea typeface="Georgia" panose="02040502050405090303" charset="0"/>
                <a:cs typeface="Georgia" panose="02040502050405090303" charset="0"/>
              </a:endParaRPr>
            </a:p>
            <a:p>
              <a:pPr algn="ctr"/>
              <a:r>
                <a:rPr lang="en-US" altLang="zh-CN" sz="1200">
                  <a:solidFill>
                    <a:srgbClr val="FFFFFF"/>
                  </a:solidFill>
                  <a:latin typeface="Georgia" panose="02040502050405090303" charset="0"/>
                  <a:ea typeface="Georgia" panose="02040502050405090303" charset="0"/>
                  <a:cs typeface="Georgia" panose="02040502050405090303" charset="0"/>
                </a:rPr>
                <a:t>Latent Space</a:t>
              </a:r>
              <a:endParaRPr lang="zh-CN" altLang="en-US" sz="1200">
                <a:solidFill>
                  <a:srgbClr val="FFFFFF"/>
                </a:solidFill>
                <a:latin typeface="Georgia" panose="02040502050405090303" charset="0"/>
                <a:ea typeface="Georgia" panose="02040502050405090303" charset="0"/>
                <a:cs typeface="Georgia" panose="02040502050405090303" charset="0"/>
              </a:endParaRPr>
            </a:p>
          </p:txBody>
        </p:sp>
      </p:grpSp>
      <p:grpSp>
        <p:nvGrpSpPr>
          <p:cNvPr id="38" name="组合 37"/>
          <p:cNvGrpSpPr/>
          <p:nvPr userDrawn="1"/>
        </p:nvGrpSpPr>
        <p:grpSpPr>
          <a:xfrm>
            <a:off x="3995329" y="3286941"/>
            <a:ext cx="1282700" cy="1036320"/>
            <a:chOff x="8589" y="5187"/>
            <a:chExt cx="2020" cy="1632"/>
          </a:xfrm>
        </p:grpSpPr>
        <p:sp>
          <p:nvSpPr>
            <p:cNvPr id="25" name="文本框 24"/>
            <p:cNvSpPr txBox="1"/>
            <p:nvPr userDrawn="1"/>
          </p:nvSpPr>
          <p:spPr>
            <a:xfrm>
              <a:off x="8589" y="6095"/>
              <a:ext cx="2021" cy="725"/>
            </a:xfrm>
            <a:prstGeom prst="rect">
              <a:avLst/>
            </a:prstGeom>
          </p:spPr>
          <p:txBody>
            <a:bodyPr wrap="none" rtlCol="0">
              <a:spAutoFit/>
            </a:bodyPr>
            <a:lstStyle/>
            <a:p>
              <a:pPr algn="ctr"/>
              <a:r>
                <a:rPr lang="zh-CN" altLang="en-US" sz="1200">
                  <a:solidFill>
                    <a:srgbClr val="FFFFFF"/>
                  </a:solidFill>
                  <a:latin typeface="Georgia" panose="02040502050405090303" charset="0"/>
                  <a:ea typeface="Georgia" panose="02040502050405090303" charset="0"/>
                  <a:cs typeface="Georgia" panose="02040502050405090303" charset="0"/>
                </a:rPr>
                <a:t>Predicted Noise </a:t>
              </a:r>
              <a:endParaRPr lang="zh-CN" altLang="en-US" sz="1200">
                <a:solidFill>
                  <a:srgbClr val="FFFFFF"/>
                </a:solidFill>
                <a:latin typeface="Georgia" panose="02040502050405090303" charset="0"/>
                <a:ea typeface="Georgia" panose="02040502050405090303" charset="0"/>
                <a:cs typeface="Georgia" panose="02040502050405090303" charset="0"/>
              </a:endParaRPr>
            </a:p>
            <a:p>
              <a:pPr algn="ctr"/>
              <a:r>
                <a:rPr lang="zh-CN" altLang="en-US" sz="1200">
                  <a:solidFill>
                    <a:srgbClr val="FFFFFF"/>
                  </a:solidFill>
                  <a:latin typeface="Georgia" panose="02040502050405090303" charset="0"/>
                  <a:ea typeface="Georgia" panose="02040502050405090303" charset="0"/>
                  <a:cs typeface="Georgia" panose="02040502050405090303" charset="0"/>
                </a:rPr>
                <a:t>in Latent Space</a:t>
              </a:r>
              <a:endParaRPr lang="zh-CN" altLang="en-US" sz="1200">
                <a:solidFill>
                  <a:srgbClr val="FFFFFF"/>
                </a:solidFill>
                <a:latin typeface="Georgia" panose="02040502050405090303" charset="0"/>
                <a:ea typeface="Georgia" panose="02040502050405090303" charset="0"/>
                <a:cs typeface="Georgia" panose="02040502050405090303" charset="0"/>
              </a:endParaRPr>
            </a:p>
          </p:txBody>
        </p:sp>
        <p:pic>
          <p:nvPicPr>
            <p:cNvPr id="26" name="图片 25" descr="upload_post_object_v2_477658292"/>
            <p:cNvPicPr>
              <a:picLocks noChangeAspect="1"/>
            </p:cNvPicPr>
            <p:nvPr/>
          </p:nvPicPr>
          <p:blipFill>
            <a:blip r:embed="rId5"/>
            <a:srcRect l="73906" t="49223" r="9975" b="16408"/>
            <a:stretch>
              <a:fillRect/>
            </a:stretch>
          </p:blipFill>
          <p:spPr>
            <a:xfrm>
              <a:off x="9047" y="5187"/>
              <a:ext cx="1106" cy="1021"/>
            </a:xfrm>
            <a:prstGeom prst="rect">
              <a:avLst/>
            </a:prstGeom>
          </p:spPr>
        </p:pic>
      </p:grpSp>
      <p:grpSp>
        <p:nvGrpSpPr>
          <p:cNvPr id="39" name="组合 38"/>
          <p:cNvGrpSpPr/>
          <p:nvPr userDrawn="1"/>
        </p:nvGrpSpPr>
        <p:grpSpPr>
          <a:xfrm>
            <a:off x="605473" y="2382475"/>
            <a:ext cx="1404620" cy="1396365"/>
            <a:chOff x="507" y="3434"/>
            <a:chExt cx="2212" cy="2199"/>
          </a:xfrm>
        </p:grpSpPr>
        <p:sp>
          <p:nvSpPr>
            <p:cNvPr id="27" name="文本框 26"/>
            <p:cNvSpPr txBox="1"/>
            <p:nvPr userDrawn="1"/>
          </p:nvSpPr>
          <p:spPr>
            <a:xfrm>
              <a:off x="507" y="4327"/>
              <a:ext cx="2212" cy="1307"/>
            </a:xfrm>
            <a:prstGeom prst="rect">
              <a:avLst/>
            </a:prstGeom>
          </p:spPr>
          <p:txBody>
            <a:bodyPr wrap="none" rtlCol="0">
              <a:spAutoFit/>
            </a:bodyPr>
            <a:lstStyle/>
            <a:p>
              <a:pPr algn="ctr"/>
              <a:r>
                <a:rPr lang="zh-CN" altLang="en-US" sz="1200">
                  <a:solidFill>
                    <a:srgbClr val="FFFFFF"/>
                  </a:solidFill>
                  <a:latin typeface="Georgia" panose="02040502050405090303" charset="0"/>
                  <a:ea typeface="Georgia" panose="02040502050405090303" charset="0"/>
                  <a:cs typeface="Georgia" panose="02040502050405090303" charset="0"/>
                </a:rPr>
                <a:t>Ran</a:t>
              </a:r>
              <a:r>
                <a:rPr lang="en-US" altLang="zh-CN" sz="1200">
                  <a:solidFill>
                    <a:srgbClr val="FFFFFF"/>
                  </a:solidFill>
                  <a:latin typeface="Georgia" panose="02040502050405090303" charset="0"/>
                  <a:ea typeface="Georgia" panose="02040502050405090303" charset="0"/>
                  <a:cs typeface="Georgia" panose="02040502050405090303" charset="0"/>
                </a:rPr>
                <a:t>dom tensor </a:t>
              </a:r>
              <a:endParaRPr lang="en-US" altLang="zh-CN" sz="1200">
                <a:solidFill>
                  <a:srgbClr val="FFFFFF"/>
                </a:solidFill>
                <a:latin typeface="Georgia" panose="02040502050405090303" charset="0"/>
                <a:ea typeface="Georgia" panose="02040502050405090303" charset="0"/>
                <a:cs typeface="Georgia" panose="02040502050405090303" charset="0"/>
              </a:endParaRPr>
            </a:p>
            <a:p>
              <a:pPr algn="ctr"/>
              <a:r>
                <a:rPr lang="en-US" altLang="zh-CN" sz="1200">
                  <a:solidFill>
                    <a:srgbClr val="FFFFFF"/>
                  </a:solidFill>
                  <a:latin typeface="Georgia" panose="02040502050405090303" charset="0"/>
                  <a:ea typeface="Georgia" panose="02040502050405090303" charset="0"/>
                  <a:cs typeface="Georgia" panose="02040502050405090303" charset="0"/>
                </a:rPr>
                <a:t>in latent space</a:t>
              </a:r>
              <a:endParaRPr lang="en-US" altLang="zh-CN" sz="1200">
                <a:solidFill>
                  <a:srgbClr val="FFFFFF"/>
                </a:solidFill>
                <a:latin typeface="Georgia" panose="02040502050405090303" charset="0"/>
                <a:ea typeface="Georgia" panose="02040502050405090303" charset="0"/>
                <a:cs typeface="Georgia" panose="02040502050405090303" charset="0"/>
              </a:endParaRPr>
            </a:p>
            <a:p>
              <a:pPr algn="ctr"/>
              <a:endParaRPr lang="en-US" altLang="zh-CN" sz="1200">
                <a:solidFill>
                  <a:srgbClr val="FFFFFF"/>
                </a:solidFill>
                <a:latin typeface="Georgia" panose="02040502050405090303" charset="0"/>
                <a:ea typeface="Georgia" panose="02040502050405090303" charset="0"/>
                <a:cs typeface="Georgia" panose="02040502050405090303" charset="0"/>
              </a:endParaRPr>
            </a:p>
            <a:p>
              <a:pPr algn="ctr"/>
              <a:r>
                <a:rPr lang="en-US" altLang="zh-CN" sz="1200">
                  <a:solidFill>
                    <a:srgbClr val="FFFFFF"/>
                  </a:solidFill>
                  <a:latin typeface="Georgia" panose="02040502050405090303" charset="0"/>
                  <a:ea typeface="Georgia" panose="02040502050405090303" charset="0"/>
                  <a:cs typeface="Georgia" panose="02040502050405090303" charset="0"/>
                </a:rPr>
                <a:t>controlled by seed</a:t>
              </a:r>
              <a:endParaRPr lang="zh-CN" altLang="en-US" sz="1200">
                <a:solidFill>
                  <a:srgbClr val="FFFFFF"/>
                </a:solidFill>
                <a:latin typeface="Georgia" panose="02040502050405090303" charset="0"/>
                <a:ea typeface="Georgia" panose="02040502050405090303" charset="0"/>
                <a:cs typeface="Georgia" panose="02040502050405090303" charset="0"/>
              </a:endParaRPr>
            </a:p>
          </p:txBody>
        </p:sp>
        <p:pic>
          <p:nvPicPr>
            <p:cNvPr id="28" name="图片 27" descr="upload_post_object_v2_3159680436"/>
            <p:cNvPicPr>
              <a:picLocks noChangeAspect="1"/>
            </p:cNvPicPr>
            <p:nvPr/>
          </p:nvPicPr>
          <p:blipFill>
            <a:blip r:embed="rId4"/>
            <a:srcRect l="12658" t="47428" r="71994" b="14593"/>
            <a:stretch>
              <a:fillRect/>
            </a:stretch>
          </p:blipFill>
          <p:spPr>
            <a:xfrm>
              <a:off x="1167" y="3434"/>
              <a:ext cx="970" cy="1041"/>
            </a:xfrm>
            <a:prstGeom prst="rect">
              <a:avLst/>
            </a:prstGeom>
          </p:spPr>
        </p:pic>
      </p:grpSp>
      <p:grpSp>
        <p:nvGrpSpPr>
          <p:cNvPr id="36" name="组合 35"/>
          <p:cNvGrpSpPr/>
          <p:nvPr userDrawn="1"/>
        </p:nvGrpSpPr>
        <p:grpSpPr>
          <a:xfrm>
            <a:off x="5016772" y="1887084"/>
            <a:ext cx="1007157" cy="1285557"/>
            <a:chOff x="8616" y="2356"/>
            <a:chExt cx="1968" cy="2512"/>
          </a:xfrm>
        </p:grpSpPr>
        <p:grpSp>
          <p:nvGrpSpPr>
            <p:cNvPr id="22" name="组合 21"/>
            <p:cNvGrpSpPr/>
            <p:nvPr userDrawn="1"/>
          </p:nvGrpSpPr>
          <p:grpSpPr>
            <a:xfrm>
              <a:off x="8616" y="2356"/>
              <a:ext cx="1968" cy="2512"/>
              <a:chOff x="6272" y="2397"/>
              <a:chExt cx="1968" cy="2512"/>
            </a:xfrm>
          </p:grpSpPr>
          <p:sp>
            <p:nvSpPr>
              <p:cNvPr id="19" name="梯形 18"/>
              <p:cNvSpPr/>
              <p:nvPr userDrawn="1"/>
            </p:nvSpPr>
            <p:spPr>
              <a:xfrm>
                <a:off x="6272" y="3653"/>
                <a:ext cx="1969" cy="1256"/>
              </a:xfrm>
              <a:prstGeom prst="trapezoid">
                <a:avLst/>
              </a:prstGeom>
              <a:solidFill>
                <a:srgbClr val="E2E6ED">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highlight>
                    <a:srgbClr val="FFFF00"/>
                  </a:highlight>
                </a:endParaRPr>
              </a:p>
            </p:txBody>
          </p:sp>
          <p:sp>
            <p:nvSpPr>
              <p:cNvPr id="20" name="梯形 19"/>
              <p:cNvSpPr/>
              <p:nvPr userDrawn="1"/>
            </p:nvSpPr>
            <p:spPr>
              <a:xfrm rot="10800000">
                <a:off x="6272" y="2397"/>
                <a:ext cx="1969" cy="1256"/>
              </a:xfrm>
              <a:prstGeom prst="trapezoid">
                <a:avLst/>
              </a:prstGeom>
              <a:solidFill>
                <a:srgbClr val="E2E6ED">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highlight>
                    <a:srgbClr val="FFFF00"/>
                  </a:highlight>
                </a:endParaRPr>
              </a:p>
            </p:txBody>
          </p:sp>
        </p:grpSp>
        <p:sp>
          <p:nvSpPr>
            <p:cNvPr id="29" name="文本框 28"/>
            <p:cNvSpPr txBox="1"/>
            <p:nvPr userDrawn="1"/>
          </p:nvSpPr>
          <p:spPr>
            <a:xfrm>
              <a:off x="8797" y="3020"/>
              <a:ext cx="1606" cy="1261"/>
            </a:xfrm>
            <a:prstGeom prst="rect">
              <a:avLst/>
            </a:prstGeom>
          </p:spPr>
          <p:txBody>
            <a:bodyPr wrap="square" rtlCol="0">
              <a:spAutoFit/>
            </a:bodyPr>
            <a:lstStyle/>
            <a:p>
              <a:pPr algn="ctr"/>
              <a:r>
                <a:rPr lang="en-US" altLang="zh-CN" sz="1200">
                  <a:latin typeface="Georgia" panose="02040502050405090303" charset="0"/>
                  <a:ea typeface="Georgia" panose="02040502050405090303" charset="0"/>
                  <a:cs typeface="Georgia" panose="02040502050405090303" charset="0"/>
                </a:rPr>
                <a:t>Noise </a:t>
              </a:r>
              <a:endParaRPr lang="en-US" altLang="zh-CN" sz="1200">
                <a:latin typeface="Georgia" panose="02040502050405090303" charset="0"/>
                <a:ea typeface="Georgia" panose="02040502050405090303" charset="0"/>
                <a:cs typeface="Georgia" panose="02040502050405090303" charset="0"/>
              </a:endParaRPr>
            </a:p>
            <a:p>
              <a:pPr algn="ctr"/>
              <a:r>
                <a:rPr lang="en-US" altLang="zh-CN" sz="1200">
                  <a:latin typeface="Georgia" panose="02040502050405090303" charset="0"/>
                  <a:ea typeface="Georgia" panose="02040502050405090303" charset="0"/>
                  <a:cs typeface="Georgia" panose="02040502050405090303" charset="0"/>
                </a:rPr>
                <a:t>Predictor</a:t>
              </a:r>
              <a:endParaRPr lang="en-US" altLang="zh-CN" sz="1200">
                <a:latin typeface="Georgia" panose="02040502050405090303" charset="0"/>
                <a:ea typeface="Georgia" panose="02040502050405090303" charset="0"/>
                <a:cs typeface="Georgia" panose="02040502050405090303" charset="0"/>
              </a:endParaRPr>
            </a:p>
            <a:p>
              <a:pPr algn="ctr"/>
              <a:r>
                <a:rPr lang="en-US" altLang="zh-CN" sz="1200">
                  <a:latin typeface="Georgia" panose="02040502050405090303" charset="0"/>
                  <a:ea typeface="Georgia" panose="02040502050405090303" charset="0"/>
                  <a:cs typeface="Georgia" panose="02040502050405090303" charset="0"/>
                </a:rPr>
                <a:t>(UNet)</a:t>
              </a:r>
              <a:endParaRPr lang="zh-CN" altLang="en-US" sz="1200">
                <a:latin typeface="Georgia" panose="02040502050405090303" charset="0"/>
                <a:ea typeface="Georgia" panose="02040502050405090303" charset="0"/>
                <a:cs typeface="Georgia" panose="02040502050405090303" charset="0"/>
              </a:endParaRPr>
            </a:p>
          </p:txBody>
        </p:sp>
      </p:grpSp>
      <p:grpSp>
        <p:nvGrpSpPr>
          <p:cNvPr id="40" name="组合 39"/>
          <p:cNvGrpSpPr/>
          <p:nvPr userDrawn="1"/>
        </p:nvGrpSpPr>
        <p:grpSpPr>
          <a:xfrm>
            <a:off x="558029" y="5029200"/>
            <a:ext cx="3728085" cy="845820"/>
            <a:chOff x="291" y="7920"/>
            <a:chExt cx="5871" cy="1332"/>
          </a:xfrm>
        </p:grpSpPr>
        <p:pic>
          <p:nvPicPr>
            <p:cNvPr id="11" name="图片 10" descr="upload_post_object_v2_3159680436"/>
            <p:cNvPicPr>
              <a:picLocks noChangeAspect="1"/>
            </p:cNvPicPr>
            <p:nvPr/>
          </p:nvPicPr>
          <p:blipFill>
            <a:blip r:embed="rId4"/>
            <a:srcRect l="12658" t="47428" r="71994" b="14593"/>
            <a:stretch>
              <a:fillRect/>
            </a:stretch>
          </p:blipFill>
          <p:spPr>
            <a:xfrm>
              <a:off x="507" y="7920"/>
              <a:ext cx="970" cy="1041"/>
            </a:xfrm>
            <a:prstGeom prst="rect">
              <a:avLst/>
            </a:prstGeom>
          </p:spPr>
        </p:pic>
        <p:pic>
          <p:nvPicPr>
            <p:cNvPr id="16" name="图片 15" descr="upload_post_object_v2_477658292"/>
            <p:cNvPicPr>
              <a:picLocks noChangeAspect="1"/>
            </p:cNvPicPr>
            <p:nvPr/>
          </p:nvPicPr>
          <p:blipFill>
            <a:blip r:embed="rId5"/>
            <a:srcRect l="73906" t="49223" r="9975" b="16408"/>
            <a:stretch>
              <a:fillRect/>
            </a:stretch>
          </p:blipFill>
          <p:spPr>
            <a:xfrm>
              <a:off x="4756" y="7930"/>
              <a:ext cx="1106" cy="1021"/>
            </a:xfrm>
            <a:prstGeom prst="rect">
              <a:avLst/>
            </a:prstGeom>
          </p:spPr>
        </p:pic>
        <p:sp>
          <p:nvSpPr>
            <p:cNvPr id="30" name="文本框 29"/>
            <p:cNvSpPr txBox="1"/>
            <p:nvPr userDrawn="1"/>
          </p:nvSpPr>
          <p:spPr>
            <a:xfrm>
              <a:off x="1692" y="7933"/>
              <a:ext cx="724" cy="1016"/>
            </a:xfrm>
            <a:prstGeom prst="rect">
              <a:avLst/>
            </a:prstGeom>
          </p:spPr>
          <p:txBody>
            <a:bodyPr wrap="square" rtlCol="0">
              <a:noAutofit/>
            </a:bodyPr>
            <a:lstStyle/>
            <a:p>
              <a:pPr algn="ctr"/>
              <a:r>
                <a:rPr lang="zh-CN" altLang="en-US" sz="2800">
                  <a:solidFill>
                    <a:srgbClr val="FFFFFF"/>
                  </a:solidFill>
                  <a:latin typeface="Georgia" panose="02040502050405090303" charset="0"/>
                  <a:ea typeface="Georgia" panose="02040502050405090303" charset="0"/>
                  <a:cs typeface="Georgia" panose="02040502050405090303" charset="0"/>
                </a:rPr>
                <a:t>=</a:t>
              </a:r>
              <a:endParaRPr lang="zh-CN" altLang="en-US" sz="2800">
                <a:latin typeface="Georgia" panose="02040502050405090303" charset="0"/>
                <a:ea typeface="Georgia" panose="02040502050405090303" charset="0"/>
                <a:cs typeface="Georgia" panose="02040502050405090303" charset="0"/>
              </a:endParaRPr>
            </a:p>
          </p:txBody>
        </p:sp>
        <p:pic>
          <p:nvPicPr>
            <p:cNvPr id="31" name="图片 30" descr="upload_post_object_v2_3159680436"/>
            <p:cNvPicPr>
              <a:picLocks noChangeAspect="1"/>
            </p:cNvPicPr>
            <p:nvPr/>
          </p:nvPicPr>
          <p:blipFill>
            <a:blip r:embed="rId4"/>
            <a:srcRect l="12658" t="47428" r="71994" b="14593"/>
            <a:stretch>
              <a:fillRect/>
            </a:stretch>
          </p:blipFill>
          <p:spPr>
            <a:xfrm>
              <a:off x="2631" y="7920"/>
              <a:ext cx="970" cy="1041"/>
            </a:xfrm>
            <a:prstGeom prst="rect">
              <a:avLst/>
            </a:prstGeom>
          </p:spPr>
        </p:pic>
        <p:sp>
          <p:nvSpPr>
            <p:cNvPr id="32" name="文本框 31"/>
            <p:cNvSpPr txBox="1"/>
            <p:nvPr userDrawn="1"/>
          </p:nvSpPr>
          <p:spPr>
            <a:xfrm>
              <a:off x="3817" y="7933"/>
              <a:ext cx="724" cy="1016"/>
            </a:xfrm>
            <a:prstGeom prst="rect">
              <a:avLst/>
            </a:prstGeom>
          </p:spPr>
          <p:txBody>
            <a:bodyPr wrap="square" rtlCol="0">
              <a:noAutofit/>
            </a:bodyPr>
            <a:lstStyle/>
            <a:p>
              <a:pPr algn="ctr"/>
              <a:r>
                <a:rPr lang="zh-CN" altLang="en-US" sz="2800">
                  <a:solidFill>
                    <a:srgbClr val="FFFFFF"/>
                  </a:solidFill>
                  <a:latin typeface="Georgia" panose="02040502050405090303" charset="0"/>
                  <a:ea typeface="Georgia" panose="02040502050405090303" charset="0"/>
                  <a:cs typeface="Georgia" panose="02040502050405090303" charset="0"/>
                </a:rPr>
                <a:t>-</a:t>
              </a:r>
              <a:endParaRPr lang="zh-CN" altLang="en-US" sz="2800">
                <a:solidFill>
                  <a:srgbClr val="FFFFFF"/>
                </a:solidFill>
                <a:latin typeface="Georgia" panose="02040502050405090303" charset="0"/>
                <a:ea typeface="Georgia" panose="02040502050405090303" charset="0"/>
                <a:cs typeface="Georgia" panose="02040502050405090303" charset="0"/>
              </a:endParaRPr>
            </a:p>
          </p:txBody>
        </p:sp>
        <p:sp>
          <p:nvSpPr>
            <p:cNvPr id="33" name="文本框 32"/>
            <p:cNvSpPr txBox="1"/>
            <p:nvPr userDrawn="1"/>
          </p:nvSpPr>
          <p:spPr>
            <a:xfrm>
              <a:off x="291" y="8818"/>
              <a:ext cx="1487" cy="434"/>
            </a:xfrm>
            <a:prstGeom prst="rect">
              <a:avLst/>
            </a:prstGeom>
          </p:spPr>
          <p:txBody>
            <a:bodyPr wrap="none" rtlCol="0">
              <a:spAutoFit/>
            </a:bodyPr>
            <a:lstStyle/>
            <a:p>
              <a:pPr algn="ctr"/>
              <a:r>
                <a:rPr lang="zh-CN" altLang="en-US" sz="1200">
                  <a:solidFill>
                    <a:srgbClr val="FFFFFF"/>
                  </a:solidFill>
                  <a:latin typeface="Georgia" panose="02040502050405090303" charset="0"/>
                  <a:ea typeface="Georgia" panose="02040502050405090303" charset="0"/>
                  <a:cs typeface="Georgia" panose="02040502050405090303" charset="0"/>
                </a:rPr>
                <a:t>N</a:t>
              </a:r>
              <a:r>
                <a:rPr lang="en-US" altLang="zh-CN" sz="1200">
                  <a:solidFill>
                    <a:srgbClr val="FFFFFF"/>
                  </a:solidFill>
                  <a:latin typeface="Georgia" panose="02040502050405090303" charset="0"/>
                  <a:ea typeface="Georgia" panose="02040502050405090303" charset="0"/>
                  <a:cs typeface="Georgia" panose="02040502050405090303" charset="0"/>
                </a:rPr>
                <a:t>ew Image</a:t>
              </a:r>
              <a:endParaRPr lang="zh-CN" altLang="en-US" sz="1200">
                <a:latin typeface="Georgia" panose="02040502050405090303" charset="0"/>
                <a:ea typeface="Georgia" panose="02040502050405090303" charset="0"/>
                <a:cs typeface="Georgia" panose="02040502050405090303" charset="0"/>
              </a:endParaRPr>
            </a:p>
          </p:txBody>
        </p:sp>
        <p:sp>
          <p:nvSpPr>
            <p:cNvPr id="34" name="文本框 33"/>
            <p:cNvSpPr txBox="1"/>
            <p:nvPr userDrawn="1"/>
          </p:nvSpPr>
          <p:spPr>
            <a:xfrm>
              <a:off x="2138" y="8818"/>
              <a:ext cx="1700" cy="434"/>
            </a:xfrm>
            <a:prstGeom prst="rect">
              <a:avLst/>
            </a:prstGeom>
          </p:spPr>
          <p:txBody>
            <a:bodyPr wrap="none" rtlCol="0">
              <a:spAutoFit/>
            </a:bodyPr>
            <a:lstStyle/>
            <a:p>
              <a:pPr algn="ctr"/>
              <a:r>
                <a:rPr lang="zh-CN" altLang="en-US" sz="1200">
                  <a:solidFill>
                    <a:srgbClr val="FFFFFF"/>
                  </a:solidFill>
                  <a:latin typeface="Georgia" panose="02040502050405090303" charset="0"/>
                  <a:ea typeface="Georgia" panose="02040502050405090303" charset="0"/>
                  <a:cs typeface="Georgia" panose="02040502050405090303" charset="0"/>
                </a:rPr>
                <a:t>L</a:t>
              </a:r>
              <a:r>
                <a:rPr lang="en-US" altLang="zh-CN" sz="1200">
                  <a:solidFill>
                    <a:srgbClr val="FFFFFF"/>
                  </a:solidFill>
                  <a:latin typeface="Georgia" panose="02040502050405090303" charset="0"/>
                  <a:ea typeface="Georgia" panose="02040502050405090303" charset="0"/>
                  <a:cs typeface="Georgia" panose="02040502050405090303" charset="0"/>
                </a:rPr>
                <a:t>atent Image</a:t>
              </a:r>
              <a:endParaRPr lang="zh-CN" altLang="en-US" sz="1200">
                <a:latin typeface="Georgia" panose="02040502050405090303" charset="0"/>
                <a:ea typeface="Georgia" panose="02040502050405090303" charset="0"/>
                <a:cs typeface="Georgia" panose="02040502050405090303" charset="0"/>
              </a:endParaRPr>
            </a:p>
          </p:txBody>
        </p:sp>
        <p:sp>
          <p:nvSpPr>
            <p:cNvPr id="35" name="文本框 34"/>
            <p:cNvSpPr txBox="1"/>
            <p:nvPr userDrawn="1"/>
          </p:nvSpPr>
          <p:spPr>
            <a:xfrm>
              <a:off x="4200" y="8818"/>
              <a:ext cx="1963" cy="434"/>
            </a:xfrm>
            <a:prstGeom prst="rect">
              <a:avLst/>
            </a:prstGeom>
          </p:spPr>
          <p:txBody>
            <a:bodyPr wrap="none" rtlCol="0">
              <a:spAutoFit/>
            </a:bodyPr>
            <a:lstStyle/>
            <a:p>
              <a:pPr algn="ctr"/>
              <a:r>
                <a:rPr lang="zh-CN" altLang="en-US" sz="1200">
                  <a:solidFill>
                    <a:srgbClr val="FFFFFF"/>
                  </a:solidFill>
                  <a:latin typeface="Georgia" panose="02040502050405090303" charset="0"/>
                  <a:ea typeface="Georgia" panose="02040502050405090303" charset="0"/>
                  <a:cs typeface="Georgia" panose="02040502050405090303" charset="0"/>
                </a:rPr>
                <a:t>P</a:t>
              </a:r>
              <a:r>
                <a:rPr lang="en-US" altLang="zh-CN" sz="1200">
                  <a:solidFill>
                    <a:srgbClr val="FFFFFF"/>
                  </a:solidFill>
                  <a:latin typeface="Georgia" panose="02040502050405090303" charset="0"/>
                  <a:ea typeface="Georgia" panose="02040502050405090303" charset="0"/>
                  <a:cs typeface="Georgia" panose="02040502050405090303" charset="0"/>
                </a:rPr>
                <a:t>redicted Noise</a:t>
              </a:r>
              <a:endParaRPr lang="zh-CN" altLang="en-US" sz="1200">
                <a:latin typeface="Georgia" panose="02040502050405090303" charset="0"/>
                <a:ea typeface="Georgia" panose="02040502050405090303" charset="0"/>
                <a:cs typeface="Georgia" panose="02040502050405090303" charset="0"/>
              </a:endParaRPr>
            </a:p>
          </p:txBody>
        </p:sp>
      </p:grpSp>
      <p:sp>
        <p:nvSpPr>
          <p:cNvPr id="41" name="圆角矩形 40"/>
          <p:cNvSpPr/>
          <p:nvPr userDrawn="1"/>
        </p:nvSpPr>
        <p:spPr>
          <a:xfrm>
            <a:off x="4715493" y="4512257"/>
            <a:ext cx="3917477" cy="2045547"/>
          </a:xfrm>
          <a:prstGeom prst="roundRect">
            <a:avLst/>
          </a:prstGeom>
          <a:solidFill>
            <a:srgbClr val="404040">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sp>
        <p:nvSpPr>
          <p:cNvPr id="42" name="文本框 41"/>
          <p:cNvSpPr txBox="1"/>
          <p:nvPr userDrawn="1"/>
        </p:nvSpPr>
        <p:spPr>
          <a:xfrm>
            <a:off x="5065146" y="6085989"/>
            <a:ext cx="3081201" cy="340360"/>
          </a:xfrm>
          <a:prstGeom prst="rect">
            <a:avLst/>
          </a:prstGeom>
        </p:spPr>
        <p:txBody>
          <a:bodyPr wrap="square" rtlCol="0">
            <a:noAutofit/>
          </a:bodyPr>
          <a:lstStyle/>
          <a:p>
            <a:pPr algn="ctr"/>
            <a:r>
              <a:rPr lang="en-US" altLang="zh-CN">
                <a:solidFill>
                  <a:srgbClr val="FFFFFF"/>
                </a:solidFill>
                <a:latin typeface="华文中宋" panose="02010600040101010101" charset="-122"/>
                <a:ea typeface="华文中宋" panose="02010600040101010101" charset="-122"/>
                <a:cs typeface="华文中宋" panose="02010600040101010101" charset="-122"/>
              </a:rPr>
              <a:t>Step 4 Decode </a:t>
            </a:r>
            <a:r>
              <a:rPr lang="zh-CN" altLang="en-US">
                <a:solidFill>
                  <a:srgbClr val="FFFFFF"/>
                </a:solidFill>
                <a:latin typeface="华文中宋" panose="02010600040101010101" charset="-122"/>
                <a:ea typeface="华文中宋" panose="02010600040101010101" charset="-122"/>
                <a:cs typeface="华文中宋" panose="02010600040101010101" charset="-122"/>
              </a:rPr>
              <a:t>生成图像</a:t>
            </a:r>
            <a:endParaRPr lang="zh-CN" altLang="en-US">
              <a:solidFill>
                <a:srgbClr val="FFFFFF"/>
              </a:solidFill>
              <a:latin typeface="华文中宋" panose="02010600040101010101" charset="-122"/>
              <a:ea typeface="华文中宋" panose="02010600040101010101" charset="-122"/>
              <a:cs typeface="华文中宋" panose="02010600040101010101" charset="-122"/>
            </a:endParaRPr>
          </a:p>
        </p:txBody>
      </p:sp>
      <p:cxnSp>
        <p:nvCxnSpPr>
          <p:cNvPr id="43" name="直接箭头连接符 42"/>
          <p:cNvCxnSpPr/>
          <p:nvPr userDrawn="1"/>
        </p:nvCxnSpPr>
        <p:spPr>
          <a:xfrm>
            <a:off x="3864429" y="2529862"/>
            <a:ext cx="1109042" cy="1"/>
          </a:xfrm>
          <a:prstGeom prst="straightConnector1">
            <a:avLst/>
          </a:prstGeom>
          <a:ln w="63500" cap="flat" cmpd="sng" algn="ctr">
            <a:solidFill>
              <a:srgbClr val="FFFFFF">
                <a:alpha val="100000"/>
              </a:srgbClr>
            </a:solidFill>
            <a:prstDash val="solid"/>
            <a:miter lim="800000"/>
            <a:tailEnd type="triangle"/>
          </a:ln>
        </p:spPr>
        <p:style>
          <a:lnRef idx="2">
            <a:schemeClr val="accent1"/>
          </a:lnRef>
          <a:fillRef idx="0">
            <a:srgbClr val="FFFFFF"/>
          </a:fillRef>
          <a:effectRef idx="0">
            <a:srgbClr val="FFFFFF"/>
          </a:effectRef>
          <a:fontRef idx="minor">
            <a:schemeClr val="tx1"/>
          </a:fontRef>
        </p:style>
      </p:cxnSp>
      <p:cxnSp>
        <p:nvCxnSpPr>
          <p:cNvPr id="44" name="直接箭头连接符 43"/>
          <p:cNvCxnSpPr/>
          <p:nvPr userDrawn="1"/>
        </p:nvCxnSpPr>
        <p:spPr>
          <a:xfrm flipH="1">
            <a:off x="5929993" y="2529862"/>
            <a:ext cx="996468" cy="1"/>
          </a:xfrm>
          <a:prstGeom prst="straightConnector1">
            <a:avLst/>
          </a:prstGeom>
          <a:ln w="63500" cap="flat" cmpd="sng" algn="ctr">
            <a:solidFill>
              <a:srgbClr val="FFFFFF">
                <a:alpha val="100000"/>
              </a:srgbClr>
            </a:solidFill>
            <a:prstDash val="solid"/>
            <a:miter lim="800000"/>
            <a:tailEnd type="triangle"/>
          </a:ln>
        </p:spPr>
        <p:style>
          <a:lnRef idx="2">
            <a:schemeClr val="accent1"/>
          </a:lnRef>
          <a:fillRef idx="0">
            <a:srgbClr val="FFFFFF"/>
          </a:fillRef>
          <a:effectRef idx="0">
            <a:srgbClr val="FFFFFF"/>
          </a:effectRef>
          <a:fontRef idx="minor">
            <a:schemeClr val="tx1"/>
          </a:fontRef>
        </p:style>
      </p:cxnSp>
      <p:grpSp>
        <p:nvGrpSpPr>
          <p:cNvPr id="53" name="组合 52"/>
          <p:cNvGrpSpPr/>
          <p:nvPr userDrawn="1"/>
        </p:nvGrpSpPr>
        <p:grpSpPr>
          <a:xfrm>
            <a:off x="4865370" y="4940380"/>
            <a:ext cx="1309370" cy="853440"/>
            <a:chOff x="7662" y="7908"/>
            <a:chExt cx="2062" cy="1344"/>
          </a:xfrm>
        </p:grpSpPr>
        <p:pic>
          <p:nvPicPr>
            <p:cNvPr id="46" name="图片 45" descr="upload_post_object_v2_3159680436"/>
            <p:cNvPicPr>
              <a:picLocks noChangeAspect="1"/>
            </p:cNvPicPr>
            <p:nvPr/>
          </p:nvPicPr>
          <p:blipFill>
            <a:blip r:embed="rId4"/>
            <a:srcRect l="12658" t="47428" r="71994" b="14593"/>
            <a:stretch>
              <a:fillRect/>
            </a:stretch>
          </p:blipFill>
          <p:spPr>
            <a:xfrm>
              <a:off x="8209" y="7908"/>
              <a:ext cx="970" cy="1041"/>
            </a:xfrm>
            <a:prstGeom prst="rect">
              <a:avLst/>
            </a:prstGeom>
          </p:spPr>
        </p:pic>
        <p:sp>
          <p:nvSpPr>
            <p:cNvPr id="47" name="文本框 46"/>
            <p:cNvSpPr txBox="1"/>
            <p:nvPr userDrawn="1"/>
          </p:nvSpPr>
          <p:spPr>
            <a:xfrm>
              <a:off x="7662" y="8818"/>
              <a:ext cx="2062" cy="434"/>
            </a:xfrm>
            <a:prstGeom prst="rect">
              <a:avLst/>
            </a:prstGeom>
          </p:spPr>
          <p:txBody>
            <a:bodyPr wrap="none" rtlCol="0">
              <a:spAutoFit/>
            </a:bodyPr>
            <a:lstStyle/>
            <a:p>
              <a:pPr algn="ctr"/>
              <a:r>
                <a:rPr lang="zh-CN" altLang="en-US" sz="1200">
                  <a:solidFill>
                    <a:srgbClr val="FFFFFF"/>
                  </a:solidFill>
                  <a:latin typeface="Georgia" panose="02040502050405090303" charset="0"/>
                  <a:ea typeface="Georgia" panose="02040502050405090303" charset="0"/>
                  <a:cs typeface="Georgia" panose="02040502050405090303" charset="0"/>
                </a:rPr>
                <a:t>After N Samping</a:t>
              </a:r>
              <a:endParaRPr lang="zh-CN" altLang="en-US">
                <a:latin typeface="Georgia" panose="02040502050405090303" charset="0"/>
                <a:ea typeface="Georgia" panose="02040502050405090303" charset="0"/>
                <a:cs typeface="Georgia" panose="02040502050405090303" charset="0"/>
              </a:endParaRPr>
            </a:p>
          </p:txBody>
        </p:sp>
      </p:grpSp>
      <p:cxnSp>
        <p:nvCxnSpPr>
          <p:cNvPr id="48" name="直接箭头连接符 47"/>
          <p:cNvCxnSpPr/>
          <p:nvPr userDrawn="1"/>
        </p:nvCxnSpPr>
        <p:spPr>
          <a:xfrm>
            <a:off x="5872299" y="5367099"/>
            <a:ext cx="850506" cy="0"/>
          </a:xfrm>
          <a:prstGeom prst="straightConnector1">
            <a:avLst/>
          </a:prstGeom>
          <a:ln w="63500" cap="flat" cmpd="sng" algn="ctr">
            <a:solidFill>
              <a:srgbClr val="FFFFFF">
                <a:alpha val="100000"/>
              </a:srgbClr>
            </a:solidFill>
            <a:prstDash val="solid"/>
            <a:miter lim="800000"/>
            <a:tailEnd type="triangle"/>
          </a:ln>
        </p:spPr>
        <p:style>
          <a:lnRef idx="2">
            <a:schemeClr val="accent1"/>
          </a:lnRef>
          <a:fillRef idx="0">
            <a:srgbClr val="FFFFFF"/>
          </a:fillRef>
          <a:effectRef idx="0">
            <a:srgbClr val="FFFFFF"/>
          </a:effectRef>
          <a:fontRef idx="minor">
            <a:schemeClr val="tx1"/>
          </a:fontRef>
        </p:style>
      </p:cxnSp>
      <p:sp>
        <p:nvSpPr>
          <p:cNvPr id="49" name="矩形 48"/>
          <p:cNvSpPr/>
          <p:nvPr userDrawn="1"/>
        </p:nvSpPr>
        <p:spPr>
          <a:xfrm>
            <a:off x="6881813" y="5057538"/>
            <a:ext cx="142875" cy="619125"/>
          </a:xfrm>
          <a:prstGeom prst="rect">
            <a:avLst/>
          </a:prstGeom>
          <a:solidFill>
            <a:srgbClr val="BDD7EE">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sp>
        <p:nvSpPr>
          <p:cNvPr id="50" name="矩形 49"/>
          <p:cNvSpPr/>
          <p:nvPr userDrawn="1"/>
        </p:nvSpPr>
        <p:spPr>
          <a:xfrm>
            <a:off x="7161530" y="4841916"/>
            <a:ext cx="154781" cy="1050368"/>
          </a:xfrm>
          <a:prstGeom prst="rect">
            <a:avLst/>
          </a:prstGeom>
          <a:solidFill>
            <a:srgbClr val="BDD7EE">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sp>
        <p:nvSpPr>
          <p:cNvPr id="51" name="矩形 50"/>
          <p:cNvSpPr/>
          <p:nvPr userDrawn="1"/>
        </p:nvSpPr>
        <p:spPr>
          <a:xfrm>
            <a:off x="7453154" y="4648201"/>
            <a:ext cx="154781" cy="1437798"/>
          </a:xfrm>
          <a:prstGeom prst="rect">
            <a:avLst/>
          </a:prstGeom>
          <a:solidFill>
            <a:srgbClr val="BDD7EE">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pic>
        <p:nvPicPr>
          <p:cNvPr id="52" name="图片 51" descr="upload_post_object_v2_1601921538"/>
          <p:cNvPicPr>
            <a:picLocks noChangeAspect="1"/>
          </p:cNvPicPr>
          <p:nvPr/>
        </p:nvPicPr>
        <p:blipFill>
          <a:blip r:embed="rId6"/>
          <a:stretch>
            <a:fillRect/>
          </a:stretch>
        </p:blipFill>
        <p:spPr>
          <a:xfrm>
            <a:off x="7745518" y="4992083"/>
            <a:ext cx="749965" cy="749965"/>
          </a:xfrm>
          <a:prstGeom prst="rect">
            <a:avLst/>
          </a:prstGeom>
        </p:spPr>
      </p:pic>
      <p:cxnSp>
        <p:nvCxnSpPr>
          <p:cNvPr id="55" name="肘形连接符 54"/>
          <p:cNvCxnSpPr>
            <a:stCxn id="19" idx="2"/>
            <a:endCxn id="26" idx="3"/>
          </p:cNvCxnSpPr>
          <p:nvPr userDrawn="1"/>
        </p:nvCxnSpPr>
        <p:spPr>
          <a:xfrm rot="5400000">
            <a:off x="5035233" y="3125788"/>
            <a:ext cx="438785" cy="532130"/>
          </a:xfrm>
          <a:prstGeom prst="bentConnector2">
            <a:avLst/>
          </a:prstGeom>
          <a:ln w="63500" cap="flat" cmpd="sng" algn="ctr">
            <a:solidFill>
              <a:srgbClr val="FFFFFF">
                <a:alpha val="100000"/>
              </a:srgbClr>
            </a:solidFill>
            <a:prstDash val="solid"/>
            <a:miter lim="800000"/>
            <a:tailEnd type="triangle"/>
          </a:ln>
        </p:spPr>
        <p:style>
          <a:lnRef idx="2">
            <a:schemeClr val="accent1"/>
          </a:lnRef>
          <a:fillRef idx="0">
            <a:srgbClr val="FFFFFF"/>
          </a:fillRef>
          <a:effectRef idx="0">
            <a:srgbClr val="FFFFFF"/>
          </a:effectRef>
          <a:fontRef idx="minor">
            <a:schemeClr val="tx1"/>
          </a:fontRef>
        </p:style>
      </p:cxnSp>
      <p:cxnSp>
        <p:nvCxnSpPr>
          <p:cNvPr id="56" name="肘形连接符 55"/>
          <p:cNvCxnSpPr>
            <a:stCxn id="26" idx="1"/>
            <a:endCxn id="16" idx="0"/>
          </p:cNvCxnSpPr>
          <p:nvPr userDrawn="1"/>
        </p:nvCxnSpPr>
        <p:spPr>
          <a:xfrm rot="10800000" flipV="1">
            <a:off x="3743960" y="3611245"/>
            <a:ext cx="542290" cy="1424305"/>
          </a:xfrm>
          <a:prstGeom prst="bentConnector2">
            <a:avLst/>
          </a:prstGeom>
          <a:ln w="63500" cap="flat" cmpd="sng" algn="ctr">
            <a:solidFill>
              <a:srgbClr val="A6A6A6">
                <a:alpha val="100000"/>
              </a:srgbClr>
            </a:solidFill>
            <a:prstDash val="sysDot"/>
            <a:miter lim="800000"/>
            <a:tailEnd type="triangle"/>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224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1">
                  <p:stCondLst>
                    <p:cond delay="indefinite"/>
                  </p:stCondLst>
                </p:cTn>
                <p:tgtEl>
                  <p:spTgt spid="7"/>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nvPr>
        </p:nvSpPr>
        <p:spPr/>
        <p:txBody>
          <a:bodyPr/>
          <a:lstStyle/>
          <a:p>
            <a:r>
              <a:rPr lang="en-US" altLang="zh-CN">
                <a:latin typeface="Georgia Regular" panose="02040502050405090303" charset="0"/>
                <a:cs typeface="Georgia Regular" panose="02040502050405090303" charset="0"/>
                <a:sym typeface="+mn-ea"/>
              </a:rPr>
              <a:t>Application 01  —— </a:t>
            </a:r>
            <a:r>
              <a:rPr lang="zh-CN" altLang="en-US">
                <a:latin typeface="Georgia Regular" panose="02040502050405090303" charset="0"/>
                <a:cs typeface="Georgia Regular" panose="02040502050405090303" charset="0"/>
                <a:sym typeface="+mn-ea"/>
              </a:rPr>
              <a:t>图像生成 </a:t>
            </a:r>
            <a:r>
              <a:rPr lang="en-US" altLang="zh-CN">
                <a:latin typeface="Georgia Regular" panose="02040502050405090303" charset="0"/>
                <a:cs typeface="Georgia Regular" panose="02040502050405090303" charset="0"/>
                <a:sym typeface="+mn-ea"/>
              </a:rPr>
              <a:t>DALLE2 </a:t>
            </a:r>
            <a:endParaRPr lang="zh-CN" altLang="en-US"/>
          </a:p>
        </p:txBody>
      </p:sp>
      <p:sp>
        <p:nvSpPr>
          <p:cNvPr id="17" name="文本框 16"/>
          <p:cNvSpPr txBox="1"/>
          <p:nvPr/>
        </p:nvSpPr>
        <p:spPr>
          <a:xfrm>
            <a:off x="402527" y="1397699"/>
            <a:ext cx="9632950" cy="651510"/>
          </a:xfrm>
          <a:prstGeom prst="rect">
            <a:avLst/>
          </a:prstGeom>
        </p:spPr>
        <p:txBody>
          <a:bodyPr wrap="square">
            <a:noAutofit/>
          </a:bodyPr>
          <a:lstStyle/>
          <a:p>
            <a:pPr marL="0" indent="0"/>
            <a:r>
              <a:rPr lang="zh-CN" altLang="en-US" sz="3200">
                <a:solidFill>
                  <a:srgbClr val="191B1F"/>
                </a:solidFill>
                <a:latin typeface="华文中宋" panose="02010600040101010101" charset="-122"/>
                <a:ea typeface="华文中宋" panose="02010600040101010101" charset="-122"/>
                <a:cs typeface="华文中宋" panose="02010600040101010101" charset="-122"/>
              </a:rPr>
              <a:t>H</a:t>
            </a:r>
            <a:r>
              <a:rPr lang="en-US" altLang="zh-CN" sz="3200">
                <a:solidFill>
                  <a:srgbClr val="191B1F"/>
                </a:solidFill>
                <a:latin typeface="华文中宋" panose="02010600040101010101" charset="-122"/>
                <a:ea typeface="华文中宋" panose="02010600040101010101" charset="-122"/>
                <a:cs typeface="华文中宋" panose="02010600040101010101" charset="-122"/>
              </a:rPr>
              <a:t>ave a try!  API supported</a:t>
            </a:r>
            <a:br>
              <a:rPr lang="en-US" altLang="zh-CN" sz="3200">
                <a:solidFill>
                  <a:srgbClr val="191B1F"/>
                </a:solidFill>
                <a:latin typeface="华文中宋" panose="02010600040101010101" charset="-122"/>
                <a:ea typeface="华文中宋" panose="02010600040101010101" charset="-122"/>
                <a:cs typeface="华文中宋" panose="02010600040101010101" charset="-122"/>
              </a:rPr>
            </a:br>
            <a:endParaRPr lang="en-US" altLang="zh-CN" sz="2800" b="0" i="0">
              <a:solidFill>
                <a:srgbClr val="191B1F"/>
              </a:solidFill>
              <a:latin typeface="华文中宋" panose="02010600040101010101" charset="-122"/>
              <a:ea typeface="华文中宋" panose="02010600040101010101" charset="-122"/>
              <a:cs typeface="华文中宋" panose="02010600040101010101" charset="-122"/>
            </a:endParaRPr>
          </a:p>
        </p:txBody>
      </p:sp>
      <p:grpSp>
        <p:nvGrpSpPr>
          <p:cNvPr id="14" name="组合 13"/>
          <p:cNvGrpSpPr/>
          <p:nvPr userDrawn="1"/>
        </p:nvGrpSpPr>
        <p:grpSpPr>
          <a:xfrm>
            <a:off x="8232616" y="2430145"/>
            <a:ext cx="3488690" cy="4144010"/>
            <a:chOff x="13562" y="3827"/>
            <a:chExt cx="5494" cy="6526"/>
          </a:xfrm>
        </p:grpSpPr>
        <p:pic>
          <p:nvPicPr>
            <p:cNvPr id="8" name="图片 7" descr="upload_post_object_v2_3536153018"/>
            <p:cNvPicPr>
              <a:picLocks noChangeAspect="1"/>
            </p:cNvPicPr>
            <p:nvPr/>
          </p:nvPicPr>
          <p:blipFill>
            <a:blip r:embed="rId1"/>
            <a:stretch>
              <a:fillRect/>
            </a:stretch>
          </p:blipFill>
          <p:spPr>
            <a:xfrm>
              <a:off x="13624" y="3827"/>
              <a:ext cx="5370" cy="5370"/>
            </a:xfrm>
            <a:prstGeom prst="rect">
              <a:avLst/>
            </a:prstGeom>
          </p:spPr>
        </p:pic>
        <p:sp>
          <p:nvSpPr>
            <p:cNvPr id="9" name="文本框 8"/>
            <p:cNvSpPr txBox="1"/>
            <p:nvPr/>
          </p:nvSpPr>
          <p:spPr>
            <a:xfrm>
              <a:off x="13562" y="9285"/>
              <a:ext cx="5494" cy="1069"/>
            </a:xfrm>
            <a:prstGeom prst="rect">
              <a:avLst/>
            </a:prstGeom>
            <a:noFill/>
          </p:spPr>
          <p:txBody>
            <a:bodyPr wrap="square" rtlCol="0" anchor="t">
              <a:noAutofit/>
            </a:bodyPr>
            <a:lstStyle/>
            <a:p>
              <a:r>
                <a:rPr lang="en-US" altLang="zh-CN" sz="1600">
                  <a:solidFill>
                    <a:srgbClr val="A6A6A6"/>
                  </a:solidFill>
                  <a:latin typeface="华文中宋" panose="02010600040101010101" charset="-122"/>
                  <a:ea typeface="华文中宋" panose="02010600040101010101" charset="-122"/>
                  <a:cs typeface="华文中宋" panose="02010600040101010101" charset="-122"/>
                </a:rPr>
                <a:t>vibrant portrait painting of Salvador Dal</a:t>
              </a:r>
              <a:r>
                <a:rPr lang="en-US" altLang="en-US" sz="1600">
                  <a:solidFill>
                    <a:srgbClr val="A6A6A6"/>
                  </a:solidFill>
                  <a:latin typeface="华文中宋" panose="02010600040101010101" charset="-122"/>
                  <a:ea typeface="华文中宋" panose="02010600040101010101" charset="-122"/>
                  <a:cs typeface="华文中宋" panose="02010600040101010101" charset="-122"/>
                </a:rPr>
                <a:t>í</a:t>
              </a:r>
              <a:r>
                <a:rPr lang="en-US" altLang="zh-CN" sz="1600">
                  <a:solidFill>
                    <a:srgbClr val="A6A6A6"/>
                  </a:solidFill>
                  <a:latin typeface="华文中宋" panose="02010600040101010101" charset="-122"/>
                  <a:ea typeface="华文中宋" panose="02010600040101010101" charset="-122"/>
                  <a:cs typeface="华文中宋" panose="02010600040101010101" charset="-122"/>
                </a:rPr>
                <a:t> with a robotic half face</a:t>
              </a:r>
              <a:endParaRPr lang="en-US" altLang="en-US" sz="1600">
                <a:solidFill>
                  <a:srgbClr val="A6A6A6"/>
                </a:solidFill>
                <a:latin typeface="华文中宋" panose="02010600040101010101" charset="-122"/>
                <a:ea typeface="华文中宋" panose="02010600040101010101" charset="-122"/>
                <a:cs typeface="华文中宋" panose="02010600040101010101" charset="-122"/>
              </a:endParaRPr>
            </a:p>
          </p:txBody>
        </p:sp>
      </p:grpSp>
      <p:grpSp>
        <p:nvGrpSpPr>
          <p:cNvPr id="13" name="组合 12"/>
          <p:cNvGrpSpPr/>
          <p:nvPr userDrawn="1"/>
        </p:nvGrpSpPr>
        <p:grpSpPr>
          <a:xfrm>
            <a:off x="4351973" y="2421890"/>
            <a:ext cx="3409950" cy="4119245"/>
            <a:chOff x="6915" y="3814"/>
            <a:chExt cx="5370" cy="6487"/>
          </a:xfrm>
        </p:grpSpPr>
        <p:sp>
          <p:nvSpPr>
            <p:cNvPr id="7" name="文本框 6"/>
            <p:cNvSpPr txBox="1"/>
            <p:nvPr/>
          </p:nvSpPr>
          <p:spPr>
            <a:xfrm>
              <a:off x="6915" y="9285"/>
              <a:ext cx="5370" cy="1016"/>
            </a:xfrm>
            <a:prstGeom prst="rect">
              <a:avLst/>
            </a:prstGeom>
            <a:noFill/>
          </p:spPr>
          <p:txBody>
            <a:bodyPr wrap="square" rtlCol="0" anchor="t">
              <a:noAutofit/>
            </a:bodyPr>
            <a:lstStyle/>
            <a:p>
              <a:r>
                <a:rPr lang="en-US" altLang="zh-CN" sz="1600">
                  <a:solidFill>
                    <a:srgbClr val="A6A6A6"/>
                  </a:solidFill>
                  <a:latin typeface="华文中宋" panose="02010600040101010101" charset="-122"/>
                  <a:ea typeface="华文中宋" panose="02010600040101010101" charset="-122"/>
                  <a:cs typeface="华文中宋" panose="02010600040101010101" charset="-122"/>
                </a:rPr>
                <a:t>panda mad scientist mixing sparkling chemicals, artstation</a:t>
              </a:r>
              <a:endParaRPr lang="en-US" altLang="zh-CN" sz="1600">
                <a:solidFill>
                  <a:srgbClr val="A6A6A6"/>
                </a:solidFill>
                <a:latin typeface="华文中宋" panose="02010600040101010101" charset="-122"/>
                <a:ea typeface="华文中宋" panose="02010600040101010101" charset="-122"/>
                <a:cs typeface="华文中宋" panose="02010600040101010101" charset="-122"/>
              </a:endParaRPr>
            </a:p>
          </p:txBody>
        </p:sp>
        <p:pic>
          <p:nvPicPr>
            <p:cNvPr id="10" name="图片 9" descr="upload_post_object_v2_1939507589"/>
            <p:cNvPicPr>
              <a:picLocks noChangeAspect="1"/>
            </p:cNvPicPr>
            <p:nvPr/>
          </p:nvPicPr>
          <p:blipFill>
            <a:blip r:embed="rId2"/>
            <a:stretch>
              <a:fillRect/>
            </a:stretch>
          </p:blipFill>
          <p:spPr>
            <a:xfrm>
              <a:off x="6915" y="3814"/>
              <a:ext cx="5370" cy="5370"/>
            </a:xfrm>
            <a:prstGeom prst="rect">
              <a:avLst/>
            </a:prstGeom>
          </p:spPr>
        </p:pic>
      </p:grpSp>
      <p:grpSp>
        <p:nvGrpSpPr>
          <p:cNvPr id="12" name="组合 11"/>
          <p:cNvGrpSpPr/>
          <p:nvPr userDrawn="1"/>
        </p:nvGrpSpPr>
        <p:grpSpPr>
          <a:xfrm>
            <a:off x="470694" y="2421890"/>
            <a:ext cx="3410585" cy="3928745"/>
            <a:chOff x="847" y="3814"/>
            <a:chExt cx="5371" cy="6187"/>
          </a:xfrm>
        </p:grpSpPr>
        <p:pic>
          <p:nvPicPr>
            <p:cNvPr id="2" name="图片 1" descr="upload_post_object_v2_2020830739"/>
            <p:cNvPicPr>
              <a:picLocks noChangeAspect="1"/>
            </p:cNvPicPr>
            <p:nvPr/>
          </p:nvPicPr>
          <p:blipFill>
            <a:blip r:embed="rId3"/>
            <a:stretch>
              <a:fillRect/>
            </a:stretch>
          </p:blipFill>
          <p:spPr>
            <a:xfrm>
              <a:off x="847" y="3814"/>
              <a:ext cx="5370" cy="5370"/>
            </a:xfrm>
            <a:prstGeom prst="rect">
              <a:avLst/>
            </a:prstGeom>
          </p:spPr>
        </p:pic>
        <p:sp>
          <p:nvSpPr>
            <p:cNvPr id="11" name="文本框 10"/>
            <p:cNvSpPr txBox="1"/>
            <p:nvPr/>
          </p:nvSpPr>
          <p:spPr>
            <a:xfrm>
              <a:off x="848" y="9285"/>
              <a:ext cx="5370" cy="717"/>
            </a:xfrm>
            <a:prstGeom prst="rect">
              <a:avLst/>
            </a:prstGeom>
            <a:noFill/>
          </p:spPr>
          <p:txBody>
            <a:bodyPr wrap="square" rtlCol="0" anchor="t">
              <a:noAutofit/>
            </a:bodyPr>
            <a:lstStyle/>
            <a:p>
              <a:pPr marL="0" indent="0" algn="l" defTabSz="0" rtl="0" eaLnBrk="1" latinLnBrk="0" hangingPunct="1">
                <a:spcBef>
                  <a:spcPct val="0"/>
                </a:spcBef>
                <a:spcAft>
                  <a:spcPct val="0"/>
                </a:spcAft>
                <a:buNone/>
              </a:pPr>
              <a:r>
                <a:rPr lang="en-US" altLang="zh-CN" sz="1600">
                  <a:solidFill>
                    <a:srgbClr val="A6A6A6"/>
                  </a:solidFill>
                  <a:latin typeface="华文中宋" panose="02010600040101010101" charset="-122"/>
                  <a:ea typeface="华文中宋" panose="02010600040101010101" charset="-122"/>
                  <a:cs typeface="华文中宋" panose="02010600040101010101" charset="-122"/>
                </a:rPr>
                <a:t>A photo of a white fur monster standing in a purple room</a:t>
              </a:r>
              <a:endParaRPr lang="en-US" altLang="zh-CN" sz="1600">
                <a:solidFill>
                  <a:srgbClr val="A6A6A6"/>
                </a:solidFill>
                <a:latin typeface="华文中宋" panose="02010600040101010101" charset="-122"/>
                <a:ea typeface="华文中宋" panose="02010600040101010101" charset="-122"/>
                <a:cs typeface="华文中宋" panose="02010600040101010101" charset="-122"/>
              </a:endParaRPr>
            </a:p>
          </p:txBody>
        </p:sp>
      </p:grpSp>
      <p:sp>
        <p:nvSpPr>
          <p:cNvPr id="3" name="文本框 2"/>
          <p:cNvSpPr txBox="1"/>
          <p:nvPr userDrawn="1"/>
        </p:nvSpPr>
        <p:spPr>
          <a:xfrm>
            <a:off x="6411933" y="1538695"/>
            <a:ext cx="7315200" cy="368300"/>
          </a:xfrm>
          <a:prstGeom prst="rect">
            <a:avLst/>
          </a:prstGeom>
        </p:spPr>
        <p:txBody>
          <a:bodyPr rtlCol="0" anchor="t">
            <a:spAutoFit/>
          </a:bodyPr>
          <a:lstStyle/>
          <a:p>
            <a:r>
              <a:rPr lang="en-US" altLang="zh-CN">
                <a:latin typeface="Georgia" panose="02040502050405090303" charset="0"/>
                <a:ea typeface="Georgia" panose="02040502050405090303" charset="0"/>
                <a:cs typeface="Georgia" panose="02040502050405090303" charset="0"/>
                <a:hlinkClick r:id="rId4"/>
              </a:rPr>
              <a:t>https://platform.openai.com/docs/overview</a:t>
            </a:r>
            <a:endParaRPr lang="zh-CN" altLang="en-US">
              <a:latin typeface="Georgia" panose="02040502050405090303" charset="0"/>
              <a:ea typeface="Georgia" panose="02040502050405090303" charset="0"/>
              <a:cs typeface="Georgia" panose="02040502050405090303"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Structure</a:t>
            </a:r>
            <a:endParaRPr lang="en-US" altLang="zh-CN" dirty="0"/>
          </a:p>
        </p:txBody>
      </p:sp>
      <p:grpSp>
        <p:nvGrpSpPr>
          <p:cNvPr id="53" name="组合 52"/>
          <p:cNvGrpSpPr/>
          <p:nvPr/>
        </p:nvGrpSpPr>
        <p:grpSpPr>
          <a:xfrm>
            <a:off x="1717970" y="1250902"/>
            <a:ext cx="8756060" cy="5288794"/>
            <a:chOff x="1579074" y="1250902"/>
            <a:chExt cx="8756060" cy="5288794"/>
          </a:xfrm>
        </p:grpSpPr>
        <p:pic>
          <p:nvPicPr>
            <p:cNvPr id="50" name="图片 49"/>
            <p:cNvPicPr>
              <a:picLocks noChangeAspect="1"/>
            </p:cNvPicPr>
            <p:nvPr/>
          </p:nvPicPr>
          <p:blipFill rotWithShape="1">
            <a:blip r:embed="rId1"/>
            <a:srcRect l="18580"/>
            <a:stretch>
              <a:fillRect/>
            </a:stretch>
          </p:blipFill>
          <p:spPr>
            <a:xfrm>
              <a:off x="4016416" y="1250902"/>
              <a:ext cx="6318718" cy="5288794"/>
            </a:xfrm>
            <a:prstGeom prst="rect">
              <a:avLst/>
            </a:prstGeom>
          </p:spPr>
        </p:pic>
        <p:pic>
          <p:nvPicPr>
            <p:cNvPr id="52" name="图片 51"/>
            <p:cNvPicPr>
              <a:picLocks noChangeAspect="1"/>
            </p:cNvPicPr>
            <p:nvPr/>
          </p:nvPicPr>
          <p:blipFill rotWithShape="1">
            <a:blip r:embed="rId1"/>
            <a:srcRect r="81122"/>
            <a:stretch>
              <a:fillRect/>
            </a:stretch>
          </p:blipFill>
          <p:spPr>
            <a:xfrm>
              <a:off x="1579074" y="1250902"/>
              <a:ext cx="1465067" cy="5288794"/>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nvPr>
        </p:nvSpPr>
        <p:spPr/>
        <p:txBody>
          <a:bodyPr/>
          <a:lstStyle/>
          <a:p>
            <a:r>
              <a:rPr lang="en-US" altLang="zh-CN">
                <a:latin typeface="Georgia Regular" panose="02040502050405090303" charset="0"/>
                <a:cs typeface="Georgia Regular" panose="02040502050405090303" charset="0"/>
                <a:sym typeface="+mn-ea"/>
              </a:rPr>
              <a:t>Application 01  —— </a:t>
            </a:r>
            <a:r>
              <a:rPr lang="zh-CN" altLang="en-US">
                <a:latin typeface="Georgia Regular" panose="02040502050405090303" charset="0"/>
                <a:cs typeface="Georgia Regular" panose="02040502050405090303" charset="0"/>
                <a:sym typeface="+mn-ea"/>
              </a:rPr>
              <a:t>图像生成 </a:t>
            </a:r>
            <a:r>
              <a:rPr lang="en-US" altLang="zh-CN">
                <a:latin typeface="Georgia Regular" panose="02040502050405090303" charset="0"/>
                <a:cs typeface="Georgia Regular" panose="02040502050405090303" charset="0"/>
                <a:sym typeface="+mn-ea"/>
              </a:rPr>
              <a:t>DALLE2 </a:t>
            </a:r>
            <a:endParaRPr lang="zh-CN" altLang="en-US"/>
          </a:p>
        </p:txBody>
      </p:sp>
      <p:sp>
        <p:nvSpPr>
          <p:cNvPr id="3" name="文本框 2"/>
          <p:cNvSpPr txBox="1"/>
          <p:nvPr/>
        </p:nvSpPr>
        <p:spPr>
          <a:xfrm>
            <a:off x="2239963" y="6418263"/>
            <a:ext cx="8124825" cy="439738"/>
          </a:xfrm>
          <a:prstGeom prst="rect">
            <a:avLst/>
          </a:prstGeom>
          <a:noFill/>
        </p:spPr>
        <p:txBody>
          <a:bodyPr wrap="square" rtlCol="0" anchor="t">
            <a:noAutofit/>
          </a:bodyPr>
          <a:lstStyle/>
          <a:p>
            <a:pPr marL="0" indent="0" algn="l" defTabSz="0" rtl="0" eaLnBrk="1" latinLnBrk="0" hangingPunct="1">
              <a:spcBef>
                <a:spcPct val="0"/>
              </a:spcBef>
              <a:spcAft>
                <a:spcPct val="0"/>
              </a:spcAft>
              <a:buNone/>
            </a:pPr>
            <a:r>
              <a:rPr lang="en-US" altLang="zh-CN" b="1">
                <a:solidFill>
                  <a:srgbClr val="BFBFBF"/>
                </a:solidFill>
                <a:latin typeface="Georgia" panose="02040502050405090303" charset="0"/>
                <a:ea typeface="Georgia" panose="02040502050405090303" charset="0"/>
                <a:cs typeface="Georgia" panose="02040502050405090303" charset="0"/>
              </a:rPr>
              <a:t>Hierarchical Text-Conditional Image Generation with CLIP Latents</a:t>
            </a:r>
            <a:endParaRPr lang="en-US" altLang="zh-CN" b="1">
              <a:solidFill>
                <a:srgbClr val="BFBFBF"/>
              </a:solidFill>
              <a:latin typeface="Georgia" panose="02040502050405090303" charset="0"/>
              <a:ea typeface="Georgia" panose="02040502050405090303" charset="0"/>
              <a:cs typeface="Georgia" panose="02040502050405090303" charset="0"/>
            </a:endParaRPr>
          </a:p>
        </p:txBody>
      </p:sp>
      <p:pic>
        <p:nvPicPr>
          <p:cNvPr id="6" name="图片 5" descr="upload_post_object_v2_2941056061"/>
          <p:cNvPicPr>
            <a:picLocks noChangeAspect="1"/>
          </p:cNvPicPr>
          <p:nvPr/>
        </p:nvPicPr>
        <p:blipFill>
          <a:blip r:embed="rId1"/>
          <a:stretch>
            <a:fillRect/>
          </a:stretch>
        </p:blipFill>
        <p:spPr>
          <a:xfrm>
            <a:off x="417118" y="1271697"/>
            <a:ext cx="11357763" cy="5146486"/>
          </a:xfrm>
          <a:prstGeom prst="rect">
            <a:avLst/>
          </a:prstGeom>
        </p:spPr>
      </p:pic>
      <p:pic>
        <p:nvPicPr>
          <p:cNvPr id="9" name="图片 8" descr="upload_post_object_v2_3176739124"/>
          <p:cNvPicPr>
            <a:picLocks noChangeAspect="1"/>
          </p:cNvPicPr>
          <p:nvPr/>
        </p:nvPicPr>
        <p:blipFill>
          <a:blip r:embed="rId2"/>
          <a:stretch>
            <a:fillRect/>
          </a:stretch>
        </p:blipFill>
        <p:spPr>
          <a:xfrm>
            <a:off x="1777909" y="6430963"/>
            <a:ext cx="382361" cy="38236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upload_post_object_v2_2715932501"/>
          <p:cNvPicPr>
            <a:picLocks noChangeAspect="1"/>
          </p:cNvPicPr>
          <p:nvPr/>
        </p:nvPicPr>
        <p:blipFill>
          <a:blip r:embed="rId1"/>
          <a:srcRect l="11128" t="31868" r="-9371" b="29644"/>
          <a:stretch>
            <a:fillRect/>
          </a:stretch>
        </p:blipFill>
        <p:spPr>
          <a:xfrm>
            <a:off x="10751775" y="2208848"/>
            <a:ext cx="1597660" cy="494665"/>
          </a:xfrm>
          <a:prstGeom prst="rect">
            <a:avLst/>
          </a:prstGeom>
        </p:spPr>
      </p:pic>
      <p:pic>
        <p:nvPicPr>
          <p:cNvPr id="9" name="图片 8" descr="upload_post_object_v2_878454141"/>
          <p:cNvPicPr>
            <a:picLocks noChangeAspect="1"/>
          </p:cNvPicPr>
          <p:nvPr/>
        </p:nvPicPr>
        <p:blipFill>
          <a:blip r:embed="rId2"/>
          <a:srcRect t="9835" b="19894"/>
          <a:stretch>
            <a:fillRect/>
          </a:stretch>
        </p:blipFill>
        <p:spPr>
          <a:xfrm>
            <a:off x="-10795" y="2703485"/>
            <a:ext cx="12202795" cy="3577404"/>
          </a:xfrm>
          <a:prstGeom prst="rect">
            <a:avLst/>
          </a:prstGeom>
        </p:spPr>
      </p:pic>
      <p:sp>
        <p:nvSpPr>
          <p:cNvPr id="2" name="标题 1"/>
          <p:cNvSpPr>
            <a:spLocks noGrp="1"/>
          </p:cNvSpPr>
          <p:nvPr>
            <p:ph type="title"/>
          </p:nvPr>
        </p:nvSpPr>
        <p:spPr/>
        <p:txBody>
          <a:bodyPr/>
          <a:lstStyle/>
          <a:p>
            <a:r>
              <a:rPr lang="en-US" altLang="zh-CN"/>
              <a:t>Application 02  —— LLaDA </a:t>
            </a:r>
            <a:endParaRPr lang="en-US" altLang="zh-CN"/>
          </a:p>
        </p:txBody>
      </p:sp>
      <p:sp>
        <p:nvSpPr>
          <p:cNvPr id="3" name="文本框 2"/>
          <p:cNvSpPr txBox="1"/>
          <p:nvPr/>
        </p:nvSpPr>
        <p:spPr>
          <a:xfrm>
            <a:off x="125889" y="1275398"/>
            <a:ext cx="7315200" cy="687705"/>
          </a:xfrm>
          <a:prstGeom prst="rect">
            <a:avLst/>
          </a:prstGeom>
          <a:noFill/>
        </p:spPr>
        <p:txBody>
          <a:bodyPr wrap="square" rtlCol="0" anchor="t">
            <a:noAutofit/>
          </a:bodyPr>
          <a:lstStyle/>
          <a:p>
            <a:pPr algn="l"/>
            <a:r>
              <a:rPr lang="zh-CN" altLang="en-US" sz="3600">
                <a:latin typeface="Georgia" panose="02040502050405090303" charset="0"/>
                <a:ea typeface="Georgia" panose="02040502050405090303" charset="0"/>
                <a:cs typeface="Georgia" panose="02040502050405090303" charset="0"/>
              </a:rPr>
              <a:t>扩散模型也能玩转大语言模型？</a:t>
            </a:r>
            <a:endParaRPr lang="zh-CN" altLang="en-US" sz="3600">
              <a:latin typeface="Georgia" panose="02040502050405090303" charset="0"/>
              <a:ea typeface="Georgia" panose="02040502050405090303" charset="0"/>
              <a:cs typeface="Georgia" panose="02040502050405090303" charset="0"/>
            </a:endParaRPr>
          </a:p>
          <a:p>
            <a:pPr algn="ctr"/>
            <a:endParaRPr lang="zh-CN" altLang="en-US" sz="3600">
              <a:latin typeface="Georgia" panose="02040502050405090303" charset="0"/>
              <a:ea typeface="Georgia" panose="02040502050405090303" charset="0"/>
              <a:cs typeface="Georgia" panose="02040502050405090303" charset="0"/>
            </a:endParaRPr>
          </a:p>
          <a:p>
            <a:pPr algn="ctr"/>
            <a:endParaRPr lang="zh-CN" altLang="en-US" sz="3600">
              <a:latin typeface="Georgia" panose="02040502050405090303" charset="0"/>
              <a:ea typeface="Georgia" panose="02040502050405090303" charset="0"/>
              <a:cs typeface="Georgia" panose="02040502050405090303" charset="0"/>
            </a:endParaRPr>
          </a:p>
          <a:p>
            <a:pPr algn="ctr"/>
            <a:endParaRPr lang="en-US" altLang="zh-CN" sz="3600">
              <a:latin typeface="Georgia" panose="02040502050405090303" charset="0"/>
              <a:ea typeface="Georgia" panose="02040502050405090303" charset="0"/>
              <a:cs typeface="Georgia" panose="02040502050405090303" charset="0"/>
            </a:endParaRPr>
          </a:p>
        </p:txBody>
      </p:sp>
      <p:grpSp>
        <p:nvGrpSpPr>
          <p:cNvPr id="7" name="组合 6"/>
          <p:cNvGrpSpPr/>
          <p:nvPr userDrawn="1"/>
        </p:nvGrpSpPr>
        <p:grpSpPr>
          <a:xfrm>
            <a:off x="7415530" y="1409224"/>
            <a:ext cx="4933950" cy="439578"/>
            <a:chOff x="5678" y="10124"/>
            <a:chExt cx="7770" cy="692"/>
          </a:xfrm>
        </p:grpSpPr>
        <p:sp>
          <p:nvSpPr>
            <p:cNvPr id="4" name="文本框 3"/>
            <p:cNvSpPr txBox="1"/>
            <p:nvPr/>
          </p:nvSpPr>
          <p:spPr>
            <a:xfrm>
              <a:off x="5678" y="10124"/>
              <a:ext cx="7770" cy="692"/>
            </a:xfrm>
            <a:prstGeom prst="rect">
              <a:avLst/>
            </a:prstGeom>
            <a:noFill/>
          </p:spPr>
          <p:txBody>
            <a:bodyPr wrap="square" rtlCol="0" anchor="t">
              <a:noAutofit/>
            </a:bodyPr>
            <a:lstStyle/>
            <a:p>
              <a:pPr marL="0" indent="0" algn="ctr" defTabSz="0" rtl="0" eaLnBrk="1" latinLnBrk="0" hangingPunct="1">
                <a:spcBef>
                  <a:spcPct val="0"/>
                </a:spcBef>
                <a:spcAft>
                  <a:spcPct val="0"/>
                </a:spcAft>
                <a:buNone/>
              </a:pPr>
              <a:r>
                <a:rPr lang="en-US" altLang="zh-CN" b="1">
                  <a:solidFill>
                    <a:srgbClr val="BFBFBF"/>
                  </a:solidFill>
                  <a:latin typeface="Georgia" panose="02040502050405090303" charset="0"/>
                  <a:ea typeface="Georgia" panose="02040502050405090303" charset="0"/>
                  <a:cs typeface="Georgia" panose="02040502050405090303" charset="0"/>
                </a:rPr>
                <a:t>Large Language Diffusion Models</a:t>
              </a:r>
              <a:endParaRPr lang="en-US" altLang="zh-CN" b="1">
                <a:solidFill>
                  <a:srgbClr val="BFBFBF"/>
                </a:solidFill>
                <a:latin typeface="Georgia" panose="02040502050405090303" charset="0"/>
                <a:ea typeface="Georgia" panose="02040502050405090303" charset="0"/>
                <a:cs typeface="Georgia" panose="02040502050405090303" charset="0"/>
              </a:endParaRPr>
            </a:p>
          </p:txBody>
        </p:sp>
        <p:pic>
          <p:nvPicPr>
            <p:cNvPr id="6" name="图片 5" descr="upload_post_object_v2_3176739124"/>
            <p:cNvPicPr>
              <a:picLocks noChangeAspect="1"/>
            </p:cNvPicPr>
            <p:nvPr/>
          </p:nvPicPr>
          <p:blipFill>
            <a:blip r:embed="rId3"/>
            <a:stretch>
              <a:fillRect/>
            </a:stretch>
          </p:blipFill>
          <p:spPr>
            <a:xfrm>
              <a:off x="5678" y="10124"/>
              <a:ext cx="560" cy="560"/>
            </a:xfrm>
            <a:prstGeom prst="rect">
              <a:avLst/>
            </a:prstGeom>
          </p:spPr>
        </p:pic>
      </p:grpSp>
      <p:sp>
        <p:nvSpPr>
          <p:cNvPr id="8" name="文本框 7"/>
          <p:cNvSpPr txBox="1"/>
          <p:nvPr/>
        </p:nvSpPr>
        <p:spPr>
          <a:xfrm>
            <a:off x="125889" y="2217103"/>
            <a:ext cx="11268075" cy="953135"/>
          </a:xfrm>
          <a:prstGeom prst="rect">
            <a:avLst/>
          </a:prstGeom>
          <a:noFill/>
        </p:spPr>
        <p:txBody>
          <a:bodyPr wrap="square" rtlCol="0" anchor="t">
            <a:noAutofit/>
          </a:bodyPr>
          <a:lstStyle/>
          <a:p>
            <a:r>
              <a:rPr lang="en-US" altLang="zh-CN" sz="2800">
                <a:latin typeface="Georgia" panose="02040502050405090303" charset="0"/>
                <a:ea typeface="Georgia" panose="02040502050405090303" charset="0"/>
                <a:cs typeface="Georgia" panose="02040502050405090303" charset="0"/>
              </a:rPr>
              <a:t>What is LLaDA</a:t>
            </a:r>
            <a:r>
              <a:rPr lang="zh-CN" altLang="en-US" sz="2800">
                <a:latin typeface="Georgia" panose="02040502050405090303" charset="0"/>
                <a:ea typeface="Georgia" panose="02040502050405090303" charset="0"/>
                <a:cs typeface="Georgia" panose="02040502050405090303" charset="0"/>
              </a:rPr>
              <a:t>？</a:t>
            </a:r>
            <a:r>
              <a:rPr lang="en-US" altLang="zh-CN" sz="2800" b="1">
                <a:solidFill>
                  <a:srgbClr val="FF0000"/>
                </a:solidFill>
                <a:latin typeface="Georgia" panose="02040502050405090303" charset="0"/>
                <a:ea typeface="Georgia" panose="02040502050405090303" charset="0"/>
                <a:cs typeface="Georgia" panose="02040502050405090303" charset="0"/>
              </a:rPr>
              <a:t>L</a:t>
            </a:r>
            <a:r>
              <a:rPr lang="en-US" altLang="zh-CN" sz="2800">
                <a:latin typeface="Georgia" panose="02040502050405090303" charset="0"/>
                <a:ea typeface="Georgia" panose="02040502050405090303" charset="0"/>
                <a:cs typeface="Georgia" panose="02040502050405090303" charset="0"/>
              </a:rPr>
              <a:t>arge </a:t>
            </a:r>
            <a:r>
              <a:rPr lang="en-US" altLang="zh-CN" sz="2800" b="1">
                <a:solidFill>
                  <a:srgbClr val="FF0000"/>
                </a:solidFill>
                <a:latin typeface="Georgia" panose="02040502050405090303" charset="0"/>
                <a:ea typeface="Georgia" panose="02040502050405090303" charset="0"/>
                <a:cs typeface="Georgia" panose="02040502050405090303" charset="0"/>
              </a:rPr>
              <a:t>La</a:t>
            </a:r>
            <a:r>
              <a:rPr lang="en-US" altLang="zh-CN" sz="2800">
                <a:latin typeface="Georgia" panose="02040502050405090303" charset="0"/>
                <a:ea typeface="Georgia" panose="02040502050405090303" charset="0"/>
                <a:cs typeface="Georgia" panose="02040502050405090303" charset="0"/>
              </a:rPr>
              <a:t>nguage </a:t>
            </a:r>
            <a:r>
              <a:rPr lang="en-US" altLang="zh-CN" sz="2800" b="1">
                <a:solidFill>
                  <a:srgbClr val="FF0000"/>
                </a:solidFill>
                <a:latin typeface="Georgia" panose="02040502050405090303" charset="0"/>
                <a:ea typeface="Georgia" panose="02040502050405090303" charset="0"/>
                <a:cs typeface="Georgia" panose="02040502050405090303" charset="0"/>
              </a:rPr>
              <a:t>D</a:t>
            </a:r>
            <a:r>
              <a:rPr lang="en-US" altLang="zh-CN" sz="2800">
                <a:latin typeface="Georgia" panose="02040502050405090303" charset="0"/>
                <a:ea typeface="Georgia" panose="02040502050405090303" charset="0"/>
                <a:cs typeface="Georgia" panose="02040502050405090303" charset="0"/>
              </a:rPr>
              <a:t>iffusion with m</a:t>
            </a:r>
            <a:r>
              <a:rPr lang="en-US" altLang="zh-CN" sz="2800" b="1">
                <a:solidFill>
                  <a:srgbClr val="FF0000"/>
                </a:solidFill>
                <a:latin typeface="Georgia" panose="02040502050405090303" charset="0"/>
                <a:ea typeface="Georgia" panose="02040502050405090303" charset="0"/>
                <a:cs typeface="Georgia" panose="02040502050405090303" charset="0"/>
              </a:rPr>
              <a:t>A</a:t>
            </a:r>
            <a:r>
              <a:rPr lang="en-US" altLang="zh-CN" sz="2800">
                <a:latin typeface="Georgia" panose="02040502050405090303" charset="0"/>
                <a:ea typeface="Georgia" panose="02040502050405090303" charset="0"/>
                <a:cs typeface="Georgia" panose="02040502050405090303" charset="0"/>
              </a:rPr>
              <a:t>sking</a:t>
            </a:r>
            <a:endParaRPr lang="zh-CN" altLang="en-US" sz="2800">
              <a:latin typeface="Georgia" panose="02040502050405090303" charset="0"/>
              <a:ea typeface="Georgia" panose="02040502050405090303" charset="0"/>
              <a:cs typeface="Georgia" panose="02040502050405090303" charset="0"/>
            </a:endParaRPr>
          </a:p>
        </p:txBody>
      </p:sp>
      <p:sp>
        <p:nvSpPr>
          <p:cNvPr id="10" name="文本框 9"/>
          <p:cNvSpPr txBox="1"/>
          <p:nvPr/>
        </p:nvSpPr>
        <p:spPr>
          <a:xfrm>
            <a:off x="263525" y="6280944"/>
            <a:ext cx="11474450" cy="645160"/>
          </a:xfrm>
          <a:prstGeom prst="rect">
            <a:avLst/>
          </a:prstGeom>
          <a:noFill/>
        </p:spPr>
        <p:txBody>
          <a:bodyPr wrap="square" rtlCol="0" anchor="t">
            <a:noAutofit/>
          </a:bodyPr>
          <a:lstStyle/>
          <a:p>
            <a:pPr algn="ctr"/>
            <a:r>
              <a:rPr lang="en-US" altLang="zh-CN" sz="2400">
                <a:latin typeface="Georgia" panose="02040502050405090303" charset="0"/>
                <a:ea typeface="Georgia" panose="02040502050405090303" charset="0"/>
                <a:cs typeface="Georgia" panose="02040502050405090303" charset="0"/>
              </a:rPr>
              <a:t>A text generation method different from the traditional </a:t>
            </a:r>
            <a:r>
              <a:rPr lang="en-US" altLang="zh-CN" sz="2400" b="1">
                <a:latin typeface="Georgia" panose="02040502050405090303" charset="0"/>
                <a:ea typeface="Georgia" panose="02040502050405090303" charset="0"/>
                <a:cs typeface="Georgia" panose="02040502050405090303" charset="0"/>
              </a:rPr>
              <a:t>left-to-right</a:t>
            </a:r>
            <a:r>
              <a:rPr lang="en-US" altLang="zh-CN" sz="2400">
                <a:latin typeface="Georgia" panose="02040502050405090303" charset="0"/>
                <a:ea typeface="Georgia" panose="02040502050405090303" charset="0"/>
                <a:cs typeface="Georgia" panose="02040502050405090303" charset="0"/>
              </a:rPr>
              <a:t> approach</a:t>
            </a:r>
            <a:endParaRPr lang="en-US" altLang="zh-CN" sz="2400">
              <a:latin typeface="Georgia" panose="02040502050405090303" charset="0"/>
              <a:ea typeface="Georgia" panose="02040502050405090303" charset="0"/>
              <a:cs typeface="Georgia" panose="02040502050405090303" charset="0"/>
            </a:endParaRPr>
          </a:p>
        </p:txBody>
      </p:sp>
      <p:pic>
        <p:nvPicPr>
          <p:cNvPr id="11" name="图片 10" descr="upload_post_object_v2_4218592037"/>
          <p:cNvPicPr>
            <a:picLocks noChangeAspect="1"/>
          </p:cNvPicPr>
          <p:nvPr/>
        </p:nvPicPr>
        <p:blipFill>
          <a:blip r:embed="rId4"/>
          <a:stretch>
            <a:fillRect/>
          </a:stretch>
        </p:blipFill>
        <p:spPr>
          <a:xfrm>
            <a:off x="10206673" y="2183652"/>
            <a:ext cx="545148" cy="54514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upload_post_object_v2_3523172437"/>
          <p:cNvPicPr>
            <a:picLocks noChangeAspect="1"/>
          </p:cNvPicPr>
          <p:nvPr/>
        </p:nvPicPr>
        <p:blipFill>
          <a:blip r:embed="rId1"/>
          <a:stretch>
            <a:fillRect/>
          </a:stretch>
        </p:blipFill>
        <p:spPr>
          <a:xfrm>
            <a:off x="1054554" y="3248297"/>
            <a:ext cx="10082893" cy="3339958"/>
          </a:xfrm>
          <a:prstGeom prst="rect">
            <a:avLst/>
          </a:prstGeom>
        </p:spPr>
      </p:pic>
      <p:sp>
        <p:nvSpPr>
          <p:cNvPr id="2" name="标题 1"/>
          <p:cNvSpPr>
            <a:spLocks noGrp="1"/>
          </p:cNvSpPr>
          <p:nvPr>
            <p:ph type="title"/>
          </p:nvPr>
        </p:nvSpPr>
        <p:spPr/>
        <p:txBody>
          <a:bodyPr/>
          <a:lstStyle/>
          <a:p>
            <a:r>
              <a:rPr lang="en-US" altLang="zh-CN"/>
              <a:t>Application 02  —— LLaDA </a:t>
            </a:r>
            <a:endParaRPr lang="en-US" altLang="zh-CN"/>
          </a:p>
        </p:txBody>
      </p:sp>
      <p:sp>
        <p:nvSpPr>
          <p:cNvPr id="6" name="文本框 5"/>
          <p:cNvSpPr txBox="1"/>
          <p:nvPr userDrawn="1"/>
        </p:nvSpPr>
        <p:spPr>
          <a:xfrm>
            <a:off x="0" y="1189681"/>
            <a:ext cx="4789805" cy="521970"/>
          </a:xfrm>
          <a:prstGeom prst="rect">
            <a:avLst/>
          </a:prstGeom>
        </p:spPr>
        <p:txBody>
          <a:bodyPr wrap="none" rtlCol="0">
            <a:spAutoFit/>
          </a:bodyPr>
          <a:lstStyle/>
          <a:p>
            <a:r>
              <a:rPr lang="zh-CN" altLang="en-US" sz="2800" b="1">
                <a:latin typeface="华文中宋" panose="02010600040101010101" charset="-122"/>
                <a:ea typeface="华文中宋" panose="02010600040101010101" charset="-122"/>
                <a:cs typeface="华文中宋" panose="02010600040101010101" charset="-122"/>
              </a:rPr>
              <a:t>传统路径：</a:t>
            </a:r>
            <a:r>
              <a:rPr lang="en-US" altLang="zh-CN" sz="2800" b="1">
                <a:latin typeface="华文中宋" panose="02010600040101010101" charset="-122"/>
                <a:ea typeface="华文中宋" panose="02010600040101010101" charset="-122"/>
                <a:cs typeface="华文中宋" panose="02010600040101010101" charset="-122"/>
              </a:rPr>
              <a:t>Auto Regression</a:t>
            </a:r>
            <a:endParaRPr lang="zh-CN" altLang="en-US" sz="2800" b="1">
              <a:latin typeface="华文中宋" panose="02010600040101010101" charset="-122"/>
              <a:ea typeface="华文中宋" panose="02010600040101010101" charset="-122"/>
              <a:cs typeface="华文中宋" panose="02010600040101010101" charset="-122"/>
            </a:endParaRPr>
          </a:p>
        </p:txBody>
      </p:sp>
      <p:sp>
        <p:nvSpPr>
          <p:cNvPr id="7" name="文本框 6"/>
          <p:cNvSpPr txBox="1"/>
          <p:nvPr userDrawn="1"/>
        </p:nvSpPr>
        <p:spPr>
          <a:xfrm>
            <a:off x="0" y="2603863"/>
            <a:ext cx="1345565" cy="521970"/>
          </a:xfrm>
          <a:prstGeom prst="rect">
            <a:avLst/>
          </a:prstGeom>
        </p:spPr>
        <p:txBody>
          <a:bodyPr wrap="none" rtlCol="0">
            <a:spAutoFit/>
          </a:bodyPr>
          <a:lstStyle/>
          <a:p>
            <a:r>
              <a:rPr lang="zh-CN" altLang="en-US" sz="2800" b="1">
                <a:solidFill>
                  <a:schemeClr val="tx1"/>
                </a:solidFill>
                <a:latin typeface="华文中宋" panose="02010600040101010101" charset="-122"/>
                <a:ea typeface="华文中宋" panose="02010600040101010101" charset="-122"/>
                <a:cs typeface="华文中宋" panose="02010600040101010101" charset="-122"/>
              </a:rPr>
              <a:t>LLaDA</a:t>
            </a:r>
            <a:endParaRPr lang="zh-CN" altLang="en-US" b="1">
              <a:latin typeface="华文中宋" panose="02010600040101010101" charset="-122"/>
              <a:ea typeface="华文中宋" panose="02010600040101010101" charset="-122"/>
              <a:cs typeface="华文中宋" panose="02010600040101010101" charset="-122"/>
            </a:endParaRPr>
          </a:p>
        </p:txBody>
      </p:sp>
      <p:sp>
        <p:nvSpPr>
          <p:cNvPr id="3" name="文本框 2"/>
          <p:cNvSpPr txBox="1"/>
          <p:nvPr userDrawn="1"/>
        </p:nvSpPr>
        <p:spPr>
          <a:xfrm>
            <a:off x="462643" y="1835476"/>
            <a:ext cx="5468620" cy="645160"/>
          </a:xfrm>
          <a:prstGeom prst="rect">
            <a:avLst/>
          </a:prstGeom>
        </p:spPr>
        <p:txBody>
          <a:bodyPr wrap="none" rtlCol="0">
            <a:spAutoFit/>
          </a:bodyPr>
          <a:lstStyle/>
          <a:p>
            <a:pPr algn="l"/>
            <a:r>
              <a:rPr lang="zh-CN" altLang="en-US">
                <a:latin typeface="华文中宋" panose="02010600040101010101" charset="-122"/>
                <a:ea typeface="华文中宋" panose="02010600040101010101" charset="-122"/>
                <a:cs typeface="华文中宋" panose="02010600040101010101" charset="-122"/>
              </a:rPr>
              <a:t>每次生成一个</a:t>
            </a:r>
            <a:r>
              <a:rPr lang="en-US" altLang="zh-CN">
                <a:latin typeface="华文中宋" panose="02010600040101010101" charset="-122"/>
                <a:ea typeface="华文中宋" panose="02010600040101010101" charset="-122"/>
                <a:cs typeface="华文中宋" panose="02010600040101010101" charset="-122"/>
              </a:rPr>
              <a:t>token, </a:t>
            </a:r>
            <a:r>
              <a:rPr lang="zh-CN" altLang="en-US">
                <a:latin typeface="华文中宋" panose="02010600040101010101" charset="-122"/>
                <a:ea typeface="华文中宋" panose="02010600040101010101" charset="-122"/>
                <a:cs typeface="华文中宋" panose="02010600040101010101" charset="-122"/>
              </a:rPr>
              <a:t>新生成的</a:t>
            </a:r>
            <a:r>
              <a:rPr lang="en-US" altLang="zh-CN">
                <a:latin typeface="华文中宋" panose="02010600040101010101" charset="-122"/>
                <a:ea typeface="华文中宋" panose="02010600040101010101" charset="-122"/>
                <a:cs typeface="华文中宋" panose="02010600040101010101" charset="-122"/>
              </a:rPr>
              <a:t>token</a:t>
            </a:r>
            <a:r>
              <a:rPr lang="zh-CN" altLang="en-US">
                <a:latin typeface="华文中宋" panose="02010600040101010101" charset="-122"/>
                <a:ea typeface="华文中宋" panose="02010600040101010101" charset="-122"/>
                <a:cs typeface="华文中宋" panose="02010600040101010101" charset="-122"/>
              </a:rPr>
              <a:t>会拼到序列末尾</a:t>
            </a:r>
            <a:endParaRPr lang="zh-CN" altLang="en-US">
              <a:latin typeface="华文中宋" panose="02010600040101010101" charset="-122"/>
              <a:ea typeface="华文中宋" panose="02010600040101010101" charset="-122"/>
              <a:cs typeface="华文中宋" panose="02010600040101010101" charset="-122"/>
            </a:endParaRPr>
          </a:p>
          <a:p>
            <a:pPr algn="l"/>
            <a:r>
              <a:rPr lang="zh-CN" altLang="en-US">
                <a:latin typeface="华文中宋" panose="02010600040101010101" charset="-122"/>
                <a:ea typeface="华文中宋" panose="02010600040101010101" charset="-122"/>
                <a:cs typeface="华文中宋" panose="02010600040101010101" charset="-122"/>
              </a:rPr>
              <a:t>每个</a:t>
            </a:r>
            <a:r>
              <a:rPr lang="en-US" altLang="zh-CN">
                <a:latin typeface="华文中宋" panose="02010600040101010101" charset="-122"/>
                <a:ea typeface="华文中宋" panose="02010600040101010101" charset="-122"/>
                <a:cs typeface="华文中宋" panose="02010600040101010101" charset="-122"/>
              </a:rPr>
              <a:t>token</a:t>
            </a:r>
            <a:r>
              <a:rPr lang="zh-CN" altLang="en-US">
                <a:latin typeface="华文中宋" panose="02010600040101010101" charset="-122"/>
                <a:ea typeface="华文中宋" panose="02010600040101010101" charset="-122"/>
                <a:cs typeface="华文中宋" panose="02010600040101010101" charset="-122"/>
              </a:rPr>
              <a:t>的生成依赖于之前所有已生成的</a:t>
            </a:r>
            <a:r>
              <a:rPr lang="en-US" altLang="zh-CN">
                <a:latin typeface="华文中宋" panose="02010600040101010101" charset="-122"/>
                <a:ea typeface="华文中宋" panose="02010600040101010101" charset="-122"/>
                <a:cs typeface="华文中宋" panose="02010600040101010101" charset="-122"/>
              </a:rPr>
              <a:t>tokens</a:t>
            </a:r>
            <a:endParaRPr lang="zh-CN" altLang="en-US">
              <a:latin typeface="华文中宋" panose="02010600040101010101" charset="-122"/>
              <a:ea typeface="华文中宋" panose="02010600040101010101" charset="-122"/>
              <a:cs typeface="华文中宋" panose="02010600040101010101" charset="-122"/>
            </a:endParaRPr>
          </a:p>
        </p:txBody>
      </p:sp>
      <p:sp>
        <p:nvSpPr>
          <p:cNvPr id="4" name="文本框 3"/>
          <p:cNvSpPr txBox="1"/>
          <p:nvPr userDrawn="1"/>
        </p:nvSpPr>
        <p:spPr>
          <a:xfrm>
            <a:off x="7662273" y="1973308"/>
            <a:ext cx="4216400" cy="368300"/>
          </a:xfrm>
          <a:prstGeom prst="rect">
            <a:avLst/>
          </a:prstGeom>
        </p:spPr>
        <p:txBody>
          <a:bodyPr wrap="none" rtlCol="0">
            <a:spAutoFit/>
          </a:bodyPr>
          <a:lstStyle/>
          <a:p>
            <a:pPr algn="l"/>
            <a:r>
              <a:rPr lang="zh-CN" altLang="en-US" b="1">
                <a:solidFill>
                  <a:srgbClr val="0070C0"/>
                </a:solidFill>
                <a:latin typeface="Georgia" panose="02040502050405090303" charset="0"/>
                <a:ea typeface="Georgia" panose="02040502050405090303" charset="0"/>
                <a:cs typeface="Georgia" panose="02040502050405090303" charset="0"/>
              </a:rPr>
              <a:t>Talk is Cheap，Show </a:t>
            </a:r>
            <a:r>
              <a:rPr lang="en-US" altLang="zh-CN" b="1">
                <a:solidFill>
                  <a:srgbClr val="0070C0"/>
                </a:solidFill>
                <a:latin typeface="Georgia" panose="02040502050405090303" charset="0"/>
                <a:ea typeface="Georgia" panose="02040502050405090303" charset="0"/>
                <a:cs typeface="Georgia" panose="02040502050405090303" charset="0"/>
              </a:rPr>
              <a:t>me the Code!</a:t>
            </a:r>
            <a:endParaRPr lang="zh-CN" altLang="en-US" b="1">
              <a:solidFill>
                <a:srgbClr val="0070C0"/>
              </a:solidFill>
              <a:latin typeface="Georgia" panose="02040502050405090303" charset="0"/>
              <a:ea typeface="Georgia" panose="02040502050405090303" charset="0"/>
              <a:cs typeface="Georgia" panose="02040502050405090303" charset="0"/>
            </a:endParaRPr>
          </a:p>
        </p:txBody>
      </p:sp>
      <p:sp>
        <p:nvSpPr>
          <p:cNvPr id="5" name="文本框 4"/>
          <p:cNvSpPr txBox="1"/>
          <p:nvPr userDrawn="1"/>
        </p:nvSpPr>
        <p:spPr>
          <a:xfrm>
            <a:off x="2222500" y="2680049"/>
            <a:ext cx="4736465" cy="368300"/>
          </a:xfrm>
          <a:prstGeom prst="rect">
            <a:avLst/>
          </a:prstGeom>
        </p:spPr>
        <p:txBody>
          <a:bodyPr wrap="none" rtlCol="0">
            <a:spAutoFit/>
          </a:bodyPr>
          <a:lstStyle/>
          <a:p>
            <a:pPr algn="l"/>
            <a:r>
              <a:rPr lang="zh-CN" altLang="en-US">
                <a:solidFill>
                  <a:schemeClr val="tx1"/>
                </a:solidFill>
                <a:latin typeface="华文中宋" panose="02010600040101010101" charset="-122"/>
                <a:ea typeface="华文中宋" panose="02010600040101010101" charset="-122"/>
                <a:cs typeface="华文中宋" panose="02010600040101010101" charset="-122"/>
              </a:rPr>
              <a:t>M</a:t>
            </a:r>
            <a:r>
              <a:rPr lang="en-US" altLang="zh-CN">
                <a:solidFill>
                  <a:schemeClr val="tx1"/>
                </a:solidFill>
                <a:latin typeface="华文中宋" panose="02010600040101010101" charset="-122"/>
                <a:ea typeface="华文中宋" panose="02010600040101010101" charset="-122"/>
                <a:cs typeface="华文中宋" panose="02010600040101010101" charset="-122"/>
              </a:rPr>
              <a:t>ask</a:t>
            </a:r>
            <a:r>
              <a:rPr lang="zh-CN" altLang="en-US">
                <a:solidFill>
                  <a:schemeClr val="tx1"/>
                </a:solidFill>
                <a:latin typeface="华文中宋" panose="02010600040101010101" charset="-122"/>
                <a:ea typeface="华文中宋" panose="02010600040101010101" charset="-122"/>
                <a:cs typeface="华文中宋" panose="02010600040101010101" charset="-122"/>
              </a:rPr>
              <a:t>的过程体现了</a:t>
            </a:r>
            <a:r>
              <a:rPr lang="en-US" altLang="zh-CN">
                <a:solidFill>
                  <a:schemeClr val="tx1"/>
                </a:solidFill>
                <a:latin typeface="华文中宋" panose="02010600040101010101" charset="-122"/>
                <a:ea typeface="华文中宋" panose="02010600040101010101" charset="-122"/>
                <a:cs typeface="华文中宋" panose="02010600040101010101" charset="-122"/>
              </a:rPr>
              <a:t>diffusion</a:t>
            </a:r>
            <a:r>
              <a:rPr lang="zh-CN" altLang="en-US">
                <a:solidFill>
                  <a:schemeClr val="tx1"/>
                </a:solidFill>
                <a:latin typeface="华文中宋" panose="02010600040101010101" charset="-122"/>
                <a:ea typeface="华文中宋" panose="02010600040101010101" charset="-122"/>
                <a:cs typeface="华文中宋" panose="02010600040101010101" charset="-122"/>
              </a:rPr>
              <a:t>加噪去噪的思想</a:t>
            </a:r>
            <a:endParaRPr lang="zh-CN" altLang="en-US">
              <a:latin typeface="华文中宋" panose="02010600040101010101" charset="-122"/>
              <a:ea typeface="华文中宋" panose="02010600040101010101" charset="-122"/>
              <a:cs typeface="华文中宋" panose="02010600040101010101"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Application 02  —— LLaDA </a:t>
            </a:r>
            <a:endParaRPr lang="en-US" altLang="zh-CN"/>
          </a:p>
        </p:txBody>
      </p:sp>
      <p:sp>
        <p:nvSpPr>
          <p:cNvPr id="3" name="文本框 2"/>
          <p:cNvSpPr txBox="1"/>
          <p:nvPr/>
        </p:nvSpPr>
        <p:spPr>
          <a:xfrm>
            <a:off x="104775" y="1370648"/>
            <a:ext cx="7315200" cy="645160"/>
          </a:xfrm>
          <a:prstGeom prst="rect">
            <a:avLst/>
          </a:prstGeom>
          <a:noFill/>
        </p:spPr>
        <p:txBody>
          <a:bodyPr wrap="square" rtlCol="0" anchor="t">
            <a:spAutoFit/>
          </a:bodyPr>
          <a:lstStyle/>
          <a:p>
            <a:pPr algn="l"/>
            <a:r>
              <a:rPr lang="zh-CN" altLang="en-US" sz="3600" b="1">
                <a:solidFill>
                  <a:schemeClr val="tx1"/>
                </a:solidFill>
                <a:latin typeface="Georgia" panose="02040502050405090303" charset="0"/>
                <a:ea typeface="Georgia" panose="02040502050405090303" charset="0"/>
                <a:cs typeface="Georgia" panose="02040502050405090303" charset="0"/>
              </a:rPr>
              <a:t>Performance</a:t>
            </a:r>
            <a:endParaRPr lang="zh-CN" altLang="en-US" b="1">
              <a:latin typeface="Georgia" panose="02040502050405090303" charset="0"/>
              <a:ea typeface="Georgia" panose="02040502050405090303" charset="0"/>
              <a:cs typeface="Georgia" panose="02040502050405090303" charset="0"/>
            </a:endParaRPr>
          </a:p>
        </p:txBody>
      </p:sp>
      <p:pic>
        <p:nvPicPr>
          <p:cNvPr id="4" name="图片 3" descr="upload_post_object_v2_3399455448"/>
          <p:cNvPicPr>
            <a:picLocks noChangeAspect="1"/>
          </p:cNvPicPr>
          <p:nvPr/>
        </p:nvPicPr>
        <p:blipFill>
          <a:blip r:embed="rId1"/>
          <a:stretch>
            <a:fillRect/>
          </a:stretch>
        </p:blipFill>
        <p:spPr>
          <a:xfrm>
            <a:off x="356235" y="2015808"/>
            <a:ext cx="5429681" cy="4727171"/>
          </a:xfrm>
          <a:prstGeom prst="rect">
            <a:avLst/>
          </a:prstGeom>
        </p:spPr>
      </p:pic>
      <p:pic>
        <p:nvPicPr>
          <p:cNvPr id="6" name="图片 5" descr="upload_post_object_v2_131422489"/>
          <p:cNvPicPr>
            <a:picLocks noChangeAspect="1"/>
          </p:cNvPicPr>
          <p:nvPr/>
        </p:nvPicPr>
        <p:blipFill>
          <a:blip r:embed="rId2"/>
          <a:stretch>
            <a:fillRect/>
          </a:stretch>
        </p:blipFill>
        <p:spPr>
          <a:xfrm>
            <a:off x="6293961" y="2027206"/>
            <a:ext cx="5566944" cy="470446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Application 03  —— Robotics</a:t>
            </a:r>
            <a:endParaRPr lang="en-US" altLang="zh-CN"/>
          </a:p>
        </p:txBody>
      </p:sp>
      <p:sp>
        <p:nvSpPr>
          <p:cNvPr id="3" name="文本框 2"/>
          <p:cNvSpPr txBox="1"/>
          <p:nvPr/>
        </p:nvSpPr>
        <p:spPr>
          <a:xfrm>
            <a:off x="104775" y="1370648"/>
            <a:ext cx="7315200" cy="645160"/>
          </a:xfrm>
          <a:prstGeom prst="rect">
            <a:avLst/>
          </a:prstGeom>
          <a:noFill/>
        </p:spPr>
        <p:txBody>
          <a:bodyPr wrap="square" rtlCol="0" anchor="t">
            <a:spAutoFit/>
          </a:bodyPr>
          <a:lstStyle/>
          <a:p>
            <a:pPr algn="l"/>
            <a:r>
              <a:rPr lang="zh-CN" altLang="en-US" sz="3600">
                <a:solidFill>
                  <a:schemeClr val="tx1"/>
                </a:solidFill>
                <a:latin typeface="Georgia" panose="02040502050405090303" charset="0"/>
                <a:ea typeface="Georgia" panose="02040502050405090303" charset="0"/>
                <a:cs typeface="Georgia" panose="02040502050405090303" charset="0"/>
              </a:rPr>
              <a:t>Diffusion Policy</a:t>
            </a:r>
            <a:endParaRPr lang="zh-CN" altLang="en-US">
              <a:latin typeface="Georgia" panose="02040502050405090303" charset="0"/>
              <a:ea typeface="Georgia" panose="02040502050405090303" charset="0"/>
              <a:cs typeface="Georgia" panose="02040502050405090303" charset="0"/>
            </a:endParaRPr>
          </a:p>
        </p:txBody>
      </p:sp>
      <p:pic>
        <p:nvPicPr>
          <p:cNvPr id="4" name="图片 3" descr="upload_post_object_v2_340512798"/>
          <p:cNvPicPr>
            <a:picLocks noChangeAspect="1"/>
          </p:cNvPicPr>
          <p:nvPr/>
        </p:nvPicPr>
        <p:blipFill>
          <a:blip r:embed="rId1"/>
          <a:stretch>
            <a:fillRect/>
          </a:stretch>
        </p:blipFill>
        <p:spPr>
          <a:xfrm>
            <a:off x="4798559" y="1264052"/>
            <a:ext cx="7049120" cy="858441"/>
          </a:xfrm>
          <a:prstGeom prst="rect">
            <a:avLst/>
          </a:prstGeom>
        </p:spPr>
      </p:pic>
      <p:pic>
        <p:nvPicPr>
          <p:cNvPr id="12" name="block_push">
            <a:hlinkClick r:id="" action="ppaction://media"/>
          </p:cNvPr>
          <p:cNvPicPr/>
          <p:nvPr userDrawn="1">
            <a:videoFile r:link="rId2"/>
            <p:extLst>
              <p:ext uri="{DAA4B4D4-6D71-4841-9C94-3DE7FCFB9230}">
                <p14:media xmlns:p14="http://schemas.microsoft.com/office/powerpoint/2010/main" r:embed="rId3"/>
              </p:ext>
            </p:extLst>
          </p:nvPr>
        </p:nvPicPr>
        <p:blipFill>
          <a:blip r:embed="rId4"/>
          <a:stretch>
            <a:fillRect/>
          </a:stretch>
        </p:blipFill>
        <p:spPr>
          <a:xfrm>
            <a:off x="7462187" y="4374515"/>
            <a:ext cx="1828800" cy="1828800"/>
          </a:xfrm>
          <a:prstGeom prst="rect">
            <a:avLst/>
          </a:prstGeom>
        </p:spPr>
      </p:pic>
      <p:pic>
        <p:nvPicPr>
          <p:cNvPr id="13" name="square">
            <a:hlinkClick r:id="" action="ppaction://media"/>
          </p:cNvPr>
          <p:cNvPicPr/>
          <p:nvPr userDrawn="1">
            <a:videoFile r:link="rId5"/>
            <p:extLst>
              <p:ext uri="{DAA4B4D4-6D71-4841-9C94-3DE7FCFB9230}">
                <p14:media xmlns:p14="http://schemas.microsoft.com/office/powerpoint/2010/main" r:embed="rId6"/>
              </p:ext>
            </p:extLst>
          </p:nvPr>
        </p:nvPicPr>
        <p:blipFill>
          <a:blip r:embed="rId7"/>
          <a:stretch>
            <a:fillRect/>
          </a:stretch>
        </p:blipFill>
        <p:spPr>
          <a:xfrm>
            <a:off x="5633387" y="4374515"/>
            <a:ext cx="1828800" cy="1828800"/>
          </a:xfrm>
          <a:prstGeom prst="rect">
            <a:avLst/>
          </a:prstGeom>
        </p:spPr>
      </p:pic>
      <p:pic>
        <p:nvPicPr>
          <p:cNvPr id="14" name="kitchen">
            <a:hlinkClick r:id="" action="ppaction://media"/>
          </p:cNvPr>
          <p:cNvPicPr/>
          <p:nvPr userDrawn="1">
            <a:videoFile r:link="rId8"/>
            <p:extLst>
              <p:ext uri="{DAA4B4D4-6D71-4841-9C94-3DE7FCFB9230}">
                <p14:media xmlns:p14="http://schemas.microsoft.com/office/powerpoint/2010/main" r:embed="rId9"/>
              </p:ext>
            </p:extLst>
          </p:nvPr>
        </p:nvPicPr>
        <p:blipFill>
          <a:blip r:embed="rId10"/>
          <a:stretch>
            <a:fillRect/>
          </a:stretch>
        </p:blipFill>
        <p:spPr>
          <a:xfrm>
            <a:off x="3812752" y="4374515"/>
            <a:ext cx="1828800" cy="1828800"/>
          </a:xfrm>
          <a:prstGeom prst="rect">
            <a:avLst/>
          </a:prstGeom>
        </p:spPr>
      </p:pic>
      <p:pic>
        <p:nvPicPr>
          <p:cNvPr id="15" name="can">
            <a:hlinkClick r:id="" action="ppaction://media"/>
          </p:cNvPr>
          <p:cNvPicPr/>
          <p:nvPr userDrawn="1">
            <a:videoFile r:link="rId11"/>
            <p:extLst>
              <p:ext uri="{DAA4B4D4-6D71-4841-9C94-3DE7FCFB9230}">
                <p14:media xmlns:p14="http://schemas.microsoft.com/office/powerpoint/2010/main" r:embed="rId12"/>
              </p:ext>
            </p:extLst>
          </p:nvPr>
        </p:nvPicPr>
        <p:blipFill>
          <a:blip r:embed="rId13"/>
          <a:stretch>
            <a:fillRect/>
          </a:stretch>
        </p:blipFill>
        <p:spPr>
          <a:xfrm>
            <a:off x="155188" y="4374560"/>
            <a:ext cx="1828800" cy="1828800"/>
          </a:xfrm>
          <a:prstGeom prst="rect">
            <a:avLst/>
          </a:prstGeom>
        </p:spPr>
      </p:pic>
      <p:pic>
        <p:nvPicPr>
          <p:cNvPr id="16" name="highlight_sauce">
            <a:hlinkClick r:id="" action="ppaction://media"/>
          </p:cNvPr>
          <p:cNvPicPr/>
          <p:nvPr userDrawn="1">
            <a:videoFile r:link="rId14"/>
            <p:extLst>
              <p:ext uri="{DAA4B4D4-6D71-4841-9C94-3DE7FCFB9230}">
                <p14:media xmlns:p14="http://schemas.microsoft.com/office/powerpoint/2010/main" r:embed="rId15"/>
              </p:ext>
            </p:extLst>
          </p:nvPr>
        </p:nvPicPr>
        <p:blipFill>
          <a:blip r:embed="rId16"/>
          <a:stretch>
            <a:fillRect/>
          </a:stretch>
        </p:blipFill>
        <p:spPr>
          <a:xfrm>
            <a:off x="5641588" y="2545760"/>
            <a:ext cx="2743200" cy="1828800"/>
          </a:xfrm>
          <a:prstGeom prst="rect">
            <a:avLst/>
          </a:prstGeom>
        </p:spPr>
      </p:pic>
      <p:pic>
        <p:nvPicPr>
          <p:cNvPr id="17" name="highlight_pusht">
            <a:hlinkClick r:id="" action="ppaction://media"/>
          </p:cNvPr>
          <p:cNvPicPr/>
          <p:nvPr userDrawn="1">
            <a:videoFile r:link="rId17"/>
            <p:extLst>
              <p:ext uri="{DAA4B4D4-6D71-4841-9C94-3DE7FCFB9230}">
                <p14:media xmlns:p14="http://schemas.microsoft.com/office/powerpoint/2010/main" r:embed="rId18"/>
              </p:ext>
            </p:extLst>
          </p:nvPr>
        </p:nvPicPr>
        <p:blipFill>
          <a:blip r:embed="rId19"/>
          <a:stretch>
            <a:fillRect/>
          </a:stretch>
        </p:blipFill>
        <p:spPr>
          <a:xfrm>
            <a:off x="155188" y="2545715"/>
            <a:ext cx="2743200" cy="1828800"/>
          </a:xfrm>
          <a:prstGeom prst="rect">
            <a:avLst/>
          </a:prstGeom>
        </p:spPr>
      </p:pic>
      <p:pic>
        <p:nvPicPr>
          <p:cNvPr id="18" name="highlight_mug">
            <a:hlinkClick r:id="" action="ppaction://media"/>
          </p:cNvPr>
          <p:cNvPicPr/>
          <p:nvPr userDrawn="1">
            <a:videoFile r:link="rId20"/>
            <p:extLst>
              <p:ext uri="{DAA4B4D4-6D71-4841-9C94-3DE7FCFB9230}">
                <p14:media xmlns:p14="http://schemas.microsoft.com/office/powerpoint/2010/main" r:embed="rId21"/>
              </p:ext>
            </p:extLst>
          </p:nvPr>
        </p:nvPicPr>
        <p:blipFill>
          <a:blip r:embed="rId22"/>
          <a:stretch>
            <a:fillRect/>
          </a:stretch>
        </p:blipFill>
        <p:spPr>
          <a:xfrm>
            <a:off x="2898388" y="2545760"/>
            <a:ext cx="2743200" cy="1828800"/>
          </a:xfrm>
          <a:prstGeom prst="rect">
            <a:avLst/>
          </a:prstGeom>
        </p:spPr>
      </p:pic>
      <p:pic>
        <p:nvPicPr>
          <p:cNvPr id="19" name="lift">
            <a:hlinkClick r:id="" action="ppaction://media"/>
          </p:cNvPr>
          <p:cNvPicPr/>
          <p:nvPr userDrawn="1">
            <a:videoFile r:link="rId23"/>
            <p:extLst>
              <p:ext uri="{DAA4B4D4-6D71-4841-9C94-3DE7FCFB9230}">
                <p14:media xmlns:p14="http://schemas.microsoft.com/office/powerpoint/2010/main" r:embed="rId24"/>
              </p:ext>
            </p:extLst>
          </p:nvPr>
        </p:nvPicPr>
        <p:blipFill>
          <a:blip r:embed="rId25"/>
          <a:stretch>
            <a:fillRect/>
          </a:stretch>
        </p:blipFill>
        <p:spPr>
          <a:xfrm>
            <a:off x="1983952" y="4374515"/>
            <a:ext cx="1828800" cy="1828800"/>
          </a:xfrm>
          <a:prstGeom prst="rect">
            <a:avLst/>
          </a:prstGeom>
        </p:spPr>
      </p:pic>
      <p:pic>
        <p:nvPicPr>
          <p:cNvPr id="20" name="图片 19" descr="upload_post_object_v2_3732880378"/>
          <p:cNvPicPr>
            <a:picLocks noChangeAspect="1"/>
          </p:cNvPicPr>
          <p:nvPr/>
        </p:nvPicPr>
        <p:blipFill>
          <a:blip r:embed="rId26"/>
          <a:stretch>
            <a:fillRect/>
          </a:stretch>
        </p:blipFill>
        <p:spPr>
          <a:xfrm>
            <a:off x="8374120" y="2545703"/>
            <a:ext cx="3662692" cy="36576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600000" fill="hold"/>
                                        <p:tgtEl>
                                          <p:spTgt spid="12"/>
                                        </p:tgtEl>
                                      </p:cBhvr>
                                    </p:cmd>
                                  </p:childTnLst>
                                </p:cTn>
                              </p:par>
                            </p:childTnLst>
                          </p:cTn>
                        </p:par>
                        <p:par>
                          <p:cTn id="7" fill="hold">
                            <p:stCondLst>
                              <p:cond delay="9600000"/>
                            </p:stCondLst>
                            <p:childTnLst>
                              <p:par>
                                <p:cTn id="8" presetID="1" presetClass="mediacall" presetSubtype="0" fill="hold" nodeType="afterEffect">
                                  <p:stCondLst>
                                    <p:cond delay="0"/>
                                  </p:stCondLst>
                                  <p:childTnLst>
                                    <p:cmd type="call" cmd="playFrom(0.0)">
                                      <p:cBhvr additive="base">
                                        <p:cTn id="9" dur="10000000" fill="hold"/>
                                        <p:tgtEl>
                                          <p:spTgt spid="13"/>
                                        </p:tgtEl>
                                      </p:cBhvr>
                                    </p:cmd>
                                  </p:childTnLst>
                                </p:cTn>
                              </p:par>
                            </p:childTnLst>
                          </p:cTn>
                        </p:par>
                        <p:par>
                          <p:cTn id="10" fill="hold">
                            <p:stCondLst>
                              <p:cond delay="19600000"/>
                            </p:stCondLst>
                            <p:childTnLst>
                              <p:par>
                                <p:cTn id="11" presetID="1" presetClass="mediacall" presetSubtype="0" fill="hold" nodeType="afterEffect">
                                  <p:stCondLst>
                                    <p:cond delay="0"/>
                                  </p:stCondLst>
                                  <p:childTnLst>
                                    <p:cmd type="call" cmd="playFrom(0.0)">
                                      <p:cBhvr additive="base">
                                        <p:cTn id="12" dur="18400" fill="hold"/>
                                        <p:tgtEl>
                                          <p:spTgt spid="14"/>
                                        </p:tgtEl>
                                      </p:cBhvr>
                                    </p:cmd>
                                  </p:childTnLst>
                                </p:cTn>
                              </p:par>
                            </p:childTnLst>
                          </p:cTn>
                        </p:par>
                        <p:par>
                          <p:cTn id="13" fill="hold">
                            <p:stCondLst>
                              <p:cond delay="19618500"/>
                            </p:stCondLst>
                            <p:childTnLst>
                              <p:par>
                                <p:cTn id="14" presetID="1" presetClass="mediacall" presetSubtype="0" fill="hold" nodeType="afterEffect">
                                  <p:stCondLst>
                                    <p:cond delay="0"/>
                                  </p:stCondLst>
                                  <p:childTnLst>
                                    <p:cmd type="call" cmd="playFrom(0.0)">
                                      <p:cBhvr additive="base">
                                        <p:cTn id="15" dur="6000000" fill="hold"/>
                                        <p:tgtEl>
                                          <p:spTgt spid="15"/>
                                        </p:tgtEl>
                                      </p:cBhvr>
                                    </p:cmd>
                                  </p:childTnLst>
                                </p:cTn>
                              </p:par>
                            </p:childTnLst>
                          </p:cTn>
                        </p:par>
                        <p:par>
                          <p:cTn id="16" fill="hold">
                            <p:stCondLst>
                              <p:cond delay="25618500"/>
                            </p:stCondLst>
                            <p:childTnLst>
                              <p:par>
                                <p:cTn id="17" presetID="1" presetClass="mediacall" presetSubtype="0" fill="hold" nodeType="afterEffect">
                                  <p:stCondLst>
                                    <p:cond delay="0"/>
                                  </p:stCondLst>
                                  <p:childTnLst>
                                    <p:cmd type="call" cmd="playFrom(0.0)">
                                      <p:cBhvr additive="base">
                                        <p:cTn id="18" dur="16000000" fill="hold"/>
                                        <p:tgtEl>
                                          <p:spTgt spid="16"/>
                                        </p:tgtEl>
                                      </p:cBhvr>
                                    </p:cmd>
                                  </p:childTnLst>
                                </p:cTn>
                              </p:par>
                            </p:childTnLst>
                          </p:cTn>
                        </p:par>
                        <p:par>
                          <p:cTn id="19" fill="hold">
                            <p:stCondLst>
                              <p:cond delay="41618500"/>
                            </p:stCondLst>
                            <p:childTnLst>
                              <p:par>
                                <p:cTn id="20" presetID="1" presetClass="mediacall" presetSubtype="0" fill="hold" nodeType="afterEffect">
                                  <p:stCondLst>
                                    <p:cond delay="0"/>
                                  </p:stCondLst>
                                  <p:childTnLst>
                                    <p:cmd type="call" cmd="playFrom(0.0)">
                                      <p:cBhvr additive="base">
                                        <p:cTn id="21" dur="18466000" fill="hold"/>
                                        <p:tgtEl>
                                          <p:spTgt spid="17"/>
                                        </p:tgtEl>
                                      </p:cBhvr>
                                    </p:cmd>
                                  </p:childTnLst>
                                </p:cTn>
                              </p:par>
                            </p:childTnLst>
                          </p:cTn>
                        </p:par>
                        <p:par>
                          <p:cTn id="22" fill="hold">
                            <p:stCondLst>
                              <p:cond delay="60084500"/>
                            </p:stCondLst>
                            <p:childTnLst>
                              <p:par>
                                <p:cTn id="23" presetID="1" presetClass="mediacall" presetSubtype="0" fill="hold" nodeType="afterEffect">
                                  <p:stCondLst>
                                    <p:cond delay="0"/>
                                  </p:stCondLst>
                                  <p:childTnLst>
                                    <p:cmd type="call" cmd="playFrom(0.0)">
                                      <p:cBhvr additive="base">
                                        <p:cTn id="24" dur="17833000" fill="hold"/>
                                        <p:tgtEl>
                                          <p:spTgt spid="18"/>
                                        </p:tgtEl>
                                      </p:cBhvr>
                                    </p:cmd>
                                  </p:childTnLst>
                                </p:cTn>
                              </p:par>
                            </p:childTnLst>
                          </p:cTn>
                        </p:par>
                        <p:par>
                          <p:cTn id="25" fill="hold">
                            <p:stCondLst>
                              <p:cond delay="77917500"/>
                            </p:stCondLst>
                            <p:childTnLst>
                              <p:par>
                                <p:cTn id="26" presetID="1" presetClass="mediacall" presetSubtype="0" fill="hold" nodeType="afterEffect">
                                  <p:stCondLst>
                                    <p:cond delay="0"/>
                                  </p:stCondLst>
                                  <p:childTnLst>
                                    <p:cmd type="call" cmd="playFrom(0.0)">
                                      <p:cBhvr additive="base">
                                        <p:cTn id="27" dur="30000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28" repeatCount="indefinite" fill="hold" display="1">
                  <p:stCondLst>
                    <p:cond delay="indefinite"/>
                  </p:stCondLst>
                </p:cTn>
                <p:tgtEl>
                  <p:spTgt spid="12"/>
                </p:tgtEl>
              </p:cMediaNode>
            </p:video>
            <p:video>
              <p:cMediaNode>
                <p:cTn id="29" repeatCount="indefinite" fill="hold" display="1">
                  <p:stCondLst>
                    <p:cond delay="indefinite"/>
                  </p:stCondLst>
                </p:cTn>
                <p:tgtEl>
                  <p:spTgt spid="13"/>
                </p:tgtEl>
              </p:cMediaNode>
            </p:video>
            <p:video>
              <p:cMediaNode>
                <p:cTn id="30" repeatCount="indefinite" fill="hold" display="1">
                  <p:stCondLst>
                    <p:cond delay="indefinite"/>
                  </p:stCondLst>
                </p:cTn>
                <p:tgtEl>
                  <p:spTgt spid="14"/>
                </p:tgtEl>
              </p:cMediaNode>
            </p:video>
            <p:video>
              <p:cMediaNode>
                <p:cTn id="31" repeatCount="indefinite" fill="hold" display="1">
                  <p:stCondLst>
                    <p:cond delay="indefinite"/>
                  </p:stCondLst>
                </p:cTn>
                <p:tgtEl>
                  <p:spTgt spid="15"/>
                </p:tgtEl>
              </p:cMediaNode>
            </p:video>
            <p:video>
              <p:cMediaNode>
                <p:cTn id="32" repeatCount="indefinite" fill="hold" display="1">
                  <p:stCondLst>
                    <p:cond delay="indefinite"/>
                  </p:stCondLst>
                </p:cTn>
                <p:tgtEl>
                  <p:spTgt spid="16"/>
                </p:tgtEl>
              </p:cMediaNode>
            </p:video>
            <p:video>
              <p:cMediaNode>
                <p:cTn id="33" repeatCount="indefinite" fill="hold" display="1">
                  <p:stCondLst>
                    <p:cond delay="indefinite"/>
                  </p:stCondLst>
                </p:cTn>
                <p:tgtEl>
                  <p:spTgt spid="17"/>
                </p:tgtEl>
              </p:cMediaNode>
            </p:video>
            <p:video>
              <p:cMediaNode>
                <p:cTn id="34" repeatCount="indefinite" fill="hold" display="1">
                  <p:stCondLst>
                    <p:cond delay="indefinite"/>
                  </p:stCondLst>
                </p:cTn>
                <p:tgtEl>
                  <p:spTgt spid="18"/>
                </p:tgtEl>
              </p:cMediaNode>
            </p:video>
            <p:video>
              <p:cMediaNode>
                <p:cTn id="35" repeatCount="indefinite" fill="hold" display="1">
                  <p:stCondLst>
                    <p:cond delay="indefinite"/>
                  </p:stCondLst>
                </p:cTn>
                <p:tgtEl>
                  <p:spTgt spid="19"/>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Application 03  —— Robotics</a:t>
            </a:r>
            <a:endParaRPr lang="en-US" altLang="zh-CN"/>
          </a:p>
        </p:txBody>
      </p:sp>
      <p:sp>
        <p:nvSpPr>
          <p:cNvPr id="4" name="文本框 3"/>
          <p:cNvSpPr txBox="1"/>
          <p:nvPr/>
        </p:nvSpPr>
        <p:spPr>
          <a:xfrm>
            <a:off x="152400" y="2561273"/>
            <a:ext cx="3552825" cy="692785"/>
          </a:xfrm>
          <a:prstGeom prst="rect">
            <a:avLst/>
          </a:prstGeom>
          <a:noFill/>
        </p:spPr>
        <p:txBody>
          <a:bodyPr wrap="square" rtlCol="0" anchor="t">
            <a:noAutofit/>
          </a:bodyPr>
          <a:lstStyle/>
          <a:p>
            <a:pPr algn="ctr"/>
            <a:r>
              <a:rPr lang="en-US" altLang="zh-CN" sz="3600">
                <a:solidFill>
                  <a:schemeClr val="tx1"/>
                </a:solidFill>
                <a:latin typeface="Georgia" panose="02040502050405090303" charset="0"/>
                <a:ea typeface="Georgia" panose="02040502050405090303" charset="0"/>
                <a:cs typeface="Georgia" panose="02040502050405090303" charset="0"/>
              </a:rPr>
              <a:t>Image </a:t>
            </a:r>
            <a:br>
              <a:rPr lang="en-US" altLang="zh-CN" sz="3600">
                <a:solidFill>
                  <a:schemeClr val="tx1"/>
                </a:solidFill>
                <a:latin typeface="Georgia" panose="02040502050405090303" charset="0"/>
                <a:ea typeface="Georgia" panose="02040502050405090303" charset="0"/>
                <a:cs typeface="Georgia" panose="02040502050405090303" charset="0"/>
              </a:rPr>
            </a:br>
            <a:r>
              <a:rPr lang="zh-CN" altLang="en-US" sz="3600">
                <a:solidFill>
                  <a:schemeClr val="tx1"/>
                </a:solidFill>
                <a:latin typeface="Georgia" panose="02040502050405090303" charset="0"/>
                <a:ea typeface="Georgia" panose="02040502050405090303" charset="0"/>
                <a:cs typeface="Georgia" panose="02040502050405090303" charset="0"/>
              </a:rPr>
              <a:t>Diffusion</a:t>
            </a:r>
            <a:endParaRPr lang="zh-CN" altLang="en-US">
              <a:latin typeface="Georgia" panose="02040502050405090303" charset="0"/>
              <a:ea typeface="Georgia" panose="02040502050405090303" charset="0"/>
              <a:cs typeface="Georgia" panose="02040502050405090303" charset="0"/>
            </a:endParaRPr>
          </a:p>
        </p:txBody>
      </p:sp>
      <p:sp>
        <p:nvSpPr>
          <p:cNvPr id="5" name="文本框 4"/>
          <p:cNvSpPr txBox="1"/>
          <p:nvPr/>
        </p:nvSpPr>
        <p:spPr>
          <a:xfrm>
            <a:off x="152400" y="4788641"/>
            <a:ext cx="3552825" cy="692785"/>
          </a:xfrm>
          <a:prstGeom prst="rect">
            <a:avLst/>
          </a:prstGeom>
          <a:noFill/>
        </p:spPr>
        <p:txBody>
          <a:bodyPr wrap="square" rtlCol="0" anchor="t">
            <a:noAutofit/>
          </a:bodyPr>
          <a:lstStyle/>
          <a:p>
            <a:pPr algn="ctr"/>
            <a:r>
              <a:rPr lang="en-US" altLang="zh-CN" sz="3600">
                <a:solidFill>
                  <a:schemeClr val="tx1"/>
                </a:solidFill>
                <a:latin typeface="Georgia" panose="02040502050405090303" charset="0"/>
                <a:ea typeface="Georgia" panose="02040502050405090303" charset="0"/>
                <a:cs typeface="Georgia" panose="02040502050405090303" charset="0"/>
              </a:rPr>
              <a:t>Action </a:t>
            </a:r>
            <a:endParaRPr lang="en-US" altLang="zh-CN" sz="3600">
              <a:solidFill>
                <a:schemeClr val="tx1"/>
              </a:solidFill>
              <a:latin typeface="Georgia" panose="02040502050405090303" charset="0"/>
              <a:ea typeface="Georgia" panose="02040502050405090303" charset="0"/>
              <a:cs typeface="Georgia" panose="02040502050405090303" charset="0"/>
            </a:endParaRPr>
          </a:p>
          <a:p>
            <a:pPr algn="ctr"/>
            <a:r>
              <a:rPr lang="zh-CN" altLang="en-US" sz="3600">
                <a:solidFill>
                  <a:schemeClr val="tx1"/>
                </a:solidFill>
                <a:latin typeface="Georgia" panose="02040502050405090303" charset="0"/>
                <a:ea typeface="Georgia" panose="02040502050405090303" charset="0"/>
                <a:cs typeface="Georgia" panose="02040502050405090303" charset="0"/>
              </a:rPr>
              <a:t>Diffusion</a:t>
            </a:r>
            <a:endParaRPr lang="zh-CN" altLang="en-US">
              <a:latin typeface="Georgia" panose="02040502050405090303" charset="0"/>
              <a:ea typeface="Georgia" panose="02040502050405090303" charset="0"/>
              <a:cs typeface="Georgia" panose="02040502050405090303" charset="0"/>
            </a:endParaRPr>
          </a:p>
        </p:txBody>
      </p:sp>
      <p:pic>
        <p:nvPicPr>
          <p:cNvPr id="3" name="图片 2" descr="upload_post_object_v2_3497695288"/>
          <p:cNvPicPr>
            <a:picLocks noChangeAspect="1"/>
          </p:cNvPicPr>
          <p:nvPr/>
        </p:nvPicPr>
        <p:blipFill>
          <a:blip r:embed="rId1"/>
          <a:stretch>
            <a:fillRect/>
          </a:stretch>
        </p:blipFill>
        <p:spPr>
          <a:xfrm>
            <a:off x="4733142" y="4021253"/>
            <a:ext cx="5104032" cy="2644754"/>
          </a:xfrm>
          <a:prstGeom prst="rect">
            <a:avLst/>
          </a:prstGeom>
        </p:spPr>
      </p:pic>
      <p:pic>
        <p:nvPicPr>
          <p:cNvPr id="6" name="图片 5" descr="upload_post_object_v2_3528915848"/>
          <p:cNvPicPr>
            <a:picLocks noChangeAspect="1"/>
          </p:cNvPicPr>
          <p:nvPr/>
        </p:nvPicPr>
        <p:blipFill>
          <a:blip r:embed="rId2"/>
          <a:srcRect l="18982" t="17786" r="6911" b="41794"/>
          <a:stretch>
            <a:fillRect/>
          </a:stretch>
        </p:blipFill>
        <p:spPr>
          <a:xfrm>
            <a:off x="3935422" y="1895461"/>
            <a:ext cx="6806125" cy="2024331"/>
          </a:xfrm>
          <a:prstGeom prst="round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Application 03  —— Diffusion Policy</a:t>
            </a:r>
            <a:endParaRPr lang="en-US" altLang="zh-CN"/>
          </a:p>
        </p:txBody>
      </p:sp>
      <p:pic>
        <p:nvPicPr>
          <p:cNvPr id="3" name="图片 2" descr="upload_post_object_v2_4081081668"/>
          <p:cNvPicPr>
            <a:picLocks noChangeAspect="1"/>
          </p:cNvPicPr>
          <p:nvPr/>
        </p:nvPicPr>
        <p:blipFill>
          <a:blip r:embed="rId1"/>
          <a:srcRect b="1239"/>
          <a:stretch>
            <a:fillRect/>
          </a:stretch>
        </p:blipFill>
        <p:spPr>
          <a:xfrm>
            <a:off x="401862" y="1021654"/>
            <a:ext cx="11530996" cy="583644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Application 03  —— </a:t>
            </a:r>
            <a:r>
              <a:rPr lang="en-US" altLang="zh-CN">
                <a:solidFill>
                  <a:schemeClr val="bg1"/>
                </a:solidFill>
                <a:uFillTx/>
              </a:rPr>
              <a:t>Diffusion Policy</a:t>
            </a:r>
            <a:endParaRPr lang="en-US" altLang="zh-CN"/>
          </a:p>
        </p:txBody>
      </p:sp>
      <p:pic>
        <p:nvPicPr>
          <p:cNvPr id="5" name="图片 4" descr="upload_post_object_v2_2286510856"/>
          <p:cNvPicPr>
            <a:picLocks noChangeAspect="1"/>
          </p:cNvPicPr>
          <p:nvPr/>
        </p:nvPicPr>
        <p:blipFill>
          <a:blip r:embed="rId1"/>
          <a:srcRect b="7250"/>
          <a:stretch>
            <a:fillRect/>
          </a:stretch>
        </p:blipFill>
        <p:spPr>
          <a:xfrm>
            <a:off x="-10843" y="1021654"/>
            <a:ext cx="12192000" cy="585725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Application 03  —— </a:t>
            </a:r>
            <a:r>
              <a:rPr lang="en-US" altLang="zh-CN">
                <a:solidFill>
                  <a:schemeClr val="bg1"/>
                </a:solidFill>
                <a:uFillTx/>
              </a:rPr>
              <a:t>Diffusion Policy</a:t>
            </a:r>
            <a:endParaRPr lang="en-US" altLang="zh-CN"/>
          </a:p>
        </p:txBody>
      </p:sp>
      <p:pic>
        <p:nvPicPr>
          <p:cNvPr id="3" name="图片 2" descr="upload_post_object_v2_3466953363"/>
          <p:cNvPicPr>
            <a:picLocks noChangeAspect="1"/>
          </p:cNvPicPr>
          <p:nvPr/>
        </p:nvPicPr>
        <p:blipFill>
          <a:blip r:embed="rId1"/>
          <a:srcRect b="7272"/>
          <a:stretch>
            <a:fillRect/>
          </a:stretch>
        </p:blipFill>
        <p:spPr>
          <a:xfrm>
            <a:off x="-10843" y="1021715"/>
            <a:ext cx="12192000" cy="583820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Application 03  —— </a:t>
            </a:r>
            <a:r>
              <a:rPr lang="en-US" altLang="zh-CN">
                <a:solidFill>
                  <a:schemeClr val="bg1"/>
                </a:solidFill>
                <a:uFillTx/>
              </a:rPr>
              <a:t>Diffusion Policy</a:t>
            </a:r>
            <a:endParaRPr lang="en-US" altLang="zh-CN"/>
          </a:p>
        </p:txBody>
      </p:sp>
      <p:pic>
        <p:nvPicPr>
          <p:cNvPr id="4" name="图片 3" descr="upload_post_object_v2_2708077427"/>
          <p:cNvPicPr>
            <a:picLocks noChangeAspect="1"/>
          </p:cNvPicPr>
          <p:nvPr/>
        </p:nvPicPr>
        <p:blipFill>
          <a:blip r:embed="rId1"/>
          <a:stretch>
            <a:fillRect/>
          </a:stretch>
        </p:blipFill>
        <p:spPr>
          <a:xfrm>
            <a:off x="729157" y="1021654"/>
            <a:ext cx="10733686" cy="583644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455208" y="884767"/>
            <a:ext cx="9281583" cy="831850"/>
          </a:xfrm>
        </p:spPr>
        <p:txBody>
          <a:bodyPr/>
          <a:lstStyle/>
          <a:p>
            <a:r>
              <a:rPr lang="zh-CN" altLang="en-US" b="1">
                <a:solidFill>
                  <a:schemeClr val="tx1"/>
                </a:solidFill>
                <a:latin typeface="Georgia" panose="02040502050405090303" charset="0"/>
                <a:ea typeface="Georgia" panose="02040502050405090303" charset="0"/>
                <a:cs typeface="Georgia" panose="02040502050405090303" charset="0"/>
              </a:rPr>
              <a:t>Brief Introduction</a:t>
            </a:r>
            <a:endParaRPr lang="zh-CN" altLang="en-US">
              <a:latin typeface="Georgia" panose="02040502050405090303" charset="0"/>
              <a:ea typeface="Georgia" panose="02040502050405090303" charset="0"/>
              <a:cs typeface="Georgia" panose="02040502050405090303" charset="0"/>
            </a:endParaRPr>
          </a:p>
        </p:txBody>
      </p:sp>
      <p:sp>
        <p:nvSpPr>
          <p:cNvPr id="4" name="圆角矩形 3"/>
          <p:cNvSpPr/>
          <p:nvPr userDrawn="1"/>
        </p:nvSpPr>
        <p:spPr>
          <a:xfrm>
            <a:off x="747713" y="2252663"/>
            <a:ext cx="3067050" cy="4067175"/>
          </a:xfrm>
          <a:prstGeom prst="roundRect">
            <a:avLst/>
          </a:prstGeom>
          <a:solidFill>
            <a:srgbClr val="0D2659">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zh-CN" altLang="en-US" sz="3600">
                <a:solidFill>
                  <a:srgbClr val="FFFFFF"/>
                </a:solidFill>
                <a:latin typeface="华文中宋" panose="02010600040101010101" charset="-122"/>
                <a:ea typeface="华文中宋" panose="02010600040101010101" charset="-122"/>
              </a:rPr>
              <a:t>前向加噪</a:t>
            </a:r>
            <a:endParaRPr lang="zh-CN" altLang="en-US">
              <a:solidFill>
                <a:srgbClr val="FFFFFF"/>
              </a:solidFill>
              <a:latin typeface="华文中宋" panose="02010600040101010101" charset="-122"/>
              <a:ea typeface="华文中宋" panose="02010600040101010101" charset="-122"/>
            </a:endParaRPr>
          </a:p>
        </p:txBody>
      </p:sp>
      <p:sp>
        <p:nvSpPr>
          <p:cNvPr id="5" name="圆角矩形 4"/>
          <p:cNvSpPr/>
          <p:nvPr userDrawn="1"/>
        </p:nvSpPr>
        <p:spPr>
          <a:xfrm>
            <a:off x="4562475" y="2252663"/>
            <a:ext cx="3067050" cy="4067175"/>
          </a:xfrm>
          <a:prstGeom prst="roundRect">
            <a:avLst/>
          </a:prstGeom>
          <a:solidFill>
            <a:srgbClr val="0D2659">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zh-CN" altLang="en-US" sz="3600">
                <a:solidFill>
                  <a:srgbClr val="FFFFFF"/>
                </a:solidFill>
                <a:latin typeface="华文中宋" panose="02010600040101010101" charset="-122"/>
                <a:ea typeface="华文中宋" panose="02010600040101010101" charset="-122"/>
                <a:cs typeface="Arial" panose="020B0604020202090204" pitchFamily="34" charset="0"/>
              </a:rPr>
              <a:t>反向去噪</a:t>
            </a:r>
            <a:endParaRPr lang="zh-CN" altLang="en-US">
              <a:solidFill>
                <a:srgbClr val="FFFFFF"/>
              </a:solidFill>
              <a:latin typeface="华文中宋" panose="02010600040101010101" charset="-122"/>
              <a:ea typeface="华文中宋" panose="02010600040101010101" charset="-122"/>
              <a:cs typeface="Arial" panose="020B0604020202090204" pitchFamily="34" charset="0"/>
            </a:endParaRPr>
          </a:p>
        </p:txBody>
      </p:sp>
      <p:sp>
        <p:nvSpPr>
          <p:cNvPr id="6" name="圆角矩形 5"/>
          <p:cNvSpPr/>
          <p:nvPr userDrawn="1"/>
        </p:nvSpPr>
        <p:spPr>
          <a:xfrm>
            <a:off x="8377238" y="2252663"/>
            <a:ext cx="3067050" cy="4067175"/>
          </a:xfrm>
          <a:prstGeom prst="roundRect">
            <a:avLst/>
          </a:prstGeom>
          <a:solidFill>
            <a:srgbClr val="0D2659">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zh-CN" altLang="en-US" sz="3600">
                <a:solidFill>
                  <a:srgbClr val="FFFFFF"/>
                </a:solidFill>
                <a:latin typeface="华文中宋" panose="02010600040101010101" charset="-122"/>
                <a:ea typeface="华文中宋" panose="02010600040101010101" charset="-122"/>
                <a:cs typeface="Arial" panose="020B0604020202090204" pitchFamily="34" charset="0"/>
              </a:rPr>
              <a:t>模型训练</a:t>
            </a:r>
            <a:endParaRPr lang="zh-CN" altLang="en-US">
              <a:solidFill>
                <a:srgbClr val="FFFFFF"/>
              </a:solidFill>
              <a:latin typeface="华文中宋" panose="02010600040101010101" charset="-122"/>
              <a:ea typeface="华文中宋" panose="02010600040101010101" charset="-122"/>
              <a:cs typeface="Arial" panose="020B060402020209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Application 03  —— Diffusion Policy</a:t>
            </a:r>
            <a:endParaRPr lang="en-US" altLang="zh-CN"/>
          </a:p>
        </p:txBody>
      </p:sp>
      <p:sp>
        <p:nvSpPr>
          <p:cNvPr id="4" name="文本框 3"/>
          <p:cNvSpPr txBox="1"/>
          <p:nvPr/>
        </p:nvSpPr>
        <p:spPr>
          <a:xfrm>
            <a:off x="95250" y="1217190"/>
            <a:ext cx="3552825" cy="692785"/>
          </a:xfrm>
          <a:prstGeom prst="rect">
            <a:avLst/>
          </a:prstGeom>
          <a:noFill/>
        </p:spPr>
        <p:txBody>
          <a:bodyPr wrap="square" rtlCol="0" anchor="t">
            <a:noAutofit/>
          </a:bodyPr>
          <a:lstStyle/>
          <a:p>
            <a:pPr algn="l"/>
            <a:r>
              <a:rPr lang="zh-CN" altLang="en-US" sz="3600" b="1">
                <a:solidFill>
                  <a:schemeClr val="tx1"/>
                </a:solidFill>
                <a:latin typeface="Georgia" panose="02040502050405090303" charset="0"/>
                <a:ea typeface="Georgia" panose="02040502050405090303" charset="0"/>
                <a:cs typeface="Georgia" panose="02040502050405090303" charset="0"/>
              </a:rPr>
              <a:t>Approach</a:t>
            </a:r>
            <a:endParaRPr lang="zh-CN" altLang="en-US" b="1">
              <a:latin typeface="Georgia" panose="02040502050405090303" charset="0"/>
              <a:ea typeface="Georgia" panose="02040502050405090303" charset="0"/>
              <a:cs typeface="Georgia" panose="02040502050405090303" charset="0"/>
            </a:endParaRPr>
          </a:p>
        </p:txBody>
      </p:sp>
      <p:pic>
        <p:nvPicPr>
          <p:cNvPr id="3" name="图片 2" descr="upload_post_object_v2_202970930"/>
          <p:cNvPicPr>
            <a:picLocks noChangeAspect="1"/>
          </p:cNvPicPr>
          <p:nvPr/>
        </p:nvPicPr>
        <p:blipFill>
          <a:blip r:embed="rId1"/>
          <a:stretch>
            <a:fillRect/>
          </a:stretch>
        </p:blipFill>
        <p:spPr>
          <a:xfrm>
            <a:off x="1040342" y="2731141"/>
            <a:ext cx="5748867" cy="674999"/>
          </a:xfrm>
          <a:prstGeom prst="rect">
            <a:avLst/>
          </a:prstGeom>
        </p:spPr>
      </p:pic>
      <p:sp>
        <p:nvSpPr>
          <p:cNvPr id="5" name="文本框 4"/>
          <p:cNvSpPr txBox="1"/>
          <p:nvPr/>
        </p:nvSpPr>
        <p:spPr>
          <a:xfrm>
            <a:off x="423333" y="2215409"/>
            <a:ext cx="4023783" cy="369570"/>
          </a:xfrm>
          <a:prstGeom prst="rect">
            <a:avLst/>
          </a:prstGeom>
          <a:noFill/>
        </p:spPr>
        <p:txBody>
          <a:bodyPr wrap="square" rtlCol="0" anchor="t">
            <a:noAutofit/>
          </a:bodyPr>
          <a:lstStyle/>
          <a:p>
            <a:r>
              <a:rPr lang="en-US" altLang="zh-CN">
                <a:latin typeface="华文中宋" panose="02010600040101010101" charset="-122"/>
                <a:ea typeface="华文中宋" panose="02010600040101010101" charset="-122"/>
                <a:cs typeface="华文中宋" panose="02010600040101010101" charset="-122"/>
              </a:rPr>
              <a:t>Step1 </a:t>
            </a:r>
            <a:r>
              <a:rPr lang="zh-CN" altLang="en-US">
                <a:latin typeface="华文中宋" panose="02010600040101010101" charset="-122"/>
                <a:ea typeface="华文中宋" panose="02010600040101010101" charset="-122"/>
                <a:cs typeface="华文中宋" panose="02010600040101010101" charset="-122"/>
              </a:rPr>
              <a:t>训练阶段：学习</a:t>
            </a:r>
            <a:r>
              <a:rPr lang="en-US" altLang="zh-CN">
                <a:latin typeface="华文中宋" panose="02010600040101010101" charset="-122"/>
                <a:ea typeface="华文中宋" panose="02010600040101010101" charset="-122"/>
                <a:cs typeface="华文中宋" panose="02010600040101010101" charset="-122"/>
              </a:rPr>
              <a:t>“</a:t>
            </a:r>
            <a:r>
              <a:rPr lang="zh-CN" altLang="en-US">
                <a:latin typeface="华文中宋" panose="02010600040101010101" charset="-122"/>
                <a:ea typeface="华文中宋" panose="02010600040101010101" charset="-122"/>
                <a:cs typeface="华文中宋" panose="02010600040101010101" charset="-122"/>
              </a:rPr>
              <a:t>去噪</a:t>
            </a:r>
            <a:r>
              <a:rPr lang="en-US" altLang="zh-CN">
                <a:latin typeface="华文中宋" panose="02010600040101010101" charset="-122"/>
                <a:ea typeface="华文中宋" panose="02010600040101010101" charset="-122"/>
                <a:cs typeface="华文中宋" panose="02010600040101010101" charset="-122"/>
              </a:rPr>
              <a:t>”</a:t>
            </a:r>
            <a:r>
              <a:rPr lang="zh-CN" altLang="en-US">
                <a:latin typeface="华文中宋" panose="02010600040101010101" charset="-122"/>
                <a:ea typeface="华文中宋" panose="02010600040101010101" charset="-122"/>
                <a:cs typeface="华文中宋" panose="02010600040101010101" charset="-122"/>
              </a:rPr>
              <a:t>过程</a:t>
            </a:r>
            <a:endParaRPr lang="zh-CN" altLang="en-US">
              <a:latin typeface="华文中宋" panose="02010600040101010101" charset="-122"/>
              <a:ea typeface="华文中宋" panose="02010600040101010101" charset="-122"/>
              <a:cs typeface="华文中宋" panose="02010600040101010101" charset="-122"/>
            </a:endParaRPr>
          </a:p>
        </p:txBody>
      </p:sp>
      <p:sp>
        <p:nvSpPr>
          <p:cNvPr id="6" name="文本框 5"/>
          <p:cNvSpPr txBox="1"/>
          <p:nvPr userDrawn="1"/>
        </p:nvSpPr>
        <p:spPr>
          <a:xfrm>
            <a:off x="4447117" y="2215409"/>
            <a:ext cx="7315200" cy="368300"/>
          </a:xfrm>
          <a:prstGeom prst="rect">
            <a:avLst/>
          </a:prstGeom>
        </p:spPr>
        <p:txBody>
          <a:bodyPr rtlCol="0" anchor="t">
            <a:spAutoFit/>
          </a:bodyPr>
          <a:lstStyle/>
          <a:p>
            <a:r>
              <a:rPr lang="zh-CN" altLang="en-US">
                <a:latin typeface="华文中宋" panose="02010600040101010101" charset="-122"/>
                <a:ea typeface="华文中宋" panose="02010600040101010101" charset="-122"/>
                <a:cs typeface="华文中宋" panose="02010600040101010101" charset="-122"/>
              </a:rPr>
              <a:t>经过多次迭代去噪，模型生成出符合当前观察条件的“干净”动作</a:t>
            </a:r>
            <a:r>
              <a:rPr lang="en-US" altLang="zh-CN">
                <a:latin typeface="华文中宋" panose="02010600040101010101" charset="-122"/>
                <a:ea typeface="华文中宋" panose="02010600040101010101" charset="-122"/>
                <a:cs typeface="华文中宋" panose="02010600040101010101" charset="-122"/>
              </a:rPr>
              <a:t>x0</a:t>
            </a:r>
            <a:endParaRPr lang="zh-CN" altLang="en-US">
              <a:latin typeface="华文中宋" panose="02010600040101010101" charset="-122"/>
              <a:ea typeface="华文中宋" panose="02010600040101010101" charset="-122"/>
              <a:cs typeface="华文中宋" panose="02010600040101010101" charset="-122"/>
            </a:endParaRPr>
          </a:p>
        </p:txBody>
      </p:sp>
      <p:sp>
        <p:nvSpPr>
          <p:cNvPr id="7" name="文本框 6"/>
          <p:cNvSpPr txBox="1"/>
          <p:nvPr/>
        </p:nvSpPr>
        <p:spPr>
          <a:xfrm>
            <a:off x="423333" y="3533987"/>
            <a:ext cx="3801533" cy="369570"/>
          </a:xfrm>
          <a:prstGeom prst="rect">
            <a:avLst/>
          </a:prstGeom>
          <a:noFill/>
        </p:spPr>
        <p:txBody>
          <a:bodyPr wrap="square" rtlCol="0" anchor="t">
            <a:noAutofit/>
          </a:bodyPr>
          <a:lstStyle/>
          <a:p>
            <a:r>
              <a:rPr lang="en-US" altLang="zh-CN">
                <a:latin typeface="华文中宋" panose="02010600040101010101" charset="-122"/>
                <a:ea typeface="华文中宋" panose="02010600040101010101" charset="-122"/>
                <a:cs typeface="华文中宋" panose="02010600040101010101" charset="-122"/>
              </a:rPr>
              <a:t>Step2 </a:t>
            </a:r>
            <a:r>
              <a:rPr lang="zh-CN" altLang="en-US">
                <a:latin typeface="华文中宋" panose="02010600040101010101" charset="-122"/>
                <a:ea typeface="华文中宋" panose="02010600040101010101" charset="-122"/>
                <a:cs typeface="华文中宋" panose="02010600040101010101" charset="-122"/>
              </a:rPr>
              <a:t>得分匹配来优化动作的能量</a:t>
            </a:r>
            <a:endParaRPr lang="zh-CN" altLang="en-US">
              <a:latin typeface="华文中宋" panose="02010600040101010101" charset="-122"/>
              <a:ea typeface="华文中宋" panose="02010600040101010101" charset="-122"/>
              <a:cs typeface="华文中宋" panose="02010600040101010101" charset="-122"/>
            </a:endParaRPr>
          </a:p>
        </p:txBody>
      </p:sp>
      <p:pic>
        <p:nvPicPr>
          <p:cNvPr id="8" name="图片 7" descr="upload_post_object_v2_2624112549"/>
          <p:cNvPicPr>
            <a:picLocks noChangeAspect="1"/>
          </p:cNvPicPr>
          <p:nvPr/>
        </p:nvPicPr>
        <p:blipFill>
          <a:blip r:embed="rId2"/>
          <a:stretch>
            <a:fillRect/>
          </a:stretch>
        </p:blipFill>
        <p:spPr>
          <a:xfrm>
            <a:off x="4112698" y="3903557"/>
            <a:ext cx="3966604" cy="599122"/>
          </a:xfrm>
          <a:prstGeom prst="rect">
            <a:avLst/>
          </a:prstGeom>
        </p:spPr>
      </p:pic>
      <p:pic>
        <p:nvPicPr>
          <p:cNvPr id="9" name="图片 8" descr="upload_post_object_v2_1809909232"/>
          <p:cNvPicPr>
            <a:picLocks noChangeAspect="1"/>
          </p:cNvPicPr>
          <p:nvPr/>
        </p:nvPicPr>
        <p:blipFill>
          <a:blip r:embed="rId3"/>
          <a:stretch>
            <a:fillRect/>
          </a:stretch>
        </p:blipFill>
        <p:spPr>
          <a:xfrm>
            <a:off x="3613679" y="5005026"/>
            <a:ext cx="4964642" cy="1152781"/>
          </a:xfrm>
          <a:prstGeom prst="rect">
            <a:avLst/>
          </a:prstGeom>
        </p:spPr>
      </p:pic>
      <p:sp>
        <p:nvSpPr>
          <p:cNvPr id="10" name="文本框 9"/>
          <p:cNvSpPr txBox="1"/>
          <p:nvPr/>
        </p:nvSpPr>
        <p:spPr>
          <a:xfrm>
            <a:off x="423333" y="4656667"/>
            <a:ext cx="5791200" cy="369570"/>
          </a:xfrm>
          <a:prstGeom prst="rect">
            <a:avLst/>
          </a:prstGeom>
          <a:noFill/>
        </p:spPr>
        <p:txBody>
          <a:bodyPr wrap="square" rtlCol="0" anchor="t">
            <a:noAutofit/>
          </a:bodyPr>
          <a:lstStyle/>
          <a:p>
            <a:r>
              <a:rPr lang="en-US" altLang="zh-CN">
                <a:latin typeface="华文中宋" panose="02010600040101010101" charset="-122"/>
                <a:ea typeface="华文中宋" panose="02010600040101010101" charset="-122"/>
                <a:cs typeface="华文中宋" panose="02010600040101010101" charset="-122"/>
              </a:rPr>
              <a:t>Step3 InfoNCE</a:t>
            </a:r>
            <a:r>
              <a:rPr lang="zh-CN" altLang="en-US">
                <a:latin typeface="华文中宋" panose="02010600040101010101" charset="-122"/>
                <a:ea typeface="华文中宋" panose="02010600040101010101" charset="-122"/>
                <a:cs typeface="华文中宋" panose="02010600040101010101" charset="-122"/>
              </a:rPr>
              <a:t>损失：区分</a:t>
            </a:r>
            <a:r>
              <a:rPr lang="en-US" altLang="zh-CN">
                <a:latin typeface="华文中宋" panose="02010600040101010101" charset="-122"/>
                <a:ea typeface="华文中宋" panose="02010600040101010101" charset="-122"/>
                <a:cs typeface="华文中宋" panose="02010600040101010101" charset="-122"/>
              </a:rPr>
              <a:t>“</a:t>
            </a:r>
            <a:r>
              <a:rPr lang="zh-CN" altLang="en-US">
                <a:latin typeface="华文中宋" panose="02010600040101010101" charset="-122"/>
                <a:ea typeface="华文中宋" panose="02010600040101010101" charset="-122"/>
                <a:cs typeface="华文中宋" panose="02010600040101010101" charset="-122"/>
              </a:rPr>
              <a:t>好</a:t>
            </a:r>
            <a:r>
              <a:rPr lang="en-US" altLang="zh-CN">
                <a:latin typeface="华文中宋" panose="02010600040101010101" charset="-122"/>
                <a:ea typeface="华文中宋" panose="02010600040101010101" charset="-122"/>
                <a:cs typeface="华文中宋" panose="02010600040101010101" charset="-122"/>
              </a:rPr>
              <a:t>”</a:t>
            </a:r>
            <a:r>
              <a:rPr lang="zh-CN" altLang="en-US">
                <a:latin typeface="华文中宋" panose="02010600040101010101" charset="-122"/>
                <a:ea typeface="华文中宋" panose="02010600040101010101" charset="-122"/>
                <a:cs typeface="华文中宋" panose="02010600040101010101" charset="-122"/>
              </a:rPr>
              <a:t>动作与</a:t>
            </a:r>
            <a:r>
              <a:rPr lang="en-US" altLang="zh-CN">
                <a:latin typeface="华文中宋" panose="02010600040101010101" charset="-122"/>
                <a:ea typeface="华文中宋" panose="02010600040101010101" charset="-122"/>
                <a:cs typeface="华文中宋" panose="02010600040101010101" charset="-122"/>
              </a:rPr>
              <a:t>“</a:t>
            </a:r>
            <a:r>
              <a:rPr lang="zh-CN" altLang="en-US">
                <a:latin typeface="华文中宋" panose="02010600040101010101" charset="-122"/>
                <a:ea typeface="华文中宋" panose="02010600040101010101" charset="-122"/>
                <a:cs typeface="华文中宋" panose="02010600040101010101" charset="-122"/>
              </a:rPr>
              <a:t>坏</a:t>
            </a:r>
            <a:r>
              <a:rPr lang="en-US" altLang="zh-CN">
                <a:latin typeface="华文中宋" panose="02010600040101010101" charset="-122"/>
                <a:ea typeface="华文中宋" panose="02010600040101010101" charset="-122"/>
                <a:cs typeface="华文中宋" panose="02010600040101010101" charset="-122"/>
              </a:rPr>
              <a:t>”</a:t>
            </a:r>
            <a:r>
              <a:rPr lang="zh-CN" altLang="en-US">
                <a:latin typeface="华文中宋" panose="02010600040101010101" charset="-122"/>
                <a:ea typeface="华文中宋" panose="02010600040101010101" charset="-122"/>
                <a:cs typeface="华文中宋" panose="02010600040101010101" charset="-122"/>
              </a:rPr>
              <a:t>动作</a:t>
            </a:r>
            <a:endParaRPr lang="zh-CN" altLang="en-US">
              <a:latin typeface="华文中宋" panose="02010600040101010101" charset="-122"/>
              <a:ea typeface="华文中宋" panose="02010600040101010101" charset="-122"/>
              <a:cs typeface="华文中宋" panose="02010600040101010101" charset="-122"/>
            </a:endParaRPr>
          </a:p>
        </p:txBody>
      </p:sp>
      <p:sp>
        <p:nvSpPr>
          <p:cNvPr id="11" name="文本框 10"/>
          <p:cNvSpPr txBox="1"/>
          <p:nvPr/>
        </p:nvSpPr>
        <p:spPr>
          <a:xfrm>
            <a:off x="423333" y="6157807"/>
            <a:ext cx="7315200" cy="368300"/>
          </a:xfrm>
          <a:prstGeom prst="rect">
            <a:avLst/>
          </a:prstGeom>
          <a:noFill/>
        </p:spPr>
        <p:txBody>
          <a:bodyPr wrap="square" rtlCol="0" anchor="t">
            <a:spAutoFit/>
          </a:bodyPr>
          <a:lstStyle/>
          <a:p>
            <a:r>
              <a:rPr lang="en-US" altLang="zh-CN">
                <a:latin typeface="华文中宋" panose="02010600040101010101" charset="-122"/>
                <a:ea typeface="华文中宋" panose="02010600040101010101" charset="-122"/>
                <a:cs typeface="华文中宋" panose="02010600040101010101" charset="-122"/>
              </a:rPr>
              <a:t>Step4 </a:t>
            </a:r>
            <a:r>
              <a:rPr lang="zh-CN" altLang="en-US">
                <a:latin typeface="华文中宋" panose="02010600040101010101" charset="-122"/>
                <a:ea typeface="华文中宋" panose="02010600040101010101" charset="-122"/>
                <a:cs typeface="华文中宋" panose="02010600040101010101" charset="-122"/>
              </a:rPr>
              <a:t>推理阶段：实时生成动作序列</a:t>
            </a:r>
            <a:endParaRPr lang="zh-CN" altLang="en-US">
              <a:latin typeface="华文中宋" panose="02010600040101010101" charset="-122"/>
              <a:ea typeface="华文中宋" panose="02010600040101010101" charset="-122"/>
              <a:cs typeface="华文中宋" panose="02010600040101010101" charset="-122"/>
            </a:endParaRPr>
          </a:p>
        </p:txBody>
      </p:sp>
      <p:sp>
        <p:nvSpPr>
          <p:cNvPr id="12" name="文本框 11"/>
          <p:cNvSpPr txBox="1"/>
          <p:nvPr userDrawn="1"/>
        </p:nvSpPr>
        <p:spPr>
          <a:xfrm>
            <a:off x="7895272" y="4881769"/>
            <a:ext cx="1325880" cy="368300"/>
          </a:xfrm>
          <a:prstGeom prst="rect">
            <a:avLst/>
          </a:prstGeom>
        </p:spPr>
        <p:txBody>
          <a:bodyPr wrap="none" rtlCol="0">
            <a:spAutoFit/>
          </a:bodyPr>
          <a:lstStyle/>
          <a:p>
            <a:r>
              <a:rPr lang="zh-CN" altLang="en-US">
                <a:solidFill>
                  <a:srgbClr val="A6A6A6"/>
                </a:solidFill>
              </a:rPr>
              <a:t>“</a:t>
            </a:r>
            <a:r>
              <a:rPr lang="zh-CN" altLang="en-US">
                <a:solidFill>
                  <a:srgbClr val="A6A6A6"/>
                </a:solidFill>
                <a:cs typeface="Arial" panose="020B0604020202090204" pitchFamily="34" charset="0"/>
              </a:rPr>
              <a:t>好</a:t>
            </a:r>
            <a:r>
              <a:rPr lang="zh-CN" altLang="en-US">
                <a:solidFill>
                  <a:srgbClr val="A6A6A6"/>
                </a:solidFill>
              </a:rPr>
              <a:t>”动作</a:t>
            </a:r>
            <a:endParaRPr lang="zh-CN" altLang="en-US">
              <a:solidFill>
                <a:srgbClr val="A6A6A6"/>
              </a:solidFill>
            </a:endParaRPr>
          </a:p>
        </p:txBody>
      </p:sp>
      <p:sp>
        <p:nvSpPr>
          <p:cNvPr id="13" name="文本框 12"/>
          <p:cNvSpPr txBox="1"/>
          <p:nvPr userDrawn="1"/>
        </p:nvSpPr>
        <p:spPr>
          <a:xfrm>
            <a:off x="8970472" y="5788269"/>
            <a:ext cx="1325880" cy="368300"/>
          </a:xfrm>
          <a:prstGeom prst="rect">
            <a:avLst/>
          </a:prstGeom>
        </p:spPr>
        <p:txBody>
          <a:bodyPr wrap="none" rtlCol="0">
            <a:spAutoFit/>
          </a:bodyPr>
          <a:lstStyle/>
          <a:p>
            <a:r>
              <a:rPr lang="zh-CN" altLang="en-US">
                <a:solidFill>
                  <a:srgbClr val="A6A6A6"/>
                </a:solidFill>
              </a:rPr>
              <a:t>“</a:t>
            </a:r>
            <a:r>
              <a:rPr lang="zh-CN" altLang="en-US">
                <a:solidFill>
                  <a:srgbClr val="A6A6A6"/>
                </a:solidFill>
                <a:cs typeface="Arial" panose="020B0604020202090204" pitchFamily="34" charset="0"/>
              </a:rPr>
              <a:t>坏</a:t>
            </a:r>
            <a:r>
              <a:rPr lang="zh-CN" altLang="en-US">
                <a:solidFill>
                  <a:srgbClr val="A6A6A6"/>
                </a:solidFill>
              </a:rPr>
              <a:t>”动作</a:t>
            </a:r>
            <a:endParaRPr lang="zh-CN" altLang="en-US">
              <a:solidFill>
                <a:srgbClr val="A6A6A6"/>
              </a:solidFill>
            </a:endParaRPr>
          </a:p>
        </p:txBody>
      </p:sp>
      <p:cxnSp>
        <p:nvCxnSpPr>
          <p:cNvPr id="14" name="直接箭头连接符 13"/>
          <p:cNvCxnSpPr/>
          <p:nvPr userDrawn="1"/>
        </p:nvCxnSpPr>
        <p:spPr>
          <a:xfrm flipV="1">
            <a:off x="7289802" y="5097440"/>
            <a:ext cx="605470" cy="197161"/>
          </a:xfrm>
          <a:prstGeom prst="straightConnector1">
            <a:avLst/>
          </a:prstGeom>
          <a:ln w="19050" cap="flat" cmpd="sng" algn="ctr">
            <a:solidFill>
              <a:srgbClr val="979797">
                <a:alpha val="100000"/>
              </a:srgbClr>
            </a:solidFill>
            <a:prstDash val="solid"/>
            <a:miter lim="800000"/>
            <a:tailEnd type="triangle"/>
          </a:ln>
        </p:spPr>
        <p:style>
          <a:lnRef idx="2">
            <a:schemeClr val="accent1"/>
          </a:lnRef>
          <a:fillRef idx="0">
            <a:srgbClr val="FFFFFF"/>
          </a:fillRef>
          <a:effectRef idx="0">
            <a:srgbClr val="FFFFFF"/>
          </a:effectRef>
          <a:fontRef idx="minor">
            <a:schemeClr val="tx1"/>
          </a:fontRef>
        </p:style>
      </p:cxnSp>
      <p:cxnSp>
        <p:nvCxnSpPr>
          <p:cNvPr id="15" name="直接箭头连接符 14"/>
          <p:cNvCxnSpPr>
            <a:endCxn id="13" idx="1"/>
          </p:cNvCxnSpPr>
          <p:nvPr userDrawn="1"/>
        </p:nvCxnSpPr>
        <p:spPr>
          <a:xfrm>
            <a:off x="8146013" y="5787927"/>
            <a:ext cx="824459" cy="184492"/>
          </a:xfrm>
          <a:prstGeom prst="straightConnector1">
            <a:avLst/>
          </a:prstGeom>
          <a:ln w="19050" cap="flat" cmpd="sng" algn="ctr">
            <a:solidFill>
              <a:srgbClr val="979797">
                <a:alpha val="100000"/>
              </a:srgbClr>
            </a:solidFill>
            <a:prstDash val="solid"/>
            <a:miter lim="800000"/>
            <a:tailEnd type="triangle"/>
          </a:ln>
        </p:spPr>
        <p:style>
          <a:lnRef idx="2">
            <a:schemeClr val="accent1"/>
          </a:lnRef>
          <a:fillRef idx="0">
            <a:srgbClr val="FFFFFF"/>
          </a:fillRef>
          <a:effectRef idx="0">
            <a:srgbClr val="FFFFFF"/>
          </a:effectRef>
          <a:fontRef idx="minor">
            <a:schemeClr val="tx1"/>
          </a:fontRef>
        </p:style>
      </p:cxnSp>
      <p:sp>
        <p:nvSpPr>
          <p:cNvPr id="16" name="文本框 15"/>
          <p:cNvSpPr txBox="1"/>
          <p:nvPr/>
        </p:nvSpPr>
        <p:spPr>
          <a:xfrm>
            <a:off x="8629650" y="4018312"/>
            <a:ext cx="3562350" cy="369570"/>
          </a:xfrm>
          <a:prstGeom prst="rect">
            <a:avLst/>
          </a:prstGeom>
          <a:noFill/>
        </p:spPr>
        <p:txBody>
          <a:bodyPr wrap="square" rtlCol="0" anchor="t">
            <a:noAutofit/>
          </a:bodyPr>
          <a:lstStyle/>
          <a:p>
            <a:pPr algn="r"/>
            <a:r>
              <a:rPr lang="zh-CN" altLang="en-US"/>
              <a:t>沿着降低能量的方向调整动作</a:t>
            </a:r>
            <a:endParaRPr lang="zh-CN" altLang="en-US"/>
          </a:p>
        </p:txBody>
      </p:sp>
      <p:sp>
        <p:nvSpPr>
          <p:cNvPr id="17" name="文本框 16"/>
          <p:cNvSpPr txBox="1"/>
          <p:nvPr/>
        </p:nvSpPr>
        <p:spPr>
          <a:xfrm>
            <a:off x="2265902" y="3289935"/>
            <a:ext cx="1695450" cy="278130"/>
          </a:xfrm>
          <a:prstGeom prst="rect">
            <a:avLst/>
          </a:prstGeom>
          <a:noFill/>
        </p:spPr>
        <p:txBody>
          <a:bodyPr wrap="square" rtlCol="0" anchor="t">
            <a:noAutofit/>
          </a:bodyPr>
          <a:lstStyle/>
          <a:p>
            <a:r>
              <a:rPr lang="zh-CN" altLang="en-US" sz="1200">
                <a:solidFill>
                  <a:srgbClr val="A6A6A6"/>
                </a:solidFill>
              </a:rPr>
              <a:t>去噪步长的缩放系数</a:t>
            </a:r>
            <a:endParaRPr lang="zh-CN" altLang="en-US" sz="1200">
              <a:solidFill>
                <a:srgbClr val="A6A6A6"/>
              </a:solidFill>
            </a:endParaRPr>
          </a:p>
        </p:txBody>
      </p:sp>
      <p:cxnSp>
        <p:nvCxnSpPr>
          <p:cNvPr id="18" name="直接箭头连接符 17"/>
          <p:cNvCxnSpPr/>
          <p:nvPr userDrawn="1"/>
        </p:nvCxnSpPr>
        <p:spPr>
          <a:xfrm>
            <a:off x="2355852" y="3167351"/>
            <a:ext cx="272095" cy="145739"/>
          </a:xfrm>
          <a:prstGeom prst="straightConnector1">
            <a:avLst/>
          </a:prstGeom>
          <a:ln w="19050" cap="flat" cmpd="sng" algn="ctr">
            <a:solidFill>
              <a:srgbClr val="979797">
                <a:alpha val="100000"/>
              </a:srgbClr>
            </a:solidFill>
            <a:prstDash val="solid"/>
            <a:miter lim="800000"/>
            <a:tailEnd type="triangle"/>
          </a:ln>
        </p:spPr>
        <p:style>
          <a:lnRef idx="2">
            <a:schemeClr val="accent1"/>
          </a:lnRef>
          <a:fillRef idx="0">
            <a:srgbClr val="FFFFFF"/>
          </a:fillRef>
          <a:effectRef idx="0">
            <a:srgbClr val="FFFFFF"/>
          </a:effectRef>
          <a:fontRef idx="minor">
            <a:schemeClr val="tx1"/>
          </a:fontRef>
        </p:style>
      </p:cxnSp>
      <p:sp>
        <p:nvSpPr>
          <p:cNvPr id="19" name="文本框 18"/>
          <p:cNvSpPr txBox="1"/>
          <p:nvPr/>
        </p:nvSpPr>
        <p:spPr>
          <a:xfrm>
            <a:off x="4563618" y="3255836"/>
            <a:ext cx="1695450" cy="278130"/>
          </a:xfrm>
          <a:prstGeom prst="rect">
            <a:avLst/>
          </a:prstGeom>
          <a:noFill/>
        </p:spPr>
        <p:txBody>
          <a:bodyPr wrap="square" rtlCol="0" anchor="t">
            <a:noAutofit/>
          </a:bodyPr>
          <a:lstStyle/>
          <a:p>
            <a:r>
              <a:rPr lang="zh-CN" altLang="en-US" sz="1200">
                <a:solidFill>
                  <a:srgbClr val="A6A6A6"/>
                </a:solidFill>
              </a:rPr>
              <a:t>噪声预测函数</a:t>
            </a:r>
            <a:endParaRPr lang="zh-CN" altLang="en-US"/>
          </a:p>
        </p:txBody>
      </p:sp>
      <p:cxnSp>
        <p:nvCxnSpPr>
          <p:cNvPr id="20" name="直接箭头连接符 19"/>
          <p:cNvCxnSpPr/>
          <p:nvPr userDrawn="1"/>
        </p:nvCxnSpPr>
        <p:spPr>
          <a:xfrm>
            <a:off x="4359277" y="3228311"/>
            <a:ext cx="272095" cy="145739"/>
          </a:xfrm>
          <a:prstGeom prst="straightConnector1">
            <a:avLst/>
          </a:prstGeom>
          <a:ln w="19050" cap="flat" cmpd="sng" algn="ctr">
            <a:solidFill>
              <a:srgbClr val="979797">
                <a:alpha val="100000"/>
              </a:srgbClr>
            </a:solidFill>
            <a:prstDash val="solid"/>
            <a:miter lim="800000"/>
            <a:tailEnd type="triangle"/>
          </a:ln>
        </p:spPr>
        <p:style>
          <a:lnRef idx="2">
            <a:schemeClr val="accent1"/>
          </a:lnRef>
          <a:fillRef idx="0">
            <a:srgbClr val="FFFFFF"/>
          </a:fillRef>
          <a:effectRef idx="0">
            <a:srgbClr val="FFFFFF"/>
          </a:effectRef>
          <a:fontRef idx="minor">
            <a:schemeClr val="tx1"/>
          </a:fontRef>
        </p:style>
      </p:cxnSp>
      <p:pic>
        <p:nvPicPr>
          <p:cNvPr id="21" name="图片 20" descr="upload_post_object_v2_150997327"/>
          <p:cNvPicPr>
            <a:picLocks noChangeAspect="1"/>
          </p:cNvPicPr>
          <p:nvPr/>
        </p:nvPicPr>
        <p:blipFill>
          <a:blip r:embed="rId4"/>
          <a:stretch>
            <a:fillRect/>
          </a:stretch>
        </p:blipFill>
        <p:spPr>
          <a:xfrm>
            <a:off x="7395020" y="2620994"/>
            <a:ext cx="4105331" cy="692087"/>
          </a:xfrm>
          <a:prstGeom prst="rect">
            <a:avLst/>
          </a:prstGeom>
        </p:spPr>
      </p:pic>
      <p:sp>
        <p:nvSpPr>
          <p:cNvPr id="22" name="文本框 21"/>
          <p:cNvSpPr txBox="1"/>
          <p:nvPr/>
        </p:nvSpPr>
        <p:spPr>
          <a:xfrm>
            <a:off x="9935718" y="3194876"/>
            <a:ext cx="1695450" cy="278130"/>
          </a:xfrm>
          <a:prstGeom prst="rect">
            <a:avLst/>
          </a:prstGeom>
          <a:noFill/>
        </p:spPr>
        <p:txBody>
          <a:bodyPr wrap="square" rtlCol="0" anchor="t">
            <a:noAutofit/>
          </a:bodyPr>
          <a:lstStyle/>
          <a:p>
            <a:r>
              <a:rPr lang="zh-CN" altLang="en-US" sz="1200">
                <a:solidFill>
                  <a:srgbClr val="A6A6A6"/>
                </a:solidFill>
              </a:rPr>
              <a:t>噪声预测函数</a:t>
            </a:r>
            <a:endParaRPr lang="zh-CN" altLang="en-US"/>
          </a:p>
        </p:txBody>
      </p:sp>
      <p:cxnSp>
        <p:nvCxnSpPr>
          <p:cNvPr id="23" name="直接箭头连接符 22"/>
          <p:cNvCxnSpPr/>
          <p:nvPr userDrawn="1"/>
        </p:nvCxnSpPr>
        <p:spPr>
          <a:xfrm>
            <a:off x="9731377" y="3167351"/>
            <a:ext cx="272095" cy="145739"/>
          </a:xfrm>
          <a:prstGeom prst="straightConnector1">
            <a:avLst/>
          </a:prstGeom>
          <a:ln w="19050" cap="flat" cmpd="sng" algn="ctr">
            <a:solidFill>
              <a:srgbClr val="979797">
                <a:alpha val="100000"/>
              </a:srgbClr>
            </a:solidFill>
            <a:prstDash val="solid"/>
            <a:miter lim="800000"/>
            <a:tailEnd type="triangle"/>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Reference</a:t>
            </a:r>
            <a:endParaRPr lang="zh-CN" altLang="en-US"/>
          </a:p>
        </p:txBody>
      </p:sp>
      <p:pic>
        <p:nvPicPr>
          <p:cNvPr id="3" name="图片 2" descr="upload_post_object_v2_2122116573"/>
          <p:cNvPicPr>
            <a:picLocks noChangeAspect="1"/>
          </p:cNvPicPr>
          <p:nvPr/>
        </p:nvPicPr>
        <p:blipFill>
          <a:blip r:embed="rId1"/>
          <a:stretch>
            <a:fillRect/>
          </a:stretch>
        </p:blipFill>
        <p:spPr>
          <a:xfrm>
            <a:off x="130802" y="1794867"/>
            <a:ext cx="2929599" cy="4095750"/>
          </a:xfrm>
          <a:prstGeom prst="rect">
            <a:avLst/>
          </a:prstGeom>
          <a:effectLst>
            <a:outerShdw blurRad="50800" dist="38100" dir="2700000" algn="tl" rotWithShape="0">
              <a:prstClr val="black">
                <a:alpha val="40000"/>
              </a:prstClr>
            </a:outerShdw>
          </a:effectLst>
          <a:scene3d>
            <a:camera prst="isometricOffAxis1Right"/>
            <a:lightRig rig="threePt" dir="t"/>
          </a:scene3d>
        </p:spPr>
      </p:pic>
      <p:pic>
        <p:nvPicPr>
          <p:cNvPr id="4" name="图片 3" descr="upload_post_object_v2_3569762866"/>
          <p:cNvPicPr>
            <a:picLocks noChangeAspect="1"/>
          </p:cNvPicPr>
          <p:nvPr/>
        </p:nvPicPr>
        <p:blipFill>
          <a:blip r:embed="rId2"/>
          <a:stretch>
            <a:fillRect/>
          </a:stretch>
        </p:blipFill>
        <p:spPr>
          <a:xfrm>
            <a:off x="1534397" y="1794867"/>
            <a:ext cx="2764631" cy="4095750"/>
          </a:xfrm>
          <a:prstGeom prst="rect">
            <a:avLst/>
          </a:prstGeom>
          <a:effectLst>
            <a:outerShdw blurRad="50800" dist="38100" dir="2700000" algn="tl" rotWithShape="0">
              <a:prstClr val="black">
                <a:alpha val="40000"/>
              </a:prstClr>
            </a:outerShdw>
          </a:effectLst>
          <a:scene3d>
            <a:camera prst="isometricOffAxis1Right"/>
            <a:lightRig rig="threePt" dir="t"/>
          </a:scene3d>
        </p:spPr>
      </p:pic>
      <p:pic>
        <p:nvPicPr>
          <p:cNvPr id="5" name="图片 4" descr="upload_post_object_v2_3276237893"/>
          <p:cNvPicPr>
            <a:picLocks noChangeAspect="1"/>
          </p:cNvPicPr>
          <p:nvPr/>
        </p:nvPicPr>
        <p:blipFill>
          <a:blip r:embed="rId3"/>
          <a:stretch>
            <a:fillRect/>
          </a:stretch>
        </p:blipFill>
        <p:spPr>
          <a:xfrm>
            <a:off x="2773024" y="1794867"/>
            <a:ext cx="3202649" cy="4095750"/>
          </a:xfrm>
          <a:prstGeom prst="rect">
            <a:avLst/>
          </a:prstGeom>
          <a:effectLst>
            <a:outerShdw blurRad="50800" dist="38100" dir="2700000" algn="tl" rotWithShape="0">
              <a:prstClr val="black">
                <a:alpha val="40000"/>
              </a:prstClr>
            </a:outerShdw>
          </a:effectLst>
          <a:scene3d>
            <a:camera prst="isometricOffAxis1Right"/>
            <a:lightRig rig="threePt" dir="t"/>
          </a:scene3d>
        </p:spPr>
      </p:pic>
      <p:pic>
        <p:nvPicPr>
          <p:cNvPr id="6" name="图片 5" descr="upload_post_object_v2_2798574475"/>
          <p:cNvPicPr>
            <a:picLocks noChangeAspect="1"/>
          </p:cNvPicPr>
          <p:nvPr/>
        </p:nvPicPr>
        <p:blipFill>
          <a:blip r:embed="rId4"/>
          <a:stretch>
            <a:fillRect/>
          </a:stretch>
        </p:blipFill>
        <p:spPr>
          <a:xfrm>
            <a:off x="4449669" y="1794867"/>
            <a:ext cx="3174206" cy="4095750"/>
          </a:xfrm>
          <a:prstGeom prst="rect">
            <a:avLst/>
          </a:prstGeom>
          <a:effectLst>
            <a:outerShdw blurRad="50800" dist="38100" dir="2700000" algn="tl" rotWithShape="0">
              <a:prstClr val="black">
                <a:alpha val="40000"/>
              </a:prstClr>
            </a:outerShdw>
          </a:effectLst>
          <a:scene3d>
            <a:camera prst="isometricOffAxis1Right"/>
            <a:lightRig rig="threePt" dir="t"/>
          </a:scene3d>
        </p:spPr>
      </p:pic>
      <p:pic>
        <p:nvPicPr>
          <p:cNvPr id="7" name="图片 6" descr="upload_post_object_v2_3348937202"/>
          <p:cNvPicPr>
            <a:picLocks noChangeAspect="1"/>
          </p:cNvPicPr>
          <p:nvPr/>
        </p:nvPicPr>
        <p:blipFill>
          <a:blip r:embed="rId5"/>
          <a:stretch>
            <a:fillRect/>
          </a:stretch>
        </p:blipFill>
        <p:spPr>
          <a:xfrm>
            <a:off x="6097871" y="1749789"/>
            <a:ext cx="2889779" cy="4095750"/>
          </a:xfrm>
          <a:prstGeom prst="rect">
            <a:avLst/>
          </a:prstGeom>
          <a:effectLst>
            <a:outerShdw blurRad="50800" dist="38100" dir="2700000" algn="tl" rotWithShape="0">
              <a:prstClr val="black">
                <a:alpha val="40000"/>
              </a:prstClr>
            </a:outerShdw>
          </a:effectLst>
          <a:scene3d>
            <a:camera prst="isometricOffAxis1Right"/>
            <a:lightRig rig="threePt" dir="t"/>
          </a:scene3d>
        </p:spPr>
      </p:pic>
      <p:pic>
        <p:nvPicPr>
          <p:cNvPr id="8" name="图片 7" descr="upload_post_object_v2_2992128401"/>
          <p:cNvPicPr>
            <a:picLocks noChangeAspect="1"/>
          </p:cNvPicPr>
          <p:nvPr/>
        </p:nvPicPr>
        <p:blipFill>
          <a:blip r:embed="rId6"/>
          <a:stretch>
            <a:fillRect/>
          </a:stretch>
        </p:blipFill>
        <p:spPr>
          <a:xfrm>
            <a:off x="7461646" y="1794867"/>
            <a:ext cx="3060435" cy="4095750"/>
          </a:xfrm>
          <a:prstGeom prst="rect">
            <a:avLst/>
          </a:prstGeom>
          <a:effectLst>
            <a:outerShdw blurRad="50800" dist="38100" dir="2700000" algn="tl" rotWithShape="0">
              <a:prstClr val="black">
                <a:alpha val="40000"/>
              </a:prstClr>
            </a:outerShdw>
          </a:effectLst>
          <a:scene3d>
            <a:camera prst="isometricOffAxis1Right"/>
            <a:lightRig rig="threePt" dir="t"/>
          </a:scene3d>
        </p:spPr>
      </p:pic>
      <p:pic>
        <p:nvPicPr>
          <p:cNvPr id="9" name="图片 8" descr="upload_post_object_v2_2201272897"/>
          <p:cNvPicPr>
            <a:picLocks noChangeAspect="1"/>
          </p:cNvPicPr>
          <p:nvPr/>
        </p:nvPicPr>
        <p:blipFill>
          <a:blip r:embed="rId7"/>
          <a:stretch>
            <a:fillRect/>
          </a:stretch>
        </p:blipFill>
        <p:spPr>
          <a:xfrm>
            <a:off x="8996078" y="1794867"/>
            <a:ext cx="2798763" cy="4095750"/>
          </a:xfrm>
          <a:prstGeom prst="rect">
            <a:avLst/>
          </a:prstGeom>
          <a:effectLst>
            <a:outerShdw blurRad="50800" dist="38100" dir="2700000" algn="tl" rotWithShape="0">
              <a:prstClr val="black">
                <a:alpha val="40000"/>
              </a:prstClr>
            </a:outerShdw>
          </a:effectLst>
          <a:scene3d>
            <a:camera prst="isometricOffAxis1Right"/>
            <a:lightRig rig="threePt" dir="t"/>
          </a:scene3d>
        </p:spPr>
      </p:pic>
      <p:sp>
        <p:nvSpPr>
          <p:cNvPr id="11" name="文本框 10"/>
          <p:cNvSpPr txBox="1"/>
          <p:nvPr userDrawn="1"/>
        </p:nvSpPr>
        <p:spPr>
          <a:xfrm>
            <a:off x="1188720" y="6304359"/>
            <a:ext cx="9814560" cy="368300"/>
          </a:xfrm>
          <a:prstGeom prst="rect">
            <a:avLst/>
          </a:prstGeom>
        </p:spPr>
        <p:txBody>
          <a:bodyPr wrap="none" rtlCol="0">
            <a:spAutoFit/>
          </a:bodyPr>
          <a:lstStyle/>
          <a:p>
            <a:r>
              <a:rPr lang="en-US" altLang="zh-CN" b="1">
                <a:solidFill>
                  <a:srgbClr val="D9D9D9"/>
                </a:solidFill>
                <a:latin typeface="Georgia" panose="02040502050405090303" charset="0"/>
                <a:ea typeface="Georgia" panose="02040502050405090303" charset="0"/>
                <a:cs typeface="Georgia" panose="02040502050405090303" charset="0"/>
              </a:rPr>
              <a:t>If you are interested in this topic, check these papers uploaded in DingTalk Group </a:t>
            </a:r>
            <a:endParaRPr lang="zh-CN" altLang="en-US" b="1">
              <a:solidFill>
                <a:srgbClr val="D9D9D9"/>
              </a:solidFill>
              <a:latin typeface="Georgia" panose="02040502050405090303" charset="0"/>
              <a:ea typeface="Georgia" panose="02040502050405090303" charset="0"/>
              <a:cs typeface="Georgia" panose="02040502050405090303"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2956379"/>
            <a:ext cx="9144000" cy="945243"/>
          </a:xfrm>
        </p:spPr>
        <p:txBody>
          <a:bodyPr/>
          <a:lstStyle/>
          <a:p>
            <a:r>
              <a:rPr lang="en-US" altLang="zh-CN" b="1">
                <a:latin typeface="Georgia" panose="02040502050405090303" charset="0"/>
                <a:ea typeface="Georgia" panose="02040502050405090303" charset="0"/>
                <a:cs typeface="Georgia" panose="02040502050405090303" charset="0"/>
              </a:rPr>
              <a:t>Thank</a:t>
            </a:r>
            <a:r>
              <a:rPr lang="en-US" altLang="zh-CN" b="1">
                <a:solidFill>
                  <a:schemeClr val="tx1"/>
                </a:solidFill>
                <a:latin typeface="Georgia" panose="02040502050405090303" charset="0"/>
                <a:ea typeface="Georgia" panose="02040502050405090303" charset="0"/>
                <a:cs typeface="Georgia" panose="02040502050405090303" charset="0"/>
              </a:rPr>
              <a:t>s</a:t>
            </a:r>
            <a:endParaRPr lang="en-US" altLang="zh-CN">
              <a:latin typeface="Georgia" panose="02040502050405090303" charset="0"/>
              <a:ea typeface="Georgia" panose="02040502050405090303" charset="0"/>
              <a:cs typeface="Georgia" panose="02040502050405090303"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什么是</a:t>
            </a:r>
            <a:r>
              <a:rPr lang="en-US" altLang="zh-CN"/>
              <a:t>diffusion</a:t>
            </a:r>
            <a:endParaRPr lang="en-US" altLang="zh-CN"/>
          </a:p>
        </p:txBody>
      </p:sp>
      <p:pic>
        <p:nvPicPr>
          <p:cNvPr id="3" name="图片 2"/>
          <p:cNvPicPr/>
          <p:nvPr/>
        </p:nvPicPr>
        <p:blipFill>
          <a:blip r:embed="rId1"/>
          <a:stretch>
            <a:fillRect/>
          </a:stretch>
        </p:blipFill>
        <p:spPr>
          <a:xfrm>
            <a:off x="1527810" y="1449070"/>
            <a:ext cx="8287385" cy="487172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userDrawn="1"/>
        </p:nvSpPr>
        <p:spPr>
          <a:xfrm>
            <a:off x="11416393" y="6498091"/>
            <a:ext cx="775607" cy="353786"/>
          </a:xfrm>
          <a:prstGeom prst="rect">
            <a:avLst/>
          </a:prstGeom>
          <a:solidFill>
            <a:srgbClr val="FFFFFF">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11416393" y="6498091"/>
            <a:ext cx="775607" cy="353786"/>
          </a:xfrm>
          <a:prstGeom prst="rect">
            <a:avLst/>
          </a:prstGeom>
          <a:solidFill>
            <a:srgbClr val="FFFFFF">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userDrawn="1"/>
        </p:nvSpPr>
        <p:spPr>
          <a:xfrm>
            <a:off x="11416393" y="6498091"/>
            <a:ext cx="775607" cy="353786"/>
          </a:xfrm>
          <a:prstGeom prst="rect">
            <a:avLst/>
          </a:prstGeom>
          <a:solidFill>
            <a:srgbClr val="FFFFFF">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pic>
        <p:nvPicPr>
          <p:cNvPr id="3" name="图片 2"/>
          <p:cNvPicPr/>
          <p:nvPr/>
        </p:nvPicPr>
        <p:blipFill>
          <a:blip r:embed="rId2"/>
          <a:stretch>
            <a:fillRect/>
          </a:stretch>
        </p:blipFill>
        <p:spPr>
          <a:xfrm>
            <a:off x="9012555" y="3358515"/>
            <a:ext cx="3179445" cy="1816735"/>
          </a:xfrm>
          <a:prstGeom prst="rect">
            <a:avLst/>
          </a:prstGeom>
        </p:spPr>
      </p:pic>
      <p:cxnSp>
        <p:nvCxnSpPr>
          <p:cNvPr id="4" name="曲线连接符 3"/>
          <p:cNvCxnSpPr/>
          <p:nvPr/>
        </p:nvCxnSpPr>
        <p:spPr>
          <a:xfrm rot="10800000">
            <a:off x="7140575" y="4339590"/>
            <a:ext cx="2539365" cy="830580"/>
          </a:xfrm>
          <a:prstGeom prst="curvedConnector3">
            <a:avLst>
              <a:gd name="adj1" fmla="val 99599"/>
            </a:avLst>
          </a:prstGeom>
          <a:ln w="38100">
            <a:solidFill>
              <a:srgbClr val="0D2659"/>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11416393" y="6498091"/>
            <a:ext cx="775607" cy="353786"/>
          </a:xfrm>
          <a:prstGeom prst="rect">
            <a:avLst/>
          </a:prstGeom>
          <a:solidFill>
            <a:srgbClr val="FFFFFF">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spTree>
  </p:cSld>
  <p:clrMapOvr>
    <a:masterClrMapping/>
  </p:clrMapOvr>
</p:sld>
</file>

<file path=ppt/tags/tag1.xml><?xml version="1.0" encoding="utf-8"?>
<p:tagLst xmlns:p="http://schemas.openxmlformats.org/presentationml/2006/main">
  <p:tag name="KSO_WM_DIAGRAM_VIRTUALLY_FRAME" val="{&quot;height&quot;:459.55,&quot;left&quot;:132.725,&quot;top&quot;:80.4,&quot;width&quot;:677.175}"/>
</p:tagLst>
</file>

<file path=ppt/tags/tag10.xml><?xml version="1.0" encoding="utf-8"?>
<p:tagLst xmlns:p="http://schemas.openxmlformats.org/presentationml/2006/main">
  <p:tag name="KSO_WM_DIAGRAM_VIRTUALLY_FRAME" val="{&quot;height&quot;:459.55,&quot;left&quot;:132.725,&quot;top&quot;:80.4,&quot;width&quot;:677.175}"/>
</p:tagLst>
</file>

<file path=ppt/tags/tag11.xml><?xml version="1.0" encoding="utf-8"?>
<p:tagLst xmlns:p="http://schemas.openxmlformats.org/presentationml/2006/main">
  <p:tag name="KSO_WM_DIAGRAM_VIRTUALLY_FRAME" val="{&quot;height&quot;:459.55,&quot;left&quot;:132.725,&quot;top&quot;:80.4,&quot;width&quot;:677.175}"/>
</p:tagLst>
</file>

<file path=ppt/tags/tag12.xml><?xml version="1.0" encoding="utf-8"?>
<p:tagLst xmlns:p="http://schemas.openxmlformats.org/presentationml/2006/main">
  <p:tag name="KSO_WM_DIAGRAM_VIRTUALLY_FRAME" val="{&quot;height&quot;:459.55,&quot;left&quot;:132.725,&quot;top&quot;:80.4,&quot;width&quot;:677.175}"/>
</p:tagLst>
</file>

<file path=ppt/tags/tag13.xml><?xml version="1.0" encoding="utf-8"?>
<p:tagLst xmlns:p="http://schemas.openxmlformats.org/presentationml/2006/main">
  <p:tag name="KSO_WM_DIAGRAM_VIRTUALLY_FRAME" val="{&quot;height&quot;:459.55,&quot;left&quot;:132.725,&quot;top&quot;:80.4,&quot;width&quot;:677.175}"/>
</p:tagLst>
</file>

<file path=ppt/tags/tag2.xml><?xml version="1.0" encoding="utf-8"?>
<p:tagLst xmlns:p="http://schemas.openxmlformats.org/presentationml/2006/main">
  <p:tag name="KSO_WM_DIAGRAM_VIRTUALLY_FRAME" val="{&quot;height&quot;:459.55,&quot;left&quot;:132.725,&quot;top&quot;:80.4,&quot;width&quot;:677.175}"/>
</p:tagLst>
</file>

<file path=ppt/tags/tag3.xml><?xml version="1.0" encoding="utf-8"?>
<p:tagLst xmlns:p="http://schemas.openxmlformats.org/presentationml/2006/main">
  <p:tag name="KSO_WM_DIAGRAM_VIRTUALLY_FRAME" val="{&quot;height&quot;:459.55,&quot;left&quot;:132.725,&quot;top&quot;:80.4,&quot;width&quot;:677.175}"/>
</p:tagLst>
</file>

<file path=ppt/tags/tag4.xml><?xml version="1.0" encoding="utf-8"?>
<p:tagLst xmlns:p="http://schemas.openxmlformats.org/presentationml/2006/main">
  <p:tag name="KSO_WM_DIAGRAM_VIRTUALLY_FRAME" val="{&quot;height&quot;:459.55,&quot;left&quot;:132.725,&quot;top&quot;:80.4,&quot;width&quot;:677.175}"/>
</p:tagLst>
</file>

<file path=ppt/tags/tag5.xml><?xml version="1.0" encoding="utf-8"?>
<p:tagLst xmlns:p="http://schemas.openxmlformats.org/presentationml/2006/main">
  <p:tag name="KSO_WM_DIAGRAM_VIRTUALLY_FRAME" val="{&quot;height&quot;:459.55,&quot;left&quot;:132.725,&quot;top&quot;:80.4,&quot;width&quot;:677.175}"/>
</p:tagLst>
</file>

<file path=ppt/tags/tag6.xml><?xml version="1.0" encoding="utf-8"?>
<p:tagLst xmlns:p="http://schemas.openxmlformats.org/presentationml/2006/main">
  <p:tag name="KSO_WM_DIAGRAM_VIRTUALLY_FRAME" val="{&quot;height&quot;:459.55,&quot;left&quot;:132.725,&quot;top&quot;:80.4,&quot;width&quot;:677.175}"/>
</p:tagLst>
</file>

<file path=ppt/tags/tag7.xml><?xml version="1.0" encoding="utf-8"?>
<p:tagLst xmlns:p="http://schemas.openxmlformats.org/presentationml/2006/main">
  <p:tag name="KSO_WM_DIAGRAM_VIRTUALLY_FRAME" val="{&quot;height&quot;:459.55,&quot;left&quot;:132.725,&quot;top&quot;:80.4,&quot;width&quot;:677.175}"/>
</p:tagLst>
</file>

<file path=ppt/tags/tag8.xml><?xml version="1.0" encoding="utf-8"?>
<p:tagLst xmlns:p="http://schemas.openxmlformats.org/presentationml/2006/main">
  <p:tag name="KSO_WM_DIAGRAM_VIRTUALLY_FRAME" val="{&quot;height&quot;:459.55,&quot;left&quot;:132.725,&quot;top&quot;:80.4,&quot;width&quot;:677.175}"/>
</p:tagLst>
</file>

<file path=ppt/tags/tag9.xml><?xml version="1.0" encoding="utf-8"?>
<p:tagLst xmlns:p="http://schemas.openxmlformats.org/presentationml/2006/main">
  <p:tag name="KSO_WM_DIAGRAM_VIRTUALLY_FRAME" val="{&quot;height&quot;:459.55,&quot;left&quot;:132.725,&quot;top&quot;:80.4,&quot;width&quot;:677.175}"/>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3380</Words>
  <Application>WPS 演示</Application>
  <PresentationFormat>宽屏</PresentationFormat>
  <Paragraphs>357</Paragraphs>
  <Slides>42</Slides>
  <Notes>25</Notes>
  <HiddenSlides>0</HiddenSlides>
  <MMClips>9</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42</vt:i4>
      </vt:variant>
    </vt:vector>
  </HeadingPairs>
  <TitlesOfParts>
    <vt:vector size="61" baseType="lpstr">
      <vt:lpstr>Arial</vt:lpstr>
      <vt:lpstr>宋体</vt:lpstr>
      <vt:lpstr>Wingdings</vt:lpstr>
      <vt:lpstr>Georgia</vt:lpstr>
      <vt:lpstr>华文中宋</vt:lpstr>
      <vt:lpstr>微软雅黑</vt:lpstr>
      <vt:lpstr>汉仪旗黑</vt:lpstr>
      <vt:lpstr>宋体</vt:lpstr>
      <vt:lpstr>Arial Unicode MS</vt:lpstr>
      <vt:lpstr>Gill Sans MT</vt:lpstr>
      <vt:lpstr>苹方-简</vt:lpstr>
      <vt:lpstr>Calibri</vt:lpstr>
      <vt:lpstr>Helvetica Neue</vt:lpstr>
      <vt:lpstr>汉仪书宋二KW</vt:lpstr>
      <vt:lpstr>DejaVu Math TeX Gyre</vt:lpstr>
      <vt:lpstr>Georgia Regular</vt:lpstr>
      <vt:lpstr>方正楷体_GB2312</vt:lpstr>
      <vt:lpstr>Times New Roman</vt:lpstr>
      <vt:lpstr>WPS</vt:lpstr>
      <vt:lpstr>Diffusion Model</vt:lpstr>
      <vt:lpstr>Inspiration</vt:lpstr>
      <vt:lpstr>Structure</vt:lpstr>
      <vt:lpstr>Brief Introduction</vt:lpstr>
      <vt:lpstr>什么是diffusion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Summary</vt:lpstr>
      <vt:lpstr>Reverse Diffusion Process</vt:lpstr>
      <vt:lpstr>PowerPoint 演示文稿</vt:lpstr>
      <vt:lpstr>证明1</vt:lpstr>
      <vt:lpstr>证明2</vt:lpstr>
      <vt:lpstr>优化目标——各时间步的KL散度</vt:lpstr>
      <vt:lpstr>Brief Introduction</vt:lpstr>
      <vt:lpstr>Diffusion Model with Pytorch</vt:lpstr>
      <vt:lpstr>Applications</vt:lpstr>
      <vt:lpstr>Application 01  —— 图像生成 txt2img </vt:lpstr>
      <vt:lpstr>Application 01  —— 图像生成 LDM </vt:lpstr>
      <vt:lpstr>Application 01  —— 图像生成 LDM </vt:lpstr>
      <vt:lpstr>Application 01  —— 图像生成 LDM </vt:lpstr>
      <vt:lpstr>Application 01  —— 图像生成 LDM </vt:lpstr>
      <vt:lpstr>Application 01  —— 图像生成 LDM </vt:lpstr>
      <vt:lpstr>Application 01  —— LDM 原理</vt:lpstr>
      <vt:lpstr>Application 01  —— 图像生成 DALLE2 </vt:lpstr>
      <vt:lpstr>Application 01  —— 图像生成 DALLE2 </vt:lpstr>
      <vt:lpstr>Application 02  —— LLaDA </vt:lpstr>
      <vt:lpstr>Application 02  —— LLaDA </vt:lpstr>
      <vt:lpstr>Application 02  —— LLaDA </vt:lpstr>
      <vt:lpstr>Application 03  —— Robotics</vt:lpstr>
      <vt:lpstr>Application 03  —— Robotics</vt:lpstr>
      <vt:lpstr>Application 03  —— Diffusion Policy</vt:lpstr>
      <vt:lpstr>Application 03  —— Diffusion Policy</vt:lpstr>
      <vt:lpstr>Application 03  —— Diffusion Policy</vt:lpstr>
      <vt:lpstr>Application 03  —— Diffusion Policy</vt:lpstr>
      <vt:lpstr>Application 03  —— Diffusion Policy</vt:lpstr>
      <vt:lpstr>Reference</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Diffusion Model</dc:title>
  <dc:creator>曾建兴</dc:creator>
  <cp:lastModifiedBy>Huawei Fan</cp:lastModifiedBy>
  <cp:revision>100</cp:revision>
  <dcterms:created xsi:type="dcterms:W3CDTF">2025-11-19T16:36:03Z</dcterms:created>
  <dcterms:modified xsi:type="dcterms:W3CDTF">2025-11-19T16:36:03Z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2052-12.1.22553.22553</vt:lpwstr>
  </property>
</Properties>
</file>