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.svg" ContentType="image/svg+xml"/>
  <Override PartName="/ppt/media/image5.svg" ContentType="image/svg+xml"/>
  <Override PartName="/ppt/media/image9.svg" ContentType="image/svg+xml"/>
  <Override PartName="/ppt/media/media1.mkv" ContentType="video/mkv"/>
  <Override PartName="/ppt/media/media2.mkv" ContentType="video/mkv"/>
  <Override PartName="/ppt/media/media3.mkv" ContentType="video/mkv"/>
  <Override PartName="/ppt/media/media4.mkv" ContentType="video/mkv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70" r:id="rId3"/>
    <p:sldId id="263" r:id="rId4"/>
    <p:sldId id="258" r:id="rId6"/>
    <p:sldId id="276" r:id="rId7"/>
    <p:sldId id="277" r:id="rId8"/>
    <p:sldId id="273" r:id="rId9"/>
    <p:sldId id="280" r:id="rId10"/>
    <p:sldId id="260" r:id="rId11"/>
    <p:sldId id="259" r:id="rId12"/>
    <p:sldId id="284" r:id="rId13"/>
    <p:sldId id="296" r:id="rId14"/>
    <p:sldId id="282" r:id="rId15"/>
    <p:sldId id="283" r:id="rId16"/>
    <p:sldId id="285" r:id="rId17"/>
    <p:sldId id="294" r:id="rId18"/>
    <p:sldId id="261" r:id="rId19"/>
    <p:sldId id="274" r:id="rId20"/>
    <p:sldId id="275" r:id="rId21"/>
    <p:sldId id="278" r:id="rId22"/>
    <p:sldId id="279" r:id="rId23"/>
    <p:sldId id="295" r:id="rId24"/>
    <p:sldId id="281" r:id="rId25"/>
    <p:sldId id="286" r:id="rId26"/>
    <p:sldId id="287" r:id="rId27"/>
    <p:sldId id="289" r:id="rId28"/>
    <p:sldId id="291" r:id="rId29"/>
    <p:sldId id="298" r:id="rId30"/>
    <p:sldId id="292" r:id="rId31"/>
    <p:sldId id="297" r:id="rId32"/>
    <p:sldId id="288" r:id="rId33"/>
    <p:sldId id="272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1E06"/>
    <a:srgbClr val="FFFFFF"/>
    <a:srgbClr val="3A3A3C"/>
    <a:srgbClr val="1B1B1D"/>
    <a:srgbClr val="272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8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55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501C6-5A2C-4DF9-943A-44FD422FD85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53365-2170-43D4-9ADB-790F93B18A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53365-2170-43D4-9ADB-790F93B18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53365-2170-43D4-9ADB-790F93B18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53365-2170-43D4-9ADB-790F93B18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53365-2170-43D4-9ADB-790F93B18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53365-2170-43D4-9ADB-790F93B18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53365-2170-43D4-9ADB-790F93B18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53365-2170-43D4-9ADB-790F93B18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53365-2170-43D4-9ADB-790F93B18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53365-2170-43D4-9ADB-790F93B18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53365-2170-43D4-9ADB-790F93B18A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F220-5019-4EEA-AFE4-74AC4BF940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BAB8-5BA9-4D07-A2C2-D889172E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F220-5019-4EEA-AFE4-74AC4BF940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BAB8-5BA9-4D07-A2C2-D889172E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F220-5019-4EEA-AFE4-74AC4BF940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BAB8-5BA9-4D07-A2C2-D889172E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F220-5019-4EEA-AFE4-74AC4BF940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BAB8-5BA9-4D07-A2C2-D889172EBAF8}" type="slidenum">
              <a:rPr lang="zh-CN" altLang="en-US" smtClean="0"/>
            </a:fld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2386289" y="-1133598"/>
            <a:ext cx="726274" cy="726274"/>
          </a:xfrm>
          <a:prstGeom prst="ellipse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F220-5019-4EEA-AFE4-74AC4BF940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BAB8-5BA9-4D07-A2C2-D889172E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F220-5019-4EEA-AFE4-74AC4BF940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BAB8-5BA9-4D07-A2C2-D889172E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F220-5019-4EEA-AFE4-74AC4BF940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BAB8-5BA9-4D07-A2C2-D889172E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F220-5019-4EEA-AFE4-74AC4BF940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BAB8-5BA9-4D07-A2C2-D889172E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F220-5019-4EEA-AFE4-74AC4BF940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BAB8-5BA9-4D07-A2C2-D889172E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F220-5019-4EEA-AFE4-74AC4BF940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BAB8-5BA9-4D07-A2C2-D889172E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F220-5019-4EEA-AFE4-74AC4BF940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BAB8-5BA9-4D07-A2C2-D889172EBA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CF220-5019-4EEA-AFE4-74AC4BF9408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BBAB8-5BA9-4D07-A2C2-D889172EBAF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microsoft.com/office/2007/relationships/media" Target="../media/media1.mkv"/><Relationship Id="rId1" Type="http://schemas.openxmlformats.org/officeDocument/2006/relationships/video" Target="NULL" TargetMode="Externa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microsoft.com/office/2007/relationships/media" Target="../media/media2.mkv"/><Relationship Id="rId1" Type="http://schemas.openxmlformats.org/officeDocument/2006/relationships/video" Target="NUL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media" Target="../media/media3.mkv"/><Relationship Id="rId3" Type="http://schemas.openxmlformats.org/officeDocument/2006/relationships/video" Target="NULL" TargetMode="External"/><Relationship Id="rId2" Type="http://schemas.openxmlformats.org/officeDocument/2006/relationships/image" Target="../media/image20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6" Type="http://schemas.openxmlformats.org/officeDocument/2006/relationships/image" Target="../media/image6.jpe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microsoft.com/office/2007/relationships/media" Target="../media/media4.mkv"/><Relationship Id="rId1" Type="http://schemas.openxmlformats.org/officeDocument/2006/relationships/video" Target="NUL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hyperlink" Target="https://www.philfan.cn/CS/CTF-reverse/#ida" TargetMode="External"/><Relationship Id="rId8" Type="http://schemas.openxmlformats.org/officeDocument/2006/relationships/hyperlink" Target="https://www.philfan.cn/CS/CTF-pwn/#pwntools" TargetMode="External"/><Relationship Id="rId7" Type="http://schemas.openxmlformats.org/officeDocument/2006/relationships/hyperlink" Target="https://www.philfan.cn/Tools/gdb/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1" Type="http://schemas.openxmlformats.org/officeDocument/2006/relationships/slideLayout" Target="../slideLayouts/slideLayout2.xml"/><Relationship Id="rId10" Type="http://schemas.openxmlformats.org/officeDocument/2006/relationships/hyperlink" Target="https://www.philfan.cn/Robotics/Environment/System-kali-settings/" TargetMode="External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5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hyperlink" Target="https://www.philfan.cn/Tools/gdb/" TargetMode="External"/><Relationship Id="rId3" Type="http://schemas.openxmlformats.org/officeDocument/2006/relationships/image" Target="../media/image13.png"/><Relationship Id="rId2" Type="http://schemas.openxmlformats.org/officeDocument/2006/relationships/image" Target="../media/image9.sv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hyperlink" Target="https://www.philfan.cn/CS/CTF-pwn/#pwntools" TargetMode="External"/><Relationship Id="rId2" Type="http://schemas.openxmlformats.org/officeDocument/2006/relationships/image" Target="../media/image9.sv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emf"/><Relationship Id="rId3" Type="http://schemas.openxmlformats.org/officeDocument/2006/relationships/image" Target="../media/image15.emf"/><Relationship Id="rId2" Type="http://schemas.openxmlformats.org/officeDocument/2006/relationships/image" Target="../media/image9.sv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524000" y="1584325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CN" sz="13800" dirty="0">
                <a:solidFill>
                  <a:schemeClr val="bg1"/>
                </a:solidFill>
              </a:rPr>
              <a:t>PWN</a:t>
            </a:r>
            <a:endParaRPr lang="zh-CN" altLang="en-US" sz="13800" dirty="0">
              <a:solidFill>
                <a:schemeClr val="bg1"/>
              </a:solidFill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675005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EBEBEB"/>
                </a:solidFill>
              </a:rPr>
              <a:t>Find the Bugs + Exploit them</a:t>
            </a:r>
            <a:endParaRPr lang="zh-CN" altLang="en-US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467360" y="523609"/>
            <a:ext cx="11257279" cy="6156959"/>
          </a:xfrm>
          <a:prstGeom prst="roundRect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773648" y="523609"/>
            <a:ext cx="4265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+mn-ea"/>
              </a:rPr>
              <a:t>S1	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</a:rPr>
              <a:t>返回地址劫持</a:t>
            </a:r>
            <a:endParaRPr lang="zh-CN" altLang="en-US" sz="3600" b="1" dirty="0"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2" name="2024-12-26 15-17-5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796.000000"/>
                </p14:media>
              </p:ext>
            </p:extLst>
          </p:nvPr>
        </p:nvPicPr>
        <p:blipFill rotWithShape="1">
          <a:blip r:embed="rId3"/>
          <a:srcRect t="7825" r="44583" b="35582"/>
          <a:stretch>
            <a:fillRect/>
          </a:stretch>
        </p:blipFill>
        <p:spPr>
          <a:xfrm>
            <a:off x="1014714" y="1424019"/>
            <a:ext cx="8890000" cy="5106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546474" y="4704754"/>
            <a:ext cx="8209280" cy="1984740"/>
          </a:xfrm>
          <a:prstGeom prst="roundRect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773648" y="523609"/>
            <a:ext cx="4499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+mn-ea"/>
              </a:rPr>
              <a:t>S2	GOT</a:t>
            </a:r>
            <a:r>
              <a:rPr lang="zh-CN" altLang="en-US" sz="3600" b="1" dirty="0">
                <a:solidFill>
                  <a:schemeClr val="bg1"/>
                </a:solidFill>
                <a:latin typeface="+mn-ea"/>
              </a:rPr>
              <a:t>表劫持</a:t>
            </a:r>
            <a:endParaRPr lang="zh-CN" altLang="en-US" sz="3600" b="1" dirty="0">
              <a:solidFill>
                <a:schemeClr val="bg1"/>
              </a:solidFill>
              <a:effectLst/>
              <a:latin typeface="+mn-ea"/>
            </a:endParaRPr>
          </a:p>
        </p:txBody>
      </p:sp>
      <p:pic>
        <p:nvPicPr>
          <p:cNvPr id="3" name="2024-12-26 15-27-4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282.000000"/>
                </p14:media>
              </p:ext>
            </p:extLst>
          </p:nvPr>
        </p:nvPicPr>
        <p:blipFill rotWithShape="1">
          <a:blip r:embed="rId3"/>
          <a:srcRect l="-1" r="64833" b="9625"/>
          <a:stretch>
            <a:fillRect/>
          </a:stretch>
        </p:blipFill>
        <p:spPr>
          <a:xfrm>
            <a:off x="7020188" y="176965"/>
            <a:ext cx="4499392" cy="650406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79719" y="4789183"/>
            <a:ext cx="53223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90204" pitchFamily="34" charset="0"/>
              <a:buChar char="•"/>
            </a:pPr>
            <a:r>
              <a:rPr lang="zh-CN" altLang="en-US" sz="2800" b="1" dirty="0">
                <a:solidFill>
                  <a:schemeClr val="bg1"/>
                </a:solidFill>
                <a:effectLst/>
                <a:latin typeface="+mn-ea"/>
              </a:rPr>
              <a:t>先找到</a:t>
            </a:r>
            <a:r>
              <a:rPr lang="en-US" altLang="zh-CN" sz="2800" b="1" dirty="0">
                <a:solidFill>
                  <a:schemeClr val="bg1"/>
                </a:solidFill>
                <a:effectLst/>
                <a:latin typeface="+mn-ea"/>
              </a:rPr>
              <a:t>puts 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+mn-ea"/>
              </a:rPr>
              <a:t>的</a:t>
            </a:r>
            <a:r>
              <a:rPr lang="en-US" altLang="zh-CN" sz="2800" b="1" dirty="0">
                <a:solidFill>
                  <a:schemeClr val="bg1"/>
                </a:solidFill>
                <a:effectLst/>
                <a:latin typeface="+mn-ea"/>
              </a:rPr>
              <a:t>got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+mn-ea"/>
              </a:rPr>
              <a:t>表位置</a:t>
            </a:r>
            <a:endParaRPr lang="en-US" altLang="zh-CN" sz="2800" b="1" dirty="0">
              <a:solidFill>
                <a:schemeClr val="bg1"/>
              </a:solidFill>
              <a:latin typeface="+mn-ea"/>
            </a:endParaRPr>
          </a:p>
          <a:p>
            <a:pPr marL="457200" indent="-457200">
              <a:buFont typeface="Arial" panose="020B0604020202090204" pitchFamily="34" charset="0"/>
              <a:buChar char="•"/>
            </a:pPr>
            <a:r>
              <a:rPr lang="zh-CN" altLang="en-US" sz="2800" b="1" dirty="0">
                <a:solidFill>
                  <a:schemeClr val="bg1"/>
                </a:solidFill>
                <a:effectLst/>
                <a:latin typeface="+mn-ea"/>
              </a:rPr>
              <a:t>把函数断在</a:t>
            </a:r>
            <a:r>
              <a:rPr lang="en-US" altLang="zh-CN" sz="2800" b="1" dirty="0">
                <a:solidFill>
                  <a:schemeClr val="bg1"/>
                </a:solidFill>
                <a:effectLst/>
                <a:latin typeface="+mn-ea"/>
              </a:rPr>
              <a:t>puts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+mn-ea"/>
              </a:rPr>
              <a:t>前面</a:t>
            </a:r>
            <a:endParaRPr lang="en-US" altLang="zh-CN" sz="2800" b="1" dirty="0">
              <a:solidFill>
                <a:schemeClr val="bg1"/>
              </a:solidFill>
              <a:latin typeface="+mn-ea"/>
            </a:endParaRPr>
          </a:p>
          <a:p>
            <a:pPr marL="457200" indent="-457200">
              <a:buFont typeface="Arial" panose="020B0604020202090204" pitchFamily="34" charset="0"/>
              <a:buChar char="•"/>
            </a:pPr>
            <a:r>
              <a:rPr lang="zh-CN" altLang="en-US" sz="2800" b="1" dirty="0">
                <a:solidFill>
                  <a:schemeClr val="bg1"/>
                </a:solidFill>
                <a:effectLst/>
                <a:latin typeface="+mn-ea"/>
              </a:rPr>
              <a:t>把</a:t>
            </a:r>
            <a:r>
              <a:rPr lang="en-US" altLang="zh-CN" sz="2800" b="1" dirty="0">
                <a:solidFill>
                  <a:schemeClr val="bg1"/>
                </a:solidFill>
                <a:effectLst/>
                <a:latin typeface="+mn-ea"/>
              </a:rPr>
              <a:t>got</a:t>
            </a:r>
            <a:r>
              <a:rPr lang="zh-CN" altLang="en-US" sz="2800" b="1" dirty="0">
                <a:solidFill>
                  <a:schemeClr val="bg1"/>
                </a:solidFill>
                <a:effectLst/>
                <a:latin typeface="+mn-ea"/>
              </a:rPr>
              <a:t>表改掉</a:t>
            </a:r>
            <a:endParaRPr lang="en-US" altLang="zh-CN" sz="2800" b="1" dirty="0">
              <a:solidFill>
                <a:schemeClr val="bg1"/>
              </a:solidFill>
              <a:latin typeface="+mn-ea"/>
            </a:endParaRPr>
          </a:p>
          <a:p>
            <a:pPr marL="457200" indent="-457200">
              <a:buFont typeface="Arial" panose="020B0604020202090204" pitchFamily="34" charset="0"/>
              <a:buChar char="•"/>
            </a:pPr>
            <a:r>
              <a:rPr lang="zh-CN" altLang="en-US" sz="2800" b="1" dirty="0">
                <a:solidFill>
                  <a:schemeClr val="bg1"/>
                </a:solidFill>
                <a:effectLst/>
                <a:latin typeface="+mn-ea"/>
              </a:rPr>
              <a:t>实现跳转</a:t>
            </a:r>
            <a:endParaRPr lang="zh-CN" altLang="en-US" sz="2800" b="1" dirty="0">
              <a:solidFill>
                <a:schemeClr val="bg1"/>
              </a:solidFill>
              <a:effectLst/>
              <a:latin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13554" y="1281309"/>
            <a:ext cx="4470400" cy="2406014"/>
            <a:chOff x="5730240" y="2799080"/>
            <a:chExt cx="4470400" cy="2406014"/>
          </a:xfrm>
        </p:grpSpPr>
        <p:sp>
          <p:nvSpPr>
            <p:cNvPr id="9" name="矩形 8"/>
            <p:cNvSpPr/>
            <p:nvPr/>
          </p:nvSpPr>
          <p:spPr>
            <a:xfrm>
              <a:off x="5730240" y="3058160"/>
              <a:ext cx="1224280" cy="304800"/>
            </a:xfrm>
            <a:prstGeom prst="rect">
              <a:avLst/>
            </a:prstGeom>
            <a:solidFill>
              <a:srgbClr val="1B1B1D"/>
            </a:solidFill>
            <a:ln>
              <a:solidFill>
                <a:srgbClr val="3A3A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System</a:t>
              </a:r>
              <a:endParaRPr lang="zh-CN" altLang="en-US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7376160" y="3058160"/>
              <a:ext cx="1224280" cy="304800"/>
            </a:xfrm>
            <a:prstGeom prst="rect">
              <a:avLst/>
            </a:prstGeom>
            <a:solidFill>
              <a:srgbClr val="1B1B1D"/>
            </a:solidFill>
            <a:ln>
              <a:solidFill>
                <a:srgbClr val="3A3A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查询</a:t>
              </a:r>
              <a:r>
                <a:rPr lang="en-US" altLang="zh-CN" sz="1600" dirty="0"/>
                <a:t>GOT</a:t>
              </a:r>
              <a:r>
                <a:rPr lang="zh-CN" altLang="en-US" sz="1600" dirty="0"/>
                <a:t>表</a:t>
              </a:r>
              <a:endParaRPr lang="zh-CN" altLang="en-US" sz="16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7376160" y="3362960"/>
              <a:ext cx="1224280" cy="304800"/>
            </a:xfrm>
            <a:prstGeom prst="rect">
              <a:avLst/>
            </a:prstGeom>
            <a:solidFill>
              <a:srgbClr val="1B1B1D"/>
            </a:solidFill>
            <a:ln>
              <a:solidFill>
                <a:srgbClr val="3A3A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调用解析</a:t>
              </a:r>
              <a:endParaRPr lang="zh-CN" altLang="en-US" sz="1600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8976360" y="3058160"/>
              <a:ext cx="1224280" cy="609600"/>
            </a:xfrm>
            <a:prstGeom prst="rect">
              <a:avLst/>
            </a:prstGeom>
            <a:solidFill>
              <a:srgbClr val="1B1B1D"/>
            </a:solidFill>
            <a:ln>
              <a:solidFill>
                <a:srgbClr val="3A3A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err="1"/>
                <a:t>System@got</a:t>
              </a:r>
              <a:endParaRPr lang="zh-CN" altLang="en-US" sz="1400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7376160" y="4184967"/>
              <a:ext cx="1224280" cy="304800"/>
            </a:xfrm>
            <a:prstGeom prst="rect">
              <a:avLst/>
            </a:prstGeom>
            <a:solidFill>
              <a:srgbClr val="1B1B1D"/>
            </a:solidFill>
            <a:ln>
              <a:solidFill>
                <a:srgbClr val="3A3A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解析地址</a:t>
              </a:r>
              <a:endParaRPr lang="zh-CN" altLang="en-US" sz="1600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7376160" y="4900294"/>
              <a:ext cx="1224280" cy="304800"/>
            </a:xfrm>
            <a:prstGeom prst="rect">
              <a:avLst/>
            </a:prstGeom>
            <a:solidFill>
              <a:srgbClr val="1B1B1D"/>
            </a:solidFill>
            <a:ln>
              <a:solidFill>
                <a:srgbClr val="3A3A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err="1"/>
                <a:t>libc</a:t>
              </a:r>
              <a:endParaRPr lang="zh-CN" altLang="en-US" sz="1600" dirty="0"/>
            </a:p>
          </p:txBody>
        </p:sp>
        <p:cxnSp>
          <p:nvCxnSpPr>
            <p:cNvPr id="17" name="直接箭头连接符 16"/>
            <p:cNvCxnSpPr>
              <a:stCxn id="9" idx="3"/>
              <a:endCxn id="11" idx="1"/>
            </p:cNvCxnSpPr>
            <p:nvPr/>
          </p:nvCxnSpPr>
          <p:spPr>
            <a:xfrm>
              <a:off x="6954520" y="3210560"/>
              <a:ext cx="42164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>
              <a:endCxn id="12" idx="3"/>
            </p:cNvCxnSpPr>
            <p:nvPr/>
          </p:nvCxnSpPr>
          <p:spPr>
            <a:xfrm flipH="1">
              <a:off x="8600440" y="3515360"/>
              <a:ext cx="37592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>
              <a:stCxn id="12" idx="2"/>
              <a:endCxn id="15" idx="0"/>
            </p:cNvCxnSpPr>
            <p:nvPr/>
          </p:nvCxnSpPr>
          <p:spPr>
            <a:xfrm>
              <a:off x="7988300" y="3667760"/>
              <a:ext cx="0" cy="51720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连接符: 肘形 19"/>
            <p:cNvCxnSpPr>
              <a:stCxn id="15" idx="3"/>
              <a:endCxn id="14" idx="2"/>
            </p:cNvCxnSpPr>
            <p:nvPr/>
          </p:nvCxnSpPr>
          <p:spPr>
            <a:xfrm flipV="1">
              <a:off x="8600440" y="3667760"/>
              <a:ext cx="988060" cy="669607"/>
            </a:xfrm>
            <a:prstGeom prst="bentConnector2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7345680" y="2799080"/>
              <a:ext cx="1282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 err="1">
                  <a:solidFill>
                    <a:schemeClr val="bg1"/>
                  </a:solidFill>
                </a:rPr>
                <a:t>system@plt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451850" y="3886988"/>
              <a:ext cx="1282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</a:rPr>
                <a:t>解析之后存入</a:t>
              </a:r>
              <a:r>
                <a:rPr lang="en-US" altLang="zh-CN" sz="1200" b="1" dirty="0">
                  <a:solidFill>
                    <a:schemeClr val="bg1"/>
                  </a:solidFill>
                </a:rPr>
                <a:t>GOT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3" name="直接箭头连接符 22"/>
            <p:cNvCxnSpPr>
              <a:stCxn id="15" idx="2"/>
              <a:endCxn id="16" idx="0"/>
            </p:cNvCxnSpPr>
            <p:nvPr/>
          </p:nvCxnSpPr>
          <p:spPr>
            <a:xfrm>
              <a:off x="7988300" y="4489767"/>
              <a:ext cx="0" cy="41052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/>
            <p:cNvSpPr txBox="1"/>
            <p:nvPr/>
          </p:nvSpPr>
          <p:spPr>
            <a:xfrm>
              <a:off x="7567168" y="4500990"/>
              <a:ext cx="1282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</a:rPr>
                <a:t>调用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5" name="直接箭头连接符 24"/>
            <p:cNvCxnSpPr>
              <a:stCxn id="11" idx="3"/>
            </p:cNvCxnSpPr>
            <p:nvPr/>
          </p:nvCxnSpPr>
          <p:spPr>
            <a:xfrm>
              <a:off x="8600440" y="3210560"/>
              <a:ext cx="37592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/>
          <p:cNvSpPr txBox="1"/>
          <p:nvPr/>
        </p:nvSpPr>
        <p:spPr>
          <a:xfrm>
            <a:off x="1212358" y="3809628"/>
            <a:ext cx="467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分为动态链接和静态链接</a:t>
            </a:r>
            <a:endParaRPr lang="en-US" altLang="zh-CN" dirty="0">
              <a:solidFill>
                <a:schemeClr val="bg1"/>
              </a:solidFill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</a:rPr>
              <a:t>动态链接会有</a:t>
            </a:r>
            <a:r>
              <a:rPr lang="en-US" altLang="zh-CN" dirty="0">
                <a:solidFill>
                  <a:schemeClr val="bg1"/>
                </a:solidFill>
              </a:rPr>
              <a:t>PLT</a:t>
            </a:r>
            <a:r>
              <a:rPr lang="zh-CN" altLang="en-US" sz="1050" dirty="0">
                <a:solidFill>
                  <a:schemeClr val="bg1"/>
                </a:solidFill>
              </a:rPr>
              <a:t>（查询方法）</a:t>
            </a:r>
            <a:r>
              <a:rPr lang="zh-CN" altLang="en-US" dirty="0">
                <a:solidFill>
                  <a:schemeClr val="bg1"/>
                </a:solidFill>
              </a:rPr>
              <a:t>和</a:t>
            </a:r>
            <a:r>
              <a:rPr lang="en-US" altLang="zh-CN" dirty="0">
                <a:solidFill>
                  <a:schemeClr val="bg1"/>
                </a:solidFill>
              </a:rPr>
              <a:t>GOT</a:t>
            </a:r>
            <a:r>
              <a:rPr lang="zh-CN" altLang="en-US" sz="1100" dirty="0">
                <a:solidFill>
                  <a:schemeClr val="bg1"/>
                </a:solidFill>
              </a:rPr>
              <a:t>（存储地址）</a:t>
            </a:r>
            <a:r>
              <a:rPr lang="zh-CN" altLang="en-US" dirty="0">
                <a:solidFill>
                  <a:schemeClr val="bg1"/>
                </a:solidFill>
              </a:rPr>
              <a:t>表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4"/>
          <p:cNvSpPr/>
          <p:nvPr/>
        </p:nvSpPr>
        <p:spPr>
          <a:xfrm rot="2262724">
            <a:off x="-944879" y="-3672839"/>
            <a:ext cx="6370320" cy="6019800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 rot="19313274">
            <a:off x="5140960" y="2491739"/>
            <a:ext cx="6370320" cy="6019800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2418080" y="1900730"/>
            <a:ext cx="7355840" cy="3056540"/>
          </a:xfrm>
          <a:prstGeom prst="roundRect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7200" dirty="0">
                <a:solidFill>
                  <a:schemeClr val="bg1"/>
                </a:solidFill>
              </a:rPr>
              <a:t>栈上缓冲区溢出</a:t>
            </a:r>
            <a:endParaRPr lang="zh-CN" altLang="en-US" sz="7200" dirty="0"/>
          </a:p>
        </p:txBody>
      </p:sp>
      <p:sp>
        <p:nvSpPr>
          <p:cNvPr id="7" name="椭圆 6"/>
          <p:cNvSpPr/>
          <p:nvPr/>
        </p:nvSpPr>
        <p:spPr>
          <a:xfrm>
            <a:off x="-8110498" y="-248920"/>
            <a:ext cx="7355840" cy="735584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什么是栈？调用函数中到底发生了什么？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imag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21" y="1616726"/>
            <a:ext cx="4442137" cy="44041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 37"/>
          <p:cNvSpPr/>
          <p:nvPr/>
        </p:nvSpPr>
        <p:spPr>
          <a:xfrm>
            <a:off x="5652517" y="2457599"/>
            <a:ext cx="4587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&lt;main+0004&gt;   push   </a:t>
            </a:r>
            <a:r>
              <a:rPr lang="en-US" altLang="zh-CN" dirty="0" err="1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rbp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    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&lt;main+0005&gt;   mov    </a:t>
            </a:r>
            <a:r>
              <a:rPr lang="en-US" altLang="zh-CN" dirty="0" err="1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rbp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, </a:t>
            </a:r>
            <a:r>
              <a:rPr lang="en-US" altLang="zh-CN" dirty="0" err="1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rsp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&lt;main+0008&gt;   add    </a:t>
            </a:r>
            <a:r>
              <a:rPr lang="en-US" altLang="zh-CN" dirty="0" err="1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rsp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Consolas" panose="020B0609020204030204" pitchFamily="49" charset="0"/>
              </a:rPr>
              <a:t>, 0x80</a:t>
            </a:r>
            <a:endParaRPr lang="en-US" altLang="zh-CN" dirty="0">
              <a:solidFill>
                <a:schemeClr val="bg1">
                  <a:lumMod val="65000"/>
                </a:schemeClr>
              </a:solidFill>
              <a:latin typeface="Consolas" panose="020B0609020204030204" pitchFamily="49" charset="0"/>
            </a:endParaRPr>
          </a:p>
          <a:p>
            <a:endParaRPr lang="en-US" altLang="zh-CN" b="0" dirty="0">
              <a:solidFill>
                <a:schemeClr val="bg1">
                  <a:lumMod val="65000"/>
                </a:schemeClr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9792019" y="2421688"/>
            <a:ext cx="1026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Consolas" panose="020B0609020204030204" pitchFamily="49" charset="0"/>
              </a:rPr>
              <a:t>保护</a:t>
            </a:r>
            <a:r>
              <a:rPr lang="en-US" altLang="zh-CN" dirty="0" err="1">
                <a:solidFill>
                  <a:schemeClr val="bg1"/>
                </a:solidFill>
                <a:latin typeface="Consolas" panose="020B0609020204030204" pitchFamily="49" charset="0"/>
              </a:rPr>
              <a:t>rbp</a:t>
            </a:r>
            <a:endParaRPr lang="en-US" altLang="zh-CN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9792019" y="275200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Consolas" panose="020B0609020204030204" pitchFamily="49" charset="0"/>
              </a:rPr>
              <a:t>移动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9792019" y="3039808"/>
            <a:ext cx="2524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创建临时变量区域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5465324" y="1845626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Consolas" panose="020B0609020204030204" pitchFamily="49" charset="0"/>
              </a:rPr>
              <a:t>进入函数时候</a:t>
            </a:r>
            <a:endParaRPr lang="en-US" altLang="zh-CN" sz="2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5439546" y="3818811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Consolas" panose="020B0609020204030204" pitchFamily="49" charset="0"/>
              </a:rPr>
              <a:t>出函数的时候</a:t>
            </a:r>
            <a:endParaRPr lang="en-US" altLang="zh-CN" sz="2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5667757" y="4470454"/>
            <a:ext cx="50408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D6D6DD"/>
                </a:solidFill>
                <a:latin typeface="Consolas" panose="020B0609020204030204" pitchFamily="49" charset="0"/>
              </a:rPr>
              <a:t>先</a:t>
            </a:r>
            <a:r>
              <a:rPr lang="en-US" altLang="zh-CN" dirty="0">
                <a:solidFill>
                  <a:srgbClr val="E394DC"/>
                </a:solidFill>
                <a:latin typeface="Consolas" panose="020B0609020204030204" pitchFamily="49" charset="0"/>
              </a:rPr>
              <a:t>pop </a:t>
            </a:r>
            <a:r>
              <a:rPr lang="en-US" altLang="zh-CN" dirty="0" err="1">
                <a:solidFill>
                  <a:srgbClr val="E394DC"/>
                </a:solidFill>
                <a:latin typeface="Consolas" panose="020B0609020204030204" pitchFamily="49" charset="0"/>
              </a:rPr>
              <a:t>rbp</a:t>
            </a:r>
            <a:r>
              <a:rPr lang="zh-CN" altLang="en-US" dirty="0">
                <a:solidFill>
                  <a:srgbClr val="D6D6DD"/>
                </a:solidFill>
                <a:latin typeface="Consolas" panose="020B0609020204030204" pitchFamily="49" charset="0"/>
              </a:rPr>
              <a:t>会把当前的</a:t>
            </a:r>
            <a:r>
              <a:rPr lang="en-US" altLang="zh-CN" dirty="0" err="1">
                <a:solidFill>
                  <a:srgbClr val="D6D6DD"/>
                </a:solidFill>
                <a:latin typeface="Consolas" panose="020B0609020204030204" pitchFamily="49" charset="0"/>
              </a:rPr>
              <a:t>rbp</a:t>
            </a:r>
            <a:r>
              <a:rPr lang="zh-CN" altLang="en-US" dirty="0">
                <a:solidFill>
                  <a:srgbClr val="D6D6DD"/>
                </a:solidFill>
                <a:latin typeface="Consolas" panose="020B0609020204030204" pitchFamily="49" charset="0"/>
              </a:rPr>
              <a:t>位置返回给</a:t>
            </a:r>
            <a:r>
              <a:rPr lang="en-US" altLang="zh-CN" dirty="0" err="1">
                <a:solidFill>
                  <a:srgbClr val="D6D6DD"/>
                </a:solidFill>
                <a:latin typeface="Consolas" panose="020B0609020204030204" pitchFamily="49" charset="0"/>
              </a:rPr>
              <a:t>rsp</a:t>
            </a:r>
            <a:r>
              <a:rPr lang="zh-CN" altLang="en-US" dirty="0">
                <a:solidFill>
                  <a:srgbClr val="D6D6DD"/>
                </a:solidFill>
                <a:latin typeface="Consolas" panose="020B0609020204030204" pitchFamily="49" charset="0"/>
              </a:rPr>
              <a:t>指针，实现栈的抬升</a:t>
            </a:r>
            <a:endParaRPr lang="zh-CN" altLang="en-US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br>
              <a:rPr lang="zh-CN" altLang="en-US" dirty="0">
                <a:solidFill>
                  <a:srgbClr val="D6D6DD"/>
                </a:solidFill>
                <a:latin typeface="Consolas" panose="020B0609020204030204" pitchFamily="49" charset="0"/>
              </a:rPr>
            </a:br>
            <a:r>
              <a:rPr lang="en-US" altLang="zh-CN" dirty="0">
                <a:solidFill>
                  <a:srgbClr val="D6D6DD"/>
                </a:solidFill>
                <a:latin typeface="Consolas" panose="020B0609020204030204" pitchFamily="49" charset="0"/>
              </a:rPr>
              <a:t>ret</a:t>
            </a:r>
            <a:r>
              <a:rPr lang="zh-CN" altLang="en-US" dirty="0">
                <a:solidFill>
                  <a:srgbClr val="D6D6DD"/>
                </a:solidFill>
                <a:latin typeface="Consolas" panose="020B0609020204030204" pitchFamily="49" charset="0"/>
              </a:rPr>
              <a:t>的时候，先把</a:t>
            </a:r>
            <a:r>
              <a:rPr lang="en-US" altLang="zh-CN" dirty="0">
                <a:solidFill>
                  <a:srgbClr val="E394DC"/>
                </a:solidFill>
                <a:latin typeface="Consolas" panose="020B0609020204030204" pitchFamily="49" charset="0"/>
              </a:rPr>
              <a:t>old </a:t>
            </a:r>
            <a:r>
              <a:rPr lang="en-US" altLang="zh-CN" dirty="0" err="1">
                <a:solidFill>
                  <a:srgbClr val="E394DC"/>
                </a:solidFill>
                <a:latin typeface="Consolas" panose="020B0609020204030204" pitchFamily="49" charset="0"/>
              </a:rPr>
              <a:t>rbp</a:t>
            </a:r>
            <a:r>
              <a:rPr lang="zh-CN" altLang="en-US" dirty="0">
                <a:solidFill>
                  <a:srgbClr val="D6D6DD"/>
                </a:solidFill>
                <a:latin typeface="Consolas" panose="020B0609020204030204" pitchFamily="49" charset="0"/>
              </a:rPr>
              <a:t>返给</a:t>
            </a:r>
            <a:r>
              <a:rPr lang="en-US" altLang="zh-CN" dirty="0" err="1">
                <a:solidFill>
                  <a:srgbClr val="E394DC"/>
                </a:solidFill>
                <a:latin typeface="Consolas" panose="020B0609020204030204" pitchFamily="49" charset="0"/>
              </a:rPr>
              <a:t>rbp</a:t>
            </a:r>
            <a:endParaRPr lang="zh-CN" altLang="en-US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br>
              <a:rPr lang="en-US" altLang="zh-CN" dirty="0">
                <a:solidFill>
                  <a:srgbClr val="D6D6DD"/>
                </a:solidFill>
                <a:latin typeface="Consolas" panose="020B0609020204030204" pitchFamily="49" charset="0"/>
              </a:rPr>
            </a:br>
            <a:r>
              <a:rPr lang="zh-CN" altLang="en-US" dirty="0">
                <a:solidFill>
                  <a:srgbClr val="D6D6DD"/>
                </a:solidFill>
                <a:latin typeface="Consolas" panose="020B0609020204030204" pitchFamily="49" charset="0"/>
              </a:rPr>
              <a:t>并把</a:t>
            </a:r>
            <a:r>
              <a:rPr lang="en-US" altLang="zh-CN" dirty="0">
                <a:solidFill>
                  <a:srgbClr val="D6D6DD"/>
                </a:solidFill>
                <a:latin typeface="Consolas" panose="020B0609020204030204" pitchFamily="49" charset="0"/>
              </a:rPr>
              <a:t>ret</a:t>
            </a:r>
            <a:r>
              <a:rPr lang="zh-CN" altLang="en-US" dirty="0">
                <a:solidFill>
                  <a:srgbClr val="D6D6DD"/>
                </a:solidFill>
                <a:latin typeface="Consolas" panose="020B0609020204030204" pitchFamily="49" charset="0"/>
              </a:rPr>
              <a:t>地址返回给运行</a:t>
            </a:r>
            <a:r>
              <a:rPr lang="en-US" altLang="zh-CN" dirty="0">
                <a:solidFill>
                  <a:srgbClr val="D6D6DD"/>
                </a:solidFill>
                <a:latin typeface="Consolas" panose="020B0609020204030204" pitchFamily="49" charset="0"/>
              </a:rPr>
              <a:t>PC</a:t>
            </a:r>
            <a:endParaRPr lang="en-US" altLang="zh-CN" b="0" dirty="0">
              <a:solidFill>
                <a:srgbClr val="D6D6DD"/>
              </a:solidFill>
              <a:effectLst/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/>
          <p:cNvSpPr/>
          <p:nvPr/>
        </p:nvSpPr>
        <p:spPr>
          <a:xfrm>
            <a:off x="523702" y="2992300"/>
            <a:ext cx="6384174" cy="3674225"/>
          </a:xfrm>
          <a:prstGeom prst="roundRect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如何利用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1387" y="1536857"/>
            <a:ext cx="6231512" cy="1092142"/>
          </a:xfrm>
        </p:spPr>
        <p:txBody>
          <a:bodyPr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当某些函数没有限制读取的长度的时候，可以一直输入</a:t>
            </a:r>
            <a:endParaRPr lang="en-US" altLang="zh-CN" sz="2000" dirty="0">
              <a:solidFill>
                <a:schemeClr val="bg1"/>
              </a:solidFill>
            </a:endParaRPr>
          </a:p>
          <a:p>
            <a:r>
              <a:rPr lang="zh-CN" altLang="en-US" sz="2000" dirty="0">
                <a:solidFill>
                  <a:schemeClr val="bg1"/>
                </a:solidFill>
              </a:rPr>
              <a:t>那么就可以构造特殊的</a:t>
            </a:r>
            <a:r>
              <a:rPr lang="en-US" altLang="zh-CN" sz="2000" dirty="0">
                <a:solidFill>
                  <a:schemeClr val="bg1"/>
                </a:solidFill>
              </a:rPr>
              <a:t>payload</a:t>
            </a:r>
            <a:r>
              <a:rPr lang="zh-CN" altLang="en-US" sz="2000" dirty="0">
                <a:solidFill>
                  <a:schemeClr val="bg1"/>
                </a:solidFill>
              </a:rPr>
              <a:t>，让栈上指定位置变成我们想要的值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6468" y="3166488"/>
            <a:ext cx="3472018" cy="2083210"/>
          </a:xfrm>
          <a:prstGeom prst="rect">
            <a:avLst/>
          </a:prstGeom>
        </p:spPr>
      </p:pic>
      <p:pic>
        <p:nvPicPr>
          <p:cNvPr id="6" name="Picture 2" descr="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7" r="25268" b="7335"/>
          <a:stretch>
            <a:fillRect/>
          </a:stretch>
        </p:blipFill>
        <p:spPr bwMode="auto">
          <a:xfrm>
            <a:off x="1191405" y="3571009"/>
            <a:ext cx="1696574" cy="285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接箭头连接符 6"/>
          <p:cNvCxnSpPr/>
          <p:nvPr/>
        </p:nvCxnSpPr>
        <p:spPr>
          <a:xfrm flipH="1">
            <a:off x="2887981" y="6275827"/>
            <a:ext cx="939337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827318" y="6121938"/>
            <a:ext cx="3228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读取位置 </a:t>
            </a:r>
            <a:r>
              <a:rPr lang="en-US" altLang="zh-CN" sz="1400" dirty="0">
                <a:solidFill>
                  <a:schemeClr val="bg1"/>
                </a:solidFill>
              </a:rPr>
              <a:t>[rbp-100](</a:t>
            </a:r>
            <a:r>
              <a:rPr lang="zh-CN" altLang="en-US" sz="1400" dirty="0">
                <a:solidFill>
                  <a:schemeClr val="bg1"/>
                </a:solidFill>
              </a:rPr>
              <a:t>使用</a:t>
            </a:r>
            <a:r>
              <a:rPr lang="en-US" altLang="zh-CN" sz="1400" dirty="0" err="1">
                <a:solidFill>
                  <a:schemeClr val="bg1"/>
                </a:solidFill>
              </a:rPr>
              <a:t>gdb</a:t>
            </a:r>
            <a:r>
              <a:rPr lang="en-US" altLang="zh-CN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</a:rPr>
              <a:t>disasm</a:t>
            </a:r>
            <a:r>
              <a:rPr lang="en-US" altLang="zh-CN" sz="1400" dirty="0">
                <a:solidFill>
                  <a:schemeClr val="bg1"/>
                </a:solidFill>
              </a:rPr>
              <a:t>)</a:t>
            </a:r>
            <a:endParaRPr lang="zh-CN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3827317" y="5706360"/>
            <a:ext cx="1640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原来的</a:t>
            </a:r>
            <a:r>
              <a:rPr lang="en-US" altLang="zh-CN" sz="1400" dirty="0" err="1">
                <a:solidFill>
                  <a:schemeClr val="bg1"/>
                </a:solidFill>
                <a:latin typeface="+mn-ea"/>
              </a:rPr>
              <a:t>rbp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占 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0x8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27316" y="5183226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填入想要覆盖的返回的地址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这里是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backdoor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2887979" y="5444836"/>
            <a:ext cx="939339" cy="12258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11" idx="1"/>
          </p:cNvCxnSpPr>
          <p:nvPr/>
        </p:nvCxnSpPr>
        <p:spPr>
          <a:xfrm flipH="1" flipV="1">
            <a:off x="2887979" y="5814247"/>
            <a:ext cx="939338" cy="4600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2024-12-26 13-50-3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9007.000000"/>
                </p14:media>
              </p:ext>
            </p:extLst>
          </p:nvPr>
        </p:nvPicPr>
        <p:blipFill rotWithShape="1">
          <a:blip r:embed="rId5"/>
          <a:srcRect r="66159" b="29097"/>
          <a:stretch>
            <a:fillRect/>
          </a:stretch>
        </p:blipFill>
        <p:spPr>
          <a:xfrm>
            <a:off x="7016717" y="883894"/>
            <a:ext cx="4906633" cy="578263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38283" y="2958489"/>
            <a:ext cx="4499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+mn-ea"/>
              </a:rPr>
              <a:t>S3 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</a:rPr>
              <a:t>栈溢出 </a:t>
            </a:r>
            <a:endParaRPr lang="zh-CN" altLang="en-US" sz="2800" b="1" dirty="0">
              <a:solidFill>
                <a:schemeClr val="bg1"/>
              </a:solidFill>
              <a:effectLst/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学习路径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26425"/>
            <a:ext cx="5655607" cy="3281649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08" y="1695192"/>
            <a:ext cx="5980031" cy="346761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00781"/>
            <a:ext cx="6408495" cy="3805044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19" name="文本框 18"/>
          <p:cNvSpPr txBox="1"/>
          <p:nvPr/>
        </p:nvSpPr>
        <p:spPr>
          <a:xfrm>
            <a:off x="7086600" y="1036320"/>
            <a:ext cx="49834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highlight>
                  <a:srgbClr val="FF0000"/>
                </a:highlight>
              </a:rPr>
              <a:t>如何防御缓冲区溢出呢？</a:t>
            </a:r>
            <a:endParaRPr lang="en-US" altLang="zh-CN" sz="3600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endParaRPr lang="en-US" altLang="zh-CN" sz="2400" dirty="0">
              <a:solidFill>
                <a:schemeClr val="bg1"/>
              </a:solidFill>
            </a:endParaRPr>
          </a:p>
          <a:p>
            <a:r>
              <a:rPr lang="en-US" altLang="zh-CN" sz="3600" b="1" dirty="0">
                <a:solidFill>
                  <a:schemeClr val="bg1"/>
                </a:solidFill>
              </a:rPr>
              <a:t>-   ASLR</a:t>
            </a:r>
            <a:endParaRPr lang="en-US" altLang="zh-CN" sz="3600" b="1" dirty="0">
              <a:solidFill>
                <a:schemeClr val="bg1"/>
              </a:solidFill>
            </a:endParaRPr>
          </a:p>
          <a:p>
            <a:r>
              <a:rPr lang="zh-CN" altLang="en-US" sz="2400" dirty="0">
                <a:solidFill>
                  <a:schemeClr val="bg1">
                    <a:lumMod val="75000"/>
                  </a:schemeClr>
                </a:solidFill>
              </a:rPr>
              <a:t>增加随机化地址，增加难度</a:t>
            </a:r>
            <a:endParaRPr lang="en-US" altLang="zh-CN" sz="24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altLang="zh-CN" sz="2400" dirty="0">
              <a:solidFill>
                <a:schemeClr val="bg1">
                  <a:lumMod val="75000"/>
                </a:schemeClr>
              </a:solidFill>
            </a:endParaRPr>
          </a:p>
          <a:p>
            <a:pPr marL="571500" indent="-571500">
              <a:buFontTx/>
              <a:buChar char="-"/>
            </a:pPr>
            <a:r>
              <a:rPr lang="en-US" altLang="zh-CN" sz="3600" b="1" dirty="0">
                <a:solidFill>
                  <a:schemeClr val="bg1"/>
                </a:solidFill>
              </a:rPr>
              <a:t>Canary</a:t>
            </a:r>
            <a:endParaRPr lang="en-US" altLang="zh-CN" sz="3600" b="1" dirty="0">
              <a:solidFill>
                <a:schemeClr val="bg1"/>
              </a:solidFill>
            </a:endParaRPr>
          </a:p>
          <a:p>
            <a:r>
              <a:rPr lang="zh-CN" altLang="en-US" sz="2400" dirty="0">
                <a:solidFill>
                  <a:schemeClr val="bg1">
                    <a:lumMod val="75000"/>
                  </a:schemeClr>
                </a:solidFill>
              </a:rPr>
              <a:t>出入栈的时候增加验证的环节</a:t>
            </a:r>
            <a:endParaRPr lang="en-US" altLang="zh-CN" sz="24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altLang="zh-CN" sz="3600" b="1" dirty="0">
              <a:solidFill>
                <a:schemeClr val="bg1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altLang="zh-CN" sz="3600" b="1" dirty="0">
                <a:solidFill>
                  <a:schemeClr val="bg1"/>
                </a:solidFill>
              </a:rPr>
              <a:t>Shallow Stack:</a:t>
            </a:r>
            <a:endParaRPr lang="en-US" altLang="zh-CN" sz="3600" b="1" dirty="0">
              <a:solidFill>
                <a:schemeClr val="bg1"/>
              </a:solidFill>
            </a:endParaRPr>
          </a:p>
          <a:p>
            <a:r>
              <a:rPr lang="zh-CN" altLang="en-US" sz="2400" dirty="0">
                <a:solidFill>
                  <a:schemeClr val="bg1">
                    <a:lumMod val="75000"/>
                  </a:schemeClr>
                </a:solidFill>
              </a:rPr>
              <a:t>用微型的</a:t>
            </a: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buffer</a:t>
            </a:r>
            <a:r>
              <a:rPr lang="zh-CN" altLang="en-US" sz="2400" dirty="0">
                <a:solidFill>
                  <a:schemeClr val="bg1">
                    <a:lumMod val="75000"/>
                  </a:schemeClr>
                </a:solidFill>
              </a:rPr>
              <a:t>存储，临时变量在另一个栈上面，怎么也不会溢出了</a:t>
            </a:r>
            <a:endParaRPr lang="en-US" altLang="zh-CN" sz="24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altLang="zh-CN" sz="2400" dirty="0">
              <a:solidFill>
                <a:schemeClr val="bg1"/>
              </a:solidFill>
            </a:endParaRPr>
          </a:p>
          <a:p>
            <a:endParaRPr lang="zh-CN" altLang="en-US" sz="2400" dirty="0">
              <a:solidFill>
                <a:schemeClr val="bg1"/>
              </a:solidFill>
            </a:endParaRPr>
          </a:p>
          <a:p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 rot="4262702">
            <a:off x="274322" y="-1749625"/>
            <a:ext cx="6370320" cy="6019800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/>
        </p:nvSpPr>
        <p:spPr>
          <a:xfrm rot="2285016">
            <a:off x="8214265" y="1834504"/>
            <a:ext cx="6370320" cy="6019800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/>
        </p:nvSpPr>
        <p:spPr>
          <a:xfrm>
            <a:off x="2418080" y="1900730"/>
            <a:ext cx="7355840" cy="3056540"/>
          </a:xfrm>
          <a:prstGeom prst="roundRect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7200" dirty="0">
                <a:solidFill>
                  <a:schemeClr val="bg1"/>
                </a:solidFill>
              </a:rPr>
              <a:t>FSB (Format String Bug)</a:t>
            </a:r>
            <a:endParaRPr lang="zh-CN" altLang="en-US" sz="7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圆角 33"/>
          <p:cNvSpPr/>
          <p:nvPr/>
        </p:nvSpPr>
        <p:spPr>
          <a:xfrm>
            <a:off x="572938" y="1690687"/>
            <a:ext cx="5471168" cy="4351339"/>
          </a:xfrm>
          <a:prstGeom prst="roundRect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solidFill>
                  <a:schemeClr val="bg1"/>
                </a:solidFill>
              </a:rPr>
              <a:t>Printf</a:t>
            </a:r>
            <a:r>
              <a:rPr lang="zh-CN" altLang="en-US" dirty="0">
                <a:solidFill>
                  <a:schemeClr val="bg1"/>
                </a:solidFill>
              </a:rPr>
              <a:t>是如何实现的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05197" y="1690688"/>
            <a:ext cx="5166284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chemeClr val="bg1"/>
                </a:solidFill>
                <a:latin typeface="+mn-ea"/>
              </a:rPr>
              <a:t>printf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是一个比较神奇的函数，它可以实现变长参数（通过</a:t>
            </a:r>
            <a:r>
              <a:rPr lang="en-US" altLang="zh-CN" dirty="0" err="1">
                <a:solidFill>
                  <a:schemeClr val="bg1"/>
                </a:solidFill>
                <a:latin typeface="+mn-ea"/>
              </a:rPr>
              <a:t>va_list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实现）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D6D6DD"/>
                </a:solidFill>
                <a:latin typeface="+mn-ea"/>
              </a:rPr>
              <a:t>32</a:t>
            </a:r>
            <a:r>
              <a:rPr lang="zh-CN" altLang="en-US" dirty="0">
                <a:solidFill>
                  <a:srgbClr val="D6D6DD"/>
                </a:solidFill>
                <a:latin typeface="+mn-ea"/>
              </a:rPr>
              <a:t>位的程序，从右向左依次入栈</a:t>
            </a:r>
            <a:endParaRPr lang="zh-CN" altLang="en-US" dirty="0">
              <a:solidFill>
                <a:srgbClr val="D6D6DD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D6D6DD"/>
                </a:solidFill>
                <a:latin typeface="+mn-ea"/>
              </a:rPr>
              <a:t>64</a:t>
            </a:r>
            <a:r>
              <a:rPr lang="zh-CN" altLang="en-US" dirty="0">
                <a:solidFill>
                  <a:srgbClr val="D6D6DD"/>
                </a:solidFill>
                <a:latin typeface="+mn-ea"/>
              </a:rPr>
              <a:t>位的程序，优先寄存器，前</a:t>
            </a:r>
            <a:r>
              <a:rPr lang="en-US" altLang="zh-CN" dirty="0">
                <a:solidFill>
                  <a:srgbClr val="D6D6DD"/>
                </a:solidFill>
                <a:latin typeface="+mn-ea"/>
              </a:rPr>
              <a:t>6</a:t>
            </a:r>
            <a:r>
              <a:rPr lang="zh-CN" altLang="en-US" dirty="0">
                <a:solidFill>
                  <a:srgbClr val="D6D6DD"/>
                </a:solidFill>
                <a:latin typeface="+mn-ea"/>
              </a:rPr>
              <a:t>个参数放在</a:t>
            </a:r>
            <a:r>
              <a:rPr lang="en-US" altLang="zh-CN" dirty="0" err="1">
                <a:solidFill>
                  <a:srgbClr val="E394DC"/>
                </a:solidFill>
                <a:latin typeface="+mn-ea"/>
              </a:rPr>
              <a:t>rdi</a:t>
            </a:r>
            <a:r>
              <a:rPr lang="en-US" altLang="zh-CN" dirty="0">
                <a:solidFill>
                  <a:srgbClr val="D6D6DD"/>
                </a:solidFill>
                <a:latin typeface="+mn-ea"/>
              </a:rPr>
              <a:t>, </a:t>
            </a:r>
            <a:r>
              <a:rPr lang="en-US" altLang="zh-CN" dirty="0" err="1">
                <a:solidFill>
                  <a:srgbClr val="E394DC"/>
                </a:solidFill>
                <a:latin typeface="+mn-ea"/>
              </a:rPr>
              <a:t>rsi</a:t>
            </a:r>
            <a:r>
              <a:rPr lang="en-US" altLang="zh-CN" dirty="0">
                <a:solidFill>
                  <a:srgbClr val="D6D6DD"/>
                </a:solidFill>
                <a:latin typeface="+mn-ea"/>
              </a:rPr>
              <a:t>, </a:t>
            </a:r>
            <a:r>
              <a:rPr lang="en-US" altLang="zh-CN" dirty="0" err="1">
                <a:solidFill>
                  <a:srgbClr val="E394DC"/>
                </a:solidFill>
                <a:latin typeface="+mn-ea"/>
              </a:rPr>
              <a:t>rdx</a:t>
            </a:r>
            <a:r>
              <a:rPr lang="en-US" altLang="zh-CN" dirty="0">
                <a:solidFill>
                  <a:srgbClr val="D6D6DD"/>
                </a:solidFill>
                <a:latin typeface="+mn-ea"/>
              </a:rPr>
              <a:t>, </a:t>
            </a:r>
            <a:r>
              <a:rPr lang="en-US" altLang="zh-CN" dirty="0" err="1">
                <a:solidFill>
                  <a:srgbClr val="E394DC"/>
                </a:solidFill>
                <a:latin typeface="+mn-ea"/>
              </a:rPr>
              <a:t>rcx</a:t>
            </a:r>
            <a:r>
              <a:rPr lang="en-US" altLang="zh-CN" dirty="0">
                <a:solidFill>
                  <a:srgbClr val="D6D6DD"/>
                </a:solidFill>
                <a:latin typeface="+mn-ea"/>
              </a:rPr>
              <a:t>, </a:t>
            </a:r>
            <a:r>
              <a:rPr lang="en-US" altLang="zh-CN" dirty="0">
                <a:solidFill>
                  <a:srgbClr val="E394DC"/>
                </a:solidFill>
                <a:latin typeface="+mn-ea"/>
              </a:rPr>
              <a:t>r8</a:t>
            </a:r>
            <a:r>
              <a:rPr lang="en-US" altLang="zh-CN" dirty="0">
                <a:solidFill>
                  <a:srgbClr val="D6D6DD"/>
                </a:solidFill>
                <a:latin typeface="+mn-ea"/>
              </a:rPr>
              <a:t>, </a:t>
            </a:r>
            <a:r>
              <a:rPr lang="en-US" altLang="zh-CN" dirty="0">
                <a:solidFill>
                  <a:srgbClr val="E394DC"/>
                </a:solidFill>
                <a:latin typeface="+mn-ea"/>
              </a:rPr>
              <a:t>r9</a:t>
            </a:r>
            <a:r>
              <a:rPr lang="zh-CN" altLang="en-US" dirty="0">
                <a:solidFill>
                  <a:srgbClr val="D6D6DD"/>
                </a:solidFill>
                <a:latin typeface="+mn-ea"/>
              </a:rPr>
              <a:t>，其余的参数放在栈上面</a:t>
            </a:r>
            <a:endParaRPr lang="zh-CN" altLang="en-US" dirty="0">
              <a:solidFill>
                <a:srgbClr val="D6D6DD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096000" y="1873348"/>
            <a:ext cx="5724367" cy="3986018"/>
            <a:chOff x="6683433" y="1383203"/>
            <a:chExt cx="4951615" cy="358026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/>
            <a:srcRect t="26761"/>
            <a:stretch>
              <a:fillRect/>
            </a:stretch>
          </p:blipFill>
          <p:spPr>
            <a:xfrm>
              <a:off x="6683433" y="1383203"/>
              <a:ext cx="4951615" cy="12705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6" name="Picture 2" descr="https://philfan-pic.oss-cn-beijing.aliyuncs.com/img/2024121618522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3433" y="2902601"/>
              <a:ext cx="4951615" cy="2060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直接箭头连接符 7"/>
            <p:cNvCxnSpPr/>
            <p:nvPr/>
          </p:nvCxnSpPr>
          <p:spPr>
            <a:xfrm>
              <a:off x="8153400" y="2214880"/>
              <a:ext cx="0" cy="1214120"/>
            </a:xfrm>
            <a:prstGeom prst="straightConnector1">
              <a:avLst/>
            </a:prstGeom>
            <a:ln w="38100">
              <a:solidFill>
                <a:srgbClr val="FFFFFF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H="1">
              <a:off x="7156704" y="2186355"/>
              <a:ext cx="2185416" cy="1367613"/>
            </a:xfrm>
            <a:prstGeom prst="straightConnector1">
              <a:avLst/>
            </a:prstGeom>
            <a:ln w="38100">
              <a:solidFill>
                <a:srgbClr val="FFFFFF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flipH="1">
              <a:off x="7315200" y="2214880"/>
              <a:ext cx="2447544" cy="995228"/>
            </a:xfrm>
            <a:prstGeom prst="straightConnector1">
              <a:avLst/>
            </a:prstGeom>
            <a:ln w="38100">
              <a:solidFill>
                <a:srgbClr val="FFFFFF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flipH="1">
              <a:off x="9090660" y="2214880"/>
              <a:ext cx="1348740" cy="1511018"/>
            </a:xfrm>
            <a:prstGeom prst="straightConnector1">
              <a:avLst/>
            </a:prstGeom>
            <a:ln w="38100">
              <a:solidFill>
                <a:srgbClr val="FFFFFF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311" y="751590"/>
            <a:ext cx="5907737" cy="5755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/>
          <p:cNvSpPr/>
          <p:nvPr/>
        </p:nvSpPr>
        <p:spPr>
          <a:xfrm>
            <a:off x="331115" y="1477315"/>
            <a:ext cx="6539062" cy="2583734"/>
          </a:xfrm>
          <a:prstGeom prst="roundRect">
            <a:avLst/>
          </a:prstGeom>
          <a:solidFill>
            <a:srgbClr val="272A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Format String Bug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4264" y="1540104"/>
            <a:ext cx="6052765" cy="2307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230572" y="3585647"/>
            <a:ext cx="58827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其输出结果会是 2 1 d c e hello 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234901" y="2595568"/>
            <a:ext cx="45826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D6D6DD"/>
                </a:solidFill>
                <a:latin typeface="+mn-ea"/>
              </a:rPr>
              <a:t>格式化字符串的数量要大于参数的数量</a:t>
            </a:r>
            <a:r>
              <a:rPr lang="zh-CN" altLang="en-US" sz="2400" dirty="0">
                <a:solidFill>
                  <a:srgbClr val="D6D6DD"/>
                </a:solidFill>
                <a:latin typeface="+mn-ea"/>
              </a:rPr>
              <a:t>，这个时候就会发生漏洞</a:t>
            </a:r>
            <a:endParaRPr lang="en-US" altLang="zh-CN" sz="2400" dirty="0">
              <a:solidFill>
                <a:srgbClr val="D6D6DD"/>
              </a:solidFill>
              <a:latin typeface="+mn-ea"/>
            </a:endParaRPr>
          </a:p>
          <a:p>
            <a:endParaRPr lang="en-US" altLang="zh-CN" sz="2400" dirty="0">
              <a:solidFill>
                <a:srgbClr val="D6D6DD"/>
              </a:solidFill>
              <a:latin typeface="+mn-ea"/>
            </a:endParaRPr>
          </a:p>
          <a:p>
            <a:r>
              <a:rPr lang="zh-CN" altLang="en-US" sz="2400" dirty="0">
                <a:solidFill>
                  <a:srgbClr val="D6D6DD"/>
                </a:solidFill>
                <a:latin typeface="+mn-ea"/>
              </a:rPr>
              <a:t>我们可以根据这个漏洞来实现栈上</a:t>
            </a:r>
            <a:r>
              <a:rPr lang="zh-CN" altLang="en-US" sz="2400" dirty="0">
                <a:solidFill>
                  <a:srgbClr val="C00000"/>
                </a:solidFill>
                <a:latin typeface="+mn-ea"/>
              </a:rPr>
              <a:t>任意读</a:t>
            </a:r>
            <a:r>
              <a:rPr lang="zh-CN" altLang="en-US" sz="2400" dirty="0">
                <a:solidFill>
                  <a:srgbClr val="D6D6DD"/>
                </a:solidFill>
                <a:latin typeface="+mn-ea"/>
              </a:rPr>
              <a:t>、</a:t>
            </a:r>
            <a:r>
              <a:rPr lang="zh-CN" altLang="en-US" sz="2400" dirty="0">
                <a:solidFill>
                  <a:srgbClr val="C00000"/>
                </a:solidFill>
                <a:latin typeface="+mn-ea"/>
              </a:rPr>
              <a:t>任意写</a:t>
            </a:r>
            <a:endParaRPr lang="en-US" altLang="zh-CN" sz="2400" dirty="0">
              <a:solidFill>
                <a:srgbClr val="D6D6DD"/>
              </a:solidFill>
              <a:latin typeface="+mn-ea"/>
            </a:endParaRPr>
          </a:p>
          <a:p>
            <a:endParaRPr lang="en-US" altLang="zh-CN" sz="2400" dirty="0">
              <a:solidFill>
                <a:srgbClr val="D6D6DD"/>
              </a:solidFill>
              <a:latin typeface="+mn-ea"/>
            </a:endParaRPr>
          </a:p>
          <a:p>
            <a:r>
              <a:rPr lang="zh-CN" altLang="en-US" sz="2400" dirty="0">
                <a:solidFill>
                  <a:srgbClr val="D6D6DD"/>
                </a:solidFill>
                <a:latin typeface="+mn-ea"/>
              </a:rPr>
              <a:t>进而配合其他的方法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get shell</a:t>
            </a:r>
            <a:endParaRPr lang="zh-CN" altLang="en-US" sz="2400" b="1" dirty="0">
              <a:solidFill>
                <a:srgbClr val="C00000"/>
              </a:solidFill>
              <a:effectLst/>
              <a:latin typeface="+mn-ea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331115" y="4364183"/>
            <a:ext cx="6539062" cy="2211184"/>
          </a:xfrm>
          <a:prstGeom prst="roundRect">
            <a:avLst/>
          </a:prstGeom>
          <a:solidFill>
            <a:srgbClr val="272A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95839" y="481930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b="1" dirty="0">
                <a:solidFill>
                  <a:srgbClr val="FFFFFF"/>
                </a:solidFill>
                <a:latin typeface="+mn-ea"/>
              </a:rPr>
              <a:t>%p</a:t>
            </a:r>
            <a:r>
              <a:rPr lang="en-US" altLang="zh-CN" dirty="0">
                <a:solidFill>
                  <a:srgbClr val="FFFFFF"/>
                </a:solidFill>
                <a:latin typeface="+mn-ea"/>
              </a:rPr>
              <a:t>	</a:t>
            </a:r>
            <a:r>
              <a:rPr lang="zh-CN" altLang="en-US" dirty="0">
                <a:solidFill>
                  <a:srgbClr val="FFFFFF"/>
                </a:solidFill>
                <a:latin typeface="+mn-ea"/>
              </a:rPr>
              <a:t>将数据打印为带前导</a:t>
            </a:r>
            <a:r>
              <a:rPr lang="en-US" altLang="zh-CN" dirty="0">
                <a:solidFill>
                  <a:srgbClr val="FFFFFF"/>
                </a:solidFill>
                <a:latin typeface="+mn-ea"/>
              </a:rPr>
              <a:t>0x</a:t>
            </a:r>
            <a:r>
              <a:rPr lang="zh-CN" altLang="en-US" dirty="0">
                <a:solidFill>
                  <a:srgbClr val="FFFFFF"/>
                </a:solidFill>
                <a:latin typeface="+mn-ea"/>
              </a:rPr>
              <a:t>的十六进制</a:t>
            </a:r>
            <a:endParaRPr lang="zh-CN" altLang="en-US" dirty="0">
              <a:solidFill>
                <a:srgbClr val="FFFFFF"/>
              </a:solidFill>
              <a:latin typeface="+mn-ea"/>
            </a:endParaRPr>
          </a:p>
          <a:p>
            <a:r>
              <a:rPr lang="en-US" altLang="zh-CN" b="1" dirty="0">
                <a:solidFill>
                  <a:srgbClr val="FFFFFF"/>
                </a:solidFill>
                <a:latin typeface="+mn-ea"/>
              </a:rPr>
              <a:t>$</a:t>
            </a:r>
            <a:r>
              <a:rPr lang="en-US" altLang="zh-CN" dirty="0">
                <a:solidFill>
                  <a:srgbClr val="FFFFFF"/>
                </a:solidFill>
                <a:latin typeface="+mn-ea"/>
              </a:rPr>
              <a:t>	</a:t>
            </a:r>
            <a:r>
              <a:rPr lang="zh-CN" altLang="en-US" dirty="0">
                <a:solidFill>
                  <a:srgbClr val="FFFFFF"/>
                </a:solidFill>
                <a:latin typeface="+mn-ea"/>
              </a:rPr>
              <a:t>指定参数位置。需要计算偏移</a:t>
            </a:r>
            <a:endParaRPr lang="en-US" altLang="zh-CN" dirty="0">
              <a:solidFill>
                <a:srgbClr val="FFFFFF"/>
              </a:solidFill>
              <a:latin typeface="+mn-ea"/>
            </a:endParaRPr>
          </a:p>
          <a:p>
            <a:endParaRPr lang="en-US" altLang="zh-CN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096365" y="4851366"/>
            <a:ext cx="1673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+mn-ea"/>
              </a:rPr>
              <a:t>%48$p %1$p</a:t>
            </a:r>
            <a:endParaRPr lang="zh-CN" altLang="en-US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95839" y="58368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+mn-ea"/>
              </a:rPr>
              <a:t>%n		</a:t>
            </a:r>
            <a:r>
              <a:rPr lang="zh-CN" altLang="en-US" dirty="0">
                <a:solidFill>
                  <a:srgbClr val="FFFFFF"/>
                </a:solidFill>
                <a:latin typeface="+mn-ea"/>
              </a:rPr>
              <a:t>将当前</a:t>
            </a:r>
            <a:r>
              <a:rPr lang="zh-CN" altLang="en-US" b="1" dirty="0">
                <a:solidFill>
                  <a:srgbClr val="FFFFFF"/>
                </a:solidFill>
                <a:latin typeface="+mn-ea"/>
              </a:rPr>
              <a:t>已打印的字节数</a:t>
            </a:r>
            <a:r>
              <a:rPr lang="zh-CN" altLang="en-US" dirty="0">
                <a:solidFill>
                  <a:srgbClr val="FFFFFF"/>
                </a:solidFill>
                <a:latin typeface="+mn-ea"/>
              </a:rPr>
              <a:t>写入指向的内存</a:t>
            </a:r>
            <a:endParaRPr lang="en-US" altLang="zh-CN" dirty="0">
              <a:solidFill>
                <a:srgbClr val="FFFFFF"/>
              </a:solidFill>
              <a:latin typeface="+mn-ea"/>
            </a:endParaRPr>
          </a:p>
          <a:p>
            <a:r>
              <a:rPr lang="en-US" altLang="zh-CN" dirty="0">
                <a:solidFill>
                  <a:srgbClr val="FFFFFF"/>
                </a:solidFill>
                <a:latin typeface="+mn-ea"/>
              </a:rPr>
              <a:t>%123c%3$n	</a:t>
            </a:r>
            <a:r>
              <a:rPr lang="zh-CN" altLang="en-US" dirty="0">
                <a:solidFill>
                  <a:srgbClr val="FFFFFF"/>
                </a:solidFill>
                <a:latin typeface="+mn-ea"/>
              </a:rPr>
              <a:t>利用宽度对齐，输入想写入的</a:t>
            </a:r>
            <a:endParaRPr lang="zh-CN" altLang="en-US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53409" y="455455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+mn-ea"/>
              </a:rPr>
              <a:t>任意读</a:t>
            </a:r>
            <a:endParaRPr lang="zh-CN" altLang="en-US" b="1" dirty="0"/>
          </a:p>
        </p:txBody>
      </p:sp>
      <p:sp>
        <p:nvSpPr>
          <p:cNvPr id="16" name="矩形 15"/>
          <p:cNvSpPr/>
          <p:nvPr/>
        </p:nvSpPr>
        <p:spPr>
          <a:xfrm>
            <a:off x="331115" y="5490875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+mn-ea"/>
              </a:rPr>
              <a:t>任意写</a:t>
            </a:r>
            <a:endParaRPr lang="zh-CN" altLang="en-US" b="1" dirty="0"/>
          </a:p>
        </p:txBody>
      </p:sp>
      <p:sp>
        <p:nvSpPr>
          <p:cNvPr id="17" name="箭头: 左弧形 16"/>
          <p:cNvSpPr/>
          <p:nvPr/>
        </p:nvSpPr>
        <p:spPr>
          <a:xfrm>
            <a:off x="-11315" y="3244075"/>
            <a:ext cx="486298" cy="1402819"/>
          </a:xfrm>
          <a:prstGeom prst="curv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FSB </a:t>
            </a:r>
            <a:r>
              <a:rPr lang="zh-CN" altLang="en-US" dirty="0">
                <a:solidFill>
                  <a:schemeClr val="bg1"/>
                </a:solidFill>
              </a:rPr>
              <a:t>任意读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9997" y="2279253"/>
            <a:ext cx="7732006" cy="3096534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38200" y="1704976"/>
            <a:ext cx="10683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D81E06"/>
                </a:solidFill>
                <a:latin typeface="+mn-ea"/>
              </a:rPr>
              <a:t>读什么？ </a:t>
            </a:r>
            <a:r>
              <a:rPr lang="zh-CN" altLang="en-US" sz="2400" dirty="0">
                <a:solidFill>
                  <a:schemeClr val="bg1"/>
                </a:solidFill>
                <a:latin typeface="+mn-ea"/>
              </a:rPr>
              <a:t>泄露栈上的敏感信息、栈地址、堆地址、程序段地址、</a:t>
            </a:r>
            <a:r>
              <a:rPr lang="en-US" altLang="zh-CN" sz="2400" dirty="0" err="1">
                <a:solidFill>
                  <a:schemeClr val="bg1"/>
                </a:solidFill>
                <a:latin typeface="+mn-ea"/>
              </a:rPr>
              <a:t>libc</a:t>
            </a:r>
            <a:r>
              <a:rPr lang="zh-CN" altLang="en-US" sz="2400" dirty="0">
                <a:solidFill>
                  <a:schemeClr val="bg1"/>
                </a:solidFill>
                <a:latin typeface="+mn-ea"/>
              </a:rPr>
              <a:t>地址</a:t>
            </a:r>
            <a:r>
              <a:rPr lang="en-US" altLang="zh-CN" sz="2400" dirty="0">
                <a:solidFill>
                  <a:schemeClr val="bg1"/>
                </a:solidFill>
                <a:latin typeface="+mn-ea"/>
              </a:rPr>
              <a:t>……</a:t>
            </a:r>
            <a:endParaRPr lang="zh-CN" altLang="en-US" sz="2400" b="1" dirty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29639" y="5661878"/>
            <a:ext cx="10683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D81E06"/>
                </a:solidFill>
                <a:effectLst/>
                <a:latin typeface="+mn-ea"/>
              </a:rPr>
              <a:t>如何计算偏移量</a:t>
            </a:r>
            <a:endParaRPr lang="en-US" altLang="zh-CN" sz="2400" b="1" dirty="0">
              <a:solidFill>
                <a:srgbClr val="D81E06"/>
              </a:solidFill>
              <a:effectLst/>
              <a:latin typeface="+mn-ea"/>
            </a:endParaRPr>
          </a:p>
          <a:p>
            <a:r>
              <a:rPr lang="en-US" altLang="zh-CN" sz="2400" b="1" dirty="0">
                <a:solidFill>
                  <a:srgbClr val="D81E06"/>
                </a:solidFill>
                <a:latin typeface="+mn-ea"/>
              </a:rPr>
              <a:t>	</a:t>
            </a:r>
            <a:r>
              <a:rPr lang="zh-CN" altLang="en-US" sz="2000" b="1" dirty="0">
                <a:solidFill>
                  <a:schemeClr val="bg1"/>
                </a:solidFill>
                <a:effectLst/>
                <a:latin typeface="+mn-ea"/>
              </a:rPr>
              <a:t> 例如：</a:t>
            </a:r>
            <a:r>
              <a:rPr lang="en-US" altLang="zh-CN" sz="2000" b="1" dirty="0">
                <a:solidFill>
                  <a:schemeClr val="bg1"/>
                </a:solidFill>
                <a:effectLst/>
                <a:latin typeface="+mn-ea"/>
              </a:rPr>
              <a:t>5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</a:rPr>
              <a:t>（</a:t>
            </a:r>
            <a:r>
              <a:rPr lang="zh-CN" altLang="en-US" sz="1400" b="1" dirty="0">
                <a:solidFill>
                  <a:schemeClr val="bg1"/>
                </a:solidFill>
                <a:effectLst/>
                <a:latin typeface="+mn-ea"/>
              </a:rPr>
              <a:t>栈上的寄存器） </a:t>
            </a:r>
            <a:r>
              <a:rPr lang="en-US" altLang="zh-CN" sz="2000" b="1" dirty="0">
                <a:solidFill>
                  <a:schemeClr val="bg1"/>
                </a:solidFill>
                <a:effectLst/>
                <a:latin typeface="+mn-ea"/>
              </a:rPr>
              <a:t>+ 0x220</a:t>
            </a:r>
            <a:r>
              <a:rPr lang="zh-CN" altLang="en-US" sz="1400" b="1" dirty="0">
                <a:solidFill>
                  <a:schemeClr val="bg1"/>
                </a:solidFill>
                <a:effectLst/>
                <a:latin typeface="+mn-ea"/>
              </a:rPr>
              <a:t>（左侧的偏移量）</a:t>
            </a:r>
            <a:r>
              <a:rPr lang="en-US" altLang="zh-CN" sz="2000" b="1" dirty="0">
                <a:solidFill>
                  <a:schemeClr val="bg1"/>
                </a:solidFill>
                <a:effectLst/>
                <a:latin typeface="+mn-ea"/>
              </a:rPr>
              <a:t>/8</a:t>
            </a:r>
            <a:r>
              <a:rPr lang="zh-CN" altLang="en-US" sz="1400" b="1" dirty="0">
                <a:solidFill>
                  <a:schemeClr val="bg1"/>
                </a:solidFill>
                <a:effectLst/>
                <a:latin typeface="+mn-ea"/>
              </a:rPr>
              <a:t>（</a:t>
            </a:r>
            <a:r>
              <a:rPr lang="en-US" altLang="zh-CN" sz="1400" b="1" dirty="0">
                <a:solidFill>
                  <a:schemeClr val="bg1"/>
                </a:solidFill>
                <a:latin typeface="+mn-ea"/>
              </a:rPr>
              <a:t>8</a:t>
            </a:r>
            <a:r>
              <a:rPr lang="zh-CN" altLang="en-US" sz="1400" b="1" dirty="0">
                <a:solidFill>
                  <a:schemeClr val="bg1"/>
                </a:solidFill>
                <a:latin typeface="+mn-ea"/>
              </a:rPr>
              <a:t>个字节</a:t>
            </a:r>
            <a:r>
              <a:rPr lang="zh-CN" altLang="en-US" sz="1400" b="1" dirty="0">
                <a:solidFill>
                  <a:schemeClr val="bg1"/>
                </a:solidFill>
                <a:effectLst/>
                <a:latin typeface="+mn-ea"/>
              </a:rPr>
              <a:t>）</a:t>
            </a:r>
            <a:endParaRPr lang="zh-CN" altLang="en-US" sz="2400" b="1" dirty="0">
              <a:solidFill>
                <a:schemeClr val="bg1"/>
              </a:solidFill>
              <a:effectLst/>
              <a:latin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3399" y="365125"/>
            <a:ext cx="974328" cy="97432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2868" y="365125"/>
            <a:ext cx="1661160" cy="1325563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PWN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058" name="Picture 10" descr="【从零开始学CTF】9、Pwn从入门到放弃或改行 - 知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071" y="433420"/>
            <a:ext cx="1763812" cy="115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551" y="2570540"/>
            <a:ext cx="3914776" cy="392233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225739" y="433420"/>
            <a:ext cx="4839785" cy="3891230"/>
            <a:chOff x="7182117" y="686130"/>
            <a:chExt cx="3733728" cy="3001950"/>
          </a:xfrm>
        </p:grpSpPr>
        <p:sp>
          <p:nvSpPr>
            <p:cNvPr id="15" name="矩形: 圆角 14"/>
            <p:cNvSpPr/>
            <p:nvPr/>
          </p:nvSpPr>
          <p:spPr>
            <a:xfrm>
              <a:off x="7182117" y="686130"/>
              <a:ext cx="3733728" cy="3001950"/>
            </a:xfrm>
            <a:prstGeom prst="roundRect">
              <a:avLst/>
            </a:prstGeom>
            <a:solidFill>
              <a:srgbClr val="1B1B1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56" name="Picture 8" descr="75年前 苏联士兵将胜利红旗插上柏林国会大厦 成为二战经典瞬间|国会大厦|红旗|士兵_新浪新闻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45"/>
            <a:stretch>
              <a:fillRect/>
            </a:stretch>
          </p:blipFill>
          <p:spPr bwMode="auto">
            <a:xfrm>
              <a:off x="7470397" y="1027906"/>
              <a:ext cx="3157168" cy="2031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7299401" y="3131624"/>
              <a:ext cx="34991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EBEBEB"/>
                  </a:solidFill>
                </a:rPr>
                <a:t>CTF,</a:t>
              </a:r>
              <a:r>
                <a:rPr lang="zh-CN" altLang="en-US" dirty="0">
                  <a:solidFill>
                    <a:srgbClr val="EBEBEB"/>
                  </a:solidFill>
                </a:rPr>
                <a:t> </a:t>
              </a:r>
              <a:r>
                <a:rPr lang="en-US" altLang="zh-CN" dirty="0">
                  <a:solidFill>
                    <a:srgbClr val="EBEBEB"/>
                  </a:solidFill>
                </a:rPr>
                <a:t>Catch The Flag,</a:t>
              </a:r>
              <a:r>
                <a:rPr lang="zh-CN" altLang="en-US" dirty="0">
                  <a:solidFill>
                    <a:srgbClr val="EBEBEB"/>
                  </a:solidFill>
                </a:rPr>
                <a:t> 夺旗赛</a:t>
              </a:r>
              <a:endParaRPr lang="en-US" altLang="zh-CN" dirty="0">
                <a:solidFill>
                  <a:srgbClr val="EBEBEB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960563" y="1893076"/>
            <a:ext cx="4839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EBEBEB"/>
                </a:solidFill>
              </a:rPr>
              <a:t>Pwn</a:t>
            </a:r>
            <a:r>
              <a:rPr lang="en-US" altLang="zh-CN" dirty="0">
                <a:solidFill>
                  <a:srgbClr val="EBEBEB"/>
                </a:solidFill>
                <a:latin typeface="Noto Sans"/>
              </a:rPr>
              <a:t> </a:t>
            </a:r>
            <a:r>
              <a:rPr lang="zh-CN" altLang="en-US" dirty="0">
                <a:solidFill>
                  <a:srgbClr val="EBEBEB"/>
                </a:solidFill>
                <a:latin typeface="Noto Sans"/>
              </a:rPr>
              <a:t>是指攻破设备或者系统，发音类似「砰」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6386038" y="3902438"/>
            <a:ext cx="4519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EBEBEB"/>
                </a:solidFill>
              </a:rPr>
              <a:t>PWN = Find the Bugs + Exploit them</a:t>
            </a:r>
            <a:endParaRPr lang="zh-CN" altLang="en-US" b="1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8805" y="4623735"/>
            <a:ext cx="5759222" cy="1574497"/>
          </a:xfrm>
          <a:prstGeom prst="round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352343" y="6123432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EBEBEB"/>
                </a:solidFill>
              </a:rPr>
              <a:t>网上课程良莠不齐，我们小组听的是这个短学期</a:t>
            </a:r>
            <a:endParaRPr lang="zh-CN" altLang="en-US" b="1" dirty="0"/>
          </a:p>
        </p:txBody>
      </p:sp>
      <p:sp>
        <p:nvSpPr>
          <p:cNvPr id="18" name="矩形 17"/>
          <p:cNvSpPr/>
          <p:nvPr/>
        </p:nvSpPr>
        <p:spPr>
          <a:xfrm>
            <a:off x="7593868" y="6424580"/>
            <a:ext cx="2549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EBEBEB"/>
                </a:solidFill>
              </a:rPr>
              <a:t>www.ctf.zjusec.com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FSB </a:t>
            </a:r>
            <a:r>
              <a:rPr lang="zh-CN" altLang="en-US" dirty="0">
                <a:solidFill>
                  <a:schemeClr val="bg1"/>
                </a:solidFill>
              </a:rPr>
              <a:t>任意写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38200" y="1989456"/>
            <a:ext cx="1094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D81E06"/>
                </a:solidFill>
                <a:latin typeface="+mn-ea"/>
              </a:rPr>
              <a:t>写什么？ </a:t>
            </a:r>
            <a:r>
              <a:rPr lang="en-US" altLang="zh-CN" sz="2800" b="1" dirty="0">
                <a:solidFill>
                  <a:srgbClr val="D81E06"/>
                </a:solidFill>
                <a:latin typeface="+mn-ea"/>
              </a:rPr>
              <a:t>	</a:t>
            </a:r>
            <a:r>
              <a:rPr lang="en-US" altLang="zh-CN" sz="2800" dirty="0">
                <a:solidFill>
                  <a:schemeClr val="bg1"/>
                </a:solidFill>
                <a:latin typeface="+mn-ea"/>
              </a:rPr>
              <a:t>GOT</a:t>
            </a:r>
            <a:r>
              <a:rPr lang="zh-CN" altLang="en-US" sz="2800" dirty="0">
                <a:solidFill>
                  <a:schemeClr val="bg1"/>
                </a:solidFill>
                <a:latin typeface="+mn-ea"/>
              </a:rPr>
              <a:t>表；返回地址；</a:t>
            </a:r>
            <a:r>
              <a:rPr lang="en-US" altLang="zh-CN" sz="2800" dirty="0">
                <a:solidFill>
                  <a:schemeClr val="bg1"/>
                </a:solidFill>
                <a:latin typeface="+mn-ea"/>
              </a:rPr>
              <a:t>shellcode</a:t>
            </a:r>
            <a:r>
              <a:rPr lang="zh-CN" altLang="en-US" sz="2800" dirty="0">
                <a:solidFill>
                  <a:schemeClr val="bg1"/>
                </a:solidFill>
                <a:latin typeface="+mn-ea"/>
              </a:rPr>
              <a:t>泄露；栈上布置参数</a:t>
            </a:r>
            <a:r>
              <a:rPr lang="en-US" altLang="zh-CN" sz="2800" dirty="0">
                <a:solidFill>
                  <a:schemeClr val="bg1"/>
                </a:solidFill>
                <a:latin typeface="+mn-ea"/>
              </a:rPr>
              <a:t>……</a:t>
            </a:r>
            <a:endParaRPr lang="zh-CN" altLang="en-US" sz="2800" b="1" dirty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71600" y="3075533"/>
            <a:ext cx="106578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1. </a:t>
            </a:r>
            <a:r>
              <a:rPr lang="zh-CN" altLang="en-US" sz="2800" dirty="0">
                <a:solidFill>
                  <a:schemeClr val="bg1"/>
                </a:solidFill>
              </a:rPr>
              <a:t>直接写： </a:t>
            </a:r>
            <a:r>
              <a:rPr lang="en-US" altLang="zh-CN" sz="2800" dirty="0">
                <a:solidFill>
                  <a:schemeClr val="bg1"/>
                </a:solidFill>
                <a:latin typeface="+mn-ea"/>
              </a:rPr>
              <a:t>%ln</a:t>
            </a:r>
            <a:r>
              <a:rPr lang="zh-CN" altLang="en-US" sz="2800" dirty="0">
                <a:solidFill>
                  <a:schemeClr val="bg1"/>
                </a:solidFill>
                <a:latin typeface="+mn-ea"/>
              </a:rPr>
              <a:t>：写</a:t>
            </a:r>
            <a:r>
              <a:rPr lang="en-US" altLang="zh-CN" sz="2800" dirty="0">
                <a:solidFill>
                  <a:schemeClr val="bg1"/>
                </a:solidFill>
                <a:latin typeface="+mn-ea"/>
              </a:rPr>
              <a:t>8</a:t>
            </a:r>
            <a:r>
              <a:rPr lang="zh-CN" altLang="en-US" sz="2800" dirty="0">
                <a:solidFill>
                  <a:schemeClr val="bg1"/>
                </a:solidFill>
                <a:latin typeface="+mn-ea"/>
              </a:rPr>
              <a:t>字节； </a:t>
            </a:r>
            <a:r>
              <a:rPr lang="en-US" altLang="zh-CN" sz="2800" dirty="0">
                <a:solidFill>
                  <a:schemeClr val="bg1"/>
                </a:solidFill>
                <a:latin typeface="+mn-ea"/>
              </a:rPr>
              <a:t>%12345678c%7$n</a:t>
            </a:r>
            <a:endParaRPr lang="en-US" altLang="zh-CN" sz="2800" dirty="0">
              <a:solidFill>
                <a:schemeClr val="bg1"/>
              </a:solidFill>
              <a:latin typeface="+mn-ea"/>
            </a:endParaRPr>
          </a:p>
          <a:p>
            <a:endParaRPr lang="en-US" altLang="zh-CN" sz="2800" dirty="0">
              <a:solidFill>
                <a:schemeClr val="bg1"/>
              </a:solidFill>
            </a:endParaRPr>
          </a:p>
          <a:p>
            <a:r>
              <a:rPr lang="en-US" altLang="zh-CN" sz="2800" dirty="0">
                <a:solidFill>
                  <a:schemeClr val="bg1"/>
                </a:solidFill>
              </a:rPr>
              <a:t>2. </a:t>
            </a:r>
            <a:r>
              <a:rPr lang="zh-CN" altLang="en-US" sz="2800" dirty="0">
                <a:solidFill>
                  <a:schemeClr val="bg1"/>
                </a:solidFill>
              </a:rPr>
              <a:t>按参数进行写入： </a:t>
            </a:r>
            <a:r>
              <a:rPr lang="en-US" altLang="zh-CN" sz="2800" dirty="0">
                <a:solidFill>
                  <a:schemeClr val="bg1"/>
                </a:solidFill>
              </a:rPr>
              <a:t>%*10$c%11$n</a:t>
            </a:r>
            <a:r>
              <a:rPr lang="zh-CN" altLang="en-US" sz="2800" dirty="0">
                <a:solidFill>
                  <a:schemeClr val="bg1"/>
                </a:solidFill>
              </a:rPr>
              <a:t>；把第十个参数作为</a:t>
            </a:r>
            <a:r>
              <a:rPr lang="en-US" altLang="zh-CN" sz="2800" dirty="0">
                <a:solidFill>
                  <a:schemeClr val="bg1"/>
                </a:solidFill>
              </a:rPr>
              <a:t>padding</a:t>
            </a:r>
            <a:endParaRPr lang="en-US" altLang="zh-CN" sz="2800" dirty="0">
              <a:solidFill>
                <a:schemeClr val="bg1"/>
              </a:solidFill>
            </a:endParaRPr>
          </a:p>
          <a:p>
            <a:endParaRPr lang="en-US" altLang="zh-CN" sz="2800" dirty="0">
              <a:solidFill>
                <a:schemeClr val="bg1"/>
              </a:solidFill>
            </a:endParaRPr>
          </a:p>
          <a:p>
            <a:r>
              <a:rPr lang="en-US" altLang="zh-CN" sz="2800" dirty="0">
                <a:solidFill>
                  <a:schemeClr val="bg1"/>
                </a:solidFill>
              </a:rPr>
              <a:t>3. </a:t>
            </a:r>
            <a:r>
              <a:rPr lang="en-US" altLang="zh-CN" sz="2800" dirty="0" err="1">
                <a:solidFill>
                  <a:schemeClr val="bg1"/>
                </a:solidFill>
              </a:rPr>
              <a:t>pwntools</a:t>
            </a:r>
            <a:r>
              <a:rPr lang="zh-CN" altLang="en-US" sz="2800" dirty="0">
                <a:solidFill>
                  <a:schemeClr val="bg1"/>
                </a:solidFill>
              </a:rPr>
              <a:t>自带的</a:t>
            </a:r>
            <a:r>
              <a:rPr lang="en-US" altLang="zh-CN" sz="28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fmtstr_payload</a:t>
            </a:r>
            <a:r>
              <a:rPr lang="zh-CN" altLang="en-US" sz="2800" dirty="0">
                <a:solidFill>
                  <a:schemeClr val="bg1"/>
                </a:solidFill>
              </a:rPr>
              <a:t>函数：无需自己计算，</a:t>
            </a:r>
            <a:endParaRPr lang="en-US" altLang="zh-CN" sz="2800" dirty="0">
              <a:solidFill>
                <a:schemeClr val="bg1"/>
              </a:solidFill>
            </a:endParaRPr>
          </a:p>
          <a:p>
            <a:r>
              <a:rPr lang="en-US" altLang="zh-CN" sz="2800" dirty="0">
                <a:solidFill>
                  <a:schemeClr val="bg1"/>
                </a:solidFill>
              </a:rPr>
              <a:t>    </a:t>
            </a:r>
            <a:r>
              <a:rPr lang="zh-CN" altLang="en-US" sz="2800" dirty="0">
                <a:solidFill>
                  <a:schemeClr val="bg1"/>
                </a:solidFill>
              </a:rPr>
              <a:t>但有时候会被卡常数</a:t>
            </a:r>
            <a:r>
              <a:rPr lang="en-US" altLang="zh-CN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endParaRPr lang="en-US" altLang="zh-CN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485834" y="464127"/>
            <a:ext cx="5259903" cy="6161547"/>
          </a:xfrm>
          <a:prstGeom prst="roundRect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78873" y="624322"/>
            <a:ext cx="3574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/>
                <a:latin typeface="+mn-ea"/>
              </a:rPr>
              <a:t>任意写：覆盖</a:t>
            </a:r>
            <a:r>
              <a:rPr lang="en-US" altLang="zh-CN" sz="2400" b="1" dirty="0">
                <a:solidFill>
                  <a:schemeClr val="bg1"/>
                </a:solidFill>
                <a:effectLst/>
                <a:latin typeface="+mn-ea"/>
              </a:rPr>
              <a:t>GOT</a:t>
            </a:r>
            <a:endParaRPr lang="zh-CN" altLang="en-US" sz="2400" b="1" dirty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78873" y="1187642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200" i="1" dirty="0">
                <a:solidFill>
                  <a:srgbClr val="83D6C5"/>
                </a:solidFill>
                <a:latin typeface="Consolas" panose="020B0609020204030204" pitchFamily="49" charset="0"/>
              </a:rPr>
              <a:t>from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pwn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1200" i="1" dirty="0">
                <a:solidFill>
                  <a:srgbClr val="83D6C5"/>
                </a:solidFill>
                <a:latin typeface="Consolas" panose="020B0609020204030204" pitchFamily="49" charset="0"/>
              </a:rPr>
              <a:t>import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 *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context.log_level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'warning'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o = </a:t>
            </a:r>
            <a:r>
              <a:rPr lang="en-US" altLang="zh-CN" sz="1200" dirty="0">
                <a:solidFill>
                  <a:srgbClr val="AAA0FA"/>
                </a:solidFill>
                <a:latin typeface="Consolas" panose="020B0609020204030204" pitchFamily="49" charset="0"/>
              </a:rPr>
              <a:t>process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"./test"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)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elf = </a:t>
            </a:r>
            <a:r>
              <a:rPr lang="en-US" altLang="zh-CN" sz="1200" dirty="0">
                <a:solidFill>
                  <a:srgbClr val="AAA0FA"/>
                </a:solidFill>
                <a:latin typeface="Consolas" panose="020B0609020204030204" pitchFamily="49" charset="0"/>
              </a:rPr>
              <a:t>ELF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"./test"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)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b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</a:b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script = \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        </a:t>
            </a:r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'''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            b </a:t>
            </a:r>
            <a:r>
              <a:rPr lang="en-US" altLang="zh-CN" sz="1200" dirty="0" err="1">
                <a:solidFill>
                  <a:srgbClr val="E394DC"/>
                </a:solidFill>
                <a:latin typeface="Consolas" panose="020B0609020204030204" pitchFamily="49" charset="0"/>
              </a:rPr>
              <a:t>printf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            c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        '''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pid,p_gdb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gdb.</a:t>
            </a:r>
            <a:r>
              <a:rPr lang="en-US" altLang="zh-CN" sz="1200" dirty="0" err="1">
                <a:solidFill>
                  <a:srgbClr val="AAA0FA"/>
                </a:solidFill>
                <a:latin typeface="Consolas" panose="020B0609020204030204" pitchFamily="49" charset="0"/>
              </a:rPr>
              <a:t>attach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o,</a:t>
            </a:r>
            <a:r>
              <a:rPr lang="en-US" altLang="zh-CN" sz="1200" i="1" dirty="0" err="1">
                <a:solidFill>
                  <a:srgbClr val="D6D6DD"/>
                </a:solidFill>
                <a:latin typeface="Consolas" panose="020B0609020204030204" pitchFamily="49" charset="0"/>
              </a:rPr>
              <a:t>gdbscript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script,</a:t>
            </a:r>
            <a:r>
              <a:rPr lang="en-US" altLang="zh-CN" sz="1200" i="1" dirty="0" err="1">
                <a:solidFill>
                  <a:srgbClr val="D6D6DD"/>
                </a:solidFill>
                <a:latin typeface="Consolas" panose="020B0609020204030204" pitchFamily="49" charset="0"/>
              </a:rPr>
              <a:t>api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 = True)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printf_got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elf.got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'</a:t>
            </a:r>
            <a:r>
              <a:rPr lang="en-US" altLang="zh-CN" sz="1200" dirty="0" err="1">
                <a:solidFill>
                  <a:srgbClr val="E394DC"/>
                </a:solidFill>
                <a:latin typeface="Consolas" panose="020B0609020204030204" pitchFamily="49" charset="0"/>
              </a:rPr>
              <a:t>printf</a:t>
            </a:r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'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]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backdoor_addr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elf.symbols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'backdoor'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]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system_addr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 = </a:t>
            </a:r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elf.symbols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[</a:t>
            </a:r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'system'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]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EFB080"/>
                </a:solidFill>
                <a:latin typeface="Consolas" panose="020B0609020204030204" pitchFamily="49" charset="0"/>
              </a:rPr>
              <a:t>print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E394DC"/>
                </a:solidFill>
                <a:latin typeface="Consolas" panose="020B0609020204030204" pitchFamily="49" charset="0"/>
              </a:rPr>
              <a:t>printf_got</a:t>
            </a:r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="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,</a:t>
            </a:r>
            <a:r>
              <a:rPr lang="en-US" altLang="zh-CN" sz="1200" dirty="0">
                <a:solidFill>
                  <a:srgbClr val="EFB080"/>
                </a:solidFill>
                <a:latin typeface="Consolas" panose="020B0609020204030204" pitchFamily="49" charset="0"/>
              </a:rPr>
              <a:t>hex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printf_got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))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EFB080"/>
                </a:solidFill>
                <a:latin typeface="Consolas" panose="020B0609020204030204" pitchFamily="49" charset="0"/>
              </a:rPr>
              <a:t>print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E394DC"/>
                </a:solidFill>
                <a:latin typeface="Consolas" panose="020B0609020204030204" pitchFamily="49" charset="0"/>
              </a:rPr>
              <a:t>backdoor_addr</a:t>
            </a:r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="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,</a:t>
            </a:r>
            <a:r>
              <a:rPr lang="en-US" altLang="zh-CN" sz="1200" dirty="0">
                <a:solidFill>
                  <a:srgbClr val="EFB080"/>
                </a:solidFill>
                <a:latin typeface="Consolas" panose="020B0609020204030204" pitchFamily="49" charset="0"/>
              </a:rPr>
              <a:t>hex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backdoor_addr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))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EFB080"/>
                </a:solidFill>
                <a:latin typeface="Consolas" panose="020B0609020204030204" pitchFamily="49" charset="0"/>
              </a:rPr>
              <a:t>print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 err="1">
                <a:solidFill>
                  <a:srgbClr val="E394DC"/>
                </a:solidFill>
                <a:latin typeface="Consolas" panose="020B0609020204030204" pitchFamily="49" charset="0"/>
              </a:rPr>
              <a:t>system_addr</a:t>
            </a:r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="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,</a:t>
            </a:r>
            <a:r>
              <a:rPr lang="en-US" altLang="zh-CN" sz="1200" dirty="0">
                <a:solidFill>
                  <a:srgbClr val="EFB080"/>
                </a:solidFill>
                <a:latin typeface="Consolas" panose="020B0609020204030204" pitchFamily="49" charset="0"/>
              </a:rPr>
              <a:t>hex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system_addr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))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b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</a:br>
            <a:r>
              <a:rPr lang="en-US" altLang="zh-CN" sz="1200" dirty="0">
                <a:solidFill>
                  <a:srgbClr val="EFB080"/>
                </a:solidFill>
                <a:latin typeface="Consolas" panose="020B0609020204030204" pitchFamily="49" charset="0"/>
              </a:rPr>
              <a:t>print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o.</a:t>
            </a:r>
            <a:r>
              <a:rPr lang="en-US" altLang="zh-CN" sz="1200" dirty="0" err="1">
                <a:solidFill>
                  <a:srgbClr val="AAA0FA"/>
                </a:solidFill>
                <a:latin typeface="Consolas" panose="020B0609020204030204" pitchFamily="49" charset="0"/>
              </a:rPr>
              <a:t>recv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())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o.</a:t>
            </a:r>
            <a:r>
              <a:rPr lang="en-US" altLang="zh-CN" sz="1200" dirty="0" err="1">
                <a:solidFill>
                  <a:srgbClr val="AAA0FA"/>
                </a:solidFill>
                <a:latin typeface="Consolas" panose="020B0609020204030204" pitchFamily="49" charset="0"/>
              </a:rPr>
              <a:t>sendline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200" dirty="0">
                <a:solidFill>
                  <a:srgbClr val="82D2CE"/>
                </a:solidFill>
                <a:latin typeface="Consolas" panose="020B0609020204030204" pitchFamily="49" charset="0"/>
              </a:rPr>
              <a:t>b</a:t>
            </a:r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A8CC7C"/>
                </a:solidFill>
                <a:latin typeface="Consolas" panose="020B0609020204030204" pitchFamily="49" charset="0"/>
              </a:rPr>
              <a:t>2</a:t>
            </a:r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)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EFB080"/>
                </a:solidFill>
                <a:latin typeface="Consolas" panose="020B0609020204030204" pitchFamily="49" charset="0"/>
              </a:rPr>
              <a:t>print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o.</a:t>
            </a:r>
            <a:r>
              <a:rPr lang="en-US" altLang="zh-CN" sz="1200" dirty="0" err="1">
                <a:solidFill>
                  <a:srgbClr val="AAA0FA"/>
                </a:solidFill>
                <a:latin typeface="Consolas" panose="020B0609020204030204" pitchFamily="49" charset="0"/>
              </a:rPr>
              <a:t>recv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())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payload = </a:t>
            </a:r>
            <a:r>
              <a:rPr lang="en-US" altLang="zh-CN" sz="1200" dirty="0" err="1">
                <a:solidFill>
                  <a:srgbClr val="AAA0FA"/>
                </a:solidFill>
                <a:latin typeface="Consolas" panose="020B0609020204030204" pitchFamily="49" charset="0"/>
              </a:rPr>
              <a:t>fmtstr_payload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200" dirty="0">
                <a:solidFill>
                  <a:srgbClr val="EBC88D"/>
                </a:solidFill>
                <a:latin typeface="Consolas" panose="020B0609020204030204" pitchFamily="49" charset="0"/>
              </a:rPr>
              <a:t>6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, {</a:t>
            </a:r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printf_got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: </a:t>
            </a:r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system_addr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})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o.</a:t>
            </a:r>
            <a:r>
              <a:rPr lang="en-US" altLang="zh-CN" sz="1200" dirty="0" err="1">
                <a:solidFill>
                  <a:srgbClr val="AAA0FA"/>
                </a:solidFill>
                <a:latin typeface="Consolas" panose="020B0609020204030204" pitchFamily="49" charset="0"/>
              </a:rPr>
              <a:t>sendline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(payload)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EFB080"/>
                </a:solidFill>
                <a:latin typeface="Consolas" panose="020B0609020204030204" pitchFamily="49" charset="0"/>
              </a:rPr>
              <a:t>print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o.</a:t>
            </a:r>
            <a:r>
              <a:rPr lang="en-US" altLang="zh-CN" sz="1200" dirty="0" err="1">
                <a:solidFill>
                  <a:srgbClr val="AAA0FA"/>
                </a:solidFill>
                <a:latin typeface="Consolas" panose="020B0609020204030204" pitchFamily="49" charset="0"/>
              </a:rPr>
              <a:t>recv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())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o.</a:t>
            </a:r>
            <a:r>
              <a:rPr lang="en-US" altLang="zh-CN" sz="1200" dirty="0" err="1">
                <a:solidFill>
                  <a:srgbClr val="AAA0FA"/>
                </a:solidFill>
                <a:latin typeface="Consolas" panose="020B0609020204030204" pitchFamily="49" charset="0"/>
              </a:rPr>
              <a:t>sendline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200" dirty="0">
                <a:solidFill>
                  <a:srgbClr val="82D2CE"/>
                </a:solidFill>
                <a:latin typeface="Consolas" panose="020B0609020204030204" pitchFamily="49" charset="0"/>
              </a:rPr>
              <a:t>b</a:t>
            </a:r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A8CC7C"/>
                </a:solidFill>
                <a:latin typeface="Consolas" panose="020B0609020204030204" pitchFamily="49" charset="0"/>
              </a:rPr>
              <a:t>2</a:t>
            </a:r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)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>
                <a:solidFill>
                  <a:srgbClr val="EFB080"/>
                </a:solidFill>
                <a:latin typeface="Consolas" panose="020B0609020204030204" pitchFamily="49" charset="0"/>
              </a:rPr>
              <a:t>print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o.</a:t>
            </a:r>
            <a:r>
              <a:rPr lang="en-US" altLang="zh-CN" sz="1200" dirty="0" err="1">
                <a:solidFill>
                  <a:srgbClr val="AAA0FA"/>
                </a:solidFill>
                <a:latin typeface="Consolas" panose="020B0609020204030204" pitchFamily="49" charset="0"/>
              </a:rPr>
              <a:t>recv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())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o.</a:t>
            </a:r>
            <a:r>
              <a:rPr lang="en-US" altLang="zh-CN" sz="1200" dirty="0" err="1">
                <a:solidFill>
                  <a:srgbClr val="AAA0FA"/>
                </a:solidFill>
                <a:latin typeface="Consolas" panose="020B0609020204030204" pitchFamily="49" charset="0"/>
              </a:rPr>
              <a:t>sendline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</a:t>
            </a:r>
            <a:r>
              <a:rPr lang="en-US" altLang="zh-CN" sz="1200" dirty="0">
                <a:solidFill>
                  <a:srgbClr val="82D2CE"/>
                </a:solidFill>
                <a:latin typeface="Consolas" panose="020B0609020204030204" pitchFamily="49" charset="0"/>
              </a:rPr>
              <a:t>b</a:t>
            </a:r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A8CC7C"/>
                </a:solidFill>
                <a:latin typeface="Consolas" panose="020B0609020204030204" pitchFamily="49" charset="0"/>
              </a:rPr>
              <a:t>/bin/</a:t>
            </a:r>
            <a:r>
              <a:rPr lang="en-US" altLang="zh-CN" sz="1200" dirty="0" err="1">
                <a:solidFill>
                  <a:srgbClr val="A8CC7C"/>
                </a:solidFill>
                <a:latin typeface="Consolas" panose="020B0609020204030204" pitchFamily="49" charset="0"/>
              </a:rPr>
              <a:t>sh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\x00</a:t>
            </a:r>
            <a:r>
              <a:rPr lang="en-US" altLang="zh-CN" sz="1200" dirty="0">
                <a:solidFill>
                  <a:srgbClr val="E394DC"/>
                </a:solidFill>
                <a:latin typeface="Consolas" panose="020B0609020204030204" pitchFamily="49" charset="0"/>
              </a:rPr>
              <a:t>"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)</a:t>
            </a:r>
            <a:endParaRPr lang="en-US" altLang="zh-CN" sz="1200" dirty="0">
              <a:solidFill>
                <a:srgbClr val="D6D6DD"/>
              </a:solidFill>
              <a:latin typeface="Consolas" panose="020B0609020204030204" pitchFamily="49" charset="0"/>
            </a:endParaRPr>
          </a:p>
          <a:p>
            <a:r>
              <a:rPr lang="en-US" altLang="zh-CN" sz="1200" dirty="0" err="1">
                <a:solidFill>
                  <a:srgbClr val="D6D6DD"/>
                </a:solidFill>
                <a:latin typeface="Consolas" panose="020B0609020204030204" pitchFamily="49" charset="0"/>
              </a:rPr>
              <a:t>o.</a:t>
            </a:r>
            <a:r>
              <a:rPr lang="en-US" altLang="zh-CN" sz="1200" dirty="0" err="1">
                <a:solidFill>
                  <a:srgbClr val="AAA0FA"/>
                </a:solidFill>
                <a:latin typeface="Consolas" panose="020B0609020204030204" pitchFamily="49" charset="0"/>
              </a:rPr>
              <a:t>interactive</a:t>
            </a:r>
            <a:r>
              <a:rPr lang="en-US" altLang="zh-CN" sz="1200" dirty="0">
                <a:solidFill>
                  <a:srgbClr val="D6D6DD"/>
                </a:solidFill>
                <a:latin typeface="Consolas" panose="020B0609020204030204" pitchFamily="49" charset="0"/>
              </a:rPr>
              <a:t>()</a:t>
            </a:r>
            <a:endParaRPr lang="en-US" altLang="zh-CN" sz="1200" b="0" dirty="0">
              <a:solidFill>
                <a:srgbClr val="D6D6DD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6166068" y="5206814"/>
            <a:ext cx="5578095" cy="1543662"/>
          </a:xfrm>
          <a:prstGeom prst="roundRect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dirty="0">
                <a:highlight>
                  <a:srgbClr val="FF0000"/>
                </a:highlight>
              </a:rPr>
              <a:t>使用更加安全的函数</a:t>
            </a:r>
            <a:endParaRPr lang="en-US" altLang="zh-CN" dirty="0">
              <a:highlight>
                <a:srgbClr val="FF0000"/>
              </a:highlight>
            </a:endParaRPr>
          </a:p>
          <a:p>
            <a:r>
              <a:rPr lang="en-US" altLang="zh-CN" dirty="0"/>
              <a:t>- </a:t>
            </a:r>
            <a:r>
              <a:rPr lang="zh-CN" altLang="en-US" dirty="0"/>
              <a:t>使用 </a:t>
            </a:r>
            <a:r>
              <a:rPr lang="en-US" altLang="zh-CN" dirty="0" err="1"/>
              <a:t>snprintf</a:t>
            </a:r>
            <a:r>
              <a:rPr lang="en-US" altLang="zh-CN" dirty="0"/>
              <a:t> </a:t>
            </a:r>
            <a:r>
              <a:rPr lang="zh-CN" altLang="en-US" dirty="0"/>
              <a:t>限制缓冲区长度。</a:t>
            </a:r>
            <a:endParaRPr lang="en-US" altLang="zh-CN" dirty="0"/>
          </a:p>
          <a:p>
            <a:pPr marL="285750" indent="-285750">
              <a:buFontTx/>
              <a:buChar char="-"/>
            </a:pPr>
            <a:r>
              <a:rPr lang="zh-CN" altLang="en-US" dirty="0"/>
              <a:t>使用 </a:t>
            </a:r>
            <a:r>
              <a:rPr lang="en-US" altLang="zh-CN" dirty="0" err="1"/>
              <a:t>strncat</a:t>
            </a:r>
            <a:r>
              <a:rPr lang="en-US" altLang="zh-CN" dirty="0"/>
              <a:t> </a:t>
            </a:r>
            <a:r>
              <a:rPr lang="zh-CN" altLang="en-US" dirty="0"/>
              <a:t>等确保动态字符串拼接的安全性。 </a:t>
            </a:r>
            <a:endParaRPr lang="en-US" altLang="zh-CN" dirty="0"/>
          </a:p>
          <a:p>
            <a:r>
              <a:rPr lang="zh-CN" altLang="en-US" dirty="0">
                <a:highlight>
                  <a:srgbClr val="FF0000"/>
                </a:highlight>
              </a:rPr>
              <a:t>增加堆栈保护</a:t>
            </a:r>
            <a:endParaRPr lang="en-US" altLang="zh-CN" dirty="0">
              <a:highlight>
                <a:srgbClr val="FF0000"/>
              </a:highlight>
            </a:endParaRPr>
          </a:p>
          <a:p>
            <a:r>
              <a:rPr lang="pt-BR" altLang="zh-CN" dirty="0"/>
              <a:t>gcc -fstack-protector -o program program.c</a:t>
            </a:r>
            <a:endParaRPr lang="en-US" altLang="zh-CN" dirty="0"/>
          </a:p>
          <a:p>
            <a:pPr algn="ctr"/>
            <a:endParaRPr lang="zh-CN" altLang="en-US" dirty="0"/>
          </a:p>
        </p:txBody>
      </p:sp>
      <p:pic>
        <p:nvPicPr>
          <p:cNvPr id="8" name="2024-12-26 14-54-1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84.000000" end="2917.000000"/>
                </p14:media>
              </p:ext>
            </p:extLst>
          </p:nvPr>
        </p:nvPicPr>
        <p:blipFill rotWithShape="1">
          <a:blip r:embed="rId3"/>
          <a:srcRect r="67176" b="42555"/>
          <a:stretch>
            <a:fillRect/>
          </a:stretch>
        </p:blipFill>
        <p:spPr>
          <a:xfrm>
            <a:off x="6925424" y="464127"/>
            <a:ext cx="3974408" cy="391249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896288" y="4376619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</a:rPr>
              <a:t>如何实现防御：</a:t>
            </a:r>
            <a:endParaRPr lang="en-US" altLang="zh-CN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-2509520" y="-4145280"/>
            <a:ext cx="7355840" cy="735584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7731760" y="2672082"/>
            <a:ext cx="7355840" cy="735584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2418081" y="1900731"/>
            <a:ext cx="7355840" cy="3056540"/>
          </a:xfrm>
          <a:prstGeom prst="roundRect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7200" dirty="0"/>
              <a:t>第二题</a:t>
            </a:r>
            <a:br>
              <a:rPr lang="en-US" altLang="zh-CN" sz="7200" dirty="0"/>
            </a:br>
            <a:r>
              <a:rPr lang="en-US" altLang="zh-CN" sz="7200" dirty="0"/>
              <a:t>BIGWORK2</a:t>
            </a:r>
            <a:endParaRPr lang="zh-CN" altLang="en-US" sz="7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041" y="3815110"/>
            <a:ext cx="11199917" cy="220606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03973" y="420111"/>
            <a:ext cx="26901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 err="1">
                <a:solidFill>
                  <a:schemeClr val="bg1"/>
                </a:solidFill>
              </a:rPr>
              <a:t>Checksec</a:t>
            </a:r>
            <a:endParaRPr lang="zh-CN" altLang="en-US" sz="4800" dirty="0"/>
          </a:p>
        </p:txBody>
      </p:sp>
      <p:sp>
        <p:nvSpPr>
          <p:cNvPr id="3" name="矩形 2"/>
          <p:cNvSpPr/>
          <p:nvPr/>
        </p:nvSpPr>
        <p:spPr>
          <a:xfrm>
            <a:off x="603972" y="1566613"/>
            <a:ext cx="102415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9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使用</a:t>
            </a:r>
            <a:r>
              <a:rPr lang="en-US" altLang="zh-CN" sz="2400" b="1" dirty="0" err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checksec</a:t>
            </a:r>
            <a:r>
              <a:rPr lang="zh-CN" altLang="en-US" sz="24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查看可以采取的攻击手段</a:t>
            </a:r>
            <a:endParaRPr lang="en-US" altLang="zh-CN" sz="24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endParaRPr lang="en-US" altLang="zh-CN" sz="24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342900" indent="-342900">
              <a:buFont typeface="Arial" panose="020B0604020202090204" pitchFamily="34" charset="0"/>
              <a:buChar char="•"/>
            </a:pPr>
            <a:r>
              <a:rPr lang="zh-CN" altLang="en-US" sz="24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本题开启了</a:t>
            </a:r>
            <a:r>
              <a:rPr lang="en-US" altLang="zh-CN" sz="24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Canary</a:t>
            </a:r>
            <a:r>
              <a:rPr lang="zh-CN" altLang="en-US" sz="24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和</a:t>
            </a:r>
            <a:r>
              <a:rPr lang="en-US" altLang="zh-CN" sz="24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NX</a:t>
            </a:r>
            <a:r>
              <a:rPr lang="zh-CN" altLang="en-US" sz="24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保护，因此不能简单的采用栈溢出漏洞进行攻击。</a:t>
            </a:r>
            <a:endParaRPr lang="zh-CN" altLang="en-US" sz="24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46480" y="4918143"/>
            <a:ext cx="4043680" cy="575139"/>
          </a:xfrm>
          <a:prstGeom prst="rect">
            <a:avLst/>
          </a:prstGeom>
          <a:noFill/>
          <a:ln w="38100">
            <a:solidFill>
              <a:srgbClr val="D81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4828" y="420111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反汇编查看逻辑</a:t>
            </a:r>
            <a:endParaRPr lang="zh-CN" altLang="en-US" sz="40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r="31520" b="24987"/>
          <a:stretch>
            <a:fillRect/>
          </a:stretch>
        </p:blipFill>
        <p:spPr>
          <a:xfrm>
            <a:off x="1016987" y="2523984"/>
            <a:ext cx="4643034" cy="339464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126493" y="3914200"/>
            <a:ext cx="2910524" cy="1707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016986" y="1757391"/>
            <a:ext cx="2060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Win</a:t>
            </a:r>
            <a:r>
              <a:rPr lang="zh-CN" altLang="en-US" sz="3600" dirty="0">
                <a:solidFill>
                  <a:schemeClr val="bg1"/>
                </a:solidFill>
              </a:rPr>
              <a:t>函数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3214440" y="3897949"/>
            <a:ext cx="1344828" cy="2304731"/>
          </a:xfrm>
          <a:prstGeom prst="straightConnector1">
            <a:avLst/>
          </a:prstGeom>
          <a:ln w="57150">
            <a:solidFill>
              <a:srgbClr val="D81E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559268" y="6038894"/>
            <a:ext cx="3452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这里读取</a:t>
            </a:r>
            <a:r>
              <a:rPr lang="en-US" altLang="zh-CN" sz="2400" dirty="0">
                <a:solidFill>
                  <a:schemeClr val="bg1"/>
                </a:solidFill>
              </a:rPr>
              <a:t>flag.txt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124964" y="3105834"/>
            <a:ext cx="634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如何跳转到</a:t>
            </a:r>
            <a:r>
              <a:rPr lang="en-US" altLang="zh-CN" sz="3600" b="1" dirty="0">
                <a:solidFill>
                  <a:schemeClr val="bg1"/>
                </a:solidFill>
              </a:rPr>
              <a:t>win</a:t>
            </a:r>
            <a:r>
              <a:rPr lang="zh-CN" altLang="en-US" sz="3600" b="1" dirty="0">
                <a:solidFill>
                  <a:schemeClr val="bg1"/>
                </a:solidFill>
              </a:rPr>
              <a:t>函数呢？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4828" y="420111"/>
            <a:ext cx="4607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如何跳转到</a:t>
            </a:r>
            <a:r>
              <a:rPr lang="en-US" altLang="zh-CN" sz="4000" dirty="0">
                <a:solidFill>
                  <a:schemeClr val="bg1"/>
                </a:solidFill>
                <a:highlight>
                  <a:srgbClr val="FF0000"/>
                </a:highlight>
              </a:rPr>
              <a:t>win</a:t>
            </a:r>
            <a:r>
              <a:rPr lang="zh-CN" altLang="en-US" sz="4000" dirty="0">
                <a:solidFill>
                  <a:schemeClr val="bg1"/>
                </a:solidFill>
              </a:rPr>
              <a:t>函数</a:t>
            </a:r>
            <a:endParaRPr lang="zh-CN" altLang="en-US" sz="4000" dirty="0"/>
          </a:p>
        </p:txBody>
      </p:sp>
      <p:grpSp>
        <p:nvGrpSpPr>
          <p:cNvPr id="3" name="组合 2"/>
          <p:cNvGrpSpPr/>
          <p:nvPr/>
        </p:nvGrpSpPr>
        <p:grpSpPr>
          <a:xfrm>
            <a:off x="554183" y="1789728"/>
            <a:ext cx="4481519" cy="1841040"/>
            <a:chOff x="530319" y="2821796"/>
            <a:chExt cx="6813474" cy="279902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/>
            <a:srcRect t="66735" r="49264" b="10597"/>
            <a:stretch>
              <a:fillRect/>
            </a:stretch>
          </p:blipFill>
          <p:spPr>
            <a:xfrm>
              <a:off x="530319" y="2821796"/>
              <a:ext cx="6813474" cy="2799024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708842" y="2862325"/>
              <a:ext cx="2086101" cy="29756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5528742" y="2038765"/>
            <a:ext cx="53678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bg1"/>
                </a:solidFill>
              </a:rPr>
              <a:t>review_names</a:t>
            </a:r>
            <a:r>
              <a:rPr lang="en-US" altLang="zh-CN" sz="2800" dirty="0">
                <a:solidFill>
                  <a:schemeClr val="bg1"/>
                </a:solidFill>
              </a:rPr>
              <a:t> </a:t>
            </a:r>
            <a:r>
              <a:rPr lang="zh-CN" altLang="en-US" sz="2800" dirty="0">
                <a:solidFill>
                  <a:schemeClr val="bg1"/>
                </a:solidFill>
              </a:rPr>
              <a:t>创建额外上下文，导入星战有关的信息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4183" y="4496460"/>
            <a:ext cx="112415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把</a:t>
            </a:r>
            <a:r>
              <a:rPr lang="en-US" altLang="zh-CN" sz="2800" dirty="0" err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review_names</a:t>
            </a:r>
            <a:r>
              <a:rPr lang="zh-CN" altLang="en-US" sz="28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数组第</a:t>
            </a:r>
            <a:r>
              <a:rPr lang="en-US" altLang="zh-CN" sz="28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v4</a:t>
            </a:r>
            <a:r>
              <a:rPr lang="zh-CN" altLang="en-US" sz="28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个元素的值为地址的值赋值为把</a:t>
            </a:r>
            <a:r>
              <a:rPr lang="en-US" altLang="zh-CN" sz="28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v5</a:t>
            </a:r>
            <a:r>
              <a:rPr lang="zh-CN" altLang="en-US" sz="28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的值作为地址的值。</a:t>
            </a:r>
            <a:endParaRPr lang="en-US" altLang="zh-CN" sz="28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endParaRPr lang="en-US" altLang="zh-CN" sz="28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8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尝试这里能否注入？没有</a:t>
            </a:r>
            <a:r>
              <a:rPr lang="en-US" altLang="zh-CN" sz="2800" b="1" dirty="0" err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exit@GOT</a:t>
            </a:r>
            <a:r>
              <a:rPr lang="en-US" altLang="zh-CN" sz="28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的地址。不能直接修改 </a:t>
            </a:r>
            <a:r>
              <a:rPr lang="en-US" altLang="zh-CN" sz="28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exit </a:t>
            </a:r>
            <a:r>
              <a:rPr lang="zh-CN" altLang="en-US" sz="28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对应的跳转位置。</a:t>
            </a:r>
            <a:endParaRPr lang="zh-CN" altLang="en-US" sz="28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9" name="下箭头 7"/>
          <p:cNvSpPr/>
          <p:nvPr/>
        </p:nvSpPr>
        <p:spPr>
          <a:xfrm>
            <a:off x="2794941" y="3429001"/>
            <a:ext cx="283539" cy="1203144"/>
          </a:xfrm>
          <a:prstGeom prst="downArrow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95970" y="1518265"/>
            <a:ext cx="93802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exit()</a:t>
            </a:r>
            <a:r>
              <a:rPr lang="zh-CN" altLang="en-US" sz="28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会依次调用</a:t>
            </a:r>
            <a:r>
              <a:rPr lang="en-US" altLang="zh-CN" sz="2800" dirty="0" err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fini_array</a:t>
            </a:r>
            <a:r>
              <a:rPr lang="zh-CN" altLang="en-US" sz="28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部分的函数指针，只需将其中的某个指针替换成</a:t>
            </a:r>
            <a:r>
              <a:rPr lang="en-US" altLang="zh-CN" sz="28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win</a:t>
            </a:r>
            <a:r>
              <a:rPr lang="zh-CN" altLang="en-US" sz="28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函数即可。</a:t>
            </a:r>
            <a:endParaRPr lang="en-US" altLang="zh-CN" sz="28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endParaRPr lang="en-US" altLang="zh-CN" sz="28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8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计算</a:t>
            </a:r>
            <a:r>
              <a:rPr lang="en-US" altLang="zh-CN" sz="2800" dirty="0" err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fini_array</a:t>
            </a:r>
            <a:r>
              <a:rPr lang="zh-CN" altLang="en-US" sz="28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地址和review_name地址的距离</a:t>
            </a:r>
            <a:endParaRPr lang="zh-CN" altLang="en-US" sz="28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2045" y="3429000"/>
            <a:ext cx="9083036" cy="230861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84828" y="420111"/>
            <a:ext cx="4607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如何跳转到</a:t>
            </a:r>
            <a:r>
              <a:rPr lang="en-US" altLang="zh-CN" sz="4000" dirty="0">
                <a:solidFill>
                  <a:schemeClr val="bg1"/>
                </a:solidFill>
                <a:highlight>
                  <a:srgbClr val="FF0000"/>
                </a:highlight>
              </a:rPr>
              <a:t>win</a:t>
            </a:r>
            <a:r>
              <a:rPr lang="zh-CN" altLang="en-US" sz="4000" dirty="0">
                <a:solidFill>
                  <a:schemeClr val="bg1"/>
                </a:solidFill>
              </a:rPr>
              <a:t>函数</a:t>
            </a:r>
            <a:endParaRPr lang="zh-CN" altLang="en-US" sz="4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 rot="1362955">
            <a:off x="-1036318" y="-2499264"/>
            <a:ext cx="6370320" cy="6019800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/>
        </p:nvSpPr>
        <p:spPr>
          <a:xfrm rot="1233205">
            <a:off x="7601359" y="1437289"/>
            <a:ext cx="6370320" cy="6019800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/>
        </p:nvSpPr>
        <p:spPr>
          <a:xfrm>
            <a:off x="2418080" y="1900730"/>
            <a:ext cx="7355840" cy="3056540"/>
          </a:xfrm>
          <a:prstGeom prst="roundRect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7200" dirty="0"/>
              <a:t>ROP</a:t>
            </a:r>
            <a:endParaRPr lang="en-US" altLang="zh-CN" sz="7200" dirty="0"/>
          </a:p>
          <a:p>
            <a:pPr algn="ctr"/>
            <a:endParaRPr lang="en-US" altLang="zh-CN" dirty="0"/>
          </a:p>
          <a:p>
            <a:pPr algn="ctr"/>
            <a:r>
              <a:rPr lang="zh-CN" altLang="en-US" sz="2400" dirty="0"/>
              <a:t>利用栈上构造的地址和指令组合（</a:t>
            </a:r>
            <a:r>
              <a:rPr lang="en-US" altLang="zh-CN" sz="2400" dirty="0"/>
              <a:t>gadget</a:t>
            </a:r>
            <a:r>
              <a:rPr lang="zh-CN" altLang="en-US" sz="2400" dirty="0"/>
              <a:t>）</a:t>
            </a:r>
            <a:endParaRPr lang="en-US" altLang="zh-CN" sz="2400" dirty="0"/>
          </a:p>
          <a:p>
            <a:pPr algn="ctr"/>
            <a:r>
              <a:rPr lang="zh-CN" altLang="en-US" sz="2400" dirty="0"/>
              <a:t>完成复杂逻辑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84828" y="420111"/>
            <a:ext cx="61462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如何满足</a:t>
            </a:r>
            <a:r>
              <a:rPr lang="en-US" altLang="zh-CN" sz="4000" dirty="0">
                <a:solidFill>
                  <a:schemeClr val="bg1"/>
                </a:solidFill>
              </a:rPr>
              <a:t>win</a:t>
            </a:r>
            <a:r>
              <a:rPr lang="zh-CN" altLang="en-US" sz="4000" dirty="0">
                <a:solidFill>
                  <a:schemeClr val="bg1"/>
                </a:solidFill>
              </a:rPr>
              <a:t>的判断条件？</a:t>
            </a:r>
            <a:endParaRPr lang="zh-CN" altLang="en-US" sz="4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752568" y="1664800"/>
            <a:ext cx="12127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回到</a:t>
            </a:r>
            <a:r>
              <a:rPr lang="en-US" altLang="zh-CN" sz="24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win</a:t>
            </a:r>
            <a:r>
              <a:rPr lang="zh-CN" altLang="en-US" sz="24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函数，要求</a:t>
            </a:r>
            <a:endParaRPr lang="en-US" altLang="zh-CN" sz="24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即要求</a:t>
            </a:r>
            <a:r>
              <a:rPr lang="en-US" altLang="zh-CN" sz="24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	</a:t>
            </a:r>
            <a:r>
              <a:rPr lang="en-US" altLang="zh-CN" sz="2400" dirty="0" err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rdi</a:t>
            </a:r>
            <a:r>
              <a:rPr lang="zh-CN" altLang="en-US" sz="24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等于</a:t>
            </a:r>
            <a:r>
              <a:rPr lang="en-US" altLang="zh-CN" sz="24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0x6461726B, </a:t>
            </a:r>
            <a:r>
              <a:rPr lang="en-US" altLang="zh-CN" sz="2400" dirty="0" err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rsi</a:t>
            </a:r>
            <a:r>
              <a:rPr lang="zh-CN" altLang="en-US" sz="24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等于</a:t>
            </a:r>
            <a:r>
              <a:rPr lang="en-US" altLang="zh-CN" sz="24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0x73696465</a:t>
            </a:r>
            <a:endParaRPr lang="en-US" altLang="zh-CN" sz="24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63563" y="1719448"/>
            <a:ext cx="4788041" cy="36085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52568" y="2845458"/>
            <a:ext cx="7291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不能直接把</a:t>
            </a:r>
            <a:r>
              <a:rPr lang="en-US" altLang="zh-CN" sz="2400" dirty="0" err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fini_array</a:t>
            </a:r>
            <a:r>
              <a:rPr lang="zh-CN" altLang="en-US" sz="24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指针修改为</a:t>
            </a:r>
            <a:r>
              <a:rPr lang="en-US" altLang="zh-CN" sz="24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win</a:t>
            </a:r>
            <a:r>
              <a:rPr lang="zh-CN" altLang="en-US" sz="24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函数地址，但是可以利用以下这些函数</a:t>
            </a:r>
            <a:endParaRPr lang="zh-CN" altLang="en-US" sz="24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/>
          <a:srcRect r="85153"/>
          <a:stretch>
            <a:fillRect/>
          </a:stretch>
        </p:blipFill>
        <p:spPr>
          <a:xfrm>
            <a:off x="9361662" y="2526519"/>
            <a:ext cx="1807909" cy="152197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82" y="4048498"/>
            <a:ext cx="6029325" cy="134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091" y="4440399"/>
            <a:ext cx="6010275" cy="113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850" y="4622750"/>
            <a:ext cx="59817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5034" y="4814626"/>
            <a:ext cx="5657850" cy="1157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6368" y="5021107"/>
            <a:ext cx="5967730" cy="115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7583" y="5222506"/>
            <a:ext cx="5991225" cy="115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84828" y="420111"/>
            <a:ext cx="61462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如何满足</a:t>
            </a:r>
            <a:r>
              <a:rPr lang="en-US" altLang="zh-CN" sz="4000" dirty="0">
                <a:solidFill>
                  <a:schemeClr val="bg1"/>
                </a:solidFill>
              </a:rPr>
              <a:t>win</a:t>
            </a:r>
            <a:r>
              <a:rPr lang="zh-CN" altLang="en-US" sz="4000" dirty="0">
                <a:solidFill>
                  <a:schemeClr val="bg1"/>
                </a:solidFill>
              </a:rPr>
              <a:t>的判断条件？</a:t>
            </a:r>
            <a:endParaRPr lang="zh-CN" altLang="en-US" sz="4000" dirty="0"/>
          </a:p>
        </p:txBody>
      </p:sp>
      <p:sp>
        <p:nvSpPr>
          <p:cNvPr id="7" name="矩形: 圆角 6"/>
          <p:cNvSpPr/>
          <p:nvPr/>
        </p:nvSpPr>
        <p:spPr>
          <a:xfrm>
            <a:off x="1851582" y="3647649"/>
            <a:ext cx="2910995" cy="202431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062467" y="3751867"/>
            <a:ext cx="27420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770089"/>
                </a:solidFill>
                <a:latin typeface="Consolas" panose="020B0609020204030204" pitchFamily="49" charset="0"/>
              </a:rPr>
              <a:t>mov </a:t>
            </a:r>
            <a:r>
              <a:rPr lang="en-US" altLang="zh-CN" sz="2800" dirty="0" err="1">
                <a:solidFill>
                  <a:srgbClr val="008955"/>
                </a:solidFill>
                <a:latin typeface="Consolas" panose="020B0609020204030204" pitchFamily="49" charset="0"/>
              </a:rPr>
              <a:t>rsi</a:t>
            </a:r>
            <a:r>
              <a:rPr lang="en-US" altLang="zh-CN" sz="28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2800" dirty="0" err="1">
                <a:solidFill>
                  <a:srgbClr val="008955"/>
                </a:solidFill>
                <a:latin typeface="Consolas" panose="020B0609020204030204" pitchFamily="49" charset="0"/>
              </a:rPr>
              <a:t>rdi</a:t>
            </a:r>
            <a:endParaRPr lang="en-US" altLang="zh-CN" sz="2800" dirty="0">
              <a:solidFill>
                <a:srgbClr val="008955"/>
              </a:solidFill>
              <a:latin typeface="Consolas" panose="020B0609020204030204" pitchFamily="49" charset="0"/>
            </a:endParaRPr>
          </a:p>
          <a:p>
            <a:r>
              <a:rPr lang="en-US" altLang="zh-CN" sz="2800" dirty="0" err="1">
                <a:solidFill>
                  <a:srgbClr val="770089"/>
                </a:solidFill>
                <a:latin typeface="Consolas" panose="020B0609020204030204" pitchFamily="49" charset="0"/>
              </a:rPr>
              <a:t>xor</a:t>
            </a:r>
            <a:r>
              <a:rPr lang="en-US" altLang="zh-CN" sz="2800" dirty="0">
                <a:solidFill>
                  <a:srgbClr val="770089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2800" dirty="0" err="1">
                <a:solidFill>
                  <a:srgbClr val="008955"/>
                </a:solidFill>
                <a:latin typeface="Consolas" panose="020B0609020204030204" pitchFamily="49" charset="0"/>
              </a:rPr>
              <a:t>rdi</a:t>
            </a:r>
            <a:r>
              <a:rPr lang="en-US" altLang="zh-CN" sz="28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2800" dirty="0" err="1">
                <a:solidFill>
                  <a:srgbClr val="008955"/>
                </a:solidFill>
                <a:latin typeface="Consolas" panose="020B0609020204030204" pitchFamily="49" charset="0"/>
              </a:rPr>
              <a:t>rdi</a:t>
            </a:r>
            <a:endParaRPr lang="en-US" altLang="zh-CN" sz="2800" dirty="0">
              <a:solidFill>
                <a:srgbClr val="008955"/>
              </a:solidFill>
              <a:latin typeface="Consolas" panose="020B0609020204030204" pitchFamily="49" charset="0"/>
            </a:endParaRPr>
          </a:p>
          <a:p>
            <a:r>
              <a:rPr lang="en-US" altLang="zh-CN" sz="2800" dirty="0">
                <a:solidFill>
                  <a:srgbClr val="770089"/>
                </a:solidFill>
                <a:latin typeface="Consolas" panose="020B0609020204030204" pitchFamily="49" charset="0"/>
              </a:rPr>
              <a:t>add </a:t>
            </a:r>
            <a:r>
              <a:rPr lang="en-US" altLang="zh-CN" sz="2800" dirty="0" err="1">
                <a:solidFill>
                  <a:srgbClr val="008955"/>
                </a:solidFill>
                <a:latin typeface="Consolas" panose="020B0609020204030204" pitchFamily="49" charset="0"/>
              </a:rPr>
              <a:t>rdi</a:t>
            </a:r>
            <a:r>
              <a:rPr lang="en-US" altLang="zh-CN" sz="2800" dirty="0">
                <a:solidFill>
                  <a:srgbClr val="000000"/>
                </a:solidFill>
                <a:latin typeface="Consolas" panose="020B0609020204030204" pitchFamily="49" charset="0"/>
              </a:rPr>
              <a:t>, 1</a:t>
            </a:r>
            <a:endParaRPr lang="en-US" altLang="zh-CN" sz="2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altLang="zh-CN" sz="2800" dirty="0" err="1">
                <a:solidFill>
                  <a:srgbClr val="770089"/>
                </a:solidFill>
                <a:latin typeface="Consolas" panose="020B0609020204030204" pitchFamily="49" charset="0"/>
              </a:rPr>
              <a:t>shl</a:t>
            </a:r>
            <a:r>
              <a:rPr lang="en-US" altLang="zh-CN" sz="2800" dirty="0">
                <a:solidFill>
                  <a:srgbClr val="770089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2800" dirty="0" err="1">
                <a:solidFill>
                  <a:srgbClr val="008955"/>
                </a:solidFill>
                <a:latin typeface="Consolas" panose="020B0609020204030204" pitchFamily="49" charset="0"/>
              </a:rPr>
              <a:t>rdi</a:t>
            </a:r>
            <a:r>
              <a:rPr lang="en-US" altLang="zh-CN" sz="2800" dirty="0">
                <a:solidFill>
                  <a:srgbClr val="000000"/>
                </a:solidFill>
                <a:latin typeface="Consolas" panose="020B0609020204030204" pitchFamily="49" charset="0"/>
              </a:rPr>
              <a:t>, 1</a:t>
            </a:r>
            <a:endParaRPr lang="zh-CN" altLang="en-US" sz="28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7500" y="1377434"/>
            <a:ext cx="4434451" cy="50419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72567" y="2437571"/>
            <a:ext cx="557075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有加法和移位→构造任意二进制数</a:t>
            </a:r>
            <a:endParaRPr lang="en-US" altLang="zh-CN" sz="28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8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有</a:t>
            </a:r>
            <a:r>
              <a:rPr lang="en-US" altLang="zh-CN" sz="28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mov</a:t>
            </a:r>
            <a:r>
              <a:rPr lang="zh-CN" altLang="en-US" sz="28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→可以赋值到任意变量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54156" y="5927937"/>
            <a:ext cx="4070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比如说：构造</a:t>
            </a:r>
            <a:r>
              <a:rPr lang="en-US" altLang="zh-CN" dirty="0">
                <a:solidFill>
                  <a:schemeClr val="bg1"/>
                </a:solidFill>
              </a:rPr>
              <a:t>0x8887 </a:t>
            </a:r>
            <a:r>
              <a:rPr lang="zh-CN" altLang="en-US" dirty="0">
                <a:solidFill>
                  <a:schemeClr val="bg1"/>
                </a:solidFill>
              </a:rPr>
              <a:t>的二进制</a:t>
            </a:r>
            <a:br>
              <a:rPr lang="en-US" altLang="zh-CN" dirty="0">
                <a:solidFill>
                  <a:schemeClr val="bg1"/>
                </a:solidFill>
              </a:rPr>
            </a:br>
            <a:r>
              <a:rPr lang="en-US" altLang="zh-CN" dirty="0">
                <a:solidFill>
                  <a:schemeClr val="bg1"/>
                </a:solidFill>
              </a:rPr>
              <a:t>bin(0x8887)[2:]  '1000100010000111'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1150" y="1551951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D81E06"/>
                </a:solidFill>
                <a:latin typeface="华文中宋" panose="02010600040101010101" charset="-122"/>
                <a:ea typeface="华文中宋" panose="02010600040101010101" charset="-122"/>
              </a:rPr>
              <a:t>使用已有的程序片段构造任意的二进制数</a:t>
            </a:r>
            <a:endParaRPr lang="zh-CN" altLang="en-US" sz="2400" b="1" dirty="0">
              <a:solidFill>
                <a:srgbClr val="D81E0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图形 104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7149" y="355557"/>
            <a:ext cx="895605" cy="895605"/>
          </a:xfrm>
          <a:prstGeom prst="rect">
            <a:avLst/>
          </a:prstGeom>
        </p:spPr>
      </p:pic>
      <p:sp>
        <p:nvSpPr>
          <p:cNvPr id="37" name="矩形: 圆角 36"/>
          <p:cNvSpPr/>
          <p:nvPr/>
        </p:nvSpPr>
        <p:spPr>
          <a:xfrm>
            <a:off x="7586409" y="1710932"/>
            <a:ext cx="4048442" cy="1689886"/>
          </a:xfrm>
          <a:prstGeom prst="roundRect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矩形: 圆角 37"/>
          <p:cNvSpPr/>
          <p:nvPr/>
        </p:nvSpPr>
        <p:spPr>
          <a:xfrm>
            <a:off x="7586409" y="4279011"/>
            <a:ext cx="4048442" cy="1689886"/>
          </a:xfrm>
          <a:prstGeom prst="roundRect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矩形: 圆角 38"/>
          <p:cNvSpPr/>
          <p:nvPr/>
        </p:nvSpPr>
        <p:spPr>
          <a:xfrm>
            <a:off x="1217230" y="4279011"/>
            <a:ext cx="4484489" cy="1689886"/>
          </a:xfrm>
          <a:prstGeom prst="roundRect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6" name="矩形: 圆角 1025"/>
          <p:cNvSpPr/>
          <p:nvPr/>
        </p:nvSpPr>
        <p:spPr>
          <a:xfrm>
            <a:off x="1217230" y="1710932"/>
            <a:ext cx="4484489" cy="1689886"/>
          </a:xfrm>
          <a:prstGeom prst="roundRect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422284" y="1546225"/>
            <a:ext cx="2019300" cy="2019300"/>
            <a:chOff x="974553" y="1220815"/>
            <a:chExt cx="2019300" cy="2019300"/>
          </a:xfrm>
        </p:grpSpPr>
        <p:grpSp>
          <p:nvGrpSpPr>
            <p:cNvPr id="17" name="组合 16"/>
            <p:cNvGrpSpPr/>
            <p:nvPr/>
          </p:nvGrpSpPr>
          <p:grpSpPr>
            <a:xfrm>
              <a:off x="974553" y="1220815"/>
              <a:ext cx="2019300" cy="2019300"/>
              <a:chOff x="974553" y="2421459"/>
              <a:chExt cx="2019300" cy="2019300"/>
            </a:xfrm>
          </p:grpSpPr>
          <p:sp>
            <p:nvSpPr>
              <p:cNvPr id="15" name="矩形: 圆角 14"/>
              <p:cNvSpPr/>
              <p:nvPr/>
            </p:nvSpPr>
            <p:spPr>
              <a:xfrm>
                <a:off x="974553" y="2421459"/>
                <a:ext cx="2019300" cy="20193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32" name="Picture 8" descr="https://img2023.cnblogs.com/q/2001103/202312/2001103-20231213164138286-1651037141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4282" y="2566378"/>
                <a:ext cx="1479842" cy="147984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文本框 23"/>
            <p:cNvSpPr txBox="1"/>
            <p:nvPr/>
          </p:nvSpPr>
          <p:spPr>
            <a:xfrm>
              <a:off x="1109418" y="2845576"/>
              <a:ext cx="1749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Kali</a:t>
              </a:r>
              <a:endParaRPr lang="zh-CN" altLang="en-US" dirty="0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490281" y="1546225"/>
            <a:ext cx="2019300" cy="2019300"/>
            <a:chOff x="3706077" y="1218704"/>
            <a:chExt cx="2019300" cy="2019300"/>
          </a:xfrm>
        </p:grpSpPr>
        <p:grpSp>
          <p:nvGrpSpPr>
            <p:cNvPr id="18" name="组合 17"/>
            <p:cNvGrpSpPr/>
            <p:nvPr/>
          </p:nvGrpSpPr>
          <p:grpSpPr>
            <a:xfrm>
              <a:off x="3706077" y="1218704"/>
              <a:ext cx="2019300" cy="2019300"/>
              <a:chOff x="3449522" y="2419348"/>
              <a:chExt cx="2019300" cy="2019300"/>
            </a:xfrm>
          </p:grpSpPr>
          <p:sp>
            <p:nvSpPr>
              <p:cNvPr id="19" name="矩形: 圆角 18"/>
              <p:cNvSpPr/>
              <p:nvPr/>
            </p:nvSpPr>
            <p:spPr>
              <a:xfrm>
                <a:off x="3449522" y="2419348"/>
                <a:ext cx="2019300" cy="20193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6034" y="2603743"/>
                <a:ext cx="1366277" cy="136627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27" name="文本框 26"/>
            <p:cNvSpPr txBox="1"/>
            <p:nvPr/>
          </p:nvSpPr>
          <p:spPr>
            <a:xfrm>
              <a:off x="3840942" y="2845576"/>
              <a:ext cx="1749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IDA </a:t>
              </a:r>
              <a:r>
                <a:rPr lang="zh-CN" altLang="en-US" sz="700" strike="sngStrike" dirty="0"/>
                <a:t>女人头</a:t>
              </a:r>
              <a:endParaRPr lang="en-US" altLang="zh-CN" strike="sngStrike" dirty="0"/>
            </a:p>
          </p:txBody>
        </p:sp>
      </p:grpSp>
      <p:grpSp>
        <p:nvGrpSpPr>
          <p:cNvPr id="1025" name="组合 1024"/>
          <p:cNvGrpSpPr/>
          <p:nvPr/>
        </p:nvGrpSpPr>
        <p:grpSpPr>
          <a:xfrm>
            <a:off x="6490281" y="4114304"/>
            <a:ext cx="2019300" cy="2019300"/>
            <a:chOff x="9169126" y="1218704"/>
            <a:chExt cx="2019300" cy="2019300"/>
          </a:xfrm>
        </p:grpSpPr>
        <p:grpSp>
          <p:nvGrpSpPr>
            <p:cNvPr id="23" name="组合 22"/>
            <p:cNvGrpSpPr/>
            <p:nvPr/>
          </p:nvGrpSpPr>
          <p:grpSpPr>
            <a:xfrm>
              <a:off x="9169126" y="1218704"/>
              <a:ext cx="2019300" cy="2019300"/>
              <a:chOff x="9169126" y="2419348"/>
              <a:chExt cx="2019300" cy="2019300"/>
            </a:xfrm>
          </p:grpSpPr>
          <p:sp>
            <p:nvSpPr>
              <p:cNvPr id="21" name="矩形: 圆角 20"/>
              <p:cNvSpPr/>
              <p:nvPr/>
            </p:nvSpPr>
            <p:spPr>
              <a:xfrm>
                <a:off x="9169126" y="2419348"/>
                <a:ext cx="2019300" cy="20193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16027" y="2581618"/>
                <a:ext cx="1325499" cy="1325499"/>
              </a:xfrm>
              <a:prstGeom prst="rect">
                <a:avLst/>
              </a:prstGeom>
            </p:spPr>
          </p:pic>
        </p:grpSp>
        <p:sp>
          <p:nvSpPr>
            <p:cNvPr id="29" name="文本框 28"/>
            <p:cNvSpPr txBox="1"/>
            <p:nvPr/>
          </p:nvSpPr>
          <p:spPr>
            <a:xfrm>
              <a:off x="9341116" y="2845576"/>
              <a:ext cx="1749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err="1"/>
                <a:t>Pwntools</a:t>
              </a:r>
              <a:r>
                <a:rPr lang="en-US" altLang="zh-CN" dirty="0"/>
                <a:t> </a:t>
              </a:r>
              <a:r>
                <a:rPr lang="zh-CN" altLang="en-US" dirty="0"/>
                <a:t>库</a:t>
              </a:r>
              <a:endParaRPr lang="zh-CN" altLang="en-US" dirty="0"/>
            </a:p>
          </p:txBody>
        </p:sp>
      </p:grpSp>
      <p:grpSp>
        <p:nvGrpSpPr>
          <p:cNvPr id="1024" name="组合 1023"/>
          <p:cNvGrpSpPr/>
          <p:nvPr/>
        </p:nvGrpSpPr>
        <p:grpSpPr>
          <a:xfrm>
            <a:off x="422284" y="4114304"/>
            <a:ext cx="2019300" cy="2019300"/>
            <a:chOff x="6437601" y="1218704"/>
            <a:chExt cx="2019300" cy="2019300"/>
          </a:xfrm>
        </p:grpSpPr>
        <p:grpSp>
          <p:nvGrpSpPr>
            <p:cNvPr id="22" name="组合 21"/>
            <p:cNvGrpSpPr/>
            <p:nvPr/>
          </p:nvGrpSpPr>
          <p:grpSpPr>
            <a:xfrm>
              <a:off x="6437601" y="1218704"/>
              <a:ext cx="2019300" cy="2019300"/>
              <a:chOff x="6329882" y="2419348"/>
              <a:chExt cx="2019300" cy="2019300"/>
            </a:xfrm>
          </p:grpSpPr>
          <p:sp>
            <p:nvSpPr>
              <p:cNvPr id="20" name="矩形: 圆角 19"/>
              <p:cNvSpPr/>
              <p:nvPr/>
            </p:nvSpPr>
            <p:spPr>
              <a:xfrm>
                <a:off x="6329882" y="2419348"/>
                <a:ext cx="2019300" cy="20193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85178" y="2709827"/>
                <a:ext cx="1908709" cy="11929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30" name="文本框 29"/>
            <p:cNvSpPr txBox="1"/>
            <p:nvPr/>
          </p:nvSpPr>
          <p:spPr>
            <a:xfrm>
              <a:off x="6572466" y="2851472"/>
              <a:ext cx="1749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GDB</a:t>
              </a:r>
              <a:endParaRPr lang="zh-CN" altLang="en-US" dirty="0"/>
            </a:p>
          </p:txBody>
        </p:sp>
      </p:grpSp>
      <p:sp>
        <p:nvSpPr>
          <p:cNvPr id="1027" name="矩形 1026"/>
          <p:cNvSpPr/>
          <p:nvPr/>
        </p:nvSpPr>
        <p:spPr>
          <a:xfrm>
            <a:off x="2840542" y="4429078"/>
            <a:ext cx="2545890" cy="1167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</a:rPr>
              <a:t>Debugger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</a:rPr>
              <a:t>使用了</a:t>
            </a:r>
            <a:r>
              <a:rPr lang="en-US" altLang="zh-CN" sz="1200" dirty="0" err="1">
                <a:solidFill>
                  <a:schemeClr val="bg1"/>
                </a:solidFill>
              </a:rPr>
              <a:t>peda,pwngdb,pwnddbg</a:t>
            </a:r>
            <a:r>
              <a:rPr lang="zh-CN" altLang="en-US" sz="1200" dirty="0">
                <a:solidFill>
                  <a:schemeClr val="bg1"/>
                </a:solidFill>
              </a:rPr>
              <a:t>插件</a:t>
            </a:r>
            <a:br>
              <a:rPr lang="en-US" altLang="zh-CN" sz="1200" dirty="0">
                <a:solidFill>
                  <a:schemeClr val="bg1"/>
                </a:solidFill>
              </a:rPr>
            </a:br>
            <a:r>
              <a:rPr lang="en-US" altLang="zh-CN" sz="1200" dirty="0" err="1">
                <a:solidFill>
                  <a:schemeClr val="bg1"/>
                </a:solidFill>
              </a:rPr>
              <a:t>pwngef</a:t>
            </a:r>
            <a:r>
              <a:rPr lang="en-US" altLang="zh-CN" sz="1200" dirty="0">
                <a:solidFill>
                  <a:schemeClr val="bg1"/>
                </a:solidFill>
              </a:rPr>
              <a:t> </a:t>
            </a:r>
            <a:r>
              <a:rPr lang="zh-CN" altLang="en-US" sz="1200" dirty="0">
                <a:solidFill>
                  <a:schemeClr val="bg1"/>
                </a:solidFill>
              </a:rPr>
              <a:t>也可以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cxnSp>
        <p:nvCxnSpPr>
          <p:cNvPr id="1029" name="直接箭头连接符 1028"/>
          <p:cNvCxnSpPr>
            <a:stCxn id="39" idx="3"/>
            <a:endCxn id="21" idx="1"/>
          </p:cNvCxnSpPr>
          <p:nvPr/>
        </p:nvCxnSpPr>
        <p:spPr>
          <a:xfrm>
            <a:off x="5701719" y="5123954"/>
            <a:ext cx="788562" cy="0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矩形 1029"/>
          <p:cNvSpPr/>
          <p:nvPr/>
        </p:nvSpPr>
        <p:spPr>
          <a:xfrm>
            <a:off x="2776421" y="5635752"/>
            <a:ext cx="26741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hlinkClick r:id="rId7"/>
              </a:rPr>
              <a:t>https://www.philfan.cn/Tools/gdb/ </a:t>
            </a:r>
            <a:endParaRPr lang="zh-CN" altLang="en-US" sz="1200" dirty="0"/>
          </a:p>
        </p:txBody>
      </p:sp>
      <p:sp>
        <p:nvSpPr>
          <p:cNvPr id="44" name="矩形 43"/>
          <p:cNvSpPr/>
          <p:nvPr/>
        </p:nvSpPr>
        <p:spPr>
          <a:xfrm>
            <a:off x="8618479" y="5699308"/>
            <a:ext cx="29995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>
                <a:hlinkClick r:id="rId8"/>
              </a:rPr>
              <a:t>https://www.philfan.cn/CS/CTF-pwn/#pwntools</a:t>
            </a:r>
            <a:endParaRPr lang="en-US" altLang="zh-CN" sz="1000" dirty="0"/>
          </a:p>
        </p:txBody>
      </p:sp>
      <p:sp>
        <p:nvSpPr>
          <p:cNvPr id="1031" name="矩形 1030"/>
          <p:cNvSpPr/>
          <p:nvPr/>
        </p:nvSpPr>
        <p:spPr>
          <a:xfrm>
            <a:off x="8555614" y="3074812"/>
            <a:ext cx="30332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hlinkClick r:id="rId9"/>
              </a:rPr>
              <a:t>https://www.philfan.cn/CS/CTF-reverse/</a:t>
            </a:r>
            <a:endParaRPr lang="zh-CN" altLang="en-US" sz="1200" dirty="0"/>
          </a:p>
        </p:txBody>
      </p:sp>
      <p:sp>
        <p:nvSpPr>
          <p:cNvPr id="1037" name="矩形 1036"/>
          <p:cNvSpPr/>
          <p:nvPr/>
        </p:nvSpPr>
        <p:spPr>
          <a:xfrm>
            <a:off x="2441582" y="2929625"/>
            <a:ext cx="31932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dirty="0">
                <a:hlinkClick r:id="rId10"/>
              </a:rPr>
              <a:t>https://www.philfan.cn/Robotics/Environment/System-kali-settings/ </a:t>
            </a:r>
            <a:endParaRPr lang="zh-CN" altLang="en-US" sz="1050" dirty="0"/>
          </a:p>
        </p:txBody>
      </p:sp>
      <p:sp>
        <p:nvSpPr>
          <p:cNvPr id="1040" name="矩形 1039"/>
          <p:cNvSpPr/>
          <p:nvPr/>
        </p:nvSpPr>
        <p:spPr>
          <a:xfrm>
            <a:off x="2507093" y="2047274"/>
            <a:ext cx="31277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基于</a:t>
            </a:r>
            <a:r>
              <a:rPr lang="en-US" altLang="zh-CN" sz="2400" dirty="0">
                <a:solidFill>
                  <a:schemeClr val="bg1"/>
                </a:solidFill>
              </a:rPr>
              <a:t>Debian</a:t>
            </a:r>
            <a:r>
              <a:rPr lang="zh-CN" altLang="en-US" sz="2400" dirty="0">
                <a:solidFill>
                  <a:schemeClr val="bg1"/>
                </a:solidFill>
              </a:rPr>
              <a:t>的</a:t>
            </a:r>
            <a:endParaRPr lang="en-US" altLang="zh-CN" sz="2400" dirty="0">
              <a:solidFill>
                <a:schemeClr val="bg1"/>
              </a:solidFill>
            </a:endParaRPr>
          </a:p>
          <a:p>
            <a:r>
              <a:rPr lang="en-US" altLang="zh-CN" sz="2400" dirty="0">
                <a:solidFill>
                  <a:schemeClr val="bg1"/>
                </a:solidFill>
              </a:rPr>
              <a:t>Linux</a:t>
            </a:r>
            <a:r>
              <a:rPr lang="zh-CN" altLang="en-US" sz="2400" dirty="0">
                <a:solidFill>
                  <a:schemeClr val="bg1"/>
                </a:solidFill>
              </a:rPr>
              <a:t>发行版操作系统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948697" y="2085931"/>
            <a:ext cx="2339102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交互式反汇编器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ctr"/>
            <a:endParaRPr lang="en-US" altLang="zh-CN" sz="1100" dirty="0">
              <a:solidFill>
                <a:schemeClr val="bg1"/>
              </a:solidFill>
            </a:endParaRPr>
          </a:p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F5</a:t>
            </a:r>
            <a:r>
              <a:rPr lang="zh-CN" altLang="en-US" sz="1200" dirty="0">
                <a:solidFill>
                  <a:schemeClr val="bg1"/>
                </a:solidFill>
              </a:rPr>
              <a:t>反汇编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042" name="矩形 1041"/>
          <p:cNvSpPr/>
          <p:nvPr/>
        </p:nvSpPr>
        <p:spPr>
          <a:xfrm>
            <a:off x="8745917" y="4923899"/>
            <a:ext cx="27446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尽可能容易的编写</a:t>
            </a:r>
            <a:r>
              <a:rPr lang="en-US" altLang="zh-CN" sz="2000" dirty="0">
                <a:solidFill>
                  <a:schemeClr val="bg1"/>
                </a:solidFill>
              </a:rPr>
              <a:t>EXP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60" name="标题 1"/>
          <p:cNvSpPr>
            <a:spLocks noGrp="1"/>
          </p:cNvSpPr>
          <p:nvPr>
            <p:ph type="title"/>
          </p:nvPr>
        </p:nvSpPr>
        <p:spPr>
          <a:xfrm>
            <a:off x="882868" y="365125"/>
            <a:ext cx="1661160" cy="1325563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Tools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34883" y="690687"/>
            <a:ext cx="87430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本次作业任务：利用</a:t>
            </a:r>
            <a:r>
              <a:rPr lang="en-US" altLang="zh-CN" sz="3200" dirty="0">
                <a:solidFill>
                  <a:schemeClr val="bg1"/>
                </a:solidFill>
              </a:rPr>
              <a:t>ELF</a:t>
            </a:r>
            <a:r>
              <a:rPr lang="zh-CN" altLang="en-US" sz="3200" dirty="0">
                <a:solidFill>
                  <a:schemeClr val="bg1"/>
                </a:solidFill>
              </a:rPr>
              <a:t>软件漏洞获得系统权限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6937724" y="1251942"/>
            <a:ext cx="4955103" cy="5196840"/>
          </a:xfrm>
          <a:prstGeom prst="roundRect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99173" y="298191"/>
            <a:ext cx="51090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</a:rPr>
              <a:t>攻击过程视频记录</a:t>
            </a:r>
            <a:endParaRPr lang="zh-CN" altLang="en-US" sz="4800" dirty="0"/>
          </a:p>
        </p:txBody>
      </p:sp>
      <p:pic>
        <p:nvPicPr>
          <p:cNvPr id="3" name="d38c84ce7ac466c1d92d712314b6ed8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5458" y="1800899"/>
            <a:ext cx="6558280" cy="40989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091711" y="1050726"/>
            <a:ext cx="488138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CN" sz="2800" b="1" dirty="0">
              <a:solidFill>
                <a:schemeClr val="bg1"/>
              </a:solidFill>
            </a:endParaRPr>
          </a:p>
          <a:p>
            <a:pPr marL="457200" lvl="0" indent="-457200">
              <a:buFontTx/>
              <a:buChar char="-"/>
            </a:pPr>
            <a:r>
              <a:rPr lang="en-US" altLang="zh-CN" sz="2800" b="1" dirty="0" err="1">
                <a:solidFill>
                  <a:prstClr val="white"/>
                </a:solidFill>
              </a:rPr>
              <a:t>Fcf</a:t>
            </a:r>
            <a:r>
              <a:rPr lang="en-US" altLang="zh-CN" sz="2800" b="1" dirty="0">
                <a:solidFill>
                  <a:prstClr val="white"/>
                </a:solidFill>
              </a:rPr>
              <a:t>-protection</a:t>
            </a:r>
            <a:endParaRPr lang="en-US" altLang="zh-CN" sz="2800" b="1" dirty="0">
              <a:solidFill>
                <a:prstClr val="white"/>
              </a:solidFill>
            </a:endParaRPr>
          </a:p>
          <a:p>
            <a:pPr lvl="0"/>
            <a:r>
              <a:rPr lang="zh-CN" altLang="en-US" sz="2800" dirty="0">
                <a:solidFill>
                  <a:prstClr val="white">
                    <a:lumMod val="75000"/>
                  </a:prstClr>
                </a:solidFill>
              </a:rPr>
              <a:t>确保程序的执行流严格遵循预定义路径</a:t>
            </a:r>
            <a:endParaRPr lang="en-US" altLang="zh-CN" sz="2800" dirty="0">
              <a:solidFill>
                <a:prstClr val="white">
                  <a:lumMod val="75000"/>
                </a:prstClr>
              </a:solidFill>
            </a:endParaRPr>
          </a:p>
          <a:p>
            <a:pPr lvl="0"/>
            <a:endParaRPr lang="en-US" altLang="zh-CN" sz="2800" dirty="0">
              <a:solidFill>
                <a:prstClr val="white">
                  <a:lumMod val="75000"/>
                </a:prstClr>
              </a:solidFill>
            </a:endParaRPr>
          </a:p>
          <a:p>
            <a:pPr marL="571500" lvl="0" indent="-571500">
              <a:buFontTx/>
              <a:buChar char="-"/>
            </a:pPr>
            <a:r>
              <a:rPr lang="en-US" altLang="zh-CN" sz="2800" b="1" dirty="0">
                <a:solidFill>
                  <a:prstClr val="white"/>
                </a:solidFill>
              </a:rPr>
              <a:t>Canary</a:t>
            </a:r>
            <a:endParaRPr lang="en-US" altLang="zh-CN" sz="2800" b="1" dirty="0">
              <a:solidFill>
                <a:prstClr val="white"/>
              </a:solidFill>
            </a:endParaRPr>
          </a:p>
          <a:p>
            <a:pPr lvl="0"/>
            <a:r>
              <a:rPr lang="zh-CN" altLang="en-US" sz="2800" dirty="0">
                <a:solidFill>
                  <a:prstClr val="white">
                    <a:lumMod val="75000"/>
                  </a:prstClr>
                </a:solidFill>
              </a:rPr>
              <a:t>替换或保护 </a:t>
            </a:r>
            <a:r>
              <a:rPr lang="en-US" altLang="zh-CN" sz="2800" dirty="0">
                <a:solidFill>
                  <a:prstClr val="white">
                    <a:lumMod val="75000"/>
                  </a:prstClr>
                </a:solidFill>
              </a:rPr>
              <a:t>ret </a:t>
            </a:r>
            <a:r>
              <a:rPr lang="zh-CN" altLang="en-US" sz="2800" dirty="0">
                <a:solidFill>
                  <a:prstClr val="white">
                    <a:lumMod val="75000"/>
                  </a:prstClr>
                </a:solidFill>
              </a:rPr>
              <a:t>指令，防止 </a:t>
            </a:r>
            <a:r>
              <a:rPr lang="en-US" altLang="zh-CN" sz="2800" dirty="0">
                <a:solidFill>
                  <a:prstClr val="white">
                    <a:lumMod val="75000"/>
                  </a:prstClr>
                </a:solidFill>
              </a:rPr>
              <a:t>ROP </a:t>
            </a:r>
            <a:r>
              <a:rPr lang="zh-CN" altLang="en-US" sz="2800" dirty="0">
                <a:solidFill>
                  <a:prstClr val="white">
                    <a:lumMod val="75000"/>
                  </a:prstClr>
                </a:solidFill>
              </a:rPr>
              <a:t>攻击的常规利用。</a:t>
            </a:r>
            <a:endParaRPr lang="en-US" altLang="zh-CN" sz="2800" dirty="0">
              <a:solidFill>
                <a:prstClr val="white">
                  <a:lumMod val="75000"/>
                </a:prstClr>
              </a:solidFill>
            </a:endParaRPr>
          </a:p>
          <a:p>
            <a:pPr lvl="0"/>
            <a:endParaRPr lang="en-US" altLang="zh-CN" sz="2800" b="1" dirty="0">
              <a:solidFill>
                <a:prstClr val="white"/>
              </a:solidFill>
            </a:endParaRPr>
          </a:p>
          <a:p>
            <a:pPr marL="571500" lvl="0" indent="-571500">
              <a:buFontTx/>
              <a:buChar char="-"/>
            </a:pPr>
            <a:r>
              <a:rPr lang="en-US" altLang="zh-CN" sz="2800" b="1" dirty="0">
                <a:solidFill>
                  <a:prstClr val="white"/>
                </a:solidFill>
              </a:rPr>
              <a:t>PIE:</a:t>
            </a:r>
            <a:endParaRPr lang="en-US" altLang="zh-CN" sz="2800" b="1" dirty="0">
              <a:solidFill>
                <a:prstClr val="white"/>
              </a:solidFill>
            </a:endParaRPr>
          </a:p>
          <a:p>
            <a:pPr lvl="0"/>
            <a:r>
              <a:rPr lang="zh-CN" altLang="en-US" sz="2800" dirty="0">
                <a:solidFill>
                  <a:prstClr val="white">
                    <a:lumMod val="75000"/>
                  </a:prstClr>
                </a:solidFill>
              </a:rPr>
              <a:t>防止攻击者通过堆漏洞劫持控制流</a:t>
            </a:r>
            <a:endParaRPr lang="en-US" altLang="zh-CN" sz="4000" b="1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783738" y="359747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</a:rPr>
              <a:t>如何实现防御：</a:t>
            </a:r>
            <a:endParaRPr lang="en-US" altLang="zh-CN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</a:rPr>
              <a:t>Thanks!</a:t>
            </a:r>
            <a:endParaRPr lang="zh-CN" altLang="en-US" sz="9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图形 104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7149" y="355557"/>
            <a:ext cx="895605" cy="895605"/>
          </a:xfrm>
          <a:prstGeom prst="rect">
            <a:avLst/>
          </a:prstGeom>
        </p:spPr>
      </p:pic>
      <p:sp>
        <p:nvSpPr>
          <p:cNvPr id="39" name="矩形: 圆角 38"/>
          <p:cNvSpPr/>
          <p:nvPr/>
        </p:nvSpPr>
        <p:spPr>
          <a:xfrm>
            <a:off x="1217230" y="1737956"/>
            <a:ext cx="10295897" cy="4278209"/>
          </a:xfrm>
          <a:prstGeom prst="roundRect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: 圆角 19"/>
          <p:cNvSpPr/>
          <p:nvPr/>
        </p:nvSpPr>
        <p:spPr>
          <a:xfrm>
            <a:off x="422284" y="1620516"/>
            <a:ext cx="2019300" cy="451308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80" y="3280589"/>
            <a:ext cx="1908709" cy="1192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文本框 29"/>
          <p:cNvSpPr txBox="1"/>
          <p:nvPr/>
        </p:nvSpPr>
        <p:spPr>
          <a:xfrm>
            <a:off x="557149" y="5747072"/>
            <a:ext cx="174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GDB</a:t>
            </a:r>
            <a:endParaRPr lang="zh-CN" altLang="en-US" dirty="0"/>
          </a:p>
        </p:txBody>
      </p:sp>
      <p:sp>
        <p:nvSpPr>
          <p:cNvPr id="60" name="标题 1"/>
          <p:cNvSpPr>
            <a:spLocks noGrp="1"/>
          </p:cNvSpPr>
          <p:nvPr>
            <p:ph type="title"/>
          </p:nvPr>
        </p:nvSpPr>
        <p:spPr>
          <a:xfrm>
            <a:off x="882868" y="365125"/>
            <a:ext cx="1661160" cy="1325563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Tools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46338" y="1931479"/>
            <a:ext cx="7772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运行：</a:t>
            </a:r>
            <a:r>
              <a:rPr lang="en-US" altLang="zh-CN" dirty="0">
                <a:solidFill>
                  <a:schemeClr val="bg1"/>
                </a:solidFill>
              </a:rPr>
              <a:t>		r, c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单步调试：</a:t>
            </a:r>
            <a:r>
              <a:rPr lang="en-US" altLang="zh-CN" dirty="0">
                <a:solidFill>
                  <a:schemeClr val="bg1"/>
                </a:solidFill>
              </a:rPr>
              <a:t>	s, n, </a:t>
            </a:r>
            <a:r>
              <a:rPr lang="en-US" altLang="zh-CN" dirty="0" err="1">
                <a:solidFill>
                  <a:schemeClr val="bg1"/>
                </a:solidFill>
              </a:rPr>
              <a:t>si</a:t>
            </a:r>
            <a:r>
              <a:rPr lang="en-US" altLang="zh-CN" dirty="0">
                <a:solidFill>
                  <a:schemeClr val="bg1"/>
                </a:solidFill>
              </a:rPr>
              <a:t>, </a:t>
            </a:r>
            <a:r>
              <a:rPr lang="en-US" altLang="zh-CN" dirty="0" err="1">
                <a:solidFill>
                  <a:schemeClr val="bg1"/>
                </a:solidFill>
              </a:rPr>
              <a:t>ni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断点：</a:t>
            </a:r>
            <a:r>
              <a:rPr lang="en-US" altLang="zh-CN" dirty="0">
                <a:solidFill>
                  <a:schemeClr val="bg1"/>
                </a:solidFill>
              </a:rPr>
              <a:t>		b &lt;</a:t>
            </a:r>
            <a:r>
              <a:rPr lang="en-US" altLang="zh-CN" dirty="0" err="1">
                <a:solidFill>
                  <a:schemeClr val="bg1"/>
                </a:solidFill>
              </a:rPr>
              <a:t>func</a:t>
            </a:r>
            <a:r>
              <a:rPr lang="en-US" altLang="zh-CN" dirty="0">
                <a:solidFill>
                  <a:schemeClr val="bg1"/>
                </a:solidFill>
              </a:rPr>
              <a:t> name&gt;, b *&lt;</a:t>
            </a:r>
            <a:r>
              <a:rPr lang="en-US" altLang="zh-CN" dirty="0" err="1">
                <a:solidFill>
                  <a:schemeClr val="bg1"/>
                </a:solidFill>
              </a:rPr>
              <a:t>addr</a:t>
            </a:r>
            <a:r>
              <a:rPr lang="en-US" altLang="zh-CN" dirty="0">
                <a:solidFill>
                  <a:schemeClr val="bg1"/>
                </a:solidFill>
              </a:rPr>
              <a:t>&gt;, bp &lt;</a:t>
            </a:r>
            <a:r>
              <a:rPr lang="en-US" altLang="zh-CN" dirty="0" err="1">
                <a:solidFill>
                  <a:schemeClr val="bg1"/>
                </a:solidFill>
              </a:rPr>
              <a:t>addr</a:t>
            </a:r>
            <a:r>
              <a:rPr lang="en-US" altLang="zh-CN" dirty="0">
                <a:solidFill>
                  <a:schemeClr val="bg1"/>
                </a:solidFill>
              </a:rPr>
              <a:t>&gt;, pie b &lt;offset&gt;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查看值：</a:t>
            </a:r>
            <a:r>
              <a:rPr lang="en-US" altLang="zh-CN" dirty="0">
                <a:solidFill>
                  <a:schemeClr val="bg1"/>
                </a:solidFill>
              </a:rPr>
              <a:t>	p(</a:t>
            </a:r>
            <a:r>
              <a:rPr lang="en-US" altLang="zh-CN" dirty="0" err="1">
                <a:solidFill>
                  <a:schemeClr val="bg1"/>
                </a:solidFill>
              </a:rPr>
              <a:t>rint</a:t>
            </a:r>
            <a:r>
              <a:rPr lang="en-US" altLang="zh-CN" dirty="0">
                <a:solidFill>
                  <a:schemeClr val="bg1"/>
                </a:solidFill>
              </a:rPr>
              <a:t>)/[d/x]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查看内存：</a:t>
            </a:r>
            <a:r>
              <a:rPr lang="en-US" altLang="zh-CN" dirty="0">
                <a:solidFill>
                  <a:schemeClr val="bg1"/>
                </a:solidFill>
              </a:rPr>
              <a:t>	x/&lt;count&gt;[b/w/g/s] &lt;</a:t>
            </a:r>
            <a:r>
              <a:rPr lang="en-US" altLang="zh-CN" dirty="0" err="1">
                <a:solidFill>
                  <a:schemeClr val="bg1"/>
                </a:solidFill>
              </a:rPr>
              <a:t>addr</a:t>
            </a:r>
            <a:r>
              <a:rPr lang="en-US" altLang="zh-CN" dirty="0">
                <a:solidFill>
                  <a:schemeClr val="bg1"/>
                </a:solidFill>
              </a:rPr>
              <a:t>&gt;, tele(scope) &lt;</a:t>
            </a:r>
            <a:r>
              <a:rPr lang="en-US" altLang="zh-CN" dirty="0" err="1">
                <a:solidFill>
                  <a:schemeClr val="bg1"/>
                </a:solidFill>
              </a:rPr>
              <a:t>addr</a:t>
            </a:r>
            <a:r>
              <a:rPr lang="en-US" altLang="zh-CN" dirty="0">
                <a:solidFill>
                  <a:schemeClr val="bg1"/>
                </a:solidFill>
              </a:rPr>
              <a:t>&gt;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程序状态：</a:t>
            </a: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en-US" altLang="zh-CN" dirty="0" err="1">
                <a:solidFill>
                  <a:schemeClr val="bg1"/>
                </a:solidFill>
              </a:rPr>
              <a:t>i</a:t>
            </a:r>
            <a:r>
              <a:rPr lang="en-US" altLang="zh-CN" dirty="0">
                <a:solidFill>
                  <a:schemeClr val="bg1"/>
                </a:solidFill>
              </a:rPr>
              <a:t>(</a:t>
            </a:r>
            <a:r>
              <a:rPr lang="en-US" altLang="zh-CN" dirty="0" err="1">
                <a:solidFill>
                  <a:schemeClr val="bg1"/>
                </a:solidFill>
              </a:rPr>
              <a:t>nfo</a:t>
            </a:r>
            <a:r>
              <a:rPr lang="en-US" altLang="zh-CN" dirty="0">
                <a:solidFill>
                  <a:schemeClr val="bg1"/>
                </a:solidFill>
              </a:rPr>
              <a:t>), </a:t>
            </a:r>
            <a:r>
              <a:rPr lang="en-US" altLang="zh-CN" dirty="0" err="1">
                <a:solidFill>
                  <a:schemeClr val="bg1"/>
                </a:solidFill>
              </a:rPr>
              <a:t>vmmap</a:t>
            </a:r>
            <a:r>
              <a:rPr lang="en-US" altLang="zh-CN" dirty="0">
                <a:solidFill>
                  <a:schemeClr val="bg1"/>
                </a:solidFill>
              </a:rPr>
              <a:t>, </a:t>
            </a:r>
            <a:r>
              <a:rPr lang="en-US" altLang="zh-CN" dirty="0" err="1">
                <a:solidFill>
                  <a:schemeClr val="bg1"/>
                </a:solidFill>
              </a:rPr>
              <a:t>ctx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748382" y="5562406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linkClick r:id="rId4"/>
              </a:rPr>
              <a:t>https://www.philfan.cn/Tools/gdb/ </a:t>
            </a:r>
            <a:endParaRPr lang="zh-CN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图形 104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7149" y="355557"/>
            <a:ext cx="895605" cy="895605"/>
          </a:xfrm>
          <a:prstGeom prst="rect">
            <a:avLst/>
          </a:prstGeom>
        </p:spPr>
      </p:pic>
      <p:sp>
        <p:nvSpPr>
          <p:cNvPr id="39" name="矩形: 圆角 38"/>
          <p:cNvSpPr/>
          <p:nvPr/>
        </p:nvSpPr>
        <p:spPr>
          <a:xfrm>
            <a:off x="1217230" y="1737956"/>
            <a:ext cx="10295897" cy="4278209"/>
          </a:xfrm>
          <a:prstGeom prst="roundRect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: 圆角 19"/>
          <p:cNvSpPr/>
          <p:nvPr/>
        </p:nvSpPr>
        <p:spPr>
          <a:xfrm>
            <a:off x="422284" y="1620516"/>
            <a:ext cx="2019300" cy="451308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557149" y="5747072"/>
            <a:ext cx="174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/>
              <a:t>Pwntools</a:t>
            </a:r>
            <a:r>
              <a:rPr lang="en-US" altLang="zh-CN" dirty="0"/>
              <a:t> </a:t>
            </a:r>
            <a:r>
              <a:rPr lang="zh-CN" altLang="en-US" dirty="0"/>
              <a:t>库</a:t>
            </a:r>
            <a:endParaRPr lang="zh-CN" altLang="en-US" dirty="0"/>
          </a:p>
        </p:txBody>
      </p:sp>
      <p:sp>
        <p:nvSpPr>
          <p:cNvPr id="60" name="标题 1"/>
          <p:cNvSpPr>
            <a:spLocks noGrp="1"/>
          </p:cNvSpPr>
          <p:nvPr>
            <p:ph type="title"/>
          </p:nvPr>
        </p:nvSpPr>
        <p:spPr>
          <a:xfrm>
            <a:off x="882868" y="365125"/>
            <a:ext cx="1661160" cy="1325563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Tools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199742" y="5562406"/>
            <a:ext cx="5242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linkClick r:id="rId3"/>
              </a:rPr>
              <a:t>https://www.philfan.cn/CS/CTF-pwn/#pwntools</a:t>
            </a:r>
            <a:endParaRPr lang="en-US" altLang="zh-CN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5" y="3214311"/>
            <a:ext cx="1325499" cy="132549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019244" y="4359287"/>
            <a:ext cx="1180498" cy="118806"/>
          </a:xfrm>
          <a:prstGeom prst="rect">
            <a:avLst/>
          </a:prstGeom>
          <a:solidFill>
            <a:srgbClr val="D81E06"/>
          </a:solidFill>
          <a:ln>
            <a:solidFill>
              <a:srgbClr val="D81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946337" y="1949332"/>
            <a:ext cx="88233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环境配置</a:t>
            </a:r>
            <a:r>
              <a:rPr lang="en-US" altLang="zh-CN" dirty="0">
                <a:solidFill>
                  <a:schemeClr val="bg1"/>
                </a:solidFill>
              </a:rPr>
              <a:t>	context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远程连接</a:t>
            </a:r>
            <a:r>
              <a:rPr lang="en-US" altLang="zh-CN" dirty="0">
                <a:solidFill>
                  <a:schemeClr val="bg1"/>
                </a:solidFill>
              </a:rPr>
              <a:t>	p = process(“./</a:t>
            </a:r>
            <a:r>
              <a:rPr lang="en-US" altLang="zh-CN" dirty="0" err="1">
                <a:solidFill>
                  <a:schemeClr val="bg1"/>
                </a:solidFill>
              </a:rPr>
              <a:t>bigwork</a:t>
            </a:r>
            <a:r>
              <a:rPr lang="en-US" altLang="zh-CN" dirty="0">
                <a:solidFill>
                  <a:schemeClr val="bg1"/>
                </a:solidFill>
              </a:rPr>
              <a:t>”)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ELF</a:t>
            </a:r>
            <a:r>
              <a:rPr lang="zh-CN" altLang="en-US" dirty="0">
                <a:solidFill>
                  <a:schemeClr val="bg1"/>
                </a:solidFill>
              </a:rPr>
              <a:t>加载</a:t>
            </a:r>
            <a:r>
              <a:rPr lang="en-US" altLang="zh-CN" dirty="0">
                <a:solidFill>
                  <a:schemeClr val="bg1"/>
                </a:solidFill>
              </a:rPr>
              <a:t>		program = ELF(“./</a:t>
            </a:r>
            <a:r>
              <a:rPr lang="en-US" altLang="zh-CN" dirty="0" err="1">
                <a:solidFill>
                  <a:schemeClr val="bg1"/>
                </a:solidFill>
              </a:rPr>
              <a:t>bigwork</a:t>
            </a:r>
            <a:r>
              <a:rPr lang="en-US" altLang="zh-CN" dirty="0">
                <a:solidFill>
                  <a:schemeClr val="bg1"/>
                </a:solidFill>
              </a:rPr>
              <a:t>”),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		</a:t>
            </a:r>
            <a:r>
              <a:rPr lang="en-US" altLang="zh-CN" dirty="0" err="1">
                <a:solidFill>
                  <a:schemeClr val="bg1"/>
                </a:solidFill>
              </a:rPr>
              <a:t>program.got</a:t>
            </a:r>
            <a:r>
              <a:rPr lang="en-US" altLang="zh-CN" dirty="0">
                <a:solidFill>
                  <a:schemeClr val="bg1"/>
                </a:solidFill>
              </a:rPr>
              <a:t>[‘puts’]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		</a:t>
            </a:r>
            <a:r>
              <a:rPr lang="en-US" altLang="zh-CN" dirty="0" err="1">
                <a:solidFill>
                  <a:schemeClr val="bg1"/>
                </a:solidFill>
              </a:rPr>
              <a:t>program.sym</a:t>
            </a:r>
            <a:r>
              <a:rPr lang="en-US" altLang="zh-CN" dirty="0">
                <a:solidFill>
                  <a:schemeClr val="bg1"/>
                </a:solidFill>
              </a:rPr>
              <a:t>[‘main’]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与</a:t>
            </a:r>
            <a:r>
              <a:rPr lang="en-US" altLang="zh-CN" dirty="0">
                <a:solidFill>
                  <a:schemeClr val="bg1"/>
                </a:solidFill>
              </a:rPr>
              <a:t>GDB</a:t>
            </a:r>
            <a:r>
              <a:rPr lang="zh-CN" altLang="en-US" dirty="0">
                <a:solidFill>
                  <a:schemeClr val="bg1"/>
                </a:solidFill>
              </a:rPr>
              <a:t>配合</a:t>
            </a: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en-US" altLang="zh-CN" sz="1600" dirty="0">
                <a:solidFill>
                  <a:schemeClr val="bg1"/>
                </a:solidFill>
              </a:rPr>
              <a:t>p = </a:t>
            </a:r>
            <a:r>
              <a:rPr lang="en-US" altLang="zh-CN" sz="1600" dirty="0" err="1">
                <a:solidFill>
                  <a:schemeClr val="bg1"/>
                </a:solidFill>
              </a:rPr>
              <a:t>gdb.debug</a:t>
            </a:r>
            <a:r>
              <a:rPr lang="en-US" altLang="zh-CN" sz="1600" dirty="0">
                <a:solidFill>
                  <a:schemeClr val="bg1"/>
                </a:solidFill>
              </a:rPr>
              <a:t>(“./</a:t>
            </a:r>
            <a:r>
              <a:rPr lang="en-US" altLang="zh-CN" sz="1600" dirty="0" err="1">
                <a:solidFill>
                  <a:schemeClr val="bg1"/>
                </a:solidFill>
              </a:rPr>
              <a:t>bigwork</a:t>
            </a:r>
            <a:r>
              <a:rPr lang="en-US" altLang="zh-CN" sz="1600" dirty="0">
                <a:solidFill>
                  <a:schemeClr val="bg1"/>
                </a:solidFill>
              </a:rPr>
              <a:t>”, </a:t>
            </a:r>
            <a:r>
              <a:rPr lang="en-US" altLang="zh-CN" sz="1600" dirty="0" err="1">
                <a:solidFill>
                  <a:schemeClr val="bg1"/>
                </a:solidFill>
              </a:rPr>
              <a:t>gdbscript</a:t>
            </a:r>
            <a:r>
              <a:rPr lang="en-US" altLang="zh-CN" sz="1600" dirty="0">
                <a:solidFill>
                  <a:schemeClr val="bg1"/>
                </a:solidFill>
              </a:rPr>
              <a:t> = “c”)</a:t>
            </a:r>
            <a:r>
              <a:rPr lang="zh-CN" altLang="en-US" sz="1400" dirty="0">
                <a:solidFill>
                  <a:schemeClr val="bg1"/>
                </a:solidFill>
              </a:rPr>
              <a:t>（需要安装</a:t>
            </a:r>
            <a:r>
              <a:rPr lang="en-US" altLang="zh-CN" sz="1400" dirty="0" err="1">
                <a:solidFill>
                  <a:schemeClr val="bg1"/>
                </a:solidFill>
              </a:rPr>
              <a:t>gdbserver</a:t>
            </a:r>
            <a:r>
              <a:rPr lang="zh-CN" altLang="en-US" sz="1400" dirty="0">
                <a:solidFill>
                  <a:schemeClr val="bg1"/>
                </a:solidFill>
              </a:rPr>
              <a:t>）</a:t>
            </a:r>
            <a:endParaRPr lang="en-US" altLang="zh-CN" sz="1400" dirty="0">
              <a:solidFill>
                <a:schemeClr val="bg1"/>
              </a:solidFill>
            </a:endParaRPr>
          </a:p>
          <a:p>
            <a:r>
              <a:rPr lang="en-US" altLang="zh-CN" sz="1400" dirty="0">
                <a:solidFill>
                  <a:schemeClr val="bg1"/>
                </a:solidFill>
              </a:rPr>
              <a:t>		</a:t>
            </a:r>
            <a:r>
              <a:rPr lang="en-US" altLang="zh-CN" sz="1600" dirty="0" err="1">
                <a:solidFill>
                  <a:schemeClr val="bg1"/>
                </a:solidFill>
              </a:rPr>
              <a:t>pid,p_gdb</a:t>
            </a:r>
            <a:r>
              <a:rPr lang="en-US" altLang="zh-CN" sz="1600" dirty="0">
                <a:solidFill>
                  <a:schemeClr val="bg1"/>
                </a:solidFill>
              </a:rPr>
              <a:t> = </a:t>
            </a:r>
            <a:r>
              <a:rPr lang="en-US" altLang="zh-CN" sz="1600" dirty="0" err="1">
                <a:solidFill>
                  <a:schemeClr val="bg1"/>
                </a:solidFill>
              </a:rPr>
              <a:t>gdb.attach</a:t>
            </a:r>
            <a:r>
              <a:rPr lang="en-US" altLang="zh-CN" sz="1600" dirty="0">
                <a:solidFill>
                  <a:schemeClr val="bg1"/>
                </a:solidFill>
              </a:rPr>
              <a:t>(“./</a:t>
            </a:r>
            <a:r>
              <a:rPr lang="en-US" altLang="zh-CN" sz="1600" dirty="0" err="1">
                <a:solidFill>
                  <a:schemeClr val="bg1"/>
                </a:solidFill>
              </a:rPr>
              <a:t>bigwork</a:t>
            </a:r>
            <a:r>
              <a:rPr lang="en-US" altLang="zh-CN" sz="1600" dirty="0">
                <a:solidFill>
                  <a:schemeClr val="bg1"/>
                </a:solidFill>
              </a:rPr>
              <a:t>”,</a:t>
            </a:r>
            <a:r>
              <a:rPr lang="en-US" altLang="zh-CN" sz="1600" dirty="0" err="1">
                <a:solidFill>
                  <a:schemeClr val="bg1"/>
                </a:solidFill>
              </a:rPr>
              <a:t>gdbscript</a:t>
            </a:r>
            <a:r>
              <a:rPr lang="en-US" altLang="zh-CN" sz="1600" dirty="0">
                <a:solidFill>
                  <a:schemeClr val="bg1"/>
                </a:solidFill>
              </a:rPr>
              <a:t> = “”,</a:t>
            </a:r>
            <a:r>
              <a:rPr lang="en-US" altLang="zh-CN" sz="1600" dirty="0" err="1">
                <a:solidFill>
                  <a:schemeClr val="bg1"/>
                </a:solidFill>
              </a:rPr>
              <a:t>api</a:t>
            </a:r>
            <a:r>
              <a:rPr lang="en-US" altLang="zh-CN" sz="1600" dirty="0">
                <a:solidFill>
                  <a:schemeClr val="bg1"/>
                </a:solidFill>
              </a:rPr>
              <a:t>  =True) </a:t>
            </a:r>
            <a:r>
              <a:rPr lang="zh-CN" altLang="en-US" sz="1400" dirty="0">
                <a:solidFill>
                  <a:schemeClr val="bg1"/>
                </a:solidFill>
              </a:rPr>
              <a:t>操作</a:t>
            </a:r>
            <a:r>
              <a:rPr lang="en-US" altLang="zh-CN" sz="1400" dirty="0" err="1">
                <a:solidFill>
                  <a:schemeClr val="bg1"/>
                </a:solidFill>
              </a:rPr>
              <a:t>gdb</a:t>
            </a:r>
            <a:endParaRPr lang="en-US" altLang="zh-CN" sz="1400" dirty="0">
              <a:solidFill>
                <a:schemeClr val="bg1"/>
              </a:solidFill>
            </a:endParaRPr>
          </a:p>
          <a:p>
            <a:r>
              <a:rPr lang="en-US" altLang="zh-CN" sz="1400" dirty="0">
                <a:solidFill>
                  <a:schemeClr val="bg1"/>
                </a:solidFill>
              </a:rPr>
              <a:t>		</a:t>
            </a:r>
            <a:r>
              <a:rPr lang="en-US" altLang="zh-CN" sz="1400" dirty="0" err="1">
                <a:solidFill>
                  <a:schemeClr val="bg1"/>
                </a:solidFill>
              </a:rPr>
              <a:t>p_gdb.execute</a:t>
            </a:r>
            <a:r>
              <a:rPr lang="en-US" altLang="zh-CN" sz="1400" dirty="0">
                <a:solidFill>
                  <a:schemeClr val="bg1"/>
                </a:solidFill>
              </a:rPr>
              <a:t>(“info proc mappings”)</a:t>
            </a:r>
            <a:endParaRPr lang="en-US" altLang="zh-CN" sz="1400" dirty="0">
              <a:solidFill>
                <a:schemeClr val="bg1"/>
              </a:solidFill>
            </a:endParaRPr>
          </a:p>
          <a:p>
            <a:endParaRPr lang="en-US" altLang="zh-CN" sz="1400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交互操作</a:t>
            </a: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en-US" altLang="zh-CN" dirty="0" err="1">
                <a:solidFill>
                  <a:schemeClr val="bg1"/>
                </a:solidFill>
              </a:rPr>
              <a:t>p.send</a:t>
            </a:r>
            <a:r>
              <a:rPr lang="en-US" altLang="zh-CN" dirty="0">
                <a:solidFill>
                  <a:schemeClr val="bg1"/>
                </a:solidFill>
              </a:rPr>
              <a:t>()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	</a:t>
            </a:r>
            <a:r>
              <a:rPr lang="en-US" altLang="zh-CN" dirty="0" err="1">
                <a:solidFill>
                  <a:schemeClr val="bg1"/>
                </a:solidFill>
              </a:rPr>
              <a:t>p.recvline</a:t>
            </a:r>
            <a:r>
              <a:rPr lang="en-US" altLang="zh-CN" dirty="0">
                <a:solidFill>
                  <a:schemeClr val="bg1"/>
                </a:solidFill>
              </a:rPr>
              <a:t>()	</a:t>
            </a:r>
            <a:r>
              <a:rPr lang="en-US" altLang="zh-CN" dirty="0" err="1">
                <a:solidFill>
                  <a:schemeClr val="bg1"/>
                </a:solidFill>
              </a:rPr>
              <a:t>p.sendlineafter</a:t>
            </a:r>
            <a:r>
              <a:rPr lang="en-US" altLang="zh-CN" dirty="0">
                <a:solidFill>
                  <a:schemeClr val="bg1"/>
                </a:solidFill>
              </a:rPr>
              <a:t>()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角 29"/>
          <p:cNvSpPr/>
          <p:nvPr/>
        </p:nvSpPr>
        <p:spPr>
          <a:xfrm>
            <a:off x="348417" y="2295843"/>
            <a:ext cx="11495166" cy="4351339"/>
          </a:xfrm>
          <a:prstGeom prst="roundRect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95325" y="1052844"/>
            <a:ext cx="7201766" cy="219003"/>
          </a:xfrm>
          <a:prstGeom prst="rect">
            <a:avLst/>
          </a:prstGeom>
          <a:solidFill>
            <a:srgbClr val="D81E06"/>
          </a:solidFill>
          <a:ln>
            <a:solidFill>
              <a:srgbClr val="D81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solidFill>
                  <a:schemeClr val="bg1"/>
                </a:solidFill>
              </a:rPr>
              <a:t>Checksec</a:t>
            </a:r>
            <a:r>
              <a:rPr lang="en-US" altLang="zh-CN" dirty="0">
                <a:solidFill>
                  <a:schemeClr val="bg1"/>
                </a:solidFill>
              </a:rPr>
              <a:t> —— </a:t>
            </a:r>
            <a:r>
              <a:rPr lang="zh-CN" altLang="en-US" dirty="0">
                <a:solidFill>
                  <a:schemeClr val="bg1"/>
                </a:solidFill>
              </a:rPr>
              <a:t>做题的第一步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7848" y="2506662"/>
            <a:ext cx="5077064" cy="4351338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AutoNum type="arabicPeriod"/>
            </a:pPr>
            <a:r>
              <a:rPr lang="en-US" altLang="zh-CN" b="1" dirty="0">
                <a:solidFill>
                  <a:srgbClr val="D81E06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No RELRO</a:t>
            </a:r>
            <a:r>
              <a:rPr lang="zh-CN" altLang="en-US" dirty="0">
                <a:solidFill>
                  <a:srgbClr val="D81E06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：</a:t>
            </a:r>
            <a:r>
              <a:rPr lang="zh-CN" altLang="en-US" sz="2400" dirty="0">
                <a:solidFill>
                  <a:schemeClr val="bg1">
                    <a:lumMod val="8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意味着全局偏移表（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GOT</a:t>
            </a:r>
            <a:r>
              <a:rPr lang="zh-CN" altLang="en-US" sz="2400" dirty="0">
                <a:solidFill>
                  <a:schemeClr val="bg1">
                    <a:lumMod val="8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）是可写的。</a:t>
            </a:r>
            <a:endParaRPr lang="en-US" altLang="zh-CN" dirty="0">
              <a:solidFill>
                <a:schemeClr val="bg1">
                  <a:lumMod val="85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AutoNum type="arabicPeriod"/>
            </a:pPr>
            <a:r>
              <a:rPr lang="en-US" altLang="zh-CN" b="1" dirty="0">
                <a:solidFill>
                  <a:srgbClr val="D81E06"/>
                </a:solidFill>
                <a:latin typeface="华文中宋" panose="02010600040101010101" charset="-122"/>
                <a:ea typeface="华文中宋" panose="02010600040101010101" charset="-122"/>
              </a:rPr>
              <a:t>Canary</a:t>
            </a:r>
            <a:r>
              <a:rPr lang="zh-CN" altLang="en-US" b="1" dirty="0">
                <a:solidFill>
                  <a:srgbClr val="D81E06"/>
                </a:solidFill>
                <a:latin typeface="华文中宋" panose="02010600040101010101" charset="-122"/>
                <a:ea typeface="华文中宋" panose="02010600040101010101" charset="-122"/>
              </a:rPr>
              <a:t>：</a:t>
            </a:r>
            <a:r>
              <a:rPr lang="zh-CN" altLang="en-US" sz="2400" dirty="0">
                <a:solidFill>
                  <a:schemeClr val="bg1">
                    <a:lumMod val="8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存在栈保护机制，这使得栈溢出攻击更加困难。但如果能够泄露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canary</a:t>
            </a:r>
            <a:r>
              <a:rPr lang="zh-CN" altLang="en-US" sz="2400" dirty="0">
                <a:solidFill>
                  <a:schemeClr val="bg1">
                    <a:lumMod val="8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值或绕过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canary</a:t>
            </a:r>
            <a:r>
              <a:rPr lang="zh-CN" altLang="en-US" sz="2400" dirty="0">
                <a:solidFill>
                  <a:schemeClr val="bg1">
                    <a:lumMod val="8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检查</a:t>
            </a:r>
            <a:endParaRPr lang="en-US" altLang="zh-CN" sz="2400" dirty="0">
              <a:solidFill>
                <a:schemeClr val="bg1">
                  <a:lumMod val="85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AutoNum type="arabicPeriod"/>
            </a:pPr>
            <a:r>
              <a:rPr lang="en-US" altLang="zh-CN" b="1" dirty="0">
                <a:solidFill>
                  <a:srgbClr val="D81E06"/>
                </a:solidFill>
                <a:latin typeface="华文中宋" panose="02010600040101010101" charset="-122"/>
                <a:ea typeface="华文中宋" panose="02010600040101010101" charset="-122"/>
              </a:rPr>
              <a:t>NX</a:t>
            </a:r>
            <a:r>
              <a:rPr lang="zh-CN" altLang="en-US" b="1" dirty="0">
                <a:solidFill>
                  <a:srgbClr val="D81E06"/>
                </a:solidFill>
                <a:latin typeface="华文中宋" panose="02010600040101010101" charset="-122"/>
                <a:ea typeface="华文中宋" panose="02010600040101010101" charset="-122"/>
              </a:rPr>
              <a:t>：</a:t>
            </a:r>
            <a:r>
              <a:rPr lang="zh-CN" altLang="en-US" sz="2400" dirty="0">
                <a:solidFill>
                  <a:schemeClr val="bg1">
                    <a:lumMod val="8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意味着不能直接在栈上执行代码，是否可以栈溢出注入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shellcode</a:t>
            </a:r>
            <a:endParaRPr lang="en-US" altLang="zh-CN" sz="2400" dirty="0">
              <a:solidFill>
                <a:schemeClr val="bg1">
                  <a:lumMod val="85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AutoNum type="arabicPeriod"/>
            </a:pPr>
            <a:r>
              <a:rPr lang="en-US" altLang="zh-CN" b="1" dirty="0">
                <a:solidFill>
                  <a:srgbClr val="D81E06"/>
                </a:solidFill>
                <a:latin typeface="华文中宋" panose="02010600040101010101" charset="-122"/>
                <a:ea typeface="华文中宋" panose="02010600040101010101" charset="-122"/>
              </a:rPr>
              <a:t>PIE</a:t>
            </a:r>
            <a:r>
              <a:rPr lang="zh-CN" altLang="en-US" b="1" dirty="0">
                <a:solidFill>
                  <a:srgbClr val="D81E06"/>
                </a:solidFill>
                <a:latin typeface="华文中宋" panose="02010600040101010101" charset="-122"/>
                <a:ea typeface="华文中宋" panose="02010600040101010101" charset="-122"/>
              </a:rPr>
              <a:t>：</a:t>
            </a:r>
            <a:r>
              <a:rPr lang="zh-CN" altLang="en-US" sz="2400" dirty="0">
                <a:solidFill>
                  <a:schemeClr val="bg1">
                    <a:lumMod val="8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程序没有使用位置独立执行，这意味着程序的内存布置是否固定的，攻击者可以利用这个特性更容易地发动基于地址的攻击。</a:t>
            </a:r>
            <a:endParaRPr lang="zh-CN" altLang="en-US" sz="2400" dirty="0">
              <a:solidFill>
                <a:schemeClr val="bg1">
                  <a:lumMod val="85000"/>
                </a:schemeClr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6096000" y="2658596"/>
            <a:ext cx="1564640" cy="0"/>
          </a:xfrm>
          <a:prstGeom prst="straightConnector1">
            <a:avLst/>
          </a:prstGeom>
          <a:ln w="762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6096000" y="3696307"/>
            <a:ext cx="1564640" cy="0"/>
          </a:xfrm>
          <a:prstGeom prst="straightConnector1">
            <a:avLst/>
          </a:prstGeom>
          <a:ln w="762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6123464" y="4743643"/>
            <a:ext cx="1537176" cy="0"/>
          </a:xfrm>
          <a:prstGeom prst="straightConnector1">
            <a:avLst/>
          </a:prstGeom>
          <a:ln w="762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8307151" y="2513369"/>
            <a:ext cx="191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GOT</a:t>
            </a:r>
            <a:r>
              <a:rPr lang="zh-CN" altLang="en-US" sz="2800" dirty="0">
                <a:solidFill>
                  <a:schemeClr val="bg1"/>
                </a:solidFill>
              </a:rPr>
              <a:t>覆盖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97143" y="3434697"/>
            <a:ext cx="191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</a:rPr>
              <a:t>栈溢出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897091" y="4482033"/>
            <a:ext cx="2714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Shellcode</a:t>
            </a:r>
            <a:r>
              <a:rPr lang="zh-CN" altLang="en-US" sz="2800" dirty="0">
                <a:solidFill>
                  <a:schemeClr val="bg1"/>
                </a:solidFill>
              </a:rPr>
              <a:t>注入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  <p:pic>
        <p:nvPicPr>
          <p:cNvPr id="19" name="图形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95457" y="-1297770"/>
            <a:ext cx="895605" cy="89560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/>
          <a:srcRect l="2065"/>
          <a:stretch>
            <a:fillRect/>
          </a:stretch>
        </p:blipFill>
        <p:spPr>
          <a:xfrm>
            <a:off x="6106160" y="5186731"/>
            <a:ext cx="3369125" cy="13562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/>
          <a:srcRect l="2070"/>
          <a:stretch>
            <a:fillRect/>
          </a:stretch>
        </p:blipFill>
        <p:spPr>
          <a:xfrm>
            <a:off x="8788400" y="5179384"/>
            <a:ext cx="2815752" cy="1325563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23558" y="1516966"/>
            <a:ext cx="9036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FFFFFF"/>
                </a:solidFill>
                <a:latin typeface="+mn-ea"/>
              </a:rPr>
              <a:t>pwntools</a:t>
            </a:r>
            <a:r>
              <a:rPr lang="zh-CN" altLang="en-US" sz="2400" dirty="0">
                <a:solidFill>
                  <a:srgbClr val="FFFFFF"/>
                </a:solidFill>
                <a:latin typeface="+mn-ea"/>
              </a:rPr>
              <a:t>附带的命令行工具，用于检查程序开启的保护</a:t>
            </a:r>
            <a:endParaRPr lang="zh-CN" altLang="en-US" sz="2400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-2509520" y="-4145280"/>
            <a:ext cx="7355840" cy="735584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7731760" y="2672082"/>
            <a:ext cx="7355840" cy="735584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2418081" y="1900731"/>
            <a:ext cx="7355840" cy="3056540"/>
          </a:xfrm>
          <a:prstGeom prst="roundRect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7200" dirty="0"/>
              <a:t>第一题</a:t>
            </a:r>
            <a:br>
              <a:rPr lang="en-US" altLang="zh-CN" sz="7200" dirty="0"/>
            </a:br>
            <a:r>
              <a:rPr lang="en-US" altLang="zh-CN" sz="7200" dirty="0"/>
              <a:t>BIGWORK</a:t>
            </a:r>
            <a:endParaRPr lang="zh-CN" altLang="en-US" sz="7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4"/>
          <p:cNvSpPr/>
          <p:nvPr/>
        </p:nvSpPr>
        <p:spPr>
          <a:xfrm rot="5400000">
            <a:off x="7834287" y="-5296621"/>
            <a:ext cx="8715426" cy="9415495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 rot="1764871">
            <a:off x="-767080" y="1947370"/>
            <a:ext cx="6370320" cy="6019800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2418080" y="1900730"/>
            <a:ext cx="7355840" cy="3056540"/>
          </a:xfrm>
          <a:prstGeom prst="roundRect">
            <a:avLst/>
          </a:prstGeom>
          <a:solidFill>
            <a:srgbClr val="1B1B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7200" dirty="0" err="1">
                <a:solidFill>
                  <a:schemeClr val="bg1"/>
                </a:solidFill>
              </a:rPr>
              <a:t>Pwntools+GDB</a:t>
            </a:r>
            <a:r>
              <a:rPr lang="en-US" altLang="zh-CN" sz="7200" dirty="0">
                <a:solidFill>
                  <a:schemeClr val="bg1"/>
                </a:solidFill>
              </a:rPr>
              <a:t>?</a:t>
            </a:r>
            <a:endParaRPr lang="zh-CN" altLang="en-US" sz="7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33850" y="2318266"/>
            <a:ext cx="497393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90204" pitchFamily="34" charset="0"/>
              <a:buChar char="•"/>
            </a:pPr>
            <a:endParaRPr lang="en-US" altLang="zh-CN" sz="2800" dirty="0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Consolas" panose="020B0609020204030204" pitchFamily="49" charset="0"/>
              </a:rPr>
              <a:t>跑在远端服务器：</a:t>
            </a:r>
            <a:endParaRPr lang="en-US" altLang="zh-CN" sz="2800" dirty="0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r>
              <a:rPr lang="zh-CN" altLang="en-US" sz="2800" dirty="0">
                <a:solidFill>
                  <a:schemeClr val="bg1"/>
                </a:solidFill>
                <a:latin typeface="Consolas" panose="020B0609020204030204" pitchFamily="49" charset="0"/>
              </a:rPr>
              <a:t>使用</a:t>
            </a:r>
            <a:r>
              <a:rPr lang="en-US" altLang="zh-CN" sz="2800" dirty="0" err="1">
                <a:solidFill>
                  <a:schemeClr val="bg1"/>
                </a:solidFill>
                <a:latin typeface="Consolas" panose="020B0609020204030204" pitchFamily="49" charset="0"/>
              </a:rPr>
              <a:t>WebsocketReflectorX</a:t>
            </a:r>
            <a:r>
              <a:rPr lang="en-US" altLang="zh-CN" sz="2800" dirty="0">
                <a:solidFill>
                  <a:schemeClr val="bg1"/>
                </a:solidFill>
                <a:latin typeface="Consolas" panose="020B0609020204030204" pitchFamily="49" charset="0"/>
              </a:rPr>
              <a:t> or </a:t>
            </a:r>
            <a:r>
              <a:rPr lang="en-US" altLang="zh-CN" sz="2800" dirty="0" err="1">
                <a:solidFill>
                  <a:schemeClr val="bg1"/>
                </a:solidFill>
                <a:latin typeface="Consolas" panose="020B0609020204030204" pitchFamily="49" charset="0"/>
              </a:rPr>
              <a:t>Websocat</a:t>
            </a:r>
            <a:r>
              <a:rPr lang="zh-CN" altLang="en-US" sz="2800" dirty="0">
                <a:solidFill>
                  <a:schemeClr val="bg1"/>
                </a:solidFill>
                <a:latin typeface="Consolas" panose="020B0609020204030204" pitchFamily="49" charset="0"/>
              </a:rPr>
              <a:t>连接</a:t>
            </a:r>
            <a:endParaRPr lang="en-US" altLang="zh-CN" sz="2800" dirty="0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endParaRPr lang="en-US" altLang="zh-CN" sz="2800" dirty="0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Consolas" panose="020B0609020204030204" pitchFamily="49" charset="0"/>
              </a:rPr>
              <a:t>一般不给源代码</a:t>
            </a:r>
            <a:endParaRPr lang="en-US" altLang="zh-CN" sz="2800" dirty="0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endParaRPr lang="en-US" altLang="zh-CN" sz="2800" dirty="0">
              <a:solidFill>
                <a:schemeClr val="bg1"/>
              </a:solidFill>
              <a:latin typeface="Consolas" panose="020B0609020204030204" pitchFamily="49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Consolas" panose="020B0609020204030204" pitchFamily="49" charset="0"/>
              </a:rPr>
              <a:t>有的给</a:t>
            </a:r>
            <a:r>
              <a:rPr lang="en-US" altLang="zh-CN" sz="2800" dirty="0" err="1">
                <a:solidFill>
                  <a:schemeClr val="bg1"/>
                </a:solidFill>
                <a:latin typeface="Consolas" panose="020B0609020204030204" pitchFamily="49" charset="0"/>
              </a:rPr>
              <a:t>libc</a:t>
            </a:r>
            <a:r>
              <a:rPr lang="en-US" altLang="zh-CN" sz="2800" dirty="0">
                <a:solidFill>
                  <a:schemeClr val="bg1"/>
                </a:solidFill>
                <a:latin typeface="Consolas" panose="020B0609020204030204" pitchFamily="49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Consolas" panose="020B0609020204030204" pitchFamily="49" charset="0"/>
              </a:rPr>
              <a:t>ld</a:t>
            </a:r>
            <a:endParaRPr lang="en-US" altLang="zh-CN" sz="28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136888" y="2318266"/>
            <a:ext cx="3642360" cy="3642360"/>
            <a:chOff x="6223000" y="2021840"/>
            <a:chExt cx="4292600" cy="4292600"/>
          </a:xfrm>
        </p:grpSpPr>
        <p:pic>
          <p:nvPicPr>
            <p:cNvPr id="3076" name="Picture 4" descr="https://pic.qqans.com/up/2022-7/16572442699684660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3000" y="2021840"/>
              <a:ext cx="4292600" cy="429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09865" y="2182981"/>
              <a:ext cx="2588194" cy="1617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7589520" y="5201920"/>
              <a:ext cx="1991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</a:rPr>
                <a:t>BIGWORK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675641" y="897374"/>
            <a:ext cx="50321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Consolas" panose="020B0609020204030204" pitchFamily="49" charset="0"/>
              </a:rPr>
              <a:t>一般的赛题环境</a:t>
            </a:r>
            <a:endParaRPr lang="en-US" altLang="zh-CN" sz="5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173238" y="897374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Consolas" panose="020B0609020204030204" pitchFamily="49" charset="0"/>
              </a:rPr>
              <a:t>本题</a:t>
            </a:r>
            <a:endParaRPr lang="en-US" altLang="zh-CN" sz="54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40888" y="591282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如果遇到问题可以试试  </a:t>
            </a:r>
            <a:r>
              <a:rPr lang="en-US" altLang="zh-CN" sz="1600" b="1" dirty="0" err="1">
                <a:solidFill>
                  <a:schemeClr val="bg1"/>
                </a:solidFill>
                <a:latin typeface="+mj-ea"/>
                <a:ea typeface="+mj-ea"/>
              </a:rPr>
              <a:t>glibc</a:t>
            </a:r>
            <a:r>
              <a:rPr lang="en-US" altLang="zh-CN" sz="1600" b="1" dirty="0">
                <a:solidFill>
                  <a:schemeClr val="bg1"/>
                </a:solidFill>
                <a:latin typeface="+mj-ea"/>
                <a:ea typeface="+mj-ea"/>
              </a:rPr>
              <a:t>-all-in-one </a:t>
            </a:r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这个开源项目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Georgia"/>
        <a:ea typeface="华文中宋"/>
        <a:cs typeface=""/>
      </a:majorFont>
      <a:minorFont>
        <a:latin typeface="Georgia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4133</Words>
  <Application>WPS 演示</Application>
  <PresentationFormat>宽屏</PresentationFormat>
  <Paragraphs>365</Paragraphs>
  <Slides>31</Slides>
  <Notes>10</Notes>
  <HiddenSlides>0</HiddenSlides>
  <MMClips>5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1" baseType="lpstr">
      <vt:lpstr>Arial</vt:lpstr>
      <vt:lpstr>宋体</vt:lpstr>
      <vt:lpstr>Wingdings</vt:lpstr>
      <vt:lpstr>Noto Sans</vt:lpstr>
      <vt:lpstr>Thonburi</vt:lpstr>
      <vt:lpstr>华文中宋</vt:lpstr>
      <vt:lpstr>Consolas</vt:lpstr>
      <vt:lpstr>苹方-简</vt:lpstr>
      <vt:lpstr>Georgia</vt:lpstr>
      <vt:lpstr>微软雅黑</vt:lpstr>
      <vt:lpstr>汉仪旗黑</vt:lpstr>
      <vt:lpstr>宋体</vt:lpstr>
      <vt:lpstr>Arial Unicode MS</vt:lpstr>
      <vt:lpstr>等线</vt:lpstr>
      <vt:lpstr>汉仪中等线KW</vt:lpstr>
      <vt:lpstr>Calibri</vt:lpstr>
      <vt:lpstr>Helvetica Neue</vt:lpstr>
      <vt:lpstr>汉仪书宋二KW</vt:lpstr>
      <vt:lpstr>Noto Sans</vt:lpstr>
      <vt:lpstr>Office 主题​​</vt:lpstr>
      <vt:lpstr>PWN</vt:lpstr>
      <vt:lpstr>PWN</vt:lpstr>
      <vt:lpstr>Tools</vt:lpstr>
      <vt:lpstr>Tools</vt:lpstr>
      <vt:lpstr>Tools</vt:lpstr>
      <vt:lpstr>Checksec —— 做题的第一步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什么是栈？调用函数中到底发生了什么？</vt:lpstr>
      <vt:lpstr>如何利用</vt:lpstr>
      <vt:lpstr>学习路径</vt:lpstr>
      <vt:lpstr>PowerPoint 演示文稿</vt:lpstr>
      <vt:lpstr>Printf是如何实现的</vt:lpstr>
      <vt:lpstr>Format String Bug</vt:lpstr>
      <vt:lpstr>FSB 任意读</vt:lpstr>
      <vt:lpstr>FSB 任意写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樊铧纬</dc:creator>
  <cp:lastModifiedBy>Huawei Fan</cp:lastModifiedBy>
  <cp:revision>340</cp:revision>
  <dcterms:created xsi:type="dcterms:W3CDTF">2025-11-19T16:06:09Z</dcterms:created>
  <dcterms:modified xsi:type="dcterms:W3CDTF">2025-11-19T16:06:09Z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148BE992562F0D3EF1EA1D6960A9CC18_42</vt:lpwstr>
  </property>
  <property fmtid="{D5CDD505-2E9C-101B-9397-08002B2CF9AE}" pid="3" name="KSOProductBuildVer">
    <vt:lpwstr>2052-12.1.22553.22553</vt:lpwstr>
  </property>
</Properties>
</file>