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jpg" ContentType="image/jp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heme/themeOverride1.xml" ContentType="application/vnd.openxmlformats-officedocument.themeOverride+xml"/>
  <Override PartName="/ppt/notesSlides/notesSlide10.xml" ContentType="application/vnd.openxmlformats-officedocument.presentationml.notesSlide+xml"/>
  <Override PartName="/ppt/theme/themeOverride2.xml" ContentType="application/vnd.openxmlformats-officedocument.themeOverride+xml"/>
  <Override PartName="/ppt/notesSlides/notesSlide11.xml" ContentType="application/vnd.openxmlformats-officedocument.presentationml.notesSlide+xml"/>
  <Override PartName="/ppt/theme/themeOverride3.xml" ContentType="application/vnd.openxmlformats-officedocument.themeOverr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15"/>
  </p:notesMasterIdLst>
  <p:sldIdLst>
    <p:sldId id="256" r:id="rId2"/>
    <p:sldId id="271" r:id="rId3"/>
    <p:sldId id="258" r:id="rId4"/>
    <p:sldId id="270" r:id="rId5"/>
    <p:sldId id="259" r:id="rId6"/>
    <p:sldId id="261" r:id="rId7"/>
    <p:sldId id="262" r:id="rId8"/>
    <p:sldId id="263" r:id="rId9"/>
    <p:sldId id="264" r:id="rId10"/>
    <p:sldId id="269" r:id="rId11"/>
    <p:sldId id="265" r:id="rId12"/>
    <p:sldId id="272" r:id="rId13"/>
    <p:sldId id="268" r:id="rId14"/>
  </p:sldIdLst>
  <p:sldSz cx="5765800" cy="3244850"/>
  <p:notesSz cx="5765800" cy="3244850"/>
  <p:embeddedFontLst>
    <p:embeddedFont>
      <p:font typeface="Calibri" panose="020F0502020204030204" pitchFamily="34" charset="0"/>
      <p:regular r:id="rId16"/>
      <p:bold r:id="rId17"/>
      <p:italic r:id="rId18"/>
      <p:boldItalic r:id="rId19"/>
    </p:embeddedFont>
    <p:embeddedFont>
      <p:font typeface="Cambria Math" panose="02040503050406030204" pitchFamily="18" charset="0"/>
      <p:regular r:id="rId20"/>
    </p:embeddedFont>
    <p:embeddedFont>
      <p:font typeface="Georgia" panose="02040502050405020303" pitchFamily="18" charset="0"/>
      <p:regular r:id="rId21"/>
      <p:bold r:id="rId22"/>
      <p:italic r:id="rId23"/>
      <p:boldItalic r:id="rId24"/>
    </p:embeddedFont>
    <p:embeddedFont>
      <p:font typeface="等线" panose="02010600030101010101" pitchFamily="2" charset="-122"/>
      <p:regular r:id="rId25"/>
      <p:bold r:id="rId26"/>
    </p:embeddedFont>
    <p:embeddedFont>
      <p:font typeface="华文中宋" panose="02010600040101010101" pitchFamily="2" charset="-122"/>
      <p:regular r:id="rId27"/>
    </p:embeddedFont>
  </p:embeddedFontLst>
  <p:defaultTextStyle>
    <a:defPPr>
      <a:defRPr kern="0"/>
    </a:def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077" autoAdjust="0"/>
    <p:restoredTop sz="71810" autoAdjust="0"/>
  </p:normalViewPr>
  <p:slideViewPr>
    <p:cSldViewPr>
      <p:cViewPr varScale="1">
        <p:scale>
          <a:sx n="140" d="100"/>
          <a:sy n="140" d="100"/>
        </p:scale>
        <p:origin x="812" y="64"/>
      </p:cViewPr>
      <p:guideLst>
        <p:guide orient="horz" pos="2880"/>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3.fntdata"/><Relationship Id="rId26" Type="http://schemas.openxmlformats.org/officeDocument/2006/relationships/font" Target="fonts/font11.fntdata"/><Relationship Id="rId3" Type="http://schemas.openxmlformats.org/officeDocument/2006/relationships/slide" Target="slides/slide2.xml"/><Relationship Id="rId21" Type="http://schemas.openxmlformats.org/officeDocument/2006/relationships/font" Target="fonts/font6.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2.fntdata"/><Relationship Id="rId25" Type="http://schemas.openxmlformats.org/officeDocument/2006/relationships/font" Target="fonts/font10.fntdata"/><Relationship Id="rId2" Type="http://schemas.openxmlformats.org/officeDocument/2006/relationships/slide" Target="slides/slide1.xml"/><Relationship Id="rId16" Type="http://schemas.openxmlformats.org/officeDocument/2006/relationships/font" Target="fonts/font1.fntdata"/><Relationship Id="rId20" Type="http://schemas.openxmlformats.org/officeDocument/2006/relationships/font" Target="fonts/font5.fntdata"/><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9.fntdata"/><Relationship Id="rId5" Type="http://schemas.openxmlformats.org/officeDocument/2006/relationships/slide" Target="slides/slide4.xml"/><Relationship Id="rId15" Type="http://schemas.openxmlformats.org/officeDocument/2006/relationships/notesMaster" Target="notesMasters/notesMaster1.xml"/><Relationship Id="rId23" Type="http://schemas.openxmlformats.org/officeDocument/2006/relationships/font" Target="fonts/font8.fntdata"/><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font" Target="fonts/font4.fntdata"/><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7.fntdata"/><Relationship Id="rId27" Type="http://schemas.openxmlformats.org/officeDocument/2006/relationships/font" Target="fonts/font12.fntdata"/><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498725" cy="161925"/>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265488" y="0"/>
            <a:ext cx="2498725" cy="161925"/>
          </a:xfrm>
          <a:prstGeom prst="rect">
            <a:avLst/>
          </a:prstGeom>
        </p:spPr>
        <p:txBody>
          <a:bodyPr vert="horz" lIns="91440" tIns="45720" rIns="91440" bIns="45720" rtlCol="0"/>
          <a:lstStyle>
            <a:lvl1pPr algn="r">
              <a:defRPr sz="1200"/>
            </a:lvl1pPr>
          </a:lstStyle>
          <a:p>
            <a:fld id="{4BC7C238-F6FC-4C8F-ADF5-BD73AFA5B488}" type="datetimeFigureOut">
              <a:rPr lang="zh-CN" altLang="en-US" smtClean="0"/>
              <a:t>2024/11/1</a:t>
            </a:fld>
            <a:endParaRPr lang="zh-CN" altLang="en-US"/>
          </a:p>
        </p:txBody>
      </p:sp>
      <p:sp>
        <p:nvSpPr>
          <p:cNvPr id="4" name="幻灯片图像占位符 3"/>
          <p:cNvSpPr>
            <a:spLocks noGrp="1" noRot="1" noChangeAspect="1"/>
          </p:cNvSpPr>
          <p:nvPr>
            <p:ph type="sldImg" idx="2"/>
          </p:nvPr>
        </p:nvSpPr>
        <p:spPr>
          <a:xfrm>
            <a:off x="1911350" y="406400"/>
            <a:ext cx="1943100" cy="1093788"/>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576263" y="1562100"/>
            <a:ext cx="4613275" cy="1277938"/>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3082925"/>
            <a:ext cx="2498725" cy="161925"/>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265488" y="3082925"/>
            <a:ext cx="2498725" cy="161925"/>
          </a:xfrm>
          <a:prstGeom prst="rect">
            <a:avLst/>
          </a:prstGeom>
        </p:spPr>
        <p:txBody>
          <a:bodyPr vert="horz" lIns="91440" tIns="45720" rIns="91440" bIns="45720" rtlCol="0" anchor="b"/>
          <a:lstStyle>
            <a:lvl1pPr algn="r">
              <a:defRPr sz="1200"/>
            </a:lvl1pPr>
          </a:lstStyle>
          <a:p>
            <a:fld id="{04DCD7B6-1D6F-48F5-AFE8-EB2C1226F6A2}" type="slidenum">
              <a:rPr lang="zh-CN" altLang="en-US" smtClean="0"/>
              <a:t>‹#›</a:t>
            </a:fld>
            <a:endParaRPr lang="zh-CN" altLang="en-US"/>
          </a:p>
        </p:txBody>
      </p:sp>
    </p:spTree>
    <p:extLst>
      <p:ext uri="{BB962C8B-B14F-4D97-AF65-F5344CB8AC3E}">
        <p14:creationId xmlns:p14="http://schemas.microsoft.com/office/powerpoint/2010/main" val="24732956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04DCD7B6-1D6F-48F5-AFE8-EB2C1226F6A2}" type="slidenum">
              <a:rPr lang="zh-CN" altLang="en-US" smtClean="0"/>
              <a:t>1</a:t>
            </a:fld>
            <a:endParaRPr lang="zh-CN" altLang="en-US"/>
          </a:p>
        </p:txBody>
      </p:sp>
    </p:spTree>
    <p:extLst>
      <p:ext uri="{BB962C8B-B14F-4D97-AF65-F5344CB8AC3E}">
        <p14:creationId xmlns:p14="http://schemas.microsoft.com/office/powerpoint/2010/main" val="30207893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04DCD7B6-1D6F-48F5-AFE8-EB2C1226F6A2}" type="slidenum">
              <a:rPr lang="zh-CN" altLang="en-US" smtClean="0"/>
              <a:t>10</a:t>
            </a:fld>
            <a:endParaRPr lang="zh-CN" altLang="en-US"/>
          </a:p>
        </p:txBody>
      </p:sp>
    </p:spTree>
    <p:extLst>
      <p:ext uri="{BB962C8B-B14F-4D97-AF65-F5344CB8AC3E}">
        <p14:creationId xmlns:p14="http://schemas.microsoft.com/office/powerpoint/2010/main" val="30674036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04DCD7B6-1D6F-48F5-AFE8-EB2C1226F6A2}" type="slidenum">
              <a:rPr lang="zh-CN" altLang="en-US" smtClean="0"/>
              <a:t>11</a:t>
            </a:fld>
            <a:endParaRPr lang="zh-CN" altLang="en-US"/>
          </a:p>
        </p:txBody>
      </p:sp>
    </p:spTree>
    <p:extLst>
      <p:ext uri="{BB962C8B-B14F-4D97-AF65-F5344CB8AC3E}">
        <p14:creationId xmlns:p14="http://schemas.microsoft.com/office/powerpoint/2010/main" val="9531213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04DCD7B6-1D6F-48F5-AFE8-EB2C1226F6A2}" type="slidenum">
              <a:rPr lang="zh-CN" altLang="en-US" smtClean="0"/>
              <a:t>12</a:t>
            </a:fld>
            <a:endParaRPr lang="zh-CN" altLang="en-US"/>
          </a:p>
        </p:txBody>
      </p:sp>
    </p:spTree>
    <p:extLst>
      <p:ext uri="{BB962C8B-B14F-4D97-AF65-F5344CB8AC3E}">
        <p14:creationId xmlns:p14="http://schemas.microsoft.com/office/powerpoint/2010/main" val="8731801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04DCD7B6-1D6F-48F5-AFE8-EB2C1226F6A2}" type="slidenum">
              <a:rPr lang="zh-CN" altLang="en-US" smtClean="0"/>
              <a:t>13</a:t>
            </a:fld>
            <a:endParaRPr lang="zh-CN" altLang="en-US"/>
          </a:p>
        </p:txBody>
      </p:sp>
    </p:spTree>
    <p:extLst>
      <p:ext uri="{BB962C8B-B14F-4D97-AF65-F5344CB8AC3E}">
        <p14:creationId xmlns:p14="http://schemas.microsoft.com/office/powerpoint/2010/main" val="23709328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sz="1200" b="0" i="0" kern="1200" dirty="0">
                <a:solidFill>
                  <a:schemeClr val="tx1"/>
                </a:solidFill>
                <a:effectLst/>
                <a:latin typeface="+mn-lt"/>
                <a:ea typeface="+mn-ea"/>
                <a:cs typeface="+mn-cs"/>
              </a:rPr>
              <a:t>所谓对抗样本就是指：在原始样本添加一些人眼无法察觉的扰动（这样的扰动不会影响人类的识别，但是却很容易愚弄模型），致使机器做出错误的判断。</a:t>
            </a:r>
            <a:endParaRPr lang="zh-CN" altLang="en-US" dirty="0"/>
          </a:p>
        </p:txBody>
      </p:sp>
      <p:sp>
        <p:nvSpPr>
          <p:cNvPr id="4" name="灯片编号占位符 3"/>
          <p:cNvSpPr>
            <a:spLocks noGrp="1"/>
          </p:cNvSpPr>
          <p:nvPr>
            <p:ph type="sldNum" sz="quarter" idx="5"/>
          </p:nvPr>
        </p:nvSpPr>
        <p:spPr/>
        <p:txBody>
          <a:bodyPr/>
          <a:lstStyle/>
          <a:p>
            <a:fld id="{04DCD7B6-1D6F-48F5-AFE8-EB2C1226F6A2}" type="slidenum">
              <a:rPr lang="zh-CN" altLang="en-US" smtClean="0"/>
              <a:t>2</a:t>
            </a:fld>
            <a:endParaRPr lang="zh-CN" altLang="en-US"/>
          </a:p>
        </p:txBody>
      </p:sp>
    </p:spTree>
    <p:extLst>
      <p:ext uri="{BB962C8B-B14F-4D97-AF65-F5344CB8AC3E}">
        <p14:creationId xmlns:p14="http://schemas.microsoft.com/office/powerpoint/2010/main" val="31689632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04DCD7B6-1D6F-48F5-AFE8-EB2C1226F6A2}" type="slidenum">
              <a:rPr lang="zh-CN" altLang="en-US" smtClean="0"/>
              <a:t>3</a:t>
            </a:fld>
            <a:endParaRPr lang="zh-CN" altLang="en-US"/>
          </a:p>
        </p:txBody>
      </p:sp>
    </p:spTree>
    <p:extLst>
      <p:ext uri="{BB962C8B-B14F-4D97-AF65-F5344CB8AC3E}">
        <p14:creationId xmlns:p14="http://schemas.microsoft.com/office/powerpoint/2010/main" val="36205933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04DCD7B6-1D6F-48F5-AFE8-EB2C1226F6A2}" type="slidenum">
              <a:rPr lang="zh-CN" altLang="en-US" smtClean="0"/>
              <a:t>4</a:t>
            </a:fld>
            <a:endParaRPr lang="zh-CN" altLang="en-US"/>
          </a:p>
        </p:txBody>
      </p:sp>
    </p:spTree>
    <p:extLst>
      <p:ext uri="{BB962C8B-B14F-4D97-AF65-F5344CB8AC3E}">
        <p14:creationId xmlns:p14="http://schemas.microsoft.com/office/powerpoint/2010/main" val="33007781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04DCD7B6-1D6F-48F5-AFE8-EB2C1226F6A2}" type="slidenum">
              <a:rPr lang="zh-CN" altLang="en-US" smtClean="0"/>
              <a:t>5</a:t>
            </a:fld>
            <a:endParaRPr lang="zh-CN" altLang="en-US"/>
          </a:p>
        </p:txBody>
      </p:sp>
    </p:spTree>
    <p:extLst>
      <p:ext uri="{BB962C8B-B14F-4D97-AF65-F5344CB8AC3E}">
        <p14:creationId xmlns:p14="http://schemas.microsoft.com/office/powerpoint/2010/main" val="21731696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04DCD7B6-1D6F-48F5-AFE8-EB2C1226F6A2}" type="slidenum">
              <a:rPr lang="zh-CN" altLang="en-US" smtClean="0"/>
              <a:t>6</a:t>
            </a:fld>
            <a:endParaRPr lang="zh-CN" altLang="en-US"/>
          </a:p>
        </p:txBody>
      </p:sp>
    </p:spTree>
    <p:extLst>
      <p:ext uri="{BB962C8B-B14F-4D97-AF65-F5344CB8AC3E}">
        <p14:creationId xmlns:p14="http://schemas.microsoft.com/office/powerpoint/2010/main" val="6254497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04DCD7B6-1D6F-48F5-AFE8-EB2C1226F6A2}" type="slidenum">
              <a:rPr lang="zh-CN" altLang="en-US" smtClean="0"/>
              <a:t>7</a:t>
            </a:fld>
            <a:endParaRPr lang="zh-CN" altLang="en-US"/>
          </a:p>
        </p:txBody>
      </p:sp>
    </p:spTree>
    <p:extLst>
      <p:ext uri="{BB962C8B-B14F-4D97-AF65-F5344CB8AC3E}">
        <p14:creationId xmlns:p14="http://schemas.microsoft.com/office/powerpoint/2010/main" val="27818542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04DCD7B6-1D6F-48F5-AFE8-EB2C1226F6A2}" type="slidenum">
              <a:rPr lang="zh-CN" altLang="en-US" smtClean="0"/>
              <a:t>8</a:t>
            </a:fld>
            <a:endParaRPr lang="zh-CN" altLang="en-US"/>
          </a:p>
        </p:txBody>
      </p:sp>
    </p:spTree>
    <p:extLst>
      <p:ext uri="{BB962C8B-B14F-4D97-AF65-F5344CB8AC3E}">
        <p14:creationId xmlns:p14="http://schemas.microsoft.com/office/powerpoint/2010/main" val="6805054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04DCD7B6-1D6F-48F5-AFE8-EB2C1226F6A2}" type="slidenum">
              <a:rPr lang="zh-CN" altLang="en-US" smtClean="0"/>
              <a:t>9</a:t>
            </a:fld>
            <a:endParaRPr lang="zh-CN" altLang="en-US"/>
          </a:p>
        </p:txBody>
      </p:sp>
    </p:spTree>
    <p:extLst>
      <p:ext uri="{BB962C8B-B14F-4D97-AF65-F5344CB8AC3E}">
        <p14:creationId xmlns:p14="http://schemas.microsoft.com/office/powerpoint/2010/main" val="17626000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196811" y="222730"/>
            <a:ext cx="930275" cy="348615"/>
          </a:xfrm>
          <a:prstGeom prst="rect">
            <a:avLst/>
          </a:prstGeom>
        </p:spPr>
        <p:txBody>
          <a:bodyPr wrap="square" lIns="0" tIns="0" rIns="0" bIns="0">
            <a:spAutoFit/>
          </a:bodyPr>
          <a:lstStyle>
            <a:lvl1pPr>
              <a:defRPr sz="1400" b="0" i="0">
                <a:solidFill>
                  <a:schemeClr val="bg1"/>
                </a:solidFill>
                <a:latin typeface="宋体"/>
                <a:cs typeface="宋体"/>
              </a:defRPr>
            </a:lvl1pPr>
          </a:lstStyle>
          <a:p>
            <a:endParaRPr/>
          </a:p>
        </p:txBody>
      </p:sp>
      <p:sp>
        <p:nvSpPr>
          <p:cNvPr id="3" name="Holder 3"/>
          <p:cNvSpPr>
            <a:spLocks noGrp="1"/>
          </p:cNvSpPr>
          <p:nvPr>
            <p:ph type="subTitle" idx="4"/>
          </p:nvPr>
        </p:nvSpPr>
        <p:spPr>
          <a:xfrm>
            <a:off x="864870" y="1817116"/>
            <a:ext cx="4036060" cy="811212"/>
          </a:xfrm>
          <a:prstGeom prst="rect">
            <a:avLst/>
          </a:prstGeom>
        </p:spPr>
        <p:txBody>
          <a:bodyPr wrap="square" lIns="0" tIns="0" rIns="0" bIns="0">
            <a:spAutoFit/>
          </a:bodyPr>
          <a:lstStyle>
            <a:lvl1pPr>
              <a:defRPr sz="1000" b="0" i="0">
                <a:solidFill>
                  <a:schemeClr val="tx1"/>
                </a:solidFill>
                <a:latin typeface="宋体"/>
                <a:cs typeface="宋体"/>
              </a:defRPr>
            </a:lvl1pPr>
          </a:lstStyle>
          <a:p>
            <a:endParaRPr/>
          </a:p>
        </p:txBody>
      </p:sp>
      <p:sp>
        <p:nvSpPr>
          <p:cNvPr id="6" name="Holder 6"/>
          <p:cNvSpPr>
            <a:spLocks noGrp="1"/>
          </p:cNvSpPr>
          <p:nvPr>
            <p:ph type="sldNum" sz="quarter" idx="7"/>
          </p:nvPr>
        </p:nvSpPr>
        <p:spPr/>
        <p:txBody>
          <a:bodyPr lIns="0" tIns="0" rIns="0" bIns="0"/>
          <a:lstStyle>
            <a:lvl1pPr>
              <a:defRPr sz="500" b="0" i="0">
                <a:solidFill>
                  <a:schemeClr val="bg1"/>
                </a:solidFill>
                <a:latin typeface="Georgia"/>
                <a:cs typeface="Georgia"/>
              </a:defRPr>
            </a:lvl1pPr>
          </a:lstStyle>
          <a:p>
            <a:pPr marL="39370">
              <a:lnSpc>
                <a:spcPct val="100000"/>
              </a:lnSpc>
              <a:spcBef>
                <a:spcPts val="55"/>
              </a:spcBef>
            </a:pPr>
            <a:fld id="{81D60167-4931-47E6-BA6A-407CBD079E47}" type="slidenum">
              <a:rPr dirty="0"/>
              <a:t>‹#›</a:t>
            </a:fld>
            <a:r>
              <a:rPr spc="-10" dirty="0"/>
              <a:t> </a:t>
            </a:r>
            <a:r>
              <a:rPr dirty="0"/>
              <a:t>/</a:t>
            </a:r>
            <a:r>
              <a:rPr spc="-5" dirty="0"/>
              <a:t> </a:t>
            </a:r>
            <a:r>
              <a:rPr spc="-25" dirty="0"/>
              <a:t>12</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1400" b="0" i="0">
                <a:solidFill>
                  <a:schemeClr val="bg1"/>
                </a:solidFill>
                <a:latin typeface="宋体"/>
                <a:cs typeface="宋体"/>
              </a:defRPr>
            </a:lvl1pPr>
          </a:lstStyle>
          <a:p>
            <a:endParaRPr/>
          </a:p>
        </p:txBody>
      </p:sp>
      <p:sp>
        <p:nvSpPr>
          <p:cNvPr id="3" name="Holder 3"/>
          <p:cNvSpPr>
            <a:spLocks noGrp="1"/>
          </p:cNvSpPr>
          <p:nvPr>
            <p:ph type="body" idx="1"/>
          </p:nvPr>
        </p:nvSpPr>
        <p:spPr/>
        <p:txBody>
          <a:bodyPr lIns="0" tIns="0" rIns="0" bIns="0"/>
          <a:lstStyle>
            <a:lvl1pPr>
              <a:defRPr sz="1000" b="0" i="0">
                <a:solidFill>
                  <a:schemeClr val="tx1"/>
                </a:solidFill>
                <a:latin typeface="宋体"/>
                <a:cs typeface="宋体"/>
              </a:defRPr>
            </a:lvl1pPr>
          </a:lstStyle>
          <a:p>
            <a:endParaRPr/>
          </a:p>
        </p:txBody>
      </p:sp>
      <p:sp>
        <p:nvSpPr>
          <p:cNvPr id="4" name="Holder 4"/>
          <p:cNvSpPr>
            <a:spLocks noGrp="1"/>
          </p:cNvSpPr>
          <p:nvPr>
            <p:ph type="ftr" sz="quarter" idx="5"/>
          </p:nvPr>
        </p:nvSpPr>
        <p:spPr>
          <a:xfrm>
            <a:off x="2481897" y="3134998"/>
            <a:ext cx="508635" cy="104775"/>
          </a:xfrm>
          <a:prstGeom prst="rect">
            <a:avLst/>
          </a:prstGeom>
        </p:spPr>
        <p:txBody>
          <a:bodyPr lIns="0" tIns="0" rIns="0" bIns="0"/>
          <a:lstStyle>
            <a:lvl1pPr>
              <a:defRPr sz="500" b="0" i="0">
                <a:solidFill>
                  <a:schemeClr val="bg1"/>
                </a:solidFill>
                <a:latin typeface="Georgia"/>
                <a:cs typeface="Georgia"/>
              </a:defRPr>
            </a:lvl1pPr>
          </a:lstStyle>
          <a:p>
            <a:pPr marL="12700">
              <a:lnSpc>
                <a:spcPct val="100000"/>
              </a:lnSpc>
              <a:spcBef>
                <a:spcPts val="85"/>
              </a:spcBef>
            </a:pPr>
            <a:r>
              <a:rPr dirty="0"/>
              <a:t>2024</a:t>
            </a:r>
            <a:r>
              <a:rPr spc="-15" dirty="0"/>
              <a:t> </a:t>
            </a:r>
            <a:r>
              <a:rPr spc="-75" dirty="0">
                <a:latin typeface="宋体"/>
                <a:cs typeface="宋体"/>
              </a:rPr>
              <a:t>年 </a:t>
            </a:r>
            <a:r>
              <a:rPr dirty="0"/>
              <a:t>4</a:t>
            </a:r>
            <a:r>
              <a:rPr spc="-10" dirty="0"/>
              <a:t> </a:t>
            </a:r>
            <a:r>
              <a:rPr spc="-70" dirty="0">
                <a:latin typeface="宋体"/>
                <a:cs typeface="宋体"/>
              </a:rPr>
              <a:t>月 </a:t>
            </a:r>
            <a:r>
              <a:rPr dirty="0"/>
              <a:t>6</a:t>
            </a:r>
            <a:r>
              <a:rPr spc="-10" dirty="0"/>
              <a:t> </a:t>
            </a:r>
            <a:r>
              <a:rPr spc="-50" dirty="0">
                <a:latin typeface="宋体"/>
                <a:cs typeface="宋体"/>
              </a:rPr>
              <a:t>日</a:t>
            </a:r>
          </a:p>
        </p:txBody>
      </p:sp>
      <p:sp>
        <p:nvSpPr>
          <p:cNvPr id="5" name="Holder 5"/>
          <p:cNvSpPr>
            <a:spLocks noGrp="1"/>
          </p:cNvSpPr>
          <p:nvPr>
            <p:ph type="dt" sz="half" idx="6"/>
          </p:nvPr>
        </p:nvSpPr>
        <p:spPr>
          <a:xfrm>
            <a:off x="695375" y="3134998"/>
            <a:ext cx="625475" cy="104775"/>
          </a:xfrm>
          <a:prstGeom prst="rect">
            <a:avLst/>
          </a:prstGeom>
        </p:spPr>
        <p:txBody>
          <a:bodyPr lIns="0" tIns="0" rIns="0" bIns="0"/>
          <a:lstStyle>
            <a:lvl1pPr>
              <a:defRPr sz="500" b="0" i="0">
                <a:solidFill>
                  <a:schemeClr val="bg1"/>
                </a:solidFill>
                <a:latin typeface="宋体"/>
                <a:cs typeface="宋体"/>
              </a:defRPr>
            </a:lvl1pPr>
          </a:lstStyle>
          <a:p>
            <a:pPr marL="12700">
              <a:lnSpc>
                <a:spcPct val="100000"/>
              </a:lnSpc>
              <a:spcBef>
                <a:spcPts val="85"/>
              </a:spcBef>
            </a:pPr>
            <a:r>
              <a:rPr spc="5" dirty="0"/>
              <a:t>樊铧纬金家成蔡舒瑶</a:t>
            </a:r>
          </a:p>
        </p:txBody>
      </p:sp>
      <p:sp>
        <p:nvSpPr>
          <p:cNvPr id="6" name="Holder 6"/>
          <p:cNvSpPr>
            <a:spLocks noGrp="1"/>
          </p:cNvSpPr>
          <p:nvPr>
            <p:ph type="sldNum" sz="quarter" idx="7"/>
          </p:nvPr>
        </p:nvSpPr>
        <p:spPr/>
        <p:txBody>
          <a:bodyPr lIns="0" tIns="0" rIns="0" bIns="0"/>
          <a:lstStyle>
            <a:lvl1pPr>
              <a:defRPr sz="500" b="0" i="0">
                <a:solidFill>
                  <a:schemeClr val="bg1"/>
                </a:solidFill>
                <a:latin typeface="Georgia"/>
                <a:cs typeface="Georgia"/>
              </a:defRPr>
            </a:lvl1pPr>
          </a:lstStyle>
          <a:p>
            <a:pPr marL="39370">
              <a:lnSpc>
                <a:spcPct val="100000"/>
              </a:lnSpc>
              <a:spcBef>
                <a:spcPts val="55"/>
              </a:spcBef>
            </a:pPr>
            <a:fld id="{81D60167-4931-47E6-BA6A-407CBD079E47}" type="slidenum">
              <a:rPr dirty="0"/>
              <a:t>‹#›</a:t>
            </a:fld>
            <a:r>
              <a:rPr spc="-10" dirty="0"/>
              <a:t> </a:t>
            </a:r>
            <a:r>
              <a:rPr dirty="0"/>
              <a:t>/</a:t>
            </a:r>
            <a:r>
              <a:rPr spc="-5" dirty="0"/>
              <a:t> </a:t>
            </a:r>
            <a:r>
              <a:rPr spc="-25" dirty="0"/>
              <a:t>12</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4" name="Holder 4"/>
          <p:cNvSpPr>
            <a:spLocks noGrp="1"/>
          </p:cNvSpPr>
          <p:nvPr>
            <p:ph type="sldNum" sz="quarter" idx="7"/>
          </p:nvPr>
        </p:nvSpPr>
        <p:spPr/>
        <p:txBody>
          <a:bodyPr lIns="0" tIns="0" rIns="0" bIns="0"/>
          <a:lstStyle>
            <a:lvl1pPr>
              <a:defRPr sz="500" b="0" i="0">
                <a:solidFill>
                  <a:schemeClr val="bg1"/>
                </a:solidFill>
                <a:latin typeface="Georgia"/>
                <a:cs typeface="Georgia"/>
              </a:defRPr>
            </a:lvl1pPr>
          </a:lstStyle>
          <a:p>
            <a:pPr marL="39370">
              <a:lnSpc>
                <a:spcPct val="100000"/>
              </a:lnSpc>
              <a:spcBef>
                <a:spcPts val="55"/>
              </a:spcBef>
            </a:pPr>
            <a:fld id="{81D60167-4931-47E6-BA6A-407CBD079E47}" type="slidenum">
              <a:rPr dirty="0"/>
              <a:t>‹#›</a:t>
            </a:fld>
            <a:r>
              <a:rPr spc="-10" dirty="0"/>
              <a:t> </a:t>
            </a:r>
            <a:r>
              <a:rPr dirty="0"/>
              <a:t>/</a:t>
            </a:r>
            <a:r>
              <a:rPr spc="-5" dirty="0"/>
              <a:t> </a:t>
            </a:r>
            <a:r>
              <a:rPr spc="-25" dirty="0"/>
              <a:t>12</a:t>
            </a: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jpg"/><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5" cstate="print"/>
          <a:stretch>
            <a:fillRect/>
          </a:stretch>
        </p:blipFill>
        <p:spPr>
          <a:xfrm>
            <a:off x="4337968" y="462017"/>
            <a:ext cx="1421989" cy="2550006"/>
          </a:xfrm>
          <a:prstGeom prst="rect">
            <a:avLst/>
          </a:prstGeom>
        </p:spPr>
      </p:pic>
      <p:sp>
        <p:nvSpPr>
          <p:cNvPr id="17" name="bg object 17"/>
          <p:cNvSpPr/>
          <p:nvPr/>
        </p:nvSpPr>
        <p:spPr>
          <a:xfrm>
            <a:off x="4249675" y="3056266"/>
            <a:ext cx="43180" cy="30480"/>
          </a:xfrm>
          <a:custGeom>
            <a:avLst/>
            <a:gdLst/>
            <a:ahLst/>
            <a:cxnLst/>
            <a:rect l="l" t="t" r="r" b="b"/>
            <a:pathLst>
              <a:path w="43179" h="30480">
                <a:moveTo>
                  <a:pt x="0" y="30366"/>
                </a:moveTo>
                <a:lnTo>
                  <a:pt x="43019" y="30366"/>
                </a:lnTo>
                <a:lnTo>
                  <a:pt x="43019" y="0"/>
                </a:lnTo>
                <a:lnTo>
                  <a:pt x="0" y="0"/>
                </a:lnTo>
                <a:lnTo>
                  <a:pt x="0" y="30366"/>
                </a:lnTo>
                <a:close/>
              </a:path>
            </a:pathLst>
          </a:custGeom>
          <a:ln w="5060">
            <a:solidFill>
              <a:srgbClr val="99B2CF"/>
            </a:solidFill>
          </a:ln>
        </p:spPr>
        <p:txBody>
          <a:bodyPr wrap="square" lIns="0" tIns="0" rIns="0" bIns="0" rtlCol="0"/>
          <a:lstStyle/>
          <a:p>
            <a:endParaRPr/>
          </a:p>
        </p:txBody>
      </p:sp>
      <p:sp>
        <p:nvSpPr>
          <p:cNvPr id="18" name="bg object 18"/>
          <p:cNvSpPr/>
          <p:nvPr/>
        </p:nvSpPr>
        <p:spPr>
          <a:xfrm>
            <a:off x="4347860" y="3052304"/>
            <a:ext cx="25400" cy="38100"/>
          </a:xfrm>
          <a:custGeom>
            <a:avLst/>
            <a:gdLst/>
            <a:ahLst/>
            <a:cxnLst/>
            <a:rect l="l" t="t" r="r" b="b"/>
            <a:pathLst>
              <a:path w="25400" h="38100">
                <a:moveTo>
                  <a:pt x="0" y="0"/>
                </a:moveTo>
                <a:lnTo>
                  <a:pt x="0" y="38100"/>
                </a:lnTo>
                <a:lnTo>
                  <a:pt x="25400" y="19050"/>
                </a:lnTo>
                <a:lnTo>
                  <a:pt x="0" y="0"/>
                </a:lnTo>
                <a:close/>
              </a:path>
            </a:pathLst>
          </a:custGeom>
          <a:solidFill>
            <a:srgbClr val="CCD8E7"/>
          </a:solidFill>
        </p:spPr>
        <p:txBody>
          <a:bodyPr wrap="square" lIns="0" tIns="0" rIns="0" bIns="0" rtlCol="0"/>
          <a:lstStyle/>
          <a:p>
            <a:endParaRPr/>
          </a:p>
        </p:txBody>
      </p:sp>
      <p:sp>
        <p:nvSpPr>
          <p:cNvPr id="19" name="bg object 19"/>
          <p:cNvSpPr/>
          <p:nvPr/>
        </p:nvSpPr>
        <p:spPr>
          <a:xfrm>
            <a:off x="4498478" y="3045954"/>
            <a:ext cx="64135" cy="50800"/>
          </a:xfrm>
          <a:custGeom>
            <a:avLst/>
            <a:gdLst/>
            <a:ahLst/>
            <a:cxnLst/>
            <a:rect l="l" t="t" r="r" b="b"/>
            <a:pathLst>
              <a:path w="64135" h="50800">
                <a:moveTo>
                  <a:pt x="0" y="50800"/>
                </a:moveTo>
                <a:lnTo>
                  <a:pt x="43019" y="50800"/>
                </a:lnTo>
                <a:lnTo>
                  <a:pt x="43019" y="20434"/>
                </a:lnTo>
                <a:lnTo>
                  <a:pt x="0" y="20434"/>
                </a:lnTo>
                <a:lnTo>
                  <a:pt x="0" y="50800"/>
                </a:lnTo>
                <a:close/>
              </a:path>
              <a:path w="64135" h="50800">
                <a:moveTo>
                  <a:pt x="10491" y="20320"/>
                </a:moveTo>
                <a:lnTo>
                  <a:pt x="10491" y="10160"/>
                </a:lnTo>
                <a:lnTo>
                  <a:pt x="53672" y="10160"/>
                </a:lnTo>
                <a:lnTo>
                  <a:pt x="53672" y="40640"/>
                </a:lnTo>
                <a:lnTo>
                  <a:pt x="43512" y="40640"/>
                </a:lnTo>
              </a:path>
              <a:path w="64135" h="50800">
                <a:moveTo>
                  <a:pt x="20652" y="10160"/>
                </a:moveTo>
                <a:lnTo>
                  <a:pt x="20652" y="0"/>
                </a:lnTo>
                <a:lnTo>
                  <a:pt x="63832" y="0"/>
                </a:lnTo>
                <a:lnTo>
                  <a:pt x="63832" y="30480"/>
                </a:lnTo>
                <a:lnTo>
                  <a:pt x="53672" y="30480"/>
                </a:lnTo>
              </a:path>
            </a:pathLst>
          </a:custGeom>
          <a:ln w="5060">
            <a:solidFill>
              <a:srgbClr val="99B2CF"/>
            </a:solidFill>
          </a:ln>
        </p:spPr>
        <p:txBody>
          <a:bodyPr wrap="square" lIns="0" tIns="0" rIns="0" bIns="0" rtlCol="0"/>
          <a:lstStyle/>
          <a:p>
            <a:endParaRPr/>
          </a:p>
        </p:txBody>
      </p:sp>
      <p:sp>
        <p:nvSpPr>
          <p:cNvPr id="20" name="bg object 20"/>
          <p:cNvSpPr/>
          <p:nvPr/>
        </p:nvSpPr>
        <p:spPr>
          <a:xfrm>
            <a:off x="4435310" y="3052304"/>
            <a:ext cx="203200" cy="38100"/>
          </a:xfrm>
          <a:custGeom>
            <a:avLst/>
            <a:gdLst/>
            <a:ahLst/>
            <a:cxnLst/>
            <a:rect l="l" t="t" r="r" b="b"/>
            <a:pathLst>
              <a:path w="203200" h="38100">
                <a:moveTo>
                  <a:pt x="25400" y="0"/>
                </a:moveTo>
                <a:lnTo>
                  <a:pt x="0" y="19050"/>
                </a:lnTo>
                <a:lnTo>
                  <a:pt x="25400" y="38100"/>
                </a:lnTo>
                <a:lnTo>
                  <a:pt x="25400" y="0"/>
                </a:lnTo>
                <a:close/>
              </a:path>
              <a:path w="203200" h="38100">
                <a:moveTo>
                  <a:pt x="177802" y="0"/>
                </a:moveTo>
                <a:lnTo>
                  <a:pt x="177802" y="38100"/>
                </a:lnTo>
                <a:lnTo>
                  <a:pt x="203202" y="19050"/>
                </a:lnTo>
                <a:lnTo>
                  <a:pt x="177802" y="0"/>
                </a:lnTo>
                <a:close/>
              </a:path>
            </a:pathLst>
          </a:custGeom>
          <a:solidFill>
            <a:srgbClr val="CCD8E7"/>
          </a:solidFill>
        </p:spPr>
        <p:txBody>
          <a:bodyPr wrap="square" lIns="0" tIns="0" rIns="0" bIns="0" rtlCol="0"/>
          <a:lstStyle/>
          <a:p>
            <a:endParaRPr/>
          </a:p>
        </p:txBody>
      </p:sp>
      <p:sp>
        <p:nvSpPr>
          <p:cNvPr id="21" name="bg object 21"/>
          <p:cNvSpPr/>
          <p:nvPr/>
        </p:nvSpPr>
        <p:spPr>
          <a:xfrm>
            <a:off x="4789475" y="3058654"/>
            <a:ext cx="38100" cy="0"/>
          </a:xfrm>
          <a:custGeom>
            <a:avLst/>
            <a:gdLst/>
            <a:ahLst/>
            <a:cxnLst/>
            <a:rect l="l" t="t" r="r" b="b"/>
            <a:pathLst>
              <a:path w="38100">
                <a:moveTo>
                  <a:pt x="0" y="0"/>
                </a:moveTo>
                <a:lnTo>
                  <a:pt x="38100" y="0"/>
                </a:lnTo>
              </a:path>
            </a:pathLst>
          </a:custGeom>
          <a:ln w="7591">
            <a:solidFill>
              <a:srgbClr val="99B2CF"/>
            </a:solidFill>
          </a:ln>
        </p:spPr>
        <p:txBody>
          <a:bodyPr wrap="square" lIns="0" tIns="0" rIns="0" bIns="0" rtlCol="0"/>
          <a:lstStyle/>
          <a:p>
            <a:endParaRPr/>
          </a:p>
        </p:txBody>
      </p:sp>
      <p:sp>
        <p:nvSpPr>
          <p:cNvPr id="22" name="bg object 22"/>
          <p:cNvSpPr/>
          <p:nvPr/>
        </p:nvSpPr>
        <p:spPr>
          <a:xfrm>
            <a:off x="4700575" y="3052304"/>
            <a:ext cx="203200" cy="38100"/>
          </a:xfrm>
          <a:custGeom>
            <a:avLst/>
            <a:gdLst/>
            <a:ahLst/>
            <a:cxnLst/>
            <a:rect l="l" t="t" r="r" b="b"/>
            <a:pathLst>
              <a:path w="203200" h="38100">
                <a:moveTo>
                  <a:pt x="25400" y="0"/>
                </a:moveTo>
                <a:lnTo>
                  <a:pt x="0" y="19050"/>
                </a:lnTo>
                <a:lnTo>
                  <a:pt x="25400" y="38100"/>
                </a:lnTo>
                <a:lnTo>
                  <a:pt x="25400" y="0"/>
                </a:lnTo>
                <a:close/>
              </a:path>
              <a:path w="203200" h="38100">
                <a:moveTo>
                  <a:pt x="177802" y="0"/>
                </a:moveTo>
                <a:lnTo>
                  <a:pt x="177802" y="38100"/>
                </a:lnTo>
                <a:lnTo>
                  <a:pt x="203202" y="19050"/>
                </a:lnTo>
                <a:lnTo>
                  <a:pt x="177802" y="0"/>
                </a:lnTo>
                <a:close/>
              </a:path>
            </a:pathLst>
          </a:custGeom>
          <a:solidFill>
            <a:srgbClr val="CCD8E7"/>
          </a:solidFill>
        </p:spPr>
        <p:txBody>
          <a:bodyPr wrap="square" lIns="0" tIns="0" rIns="0" bIns="0" rtlCol="0"/>
          <a:lstStyle/>
          <a:p>
            <a:endParaRPr/>
          </a:p>
        </p:txBody>
      </p:sp>
      <p:sp>
        <p:nvSpPr>
          <p:cNvPr id="23" name="bg object 23"/>
          <p:cNvSpPr/>
          <p:nvPr/>
        </p:nvSpPr>
        <p:spPr>
          <a:xfrm>
            <a:off x="4776775" y="3045954"/>
            <a:ext cx="50800" cy="50800"/>
          </a:xfrm>
          <a:custGeom>
            <a:avLst/>
            <a:gdLst/>
            <a:ahLst/>
            <a:cxnLst/>
            <a:rect l="l" t="t" r="r" b="b"/>
            <a:pathLst>
              <a:path w="50800" h="50800">
                <a:moveTo>
                  <a:pt x="0" y="0"/>
                </a:moveTo>
                <a:lnTo>
                  <a:pt x="38100" y="0"/>
                </a:lnTo>
              </a:path>
              <a:path w="50800" h="50800">
                <a:moveTo>
                  <a:pt x="12700" y="25400"/>
                </a:moveTo>
                <a:lnTo>
                  <a:pt x="50800" y="25400"/>
                </a:lnTo>
              </a:path>
              <a:path w="50800" h="50800">
                <a:moveTo>
                  <a:pt x="0" y="38100"/>
                </a:moveTo>
                <a:lnTo>
                  <a:pt x="38100" y="38100"/>
                </a:lnTo>
              </a:path>
              <a:path w="50800" h="50800">
                <a:moveTo>
                  <a:pt x="12700" y="50800"/>
                </a:moveTo>
                <a:lnTo>
                  <a:pt x="50800" y="50800"/>
                </a:lnTo>
              </a:path>
            </a:pathLst>
          </a:custGeom>
          <a:ln w="7591">
            <a:solidFill>
              <a:srgbClr val="CCD8E7"/>
            </a:solidFill>
          </a:ln>
        </p:spPr>
        <p:txBody>
          <a:bodyPr wrap="square" lIns="0" tIns="0" rIns="0" bIns="0" rtlCol="0"/>
          <a:lstStyle/>
          <a:p>
            <a:endParaRPr/>
          </a:p>
        </p:txBody>
      </p:sp>
      <p:sp>
        <p:nvSpPr>
          <p:cNvPr id="24" name="bg object 24"/>
          <p:cNvSpPr/>
          <p:nvPr/>
        </p:nvSpPr>
        <p:spPr>
          <a:xfrm>
            <a:off x="5042028" y="3045954"/>
            <a:ext cx="50800" cy="25400"/>
          </a:xfrm>
          <a:custGeom>
            <a:avLst/>
            <a:gdLst/>
            <a:ahLst/>
            <a:cxnLst/>
            <a:rect l="l" t="t" r="r" b="b"/>
            <a:pathLst>
              <a:path w="50800" h="25400">
                <a:moveTo>
                  <a:pt x="0" y="0"/>
                </a:moveTo>
                <a:lnTo>
                  <a:pt x="38100" y="0"/>
                </a:lnTo>
              </a:path>
              <a:path w="50800" h="25400">
                <a:moveTo>
                  <a:pt x="12700" y="12700"/>
                </a:moveTo>
                <a:lnTo>
                  <a:pt x="50800" y="12700"/>
                </a:lnTo>
              </a:path>
              <a:path w="50800" h="25400">
                <a:moveTo>
                  <a:pt x="12700" y="25400"/>
                </a:moveTo>
                <a:lnTo>
                  <a:pt x="50800" y="25400"/>
                </a:lnTo>
              </a:path>
            </a:pathLst>
          </a:custGeom>
          <a:ln w="7591">
            <a:solidFill>
              <a:srgbClr val="99B2CF"/>
            </a:solidFill>
          </a:ln>
        </p:spPr>
        <p:txBody>
          <a:bodyPr wrap="square" lIns="0" tIns="0" rIns="0" bIns="0" rtlCol="0"/>
          <a:lstStyle/>
          <a:p>
            <a:endParaRPr/>
          </a:p>
        </p:txBody>
      </p:sp>
      <p:sp>
        <p:nvSpPr>
          <p:cNvPr id="25" name="bg object 25"/>
          <p:cNvSpPr/>
          <p:nvPr/>
        </p:nvSpPr>
        <p:spPr>
          <a:xfrm>
            <a:off x="4965827" y="3052304"/>
            <a:ext cx="203200" cy="38100"/>
          </a:xfrm>
          <a:custGeom>
            <a:avLst/>
            <a:gdLst/>
            <a:ahLst/>
            <a:cxnLst/>
            <a:rect l="l" t="t" r="r" b="b"/>
            <a:pathLst>
              <a:path w="203200" h="38100">
                <a:moveTo>
                  <a:pt x="25400" y="0"/>
                </a:moveTo>
                <a:lnTo>
                  <a:pt x="0" y="19050"/>
                </a:lnTo>
                <a:lnTo>
                  <a:pt x="25400" y="38100"/>
                </a:lnTo>
                <a:lnTo>
                  <a:pt x="25400" y="0"/>
                </a:lnTo>
                <a:close/>
              </a:path>
              <a:path w="203200" h="38100">
                <a:moveTo>
                  <a:pt x="177802" y="0"/>
                </a:moveTo>
                <a:lnTo>
                  <a:pt x="177802" y="38100"/>
                </a:lnTo>
                <a:lnTo>
                  <a:pt x="203202" y="19050"/>
                </a:lnTo>
                <a:lnTo>
                  <a:pt x="177802" y="0"/>
                </a:lnTo>
                <a:close/>
              </a:path>
            </a:pathLst>
          </a:custGeom>
          <a:solidFill>
            <a:srgbClr val="CCD8E7"/>
          </a:solidFill>
        </p:spPr>
        <p:txBody>
          <a:bodyPr wrap="square" lIns="0" tIns="0" rIns="0" bIns="0" rtlCol="0"/>
          <a:lstStyle/>
          <a:p>
            <a:endParaRPr/>
          </a:p>
        </p:txBody>
      </p:sp>
      <p:sp>
        <p:nvSpPr>
          <p:cNvPr id="26" name="bg object 26"/>
          <p:cNvSpPr/>
          <p:nvPr/>
        </p:nvSpPr>
        <p:spPr>
          <a:xfrm>
            <a:off x="5042028" y="3084055"/>
            <a:ext cx="50800" cy="12700"/>
          </a:xfrm>
          <a:custGeom>
            <a:avLst/>
            <a:gdLst/>
            <a:ahLst/>
            <a:cxnLst/>
            <a:rect l="l" t="t" r="r" b="b"/>
            <a:pathLst>
              <a:path w="50800" h="12700">
                <a:moveTo>
                  <a:pt x="0" y="0"/>
                </a:moveTo>
                <a:lnTo>
                  <a:pt x="38100" y="0"/>
                </a:lnTo>
              </a:path>
              <a:path w="50800" h="12700">
                <a:moveTo>
                  <a:pt x="12700" y="12700"/>
                </a:moveTo>
                <a:lnTo>
                  <a:pt x="50800" y="12700"/>
                </a:lnTo>
              </a:path>
            </a:pathLst>
          </a:custGeom>
          <a:ln w="7591">
            <a:solidFill>
              <a:srgbClr val="CCD8E7"/>
            </a:solidFill>
          </a:ln>
        </p:spPr>
        <p:txBody>
          <a:bodyPr wrap="square" lIns="0" tIns="0" rIns="0" bIns="0" rtlCol="0"/>
          <a:lstStyle/>
          <a:p>
            <a:endParaRPr/>
          </a:p>
        </p:txBody>
      </p:sp>
      <p:sp>
        <p:nvSpPr>
          <p:cNvPr id="27" name="bg object 27"/>
          <p:cNvSpPr/>
          <p:nvPr/>
        </p:nvSpPr>
        <p:spPr>
          <a:xfrm>
            <a:off x="5307293" y="3045954"/>
            <a:ext cx="50800" cy="50800"/>
          </a:xfrm>
          <a:custGeom>
            <a:avLst/>
            <a:gdLst/>
            <a:ahLst/>
            <a:cxnLst/>
            <a:rect l="l" t="t" r="r" b="b"/>
            <a:pathLst>
              <a:path w="50800" h="50800">
                <a:moveTo>
                  <a:pt x="0" y="0"/>
                </a:moveTo>
                <a:lnTo>
                  <a:pt x="38100" y="0"/>
                </a:lnTo>
              </a:path>
              <a:path w="50800" h="50800">
                <a:moveTo>
                  <a:pt x="12700" y="12700"/>
                </a:moveTo>
                <a:lnTo>
                  <a:pt x="50800" y="12700"/>
                </a:lnTo>
              </a:path>
              <a:path w="50800" h="50800">
                <a:moveTo>
                  <a:pt x="12700" y="25400"/>
                </a:moveTo>
                <a:lnTo>
                  <a:pt x="50800" y="25400"/>
                </a:lnTo>
              </a:path>
              <a:path w="50800" h="50800">
                <a:moveTo>
                  <a:pt x="0" y="38100"/>
                </a:moveTo>
                <a:lnTo>
                  <a:pt x="38100" y="38100"/>
                </a:lnTo>
              </a:path>
              <a:path w="50800" h="50800">
                <a:moveTo>
                  <a:pt x="12700" y="50800"/>
                </a:moveTo>
                <a:lnTo>
                  <a:pt x="50800" y="50800"/>
                </a:lnTo>
              </a:path>
            </a:pathLst>
          </a:custGeom>
          <a:ln w="7591">
            <a:solidFill>
              <a:srgbClr val="99B2CF"/>
            </a:solidFill>
          </a:ln>
        </p:spPr>
        <p:txBody>
          <a:bodyPr wrap="square" lIns="0" tIns="0" rIns="0" bIns="0" rtlCol="0"/>
          <a:lstStyle/>
          <a:p>
            <a:endParaRPr/>
          </a:p>
        </p:txBody>
      </p:sp>
      <p:sp>
        <p:nvSpPr>
          <p:cNvPr id="28" name="bg object 28"/>
          <p:cNvSpPr/>
          <p:nvPr/>
        </p:nvSpPr>
        <p:spPr>
          <a:xfrm>
            <a:off x="5603025" y="3076435"/>
            <a:ext cx="20320" cy="20320"/>
          </a:xfrm>
          <a:custGeom>
            <a:avLst/>
            <a:gdLst/>
            <a:ahLst/>
            <a:cxnLst/>
            <a:rect l="l" t="t" r="r" b="b"/>
            <a:pathLst>
              <a:path w="20320" h="20319">
                <a:moveTo>
                  <a:pt x="0" y="0"/>
                </a:moveTo>
                <a:lnTo>
                  <a:pt x="20320" y="20320"/>
                </a:lnTo>
              </a:path>
            </a:pathLst>
          </a:custGeom>
          <a:ln w="7591">
            <a:solidFill>
              <a:srgbClr val="99B2CF"/>
            </a:solidFill>
          </a:ln>
        </p:spPr>
        <p:txBody>
          <a:bodyPr wrap="square" lIns="0" tIns="0" rIns="0" bIns="0" rtlCol="0"/>
          <a:lstStyle/>
          <a:p>
            <a:endParaRPr/>
          </a:p>
        </p:txBody>
      </p:sp>
      <p:sp>
        <p:nvSpPr>
          <p:cNvPr id="29" name="bg object 29"/>
          <p:cNvSpPr/>
          <p:nvPr/>
        </p:nvSpPr>
        <p:spPr>
          <a:xfrm>
            <a:off x="5575961" y="3049940"/>
            <a:ext cx="30480" cy="30480"/>
          </a:xfrm>
          <a:custGeom>
            <a:avLst/>
            <a:gdLst/>
            <a:ahLst/>
            <a:cxnLst/>
            <a:rect l="l" t="t" r="r" b="b"/>
            <a:pathLst>
              <a:path w="30479" h="30480">
                <a:moveTo>
                  <a:pt x="30366" y="15183"/>
                </a:moveTo>
                <a:lnTo>
                  <a:pt x="30366" y="6797"/>
                </a:lnTo>
                <a:lnTo>
                  <a:pt x="23568" y="0"/>
                </a:lnTo>
                <a:lnTo>
                  <a:pt x="15183" y="0"/>
                </a:lnTo>
                <a:lnTo>
                  <a:pt x="6797" y="0"/>
                </a:lnTo>
                <a:lnTo>
                  <a:pt x="0" y="6797"/>
                </a:lnTo>
                <a:lnTo>
                  <a:pt x="0" y="15183"/>
                </a:lnTo>
                <a:lnTo>
                  <a:pt x="0" y="23568"/>
                </a:lnTo>
                <a:lnTo>
                  <a:pt x="6797" y="30366"/>
                </a:lnTo>
                <a:lnTo>
                  <a:pt x="15183" y="30366"/>
                </a:lnTo>
                <a:lnTo>
                  <a:pt x="23568" y="30366"/>
                </a:lnTo>
                <a:lnTo>
                  <a:pt x="30366" y="23568"/>
                </a:lnTo>
                <a:lnTo>
                  <a:pt x="30366" y="15183"/>
                </a:lnTo>
                <a:close/>
              </a:path>
            </a:pathLst>
          </a:custGeom>
          <a:ln w="5060">
            <a:solidFill>
              <a:srgbClr val="99B2CF"/>
            </a:solidFill>
          </a:ln>
        </p:spPr>
        <p:txBody>
          <a:bodyPr wrap="square" lIns="0" tIns="0" rIns="0" bIns="0" rtlCol="0"/>
          <a:lstStyle/>
          <a:p>
            <a:endParaRPr/>
          </a:p>
        </p:txBody>
      </p:sp>
      <p:sp>
        <p:nvSpPr>
          <p:cNvPr id="30" name="bg object 30"/>
          <p:cNvSpPr/>
          <p:nvPr/>
        </p:nvSpPr>
        <p:spPr>
          <a:xfrm>
            <a:off x="5481104" y="3045954"/>
            <a:ext cx="233679" cy="50800"/>
          </a:xfrm>
          <a:custGeom>
            <a:avLst/>
            <a:gdLst/>
            <a:ahLst/>
            <a:cxnLst/>
            <a:rect l="l" t="t" r="r" b="b"/>
            <a:pathLst>
              <a:path w="233679" h="50800">
                <a:moveTo>
                  <a:pt x="40640" y="50800"/>
                </a:moveTo>
                <a:lnTo>
                  <a:pt x="50400" y="48796"/>
                </a:lnTo>
                <a:lnTo>
                  <a:pt x="58488" y="43339"/>
                </a:lnTo>
                <a:lnTo>
                  <a:pt x="64002" y="35262"/>
                </a:lnTo>
                <a:lnTo>
                  <a:pt x="66040" y="25400"/>
                </a:lnTo>
                <a:lnTo>
                  <a:pt x="64036" y="15537"/>
                </a:lnTo>
                <a:lnTo>
                  <a:pt x="58579" y="7461"/>
                </a:lnTo>
                <a:lnTo>
                  <a:pt x="50502" y="2004"/>
                </a:lnTo>
                <a:lnTo>
                  <a:pt x="40640" y="0"/>
                </a:lnTo>
                <a:lnTo>
                  <a:pt x="30778" y="2004"/>
                </a:lnTo>
                <a:lnTo>
                  <a:pt x="22701" y="7461"/>
                </a:lnTo>
                <a:lnTo>
                  <a:pt x="17244" y="15537"/>
                </a:lnTo>
                <a:lnTo>
                  <a:pt x="15240" y="25400"/>
                </a:lnTo>
              </a:path>
              <a:path w="233679" h="50800">
                <a:moveTo>
                  <a:pt x="30480" y="17780"/>
                </a:moveTo>
                <a:lnTo>
                  <a:pt x="15240" y="30480"/>
                </a:lnTo>
                <a:lnTo>
                  <a:pt x="0" y="17780"/>
                </a:lnTo>
              </a:path>
              <a:path w="233679" h="50800">
                <a:moveTo>
                  <a:pt x="193042" y="50800"/>
                </a:moveTo>
                <a:lnTo>
                  <a:pt x="183179" y="48796"/>
                </a:lnTo>
                <a:lnTo>
                  <a:pt x="175103" y="43339"/>
                </a:lnTo>
                <a:lnTo>
                  <a:pt x="169646" y="35262"/>
                </a:lnTo>
                <a:lnTo>
                  <a:pt x="167642" y="25400"/>
                </a:lnTo>
                <a:lnTo>
                  <a:pt x="169646" y="15537"/>
                </a:lnTo>
                <a:lnTo>
                  <a:pt x="175103" y="7461"/>
                </a:lnTo>
                <a:lnTo>
                  <a:pt x="183179" y="2004"/>
                </a:lnTo>
                <a:lnTo>
                  <a:pt x="193042" y="0"/>
                </a:lnTo>
                <a:lnTo>
                  <a:pt x="202904" y="2004"/>
                </a:lnTo>
                <a:lnTo>
                  <a:pt x="210981" y="7461"/>
                </a:lnTo>
                <a:lnTo>
                  <a:pt x="216438" y="15537"/>
                </a:lnTo>
                <a:lnTo>
                  <a:pt x="218442" y="25400"/>
                </a:lnTo>
              </a:path>
              <a:path w="233679" h="50800">
                <a:moveTo>
                  <a:pt x="233682" y="17780"/>
                </a:moveTo>
                <a:lnTo>
                  <a:pt x="218442" y="30480"/>
                </a:lnTo>
                <a:lnTo>
                  <a:pt x="203202" y="17780"/>
                </a:lnTo>
              </a:path>
            </a:pathLst>
          </a:custGeom>
          <a:ln w="5060">
            <a:solidFill>
              <a:srgbClr val="99B2CF"/>
            </a:solidFill>
          </a:ln>
        </p:spPr>
        <p:txBody>
          <a:bodyPr wrap="square" lIns="0" tIns="0" rIns="0" bIns="0" rtlCol="0"/>
          <a:lstStyle/>
          <a:p>
            <a:endParaRPr/>
          </a:p>
        </p:txBody>
      </p:sp>
      <p:sp>
        <p:nvSpPr>
          <p:cNvPr id="31" name="bg object 31"/>
          <p:cNvSpPr/>
          <p:nvPr/>
        </p:nvSpPr>
        <p:spPr>
          <a:xfrm>
            <a:off x="4170057" y="3052304"/>
            <a:ext cx="25400" cy="38100"/>
          </a:xfrm>
          <a:custGeom>
            <a:avLst/>
            <a:gdLst/>
            <a:ahLst/>
            <a:cxnLst/>
            <a:rect l="l" t="t" r="r" b="b"/>
            <a:pathLst>
              <a:path w="25400" h="38100">
                <a:moveTo>
                  <a:pt x="25400" y="0"/>
                </a:moveTo>
                <a:lnTo>
                  <a:pt x="0" y="19050"/>
                </a:lnTo>
                <a:lnTo>
                  <a:pt x="25400" y="38100"/>
                </a:lnTo>
                <a:lnTo>
                  <a:pt x="25400" y="0"/>
                </a:lnTo>
                <a:close/>
              </a:path>
            </a:pathLst>
          </a:custGeom>
          <a:solidFill>
            <a:srgbClr val="CCD8E7"/>
          </a:solidFill>
        </p:spPr>
        <p:txBody>
          <a:bodyPr wrap="square" lIns="0" tIns="0" rIns="0" bIns="0" rtlCol="0"/>
          <a:lstStyle/>
          <a:p>
            <a:endParaRPr/>
          </a:p>
        </p:txBody>
      </p:sp>
      <p:sp>
        <p:nvSpPr>
          <p:cNvPr id="32" name="bg object 32"/>
          <p:cNvSpPr/>
          <p:nvPr/>
        </p:nvSpPr>
        <p:spPr>
          <a:xfrm>
            <a:off x="0" y="25"/>
            <a:ext cx="4118610" cy="230504"/>
          </a:xfrm>
          <a:custGeom>
            <a:avLst/>
            <a:gdLst/>
            <a:ahLst/>
            <a:cxnLst/>
            <a:rect l="l" t="t" r="r" b="b"/>
            <a:pathLst>
              <a:path w="4118610" h="230504">
                <a:moveTo>
                  <a:pt x="4118381" y="0"/>
                </a:moveTo>
                <a:lnTo>
                  <a:pt x="0" y="0"/>
                </a:lnTo>
                <a:lnTo>
                  <a:pt x="0" y="230339"/>
                </a:lnTo>
                <a:lnTo>
                  <a:pt x="4118381" y="230339"/>
                </a:lnTo>
                <a:lnTo>
                  <a:pt x="4118381" y="0"/>
                </a:lnTo>
                <a:close/>
              </a:path>
            </a:pathLst>
          </a:custGeom>
          <a:solidFill>
            <a:srgbClr val="000000"/>
          </a:solidFill>
        </p:spPr>
        <p:txBody>
          <a:bodyPr wrap="square" lIns="0" tIns="0" rIns="0" bIns="0" rtlCol="0"/>
          <a:lstStyle/>
          <a:p>
            <a:endParaRPr/>
          </a:p>
        </p:txBody>
      </p:sp>
      <p:sp>
        <p:nvSpPr>
          <p:cNvPr id="2" name="Holder 2"/>
          <p:cNvSpPr>
            <a:spLocks noGrp="1"/>
          </p:cNvSpPr>
          <p:nvPr>
            <p:ph type="title"/>
          </p:nvPr>
        </p:nvSpPr>
        <p:spPr>
          <a:xfrm>
            <a:off x="196811" y="222730"/>
            <a:ext cx="1118870" cy="244475"/>
          </a:xfrm>
          <a:prstGeom prst="rect">
            <a:avLst/>
          </a:prstGeom>
        </p:spPr>
        <p:txBody>
          <a:bodyPr wrap="square" lIns="0" tIns="0" rIns="0" bIns="0">
            <a:spAutoFit/>
          </a:bodyPr>
          <a:lstStyle>
            <a:lvl1pPr>
              <a:defRPr sz="1400" b="0" i="0">
                <a:solidFill>
                  <a:schemeClr val="bg1"/>
                </a:solidFill>
                <a:latin typeface="宋体"/>
                <a:cs typeface="宋体"/>
              </a:defRPr>
            </a:lvl1pPr>
          </a:lstStyle>
          <a:p>
            <a:endParaRPr/>
          </a:p>
        </p:txBody>
      </p:sp>
      <p:sp>
        <p:nvSpPr>
          <p:cNvPr id="3" name="Holder 3"/>
          <p:cNvSpPr>
            <a:spLocks noGrp="1"/>
          </p:cNvSpPr>
          <p:nvPr>
            <p:ph type="body" idx="1"/>
          </p:nvPr>
        </p:nvSpPr>
        <p:spPr>
          <a:xfrm>
            <a:off x="331660" y="980699"/>
            <a:ext cx="5102479" cy="1468120"/>
          </a:xfrm>
          <a:prstGeom prst="rect">
            <a:avLst/>
          </a:prstGeom>
        </p:spPr>
        <p:txBody>
          <a:bodyPr wrap="square" lIns="0" tIns="0" rIns="0" bIns="0">
            <a:spAutoFit/>
          </a:bodyPr>
          <a:lstStyle>
            <a:lvl1pPr>
              <a:defRPr sz="1000" b="0" i="0">
                <a:solidFill>
                  <a:schemeClr val="tx1"/>
                </a:solidFill>
                <a:latin typeface="宋体"/>
                <a:cs typeface="宋体"/>
              </a:defRPr>
            </a:lvl1pPr>
          </a:lstStyle>
          <a:p>
            <a:endParaRPr/>
          </a:p>
        </p:txBody>
      </p:sp>
      <p:sp>
        <p:nvSpPr>
          <p:cNvPr id="6" name="Holder 6"/>
          <p:cNvSpPr>
            <a:spLocks noGrp="1"/>
          </p:cNvSpPr>
          <p:nvPr>
            <p:ph type="sldNum" sz="quarter" idx="7"/>
          </p:nvPr>
        </p:nvSpPr>
        <p:spPr>
          <a:xfrm>
            <a:off x="5501170" y="3138858"/>
            <a:ext cx="210820" cy="97789"/>
          </a:xfrm>
          <a:prstGeom prst="rect">
            <a:avLst/>
          </a:prstGeom>
        </p:spPr>
        <p:txBody>
          <a:bodyPr wrap="square" lIns="0" tIns="0" rIns="0" bIns="0">
            <a:spAutoFit/>
          </a:bodyPr>
          <a:lstStyle>
            <a:lvl1pPr>
              <a:defRPr sz="500" b="0" i="0">
                <a:solidFill>
                  <a:schemeClr val="bg1"/>
                </a:solidFill>
                <a:latin typeface="Georgia"/>
                <a:cs typeface="Georgia"/>
              </a:defRPr>
            </a:lvl1pPr>
          </a:lstStyle>
          <a:p>
            <a:pPr marL="39370">
              <a:lnSpc>
                <a:spcPct val="100000"/>
              </a:lnSpc>
              <a:spcBef>
                <a:spcPts val="55"/>
              </a:spcBef>
            </a:pPr>
            <a:fld id="{81D60167-4931-47E6-BA6A-407CBD079E47}" type="slidenum">
              <a:rPr dirty="0"/>
              <a:t>‹#›</a:t>
            </a:fld>
            <a:r>
              <a:rPr spc="-10" dirty="0"/>
              <a:t> </a:t>
            </a:r>
            <a:r>
              <a:rPr dirty="0"/>
              <a:t>/</a:t>
            </a:r>
            <a:r>
              <a:rPr spc="-5" dirty="0"/>
              <a:t> </a:t>
            </a:r>
            <a:r>
              <a:rPr spc="-25" dirty="0"/>
              <a:t>12</a:t>
            </a: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5" r:id="rId3"/>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3.xml"/><Relationship Id="rId5" Type="http://schemas.openxmlformats.org/officeDocument/2006/relationships/hyperlink" Target="http://www.philfan.cn/" TargetMode="Externa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notesSlide" Target="../notesSlides/notesSlide10.xml"/><Relationship Id="rId7" Type="http://schemas.openxmlformats.org/officeDocument/2006/relationships/image" Target="../media/image34.png"/><Relationship Id="rId12" Type="http://schemas.microsoft.com/office/2007/relationships/hdphoto" Target="../media/hdphoto2.wdp"/><Relationship Id="rId2" Type="http://schemas.openxmlformats.org/officeDocument/2006/relationships/slideLayout" Target="../slideLayouts/slideLayout2.xml"/><Relationship Id="rId1" Type="http://schemas.openxmlformats.org/officeDocument/2006/relationships/themeOverride" Target="../theme/themeOverride1.xml"/><Relationship Id="rId6" Type="http://schemas.openxmlformats.org/officeDocument/2006/relationships/image" Target="../media/image16.png"/><Relationship Id="rId11" Type="http://schemas.openxmlformats.org/officeDocument/2006/relationships/image" Target="../media/image37.png"/><Relationship Id="rId5" Type="http://schemas.openxmlformats.org/officeDocument/2006/relationships/image" Target="../media/image3.png"/><Relationship Id="rId10" Type="http://schemas.openxmlformats.org/officeDocument/2006/relationships/image" Target="../media/image36.jpeg"/><Relationship Id="rId4" Type="http://schemas.openxmlformats.org/officeDocument/2006/relationships/image" Target="../media/image2.png"/><Relationship Id="rId9" Type="http://schemas.openxmlformats.org/officeDocument/2006/relationships/image" Target="../media/image35.jpeg"/></Relationships>
</file>

<file path=ppt/slides/_rels/slide11.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10.svg"/><Relationship Id="rId18" Type="http://schemas.openxmlformats.org/officeDocument/2006/relationships/image" Target="../media/image40.png"/><Relationship Id="rId3" Type="http://schemas.openxmlformats.org/officeDocument/2006/relationships/notesSlide" Target="../notesSlides/notesSlide11.xml"/><Relationship Id="rId7" Type="http://schemas.openxmlformats.org/officeDocument/2006/relationships/image" Target="../media/image38.png"/><Relationship Id="rId12" Type="http://schemas.openxmlformats.org/officeDocument/2006/relationships/image" Target="../media/image9.png"/><Relationship Id="rId17" Type="http://schemas.openxmlformats.org/officeDocument/2006/relationships/image" Target="../media/image12.png"/><Relationship Id="rId2" Type="http://schemas.openxmlformats.org/officeDocument/2006/relationships/slideLayout" Target="../slideLayouts/slideLayout2.xml"/><Relationship Id="rId16" Type="http://schemas.openxmlformats.org/officeDocument/2006/relationships/image" Target="../media/image11.png"/><Relationship Id="rId1" Type="http://schemas.openxmlformats.org/officeDocument/2006/relationships/themeOverride" Target="../theme/themeOverride2.xml"/><Relationship Id="rId6" Type="http://schemas.openxmlformats.org/officeDocument/2006/relationships/image" Target="../media/image16.png"/><Relationship Id="rId11" Type="http://schemas.openxmlformats.org/officeDocument/2006/relationships/image" Target="../media/image8.svg"/><Relationship Id="rId5" Type="http://schemas.openxmlformats.org/officeDocument/2006/relationships/image" Target="../media/image3.png"/><Relationship Id="rId15" Type="http://schemas.openxmlformats.org/officeDocument/2006/relationships/image" Target="../media/image14.svg"/><Relationship Id="rId10" Type="http://schemas.openxmlformats.org/officeDocument/2006/relationships/image" Target="../media/image7.png"/><Relationship Id="rId4" Type="http://schemas.openxmlformats.org/officeDocument/2006/relationships/image" Target="../media/image2.png"/><Relationship Id="rId9" Type="http://schemas.openxmlformats.org/officeDocument/2006/relationships/image" Target="../media/image6.png"/><Relationship Id="rId14" Type="http://schemas.openxmlformats.org/officeDocument/2006/relationships/image" Target="../media/image13.png"/></Relationships>
</file>

<file path=ppt/slides/_rels/slide12.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notesSlide" Target="../notesSlides/notesSlide12.xml"/><Relationship Id="rId7" Type="http://schemas.openxmlformats.org/officeDocument/2006/relationships/image" Target="../media/image41.png"/><Relationship Id="rId2" Type="http://schemas.openxmlformats.org/officeDocument/2006/relationships/slideLayout" Target="../slideLayouts/slideLayout2.xml"/><Relationship Id="rId1" Type="http://schemas.openxmlformats.org/officeDocument/2006/relationships/themeOverride" Target="../theme/themeOverride3.xml"/><Relationship Id="rId6" Type="http://schemas.openxmlformats.org/officeDocument/2006/relationships/image" Target="../media/image16.png"/><Relationship Id="rId5" Type="http://schemas.openxmlformats.org/officeDocument/2006/relationships/image" Target="../media/image3.png"/><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svg"/><Relationship Id="rId3" Type="http://schemas.openxmlformats.org/officeDocument/2006/relationships/image" Target="../media/image3.png"/><Relationship Id="rId7" Type="http://schemas.openxmlformats.org/officeDocument/2006/relationships/image" Target="../media/image8.svg"/><Relationship Id="rId12"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2.png"/><Relationship Id="rId9" Type="http://schemas.openxmlformats.org/officeDocument/2006/relationships/image" Target="../media/image10.svg"/><Relationship Id="rId14" Type="http://schemas.openxmlformats.org/officeDocument/2006/relationships/image" Target="../media/image15.png"/></Relationships>
</file>

<file path=ppt/slides/_rels/slide5.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6.png"/><Relationship Id="rId7" Type="http://schemas.openxmlformats.org/officeDocument/2006/relationships/image" Target="../media/image18.sv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20.svg"/></Relationships>
</file>

<file path=ppt/slides/_rels/slide6.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2.png"/><Relationship Id="rId7"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21.png"/><Relationship Id="rId5" Type="http://schemas.openxmlformats.org/officeDocument/2006/relationships/image" Target="../media/image16.pn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24.png"/><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26.png"/></Relationships>
</file>

<file path=ppt/slides/_rels/slide8.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80.png"/><Relationship Id="rId3" Type="http://schemas.openxmlformats.org/officeDocument/2006/relationships/image" Target="../media/image16.png"/><Relationship Id="rId7" Type="http://schemas.openxmlformats.org/officeDocument/2006/relationships/image" Target="../media/image28.png"/><Relationship Id="rId12" Type="http://schemas.openxmlformats.org/officeDocument/2006/relationships/image" Target="../media/image270.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3.png"/><Relationship Id="rId11" Type="http://schemas.openxmlformats.org/officeDocument/2006/relationships/image" Target="../media/image260.png"/><Relationship Id="rId5" Type="http://schemas.openxmlformats.org/officeDocument/2006/relationships/image" Target="../media/image2.png"/><Relationship Id="rId15" Type="http://schemas.openxmlformats.org/officeDocument/2006/relationships/image" Target="../media/image30.png"/><Relationship Id="rId10" Type="http://schemas.openxmlformats.org/officeDocument/2006/relationships/image" Target="../media/image250.png"/><Relationship Id="rId4" Type="http://schemas.openxmlformats.org/officeDocument/2006/relationships/image" Target="../media/image27.png"/><Relationship Id="rId9" Type="http://schemas.openxmlformats.org/officeDocument/2006/relationships/image" Target="../media/image26.png"/><Relationship Id="rId14" Type="http://schemas.openxmlformats.org/officeDocument/2006/relationships/image" Target="../media/image29.png"/></Relationships>
</file>

<file path=ppt/slides/_rels/slide9.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png"/><Relationship Id="rId7"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16.png"/><Relationship Id="rId10" Type="http://schemas.openxmlformats.org/officeDocument/2006/relationships/image" Target="../media/image33.png"/><Relationship Id="rId4" Type="http://schemas.openxmlformats.org/officeDocument/2006/relationships/image" Target="../media/image3.png"/><Relationship Id="rId9" Type="http://schemas.openxmlformats.org/officeDocument/2006/relationships/image" Target="../media/image3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object 3"/>
          <p:cNvGrpSpPr/>
          <p:nvPr/>
        </p:nvGrpSpPr>
        <p:grpSpPr>
          <a:xfrm>
            <a:off x="4102100" y="25"/>
            <a:ext cx="1667596" cy="230504"/>
            <a:chOff x="4118381" y="25"/>
            <a:chExt cx="1641856" cy="230504"/>
          </a:xfrm>
        </p:grpSpPr>
        <p:sp>
          <p:nvSpPr>
            <p:cNvPr id="4" name="object 4"/>
            <p:cNvSpPr/>
            <p:nvPr/>
          </p:nvSpPr>
          <p:spPr>
            <a:xfrm>
              <a:off x="4118381" y="25"/>
              <a:ext cx="490220" cy="230504"/>
            </a:xfrm>
            <a:custGeom>
              <a:avLst/>
              <a:gdLst/>
              <a:ahLst/>
              <a:cxnLst/>
              <a:rect l="l" t="t" r="r" b="b"/>
              <a:pathLst>
                <a:path w="490220" h="230504">
                  <a:moveTo>
                    <a:pt x="489635" y="0"/>
                  </a:moveTo>
                  <a:lnTo>
                    <a:pt x="0" y="0"/>
                  </a:lnTo>
                  <a:lnTo>
                    <a:pt x="0" y="230339"/>
                  </a:lnTo>
                  <a:lnTo>
                    <a:pt x="489635" y="230339"/>
                  </a:lnTo>
                  <a:lnTo>
                    <a:pt x="489635" y="0"/>
                  </a:lnTo>
                  <a:close/>
                </a:path>
              </a:pathLst>
            </a:custGeom>
            <a:solidFill>
              <a:srgbClr val="000000"/>
            </a:solidFill>
          </p:spPr>
          <p:txBody>
            <a:bodyPr wrap="square" lIns="0" tIns="0" rIns="0" bIns="0" rtlCol="0"/>
            <a:lstStyle/>
            <a:p>
              <a:endParaRPr>
                <a:latin typeface="华文中宋" panose="02010600040101010101" pitchFamily="2" charset="-122"/>
                <a:ea typeface="华文中宋" panose="02010600040101010101" pitchFamily="2" charset="-122"/>
              </a:endParaRPr>
            </a:p>
          </p:txBody>
        </p:sp>
        <p:sp>
          <p:nvSpPr>
            <p:cNvPr id="6" name="object 6"/>
            <p:cNvSpPr/>
            <p:nvPr/>
          </p:nvSpPr>
          <p:spPr>
            <a:xfrm>
              <a:off x="4608017" y="25"/>
              <a:ext cx="777875" cy="230504"/>
            </a:xfrm>
            <a:custGeom>
              <a:avLst/>
              <a:gdLst/>
              <a:ahLst/>
              <a:cxnLst/>
              <a:rect l="l" t="t" r="r" b="b"/>
              <a:pathLst>
                <a:path w="777875" h="230504">
                  <a:moveTo>
                    <a:pt x="777570" y="0"/>
                  </a:moveTo>
                  <a:lnTo>
                    <a:pt x="0" y="0"/>
                  </a:lnTo>
                  <a:lnTo>
                    <a:pt x="0" y="230339"/>
                  </a:lnTo>
                  <a:lnTo>
                    <a:pt x="777570" y="230339"/>
                  </a:lnTo>
                  <a:lnTo>
                    <a:pt x="777570" y="0"/>
                  </a:lnTo>
                  <a:close/>
                </a:path>
              </a:pathLst>
            </a:custGeom>
            <a:solidFill>
              <a:srgbClr val="000000"/>
            </a:solidFill>
          </p:spPr>
          <p:txBody>
            <a:bodyPr wrap="square" lIns="0" tIns="0" rIns="0" bIns="0" rtlCol="0"/>
            <a:lstStyle/>
            <a:p>
              <a:endParaRPr>
                <a:latin typeface="华文中宋" panose="02010600040101010101" pitchFamily="2" charset="-122"/>
                <a:ea typeface="华文中宋" panose="02010600040101010101" pitchFamily="2" charset="-122"/>
              </a:endParaRPr>
            </a:p>
          </p:txBody>
        </p:sp>
        <p:pic>
          <p:nvPicPr>
            <p:cNvPr id="7" name="object 7"/>
            <p:cNvPicPr/>
            <p:nvPr/>
          </p:nvPicPr>
          <p:blipFill>
            <a:blip r:embed="rId3" cstate="print"/>
            <a:stretch>
              <a:fillRect/>
            </a:stretch>
          </p:blipFill>
          <p:spPr>
            <a:xfrm>
              <a:off x="4702149" y="11545"/>
              <a:ext cx="589326" cy="207300"/>
            </a:xfrm>
            <a:prstGeom prst="rect">
              <a:avLst/>
            </a:prstGeom>
          </p:spPr>
        </p:pic>
        <p:sp>
          <p:nvSpPr>
            <p:cNvPr id="8" name="object 8"/>
            <p:cNvSpPr/>
            <p:nvPr/>
          </p:nvSpPr>
          <p:spPr>
            <a:xfrm>
              <a:off x="5385587" y="25"/>
              <a:ext cx="374650" cy="230504"/>
            </a:xfrm>
            <a:custGeom>
              <a:avLst/>
              <a:gdLst/>
              <a:ahLst/>
              <a:cxnLst/>
              <a:rect l="l" t="t" r="r" b="b"/>
              <a:pathLst>
                <a:path w="374650" h="230504">
                  <a:moveTo>
                    <a:pt x="374408" y="0"/>
                  </a:moveTo>
                  <a:lnTo>
                    <a:pt x="0" y="0"/>
                  </a:lnTo>
                  <a:lnTo>
                    <a:pt x="0" y="230339"/>
                  </a:lnTo>
                  <a:lnTo>
                    <a:pt x="374408" y="230339"/>
                  </a:lnTo>
                  <a:lnTo>
                    <a:pt x="374408" y="0"/>
                  </a:lnTo>
                  <a:close/>
                </a:path>
              </a:pathLst>
            </a:custGeom>
            <a:solidFill>
              <a:srgbClr val="000000"/>
            </a:solidFill>
          </p:spPr>
          <p:txBody>
            <a:bodyPr wrap="square" lIns="0" tIns="0" rIns="0" bIns="0" rtlCol="0"/>
            <a:lstStyle/>
            <a:p>
              <a:endParaRPr>
                <a:latin typeface="华文中宋" panose="02010600040101010101" pitchFamily="2" charset="-122"/>
                <a:ea typeface="华文中宋" panose="02010600040101010101" pitchFamily="2" charset="-122"/>
              </a:endParaRPr>
            </a:p>
          </p:txBody>
        </p:sp>
        <p:pic>
          <p:nvPicPr>
            <p:cNvPr id="9" name="object 9"/>
            <p:cNvPicPr/>
            <p:nvPr/>
          </p:nvPicPr>
          <p:blipFill>
            <a:blip r:embed="rId4" cstate="print"/>
            <a:stretch>
              <a:fillRect/>
            </a:stretch>
          </p:blipFill>
          <p:spPr>
            <a:xfrm>
              <a:off x="5463387" y="3863"/>
              <a:ext cx="218818" cy="218818"/>
            </a:xfrm>
            <a:prstGeom prst="rect">
              <a:avLst/>
            </a:prstGeom>
          </p:spPr>
        </p:pic>
      </p:grpSp>
      <p:grpSp>
        <p:nvGrpSpPr>
          <p:cNvPr id="10" name="object 10"/>
          <p:cNvGrpSpPr/>
          <p:nvPr/>
        </p:nvGrpSpPr>
        <p:grpSpPr>
          <a:xfrm>
            <a:off x="309193" y="817927"/>
            <a:ext cx="5142230" cy="679450"/>
            <a:chOff x="309193" y="742454"/>
            <a:chExt cx="5142230" cy="679450"/>
          </a:xfrm>
        </p:grpSpPr>
        <p:sp>
          <p:nvSpPr>
            <p:cNvPr id="11" name="object 11"/>
            <p:cNvSpPr/>
            <p:nvPr/>
          </p:nvSpPr>
          <p:spPr>
            <a:xfrm>
              <a:off x="309193" y="742454"/>
              <a:ext cx="5142230" cy="82550"/>
            </a:xfrm>
            <a:custGeom>
              <a:avLst/>
              <a:gdLst/>
              <a:ahLst/>
              <a:cxnLst/>
              <a:rect l="l" t="t" r="r" b="b"/>
              <a:pathLst>
                <a:path w="5142230" h="82550">
                  <a:moveTo>
                    <a:pt x="5090865" y="0"/>
                  </a:moveTo>
                  <a:lnTo>
                    <a:pt x="50800" y="0"/>
                  </a:lnTo>
                  <a:lnTo>
                    <a:pt x="31075" y="4008"/>
                  </a:lnTo>
                  <a:lnTo>
                    <a:pt x="14922" y="14922"/>
                  </a:lnTo>
                  <a:lnTo>
                    <a:pt x="4008" y="31075"/>
                  </a:lnTo>
                  <a:lnTo>
                    <a:pt x="0" y="50800"/>
                  </a:lnTo>
                  <a:lnTo>
                    <a:pt x="0" y="82384"/>
                  </a:lnTo>
                  <a:lnTo>
                    <a:pt x="5141666" y="82384"/>
                  </a:lnTo>
                  <a:lnTo>
                    <a:pt x="5141666" y="50800"/>
                  </a:lnTo>
                  <a:lnTo>
                    <a:pt x="5137657" y="31075"/>
                  </a:lnTo>
                  <a:lnTo>
                    <a:pt x="5126743" y="14922"/>
                  </a:lnTo>
                  <a:lnTo>
                    <a:pt x="5110590" y="4008"/>
                  </a:lnTo>
                  <a:lnTo>
                    <a:pt x="5090865" y="0"/>
                  </a:lnTo>
                  <a:close/>
                </a:path>
              </a:pathLst>
            </a:custGeom>
            <a:solidFill>
              <a:srgbClr val="003E87"/>
            </a:solidFill>
          </p:spPr>
          <p:txBody>
            <a:bodyPr wrap="square" lIns="0" tIns="0" rIns="0" bIns="0" rtlCol="0"/>
            <a:lstStyle/>
            <a:p>
              <a:endParaRPr>
                <a:latin typeface="华文中宋" panose="02010600040101010101" pitchFamily="2" charset="-122"/>
                <a:ea typeface="华文中宋" panose="02010600040101010101" pitchFamily="2" charset="-122"/>
              </a:endParaRPr>
            </a:p>
          </p:txBody>
        </p:sp>
        <p:sp>
          <p:nvSpPr>
            <p:cNvPr id="12" name="object 12"/>
            <p:cNvSpPr/>
            <p:nvPr/>
          </p:nvSpPr>
          <p:spPr>
            <a:xfrm>
              <a:off x="309193" y="786881"/>
              <a:ext cx="5142230" cy="635000"/>
            </a:xfrm>
            <a:custGeom>
              <a:avLst/>
              <a:gdLst/>
              <a:ahLst/>
              <a:cxnLst/>
              <a:rect l="l" t="t" r="r" b="b"/>
              <a:pathLst>
                <a:path w="5142230" h="635000">
                  <a:moveTo>
                    <a:pt x="5141666" y="0"/>
                  </a:moveTo>
                  <a:lnTo>
                    <a:pt x="0" y="0"/>
                  </a:lnTo>
                  <a:lnTo>
                    <a:pt x="0" y="583981"/>
                  </a:lnTo>
                  <a:lnTo>
                    <a:pt x="4008" y="603706"/>
                  </a:lnTo>
                  <a:lnTo>
                    <a:pt x="14922" y="619859"/>
                  </a:lnTo>
                  <a:lnTo>
                    <a:pt x="31075" y="630773"/>
                  </a:lnTo>
                  <a:lnTo>
                    <a:pt x="50800" y="634781"/>
                  </a:lnTo>
                  <a:lnTo>
                    <a:pt x="5090865" y="634781"/>
                  </a:lnTo>
                  <a:lnTo>
                    <a:pt x="5110590" y="630773"/>
                  </a:lnTo>
                  <a:lnTo>
                    <a:pt x="5126743" y="619859"/>
                  </a:lnTo>
                  <a:lnTo>
                    <a:pt x="5137657" y="603706"/>
                  </a:lnTo>
                  <a:lnTo>
                    <a:pt x="5141666" y="583981"/>
                  </a:lnTo>
                  <a:lnTo>
                    <a:pt x="5141666" y="0"/>
                  </a:lnTo>
                  <a:close/>
                </a:path>
              </a:pathLst>
            </a:custGeom>
            <a:solidFill>
              <a:srgbClr val="003F87"/>
            </a:solidFill>
          </p:spPr>
          <p:txBody>
            <a:bodyPr wrap="square" lIns="0" tIns="0" rIns="0" bIns="0" rtlCol="0"/>
            <a:lstStyle/>
            <a:p>
              <a:endParaRPr>
                <a:latin typeface="华文中宋" panose="02010600040101010101" pitchFamily="2" charset="-122"/>
                <a:ea typeface="华文中宋" panose="02010600040101010101" pitchFamily="2" charset="-122"/>
              </a:endParaRPr>
            </a:p>
          </p:txBody>
        </p:sp>
      </p:grpSp>
      <p:sp>
        <p:nvSpPr>
          <p:cNvPr id="13" name="object 13"/>
          <p:cNvSpPr txBox="1"/>
          <p:nvPr/>
        </p:nvSpPr>
        <p:spPr>
          <a:xfrm>
            <a:off x="292424" y="814007"/>
            <a:ext cx="5175768" cy="623889"/>
          </a:xfrm>
          <a:prstGeom prst="rect">
            <a:avLst/>
          </a:prstGeom>
        </p:spPr>
        <p:txBody>
          <a:bodyPr vert="horz" wrap="square" lIns="0" tIns="66675" rIns="0" bIns="0" rtlCol="0">
            <a:spAutoFit/>
          </a:bodyPr>
          <a:lstStyle/>
          <a:p>
            <a:pPr algn="ctr">
              <a:lnSpc>
                <a:spcPct val="100000"/>
              </a:lnSpc>
              <a:spcBef>
                <a:spcPts val="525"/>
              </a:spcBef>
            </a:pPr>
            <a:r>
              <a:rPr lang="en-US" sz="1600" b="1" spc="-5" dirty="0">
                <a:solidFill>
                  <a:srgbClr val="FFFFFF"/>
                </a:solidFill>
                <a:latin typeface="Times New Roman" panose="02020603050405020304" pitchFamily="18" charset="0"/>
                <a:ea typeface="华文中宋" panose="02010600040101010101" pitchFamily="2" charset="-122"/>
                <a:cs typeface="Times New Roman" panose="02020603050405020304" pitchFamily="18" charset="0"/>
              </a:rPr>
              <a:t>Zero-Query Adversarial Attack </a:t>
            </a:r>
          </a:p>
          <a:p>
            <a:pPr algn="ctr">
              <a:lnSpc>
                <a:spcPct val="100000"/>
              </a:lnSpc>
              <a:spcBef>
                <a:spcPts val="525"/>
              </a:spcBef>
            </a:pPr>
            <a:r>
              <a:rPr lang="en-US" sz="1600" b="1" spc="-5" dirty="0">
                <a:solidFill>
                  <a:srgbClr val="FFFFFF"/>
                </a:solidFill>
                <a:latin typeface="Times New Roman" panose="02020603050405020304" pitchFamily="18" charset="0"/>
                <a:ea typeface="华文中宋" panose="02010600040101010101" pitchFamily="2" charset="-122"/>
                <a:cs typeface="Times New Roman" panose="02020603050405020304" pitchFamily="18" charset="0"/>
              </a:rPr>
              <a:t>on Black-box Automatic Speech Recognition Systems</a:t>
            </a:r>
          </a:p>
        </p:txBody>
      </p:sp>
      <p:sp>
        <p:nvSpPr>
          <p:cNvPr id="14" name="object 14"/>
          <p:cNvSpPr txBox="1"/>
          <p:nvPr/>
        </p:nvSpPr>
        <p:spPr>
          <a:xfrm>
            <a:off x="2153467" y="1852006"/>
            <a:ext cx="1453681" cy="1030410"/>
          </a:xfrm>
          <a:prstGeom prst="rect">
            <a:avLst/>
          </a:prstGeom>
        </p:spPr>
        <p:txBody>
          <a:bodyPr vert="horz" wrap="square" lIns="0" tIns="12065" rIns="0" bIns="0" rtlCol="0">
            <a:spAutoFit/>
          </a:bodyPr>
          <a:lstStyle/>
          <a:p>
            <a:pPr algn="ctr">
              <a:lnSpc>
                <a:spcPct val="100000"/>
              </a:lnSpc>
              <a:spcBef>
                <a:spcPts val="95"/>
              </a:spcBef>
            </a:pPr>
            <a:r>
              <a:rPr lang="en-US" altLang="zh-CN" sz="1100" b="1" dirty="0" err="1">
                <a:solidFill>
                  <a:schemeClr val="tx1"/>
                </a:solidFill>
                <a:latin typeface="Georgia" panose="02040502050405020303" pitchFamily="18" charset="0"/>
                <a:ea typeface="华文中宋" panose="02010600040101010101" pitchFamily="2" charset="-122"/>
                <a:cs typeface="宋体"/>
              </a:rPr>
              <a:t>PhilFan</a:t>
            </a:r>
            <a:endParaRPr lang="en-US" altLang="zh-CN" sz="1100" b="1" dirty="0">
              <a:solidFill>
                <a:schemeClr val="tx1"/>
              </a:solidFill>
              <a:latin typeface="Georgia" panose="02040502050405020303" pitchFamily="18" charset="0"/>
              <a:ea typeface="华文中宋" panose="02010600040101010101" pitchFamily="2" charset="-122"/>
              <a:cs typeface="宋体"/>
            </a:endParaRPr>
          </a:p>
          <a:p>
            <a:pPr algn="ctr">
              <a:lnSpc>
                <a:spcPct val="100000"/>
              </a:lnSpc>
              <a:spcBef>
                <a:spcPts val="95"/>
              </a:spcBef>
            </a:pPr>
            <a:r>
              <a:rPr lang="en-US" altLang="zh-CN" sz="1100" b="1" dirty="0">
                <a:solidFill>
                  <a:schemeClr val="tx1"/>
                </a:solidFill>
                <a:latin typeface="Georgia" panose="02040502050405020303" pitchFamily="18" charset="0"/>
                <a:ea typeface="华文中宋" panose="02010600040101010101" pitchFamily="2" charset="-122"/>
                <a:cs typeface="宋体"/>
                <a:hlinkClick r:id="rId5"/>
              </a:rPr>
              <a:t>www.philfan.cn</a:t>
            </a:r>
            <a:endParaRPr lang="en-US" altLang="zh-CN" sz="1100" b="1" dirty="0">
              <a:solidFill>
                <a:schemeClr val="tx1"/>
              </a:solidFill>
              <a:latin typeface="Georgia" panose="02040502050405020303" pitchFamily="18" charset="0"/>
              <a:ea typeface="华文中宋" panose="02010600040101010101" pitchFamily="2" charset="-122"/>
              <a:cs typeface="宋体"/>
            </a:endParaRPr>
          </a:p>
          <a:p>
            <a:pPr algn="ctr">
              <a:lnSpc>
                <a:spcPct val="100000"/>
              </a:lnSpc>
              <a:spcBef>
                <a:spcPts val="95"/>
              </a:spcBef>
            </a:pPr>
            <a:endParaRPr lang="en-US" altLang="zh-CN" sz="1100" b="1" dirty="0">
              <a:solidFill>
                <a:schemeClr val="tx1"/>
              </a:solidFill>
              <a:latin typeface="Georgia" panose="02040502050405020303" pitchFamily="18" charset="0"/>
              <a:ea typeface="华文中宋" panose="02010600040101010101" pitchFamily="2" charset="-122"/>
              <a:cs typeface="宋体"/>
            </a:endParaRPr>
          </a:p>
          <a:p>
            <a:pPr algn="ctr">
              <a:lnSpc>
                <a:spcPct val="100000"/>
              </a:lnSpc>
              <a:spcBef>
                <a:spcPts val="95"/>
              </a:spcBef>
            </a:pPr>
            <a:r>
              <a:rPr lang="zh-CN" altLang="en-US" sz="1100" b="1" dirty="0">
                <a:solidFill>
                  <a:schemeClr val="tx1"/>
                </a:solidFill>
                <a:latin typeface="Georgia" panose="02040502050405020303" pitchFamily="18" charset="0"/>
                <a:ea typeface="华文中宋" panose="02010600040101010101" pitchFamily="2" charset="-122"/>
                <a:cs typeface="宋体"/>
              </a:rPr>
              <a:t>  </a:t>
            </a:r>
            <a:endParaRPr lang="zh-CN" altLang="en-US" sz="800" dirty="0">
              <a:latin typeface="Georgia" panose="02040502050405020303" pitchFamily="18" charset="0"/>
              <a:ea typeface="华文中宋" panose="02010600040101010101" pitchFamily="2" charset="-122"/>
              <a:cs typeface="宋体"/>
            </a:endParaRPr>
          </a:p>
          <a:p>
            <a:pPr marL="12700" algn="ctr">
              <a:lnSpc>
                <a:spcPct val="100000"/>
              </a:lnSpc>
              <a:spcBef>
                <a:spcPts val="85"/>
              </a:spcBef>
            </a:pPr>
            <a:r>
              <a:rPr lang="en-US" altLang="zh-CN" sz="800" spc="-75" dirty="0">
                <a:latin typeface="Georgia" panose="02040502050405020303" pitchFamily="18" charset="0"/>
                <a:ea typeface="华文中宋" panose="02010600040101010101" pitchFamily="2" charset="-122"/>
              </a:rPr>
              <a:t>1</a:t>
            </a:r>
            <a:r>
              <a:rPr lang="en-US" altLang="zh-CN" sz="800" spc="-75" baseline="30000" dirty="0">
                <a:latin typeface="Georgia" panose="02040502050405020303" pitchFamily="18" charset="0"/>
                <a:ea typeface="华文中宋" panose="02010600040101010101" pitchFamily="2" charset="-122"/>
              </a:rPr>
              <a:t>st</a:t>
            </a:r>
            <a:r>
              <a:rPr lang="en-US" altLang="zh-CN" sz="800" spc="-75" dirty="0">
                <a:latin typeface="Georgia" panose="02040502050405020303" pitchFamily="18" charset="0"/>
                <a:ea typeface="华文中宋" panose="02010600040101010101" pitchFamily="2" charset="-122"/>
              </a:rPr>
              <a:t>  Nov  2024 </a:t>
            </a:r>
          </a:p>
          <a:p>
            <a:pPr algn="ctr">
              <a:lnSpc>
                <a:spcPct val="100000"/>
              </a:lnSpc>
              <a:spcBef>
                <a:spcPts val="95"/>
              </a:spcBef>
            </a:pPr>
            <a:endParaRPr lang="zh-CN" altLang="en-US" sz="1000" dirty="0">
              <a:latin typeface="华文中宋" panose="02010600040101010101" pitchFamily="2" charset="-122"/>
              <a:ea typeface="华文中宋" panose="02010600040101010101" pitchFamily="2" charset="-122"/>
              <a:cs typeface="宋体"/>
            </a:endParaRPr>
          </a:p>
        </p:txBody>
      </p:sp>
      <p:grpSp>
        <p:nvGrpSpPr>
          <p:cNvPr id="15" name="object 15"/>
          <p:cNvGrpSpPr/>
          <p:nvPr/>
        </p:nvGrpSpPr>
        <p:grpSpPr>
          <a:xfrm>
            <a:off x="0" y="3141040"/>
            <a:ext cx="5760085" cy="99060"/>
            <a:chOff x="0" y="3141040"/>
            <a:chExt cx="5760085" cy="99060"/>
          </a:xfrm>
        </p:grpSpPr>
        <p:sp>
          <p:nvSpPr>
            <p:cNvPr id="16" name="object 16"/>
            <p:cNvSpPr/>
            <p:nvPr/>
          </p:nvSpPr>
          <p:spPr>
            <a:xfrm>
              <a:off x="0" y="3141040"/>
              <a:ext cx="3456304" cy="99060"/>
            </a:xfrm>
            <a:custGeom>
              <a:avLst/>
              <a:gdLst/>
              <a:ahLst/>
              <a:cxnLst/>
              <a:rect l="l" t="t" r="r" b="b"/>
              <a:pathLst>
                <a:path w="3456304" h="99060">
                  <a:moveTo>
                    <a:pt x="3456038" y="0"/>
                  </a:moveTo>
                  <a:lnTo>
                    <a:pt x="2016036" y="0"/>
                  </a:lnTo>
                  <a:lnTo>
                    <a:pt x="0" y="0"/>
                  </a:lnTo>
                  <a:lnTo>
                    <a:pt x="0" y="98983"/>
                  </a:lnTo>
                  <a:lnTo>
                    <a:pt x="2016036" y="98983"/>
                  </a:lnTo>
                  <a:lnTo>
                    <a:pt x="3456038" y="98983"/>
                  </a:lnTo>
                  <a:lnTo>
                    <a:pt x="3456038" y="0"/>
                  </a:lnTo>
                  <a:close/>
                </a:path>
              </a:pathLst>
            </a:custGeom>
            <a:solidFill>
              <a:srgbClr val="000000"/>
            </a:solidFill>
          </p:spPr>
          <p:txBody>
            <a:bodyPr wrap="square" lIns="0" tIns="0" rIns="0" bIns="0" rtlCol="0"/>
            <a:lstStyle/>
            <a:p>
              <a:endParaRPr>
                <a:latin typeface="Times New Roman" panose="02020603050405020304" pitchFamily="18" charset="0"/>
                <a:ea typeface="华文中宋" panose="02010600040101010101" pitchFamily="2" charset="-122"/>
                <a:cs typeface="Times New Roman" panose="02020603050405020304" pitchFamily="18" charset="0"/>
              </a:endParaRPr>
            </a:p>
          </p:txBody>
        </p:sp>
        <p:sp>
          <p:nvSpPr>
            <p:cNvPr id="17" name="object 17"/>
            <p:cNvSpPr/>
            <p:nvPr/>
          </p:nvSpPr>
          <p:spPr>
            <a:xfrm>
              <a:off x="3456038" y="3141040"/>
              <a:ext cx="2304415" cy="99060"/>
            </a:xfrm>
            <a:custGeom>
              <a:avLst/>
              <a:gdLst/>
              <a:ahLst/>
              <a:cxnLst/>
              <a:rect l="l" t="t" r="r" b="b"/>
              <a:pathLst>
                <a:path w="2304415" h="99060">
                  <a:moveTo>
                    <a:pt x="2303957" y="0"/>
                  </a:moveTo>
                  <a:lnTo>
                    <a:pt x="1958378" y="0"/>
                  </a:lnTo>
                  <a:lnTo>
                    <a:pt x="0" y="0"/>
                  </a:lnTo>
                  <a:lnTo>
                    <a:pt x="0" y="98983"/>
                  </a:lnTo>
                  <a:lnTo>
                    <a:pt x="1958378" y="98983"/>
                  </a:lnTo>
                  <a:lnTo>
                    <a:pt x="2303957" y="98983"/>
                  </a:lnTo>
                  <a:lnTo>
                    <a:pt x="2303957" y="0"/>
                  </a:lnTo>
                  <a:close/>
                </a:path>
              </a:pathLst>
            </a:custGeom>
            <a:solidFill>
              <a:srgbClr val="003E87"/>
            </a:solidFill>
          </p:spPr>
          <p:txBody>
            <a:bodyPr wrap="square" lIns="0" tIns="0" rIns="0" bIns="0" rtlCol="0"/>
            <a:lstStyle/>
            <a:p>
              <a:endParaRPr>
                <a:latin typeface="Times New Roman" panose="02020603050405020304" pitchFamily="18" charset="0"/>
                <a:ea typeface="华文中宋" panose="02010600040101010101" pitchFamily="2" charset="-122"/>
                <a:cs typeface="Times New Roman" panose="02020603050405020304" pitchFamily="18" charset="0"/>
              </a:endParaRPr>
            </a:p>
          </p:txBody>
        </p:sp>
      </p:grpSp>
      <p:sp>
        <p:nvSpPr>
          <p:cNvPr id="18" name="object 18"/>
          <p:cNvSpPr txBox="1">
            <a:spLocks noGrp="1"/>
          </p:cNvSpPr>
          <p:nvPr>
            <p:ph type="dt" sz="half" idx="4294967295"/>
          </p:nvPr>
        </p:nvSpPr>
        <p:spPr>
          <a:xfrm>
            <a:off x="695375" y="3134200"/>
            <a:ext cx="812597" cy="103233"/>
          </a:xfrm>
          <a:prstGeom prst="rect">
            <a:avLst/>
          </a:prstGeom>
        </p:spPr>
        <p:txBody>
          <a:bodyPr vert="horz" wrap="square" lIns="0" tIns="10795" rIns="0" bIns="0" rtlCol="0">
            <a:spAutoFit/>
          </a:bodyPr>
          <a:lstStyle/>
          <a:p>
            <a:pPr marL="12700" algn="ctr">
              <a:lnSpc>
                <a:spcPct val="100000"/>
              </a:lnSpc>
              <a:spcBef>
                <a:spcPts val="85"/>
              </a:spcBef>
            </a:pPr>
            <a:r>
              <a:rPr lang="en-US" altLang="zh-CN" sz="600" spc="5" dirty="0" err="1">
                <a:solidFill>
                  <a:schemeClr val="bg1"/>
                </a:solidFill>
                <a:latin typeface="Times New Roman" panose="02020603050405020304" pitchFamily="18" charset="0"/>
                <a:ea typeface="华文中宋" panose="02010600040101010101" pitchFamily="2" charset="-122"/>
                <a:cs typeface="Times New Roman" panose="02020603050405020304" pitchFamily="18" charset="0"/>
              </a:rPr>
              <a:t>PhilFan</a:t>
            </a:r>
            <a:endParaRPr sz="600" spc="5" dirty="0">
              <a:solidFill>
                <a:schemeClr val="bg1"/>
              </a:solidFill>
              <a:latin typeface="Times New Roman" panose="02020603050405020304" pitchFamily="18" charset="0"/>
              <a:ea typeface="华文中宋" panose="02010600040101010101" pitchFamily="2" charset="-122"/>
              <a:cs typeface="Times New Roman" panose="02020603050405020304" pitchFamily="18" charset="0"/>
            </a:endParaRPr>
          </a:p>
        </p:txBody>
      </p:sp>
      <p:sp>
        <p:nvSpPr>
          <p:cNvPr id="21" name="object 21"/>
          <p:cNvSpPr txBox="1">
            <a:spLocks noGrp="1"/>
          </p:cNvSpPr>
          <p:nvPr>
            <p:ph type="sldNum" sz="quarter" idx="7"/>
          </p:nvPr>
        </p:nvSpPr>
        <p:spPr>
          <a:xfrm>
            <a:off x="5501170" y="3138859"/>
            <a:ext cx="325110" cy="83997"/>
          </a:xfrm>
          <a:prstGeom prst="rect">
            <a:avLst/>
          </a:prstGeom>
        </p:spPr>
        <p:txBody>
          <a:bodyPr vert="horz" wrap="square" lIns="0" tIns="6985" rIns="0" bIns="0" rtlCol="0">
            <a:spAutoFit/>
          </a:bodyPr>
          <a:lstStyle/>
          <a:p>
            <a:pPr marL="39370">
              <a:lnSpc>
                <a:spcPct val="100000"/>
              </a:lnSpc>
              <a:spcBef>
                <a:spcPts val="55"/>
              </a:spcBef>
            </a:pPr>
            <a:fld id="{81D60167-4931-47E6-BA6A-407CBD079E47}" type="slidenum">
              <a:rPr dirty="0">
                <a:latin typeface="Times New Roman" panose="02020603050405020304" pitchFamily="18" charset="0"/>
                <a:ea typeface="华文中宋" panose="02010600040101010101" pitchFamily="2" charset="-122"/>
                <a:cs typeface="Times New Roman" panose="02020603050405020304" pitchFamily="18" charset="0"/>
              </a:rPr>
              <a:t>1</a:t>
            </a:fld>
            <a:r>
              <a:rPr spc="-10" dirty="0">
                <a:latin typeface="Times New Roman" panose="02020603050405020304" pitchFamily="18" charset="0"/>
                <a:ea typeface="华文中宋" panose="02010600040101010101" pitchFamily="2" charset="-122"/>
                <a:cs typeface="Times New Roman" panose="02020603050405020304" pitchFamily="18" charset="0"/>
              </a:rPr>
              <a:t> </a:t>
            </a:r>
            <a:r>
              <a:rPr dirty="0">
                <a:latin typeface="Times New Roman" panose="02020603050405020304" pitchFamily="18" charset="0"/>
                <a:ea typeface="华文中宋" panose="02010600040101010101" pitchFamily="2" charset="-122"/>
                <a:cs typeface="Times New Roman" panose="02020603050405020304" pitchFamily="18" charset="0"/>
              </a:rPr>
              <a:t>/</a:t>
            </a:r>
            <a:r>
              <a:rPr spc="-5" dirty="0">
                <a:latin typeface="Times New Roman" panose="02020603050405020304" pitchFamily="18" charset="0"/>
                <a:ea typeface="华文中宋" panose="02010600040101010101" pitchFamily="2" charset="-122"/>
                <a:cs typeface="Times New Roman" panose="02020603050405020304" pitchFamily="18" charset="0"/>
              </a:rPr>
              <a:t> </a:t>
            </a:r>
            <a:r>
              <a:rPr spc="-25" dirty="0">
                <a:latin typeface="Times New Roman" panose="02020603050405020304" pitchFamily="18" charset="0"/>
                <a:ea typeface="华文中宋" panose="02010600040101010101" pitchFamily="2" charset="-122"/>
                <a:cs typeface="Times New Roman" panose="02020603050405020304" pitchFamily="18" charset="0"/>
              </a:rPr>
              <a:t>12</a:t>
            </a:r>
          </a:p>
        </p:txBody>
      </p:sp>
      <p:sp>
        <p:nvSpPr>
          <p:cNvPr id="22" name="object 16">
            <a:extLst>
              <a:ext uri="{FF2B5EF4-FFF2-40B4-BE49-F238E27FC236}">
                <a16:creationId xmlns:a16="http://schemas.microsoft.com/office/drawing/2014/main" id="{3317F8F5-8C12-6283-D141-BC8AB474ADBD}"/>
              </a:ext>
            </a:extLst>
          </p:cNvPr>
          <p:cNvSpPr txBox="1">
            <a:spLocks noGrp="1"/>
          </p:cNvSpPr>
          <p:nvPr>
            <p:ph type="ftr" sz="quarter" idx="4294967295"/>
          </p:nvPr>
        </p:nvSpPr>
        <p:spPr>
          <a:xfrm>
            <a:off x="2369976" y="3134998"/>
            <a:ext cx="553403" cy="103233"/>
          </a:xfrm>
          <a:prstGeom prst="rect">
            <a:avLst/>
          </a:prstGeom>
        </p:spPr>
        <p:txBody>
          <a:bodyPr vert="horz" wrap="square" lIns="0" tIns="10795" rIns="0" bIns="0" rtlCol="0">
            <a:spAutoFit/>
          </a:bodyPr>
          <a:lstStyle/>
          <a:p>
            <a:pPr marL="12700" algn="ctr">
              <a:lnSpc>
                <a:spcPct val="100000"/>
              </a:lnSpc>
              <a:spcBef>
                <a:spcPts val="85"/>
              </a:spcBef>
            </a:pPr>
            <a:r>
              <a:rPr lang="en-US" altLang="zh-CN" sz="600" spc="-75" dirty="0">
                <a:solidFill>
                  <a:schemeClr val="bg1"/>
                </a:solidFill>
                <a:latin typeface="Times New Roman" panose="02020603050405020304" pitchFamily="18" charset="0"/>
                <a:ea typeface="华文中宋" panose="02010600040101010101" pitchFamily="2" charset="-122"/>
                <a:cs typeface="Times New Roman" panose="02020603050405020304" pitchFamily="18" charset="0"/>
              </a:rPr>
              <a:t>1</a:t>
            </a:r>
            <a:r>
              <a:rPr lang="en-US" altLang="zh-CN" sz="600" spc="-75" baseline="30000" dirty="0">
                <a:solidFill>
                  <a:schemeClr val="bg1"/>
                </a:solidFill>
                <a:latin typeface="Times New Roman" panose="02020603050405020304" pitchFamily="18" charset="0"/>
                <a:ea typeface="华文中宋" panose="02010600040101010101" pitchFamily="2" charset="-122"/>
                <a:cs typeface="Times New Roman" panose="02020603050405020304" pitchFamily="18" charset="0"/>
              </a:rPr>
              <a:t>st</a:t>
            </a:r>
            <a:r>
              <a:rPr lang="en-US" altLang="zh-CN" sz="600" spc="-75" dirty="0">
                <a:solidFill>
                  <a:schemeClr val="bg1"/>
                </a:solidFill>
                <a:latin typeface="Times New Roman" panose="02020603050405020304" pitchFamily="18" charset="0"/>
                <a:ea typeface="华文中宋" panose="02010600040101010101" pitchFamily="2" charset="-122"/>
                <a:cs typeface="Times New Roman" panose="02020603050405020304" pitchFamily="18" charset="0"/>
              </a:rPr>
              <a:t>  Nov  2024 </a:t>
            </a:r>
            <a:endParaRPr sz="600" spc="-75" dirty="0">
              <a:solidFill>
                <a:schemeClr val="bg1"/>
              </a:solidFill>
              <a:latin typeface="Times New Roman" panose="02020603050405020304" pitchFamily="18" charset="0"/>
              <a:ea typeface="华文中宋" panose="02010600040101010101" pitchFamily="2" charset="-122"/>
              <a:cs typeface="Times New Roman" panose="02020603050405020304" pitchFamily="18" charset="0"/>
            </a:endParaRPr>
          </a:p>
        </p:txBody>
      </p:sp>
    </p:spTree>
  </p:cSld>
  <p:clrMapOvr>
    <a:masterClrMapping/>
  </p:clrMapOvr>
  <p:transition>
    <p:cut/>
  </p:transition>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6" name="矩形: 圆角 55">
            <a:extLst>
              <a:ext uri="{FF2B5EF4-FFF2-40B4-BE49-F238E27FC236}">
                <a16:creationId xmlns:a16="http://schemas.microsoft.com/office/drawing/2014/main" id="{EFA82803-BBBC-4C0A-8B46-0227CBECFA30}"/>
              </a:ext>
            </a:extLst>
          </p:cNvPr>
          <p:cNvSpPr/>
          <p:nvPr/>
        </p:nvSpPr>
        <p:spPr>
          <a:xfrm>
            <a:off x="100290" y="1376537"/>
            <a:ext cx="5612016" cy="676406"/>
          </a:xfrm>
          <a:prstGeom prst="round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Georgia" panose="02040502050405020303" pitchFamily="18" charset="0"/>
              <a:ea typeface="华文中宋" panose="02010600040101010101" pitchFamily="2" charset="-122"/>
            </a:endParaRPr>
          </a:p>
        </p:txBody>
      </p:sp>
      <p:sp>
        <p:nvSpPr>
          <p:cNvPr id="52" name="矩形: 圆角 51">
            <a:extLst>
              <a:ext uri="{FF2B5EF4-FFF2-40B4-BE49-F238E27FC236}">
                <a16:creationId xmlns:a16="http://schemas.microsoft.com/office/drawing/2014/main" id="{56B032B6-2F99-431A-B43A-4801D42ED04A}"/>
              </a:ext>
            </a:extLst>
          </p:cNvPr>
          <p:cNvSpPr/>
          <p:nvPr/>
        </p:nvSpPr>
        <p:spPr>
          <a:xfrm>
            <a:off x="100290" y="627002"/>
            <a:ext cx="5612016" cy="676406"/>
          </a:xfrm>
          <a:prstGeom prst="round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Georgia" panose="02040502050405020303" pitchFamily="18" charset="0"/>
              <a:ea typeface="华文中宋" panose="02010600040101010101" pitchFamily="2" charset="-122"/>
            </a:endParaRPr>
          </a:p>
        </p:txBody>
      </p:sp>
      <p:grpSp>
        <p:nvGrpSpPr>
          <p:cNvPr id="3" name="object 3"/>
          <p:cNvGrpSpPr/>
          <p:nvPr/>
        </p:nvGrpSpPr>
        <p:grpSpPr>
          <a:xfrm>
            <a:off x="0" y="0"/>
            <a:ext cx="5765952" cy="485927"/>
            <a:chOff x="-5715" y="25"/>
            <a:chExt cx="5765952" cy="485927"/>
          </a:xfrm>
        </p:grpSpPr>
        <p:sp>
          <p:nvSpPr>
            <p:cNvPr id="4" name="object 4"/>
            <p:cNvSpPr/>
            <p:nvPr/>
          </p:nvSpPr>
          <p:spPr>
            <a:xfrm>
              <a:off x="4071874" y="25"/>
              <a:ext cx="539242" cy="230504"/>
            </a:xfrm>
            <a:custGeom>
              <a:avLst/>
              <a:gdLst/>
              <a:ahLst/>
              <a:cxnLst/>
              <a:rect l="l" t="t" r="r" b="b"/>
              <a:pathLst>
                <a:path w="490220" h="230504">
                  <a:moveTo>
                    <a:pt x="489635" y="0"/>
                  </a:moveTo>
                  <a:lnTo>
                    <a:pt x="0" y="0"/>
                  </a:lnTo>
                  <a:lnTo>
                    <a:pt x="0" y="230339"/>
                  </a:lnTo>
                  <a:lnTo>
                    <a:pt x="489635" y="230339"/>
                  </a:lnTo>
                  <a:lnTo>
                    <a:pt x="489635" y="0"/>
                  </a:lnTo>
                  <a:close/>
                </a:path>
              </a:pathLst>
            </a:custGeom>
            <a:solidFill>
              <a:srgbClr val="000000"/>
            </a:solidFill>
          </p:spPr>
          <p:txBody>
            <a:bodyPr wrap="square" lIns="0" tIns="0" rIns="0" bIns="0" rtlCol="0"/>
            <a:lstStyle/>
            <a:p>
              <a:endParaRPr>
                <a:latin typeface="华文中宋" panose="02010600040101010101" pitchFamily="2" charset="-122"/>
                <a:ea typeface="华文中宋" panose="02010600040101010101" pitchFamily="2" charset="-122"/>
              </a:endParaRPr>
            </a:p>
          </p:txBody>
        </p:sp>
        <p:sp>
          <p:nvSpPr>
            <p:cNvPr id="6" name="object 6"/>
            <p:cNvSpPr/>
            <p:nvPr/>
          </p:nvSpPr>
          <p:spPr>
            <a:xfrm>
              <a:off x="4608017" y="25"/>
              <a:ext cx="777875" cy="230504"/>
            </a:xfrm>
            <a:custGeom>
              <a:avLst/>
              <a:gdLst/>
              <a:ahLst/>
              <a:cxnLst/>
              <a:rect l="l" t="t" r="r" b="b"/>
              <a:pathLst>
                <a:path w="777875" h="230504">
                  <a:moveTo>
                    <a:pt x="777570" y="0"/>
                  </a:moveTo>
                  <a:lnTo>
                    <a:pt x="0" y="0"/>
                  </a:lnTo>
                  <a:lnTo>
                    <a:pt x="0" y="230339"/>
                  </a:lnTo>
                  <a:lnTo>
                    <a:pt x="777570" y="230339"/>
                  </a:lnTo>
                  <a:lnTo>
                    <a:pt x="777570" y="0"/>
                  </a:lnTo>
                  <a:close/>
                </a:path>
              </a:pathLst>
            </a:custGeom>
            <a:solidFill>
              <a:srgbClr val="000000"/>
            </a:solidFill>
          </p:spPr>
          <p:txBody>
            <a:bodyPr wrap="square" lIns="0" tIns="0" rIns="0" bIns="0" rtlCol="0"/>
            <a:lstStyle/>
            <a:p>
              <a:endParaRPr>
                <a:latin typeface="华文中宋" panose="02010600040101010101" pitchFamily="2" charset="-122"/>
                <a:ea typeface="华文中宋" panose="02010600040101010101" pitchFamily="2" charset="-122"/>
              </a:endParaRPr>
            </a:p>
          </p:txBody>
        </p:sp>
        <p:pic>
          <p:nvPicPr>
            <p:cNvPr id="7" name="object 7"/>
            <p:cNvPicPr/>
            <p:nvPr/>
          </p:nvPicPr>
          <p:blipFill>
            <a:blip r:embed="rId4" cstate="print"/>
            <a:stretch>
              <a:fillRect/>
            </a:stretch>
          </p:blipFill>
          <p:spPr>
            <a:xfrm>
              <a:off x="4702149" y="11545"/>
              <a:ext cx="589326" cy="207300"/>
            </a:xfrm>
            <a:prstGeom prst="rect">
              <a:avLst/>
            </a:prstGeom>
          </p:spPr>
        </p:pic>
        <p:sp>
          <p:nvSpPr>
            <p:cNvPr id="8" name="object 8"/>
            <p:cNvSpPr/>
            <p:nvPr/>
          </p:nvSpPr>
          <p:spPr>
            <a:xfrm>
              <a:off x="5385587" y="25"/>
              <a:ext cx="374650" cy="230504"/>
            </a:xfrm>
            <a:custGeom>
              <a:avLst/>
              <a:gdLst/>
              <a:ahLst/>
              <a:cxnLst/>
              <a:rect l="l" t="t" r="r" b="b"/>
              <a:pathLst>
                <a:path w="374650" h="230504">
                  <a:moveTo>
                    <a:pt x="374408" y="0"/>
                  </a:moveTo>
                  <a:lnTo>
                    <a:pt x="0" y="0"/>
                  </a:lnTo>
                  <a:lnTo>
                    <a:pt x="0" y="230339"/>
                  </a:lnTo>
                  <a:lnTo>
                    <a:pt x="374408" y="230339"/>
                  </a:lnTo>
                  <a:lnTo>
                    <a:pt x="374408" y="0"/>
                  </a:lnTo>
                  <a:close/>
                </a:path>
              </a:pathLst>
            </a:custGeom>
            <a:solidFill>
              <a:srgbClr val="000000"/>
            </a:solidFill>
          </p:spPr>
          <p:txBody>
            <a:bodyPr wrap="square" lIns="0" tIns="0" rIns="0" bIns="0" rtlCol="0"/>
            <a:lstStyle/>
            <a:p>
              <a:endParaRPr>
                <a:latin typeface="华文中宋" panose="02010600040101010101" pitchFamily="2" charset="-122"/>
                <a:ea typeface="华文中宋" panose="02010600040101010101" pitchFamily="2" charset="-122"/>
              </a:endParaRPr>
            </a:p>
          </p:txBody>
        </p:sp>
        <p:pic>
          <p:nvPicPr>
            <p:cNvPr id="9" name="object 9"/>
            <p:cNvPicPr/>
            <p:nvPr/>
          </p:nvPicPr>
          <p:blipFill>
            <a:blip r:embed="rId5" cstate="print"/>
            <a:stretch>
              <a:fillRect/>
            </a:stretch>
          </p:blipFill>
          <p:spPr>
            <a:xfrm>
              <a:off x="5463387" y="3863"/>
              <a:ext cx="218818" cy="218818"/>
            </a:xfrm>
            <a:prstGeom prst="rect">
              <a:avLst/>
            </a:prstGeom>
          </p:spPr>
        </p:pic>
        <p:pic>
          <p:nvPicPr>
            <p:cNvPr id="10" name="object 10"/>
            <p:cNvPicPr/>
            <p:nvPr/>
          </p:nvPicPr>
          <p:blipFill>
            <a:blip r:embed="rId6" cstate="print"/>
            <a:stretch>
              <a:fillRect/>
            </a:stretch>
          </p:blipFill>
          <p:spPr>
            <a:xfrm>
              <a:off x="-5715" y="230362"/>
              <a:ext cx="5765673" cy="255590"/>
            </a:xfrm>
            <a:prstGeom prst="rect">
              <a:avLst/>
            </a:prstGeom>
          </p:spPr>
        </p:pic>
      </p:grpSp>
      <p:sp>
        <p:nvSpPr>
          <p:cNvPr id="11" name="object 11"/>
          <p:cNvSpPr txBox="1">
            <a:spLocks noGrp="1"/>
          </p:cNvSpPr>
          <p:nvPr>
            <p:ph type="title"/>
          </p:nvPr>
        </p:nvSpPr>
        <p:spPr>
          <a:xfrm>
            <a:off x="196811" y="222730"/>
            <a:ext cx="2423190" cy="232756"/>
          </a:xfrm>
          <a:prstGeom prst="rect">
            <a:avLst/>
          </a:prstGeom>
        </p:spPr>
        <p:txBody>
          <a:bodyPr vert="horz" wrap="square" lIns="0" tIns="17145" rIns="0" bIns="0" rtlCol="0">
            <a:spAutoFit/>
          </a:bodyPr>
          <a:lstStyle/>
          <a:p>
            <a:pPr marL="12700">
              <a:lnSpc>
                <a:spcPct val="100000"/>
              </a:lnSpc>
              <a:spcBef>
                <a:spcPts val="135"/>
              </a:spcBef>
            </a:pPr>
            <a:r>
              <a:rPr lang="en-US" altLang="zh-CN" b="1" spc="-10" dirty="0">
                <a:latin typeface="Times New Roman" panose="02020603050405020304" pitchFamily="18" charset="0"/>
                <a:ea typeface="华文中宋" panose="02010600040101010101" pitchFamily="2" charset="-122"/>
                <a:cs typeface="Times New Roman" panose="02020603050405020304" pitchFamily="18" charset="0"/>
              </a:rPr>
              <a:t>Experiment Design</a:t>
            </a:r>
            <a:endParaRPr b="1" spc="-10" dirty="0">
              <a:latin typeface="Times New Roman" panose="02020603050405020304" pitchFamily="18" charset="0"/>
              <a:ea typeface="华文中宋" panose="02010600040101010101" pitchFamily="2" charset="-122"/>
              <a:cs typeface="Times New Roman" panose="02020603050405020304" pitchFamily="18" charset="0"/>
            </a:endParaRPr>
          </a:p>
        </p:txBody>
      </p:sp>
      <p:sp>
        <p:nvSpPr>
          <p:cNvPr id="29" name="object 13">
            <a:extLst>
              <a:ext uri="{FF2B5EF4-FFF2-40B4-BE49-F238E27FC236}">
                <a16:creationId xmlns:a16="http://schemas.microsoft.com/office/drawing/2014/main" id="{48FFC1E9-6D16-4EC7-ACA2-C32424C3EC1E}"/>
              </a:ext>
            </a:extLst>
          </p:cNvPr>
          <p:cNvSpPr txBox="1"/>
          <p:nvPr/>
        </p:nvSpPr>
        <p:spPr>
          <a:xfrm>
            <a:off x="100290" y="791496"/>
            <a:ext cx="1676076" cy="313547"/>
          </a:xfrm>
          <a:prstGeom prst="rect">
            <a:avLst/>
          </a:prstGeom>
        </p:spPr>
        <p:txBody>
          <a:bodyPr vert="horz" wrap="square" lIns="0" tIns="66675" rIns="0" bIns="0" rtlCol="0">
            <a:spAutoFit/>
          </a:bodyPr>
          <a:lstStyle/>
          <a:p>
            <a:pPr algn="ctr">
              <a:lnSpc>
                <a:spcPct val="100000"/>
              </a:lnSpc>
              <a:spcBef>
                <a:spcPts val="525"/>
              </a:spcBef>
            </a:pPr>
            <a:r>
              <a:rPr lang="en-US" sz="1600" b="1" spc="-5" dirty="0">
                <a:solidFill>
                  <a:srgbClr val="FF0000"/>
                </a:solidFill>
                <a:latin typeface="Georgia" panose="02040502050405020303" pitchFamily="18" charset="0"/>
                <a:ea typeface="华文中宋" panose="02010600040101010101" pitchFamily="2" charset="-122"/>
                <a:cs typeface="宋体"/>
              </a:rPr>
              <a:t>Hard</a:t>
            </a:r>
            <a:r>
              <a:rPr lang="en-US" altLang="zh-CN" sz="1600" b="1" spc="-5" dirty="0">
                <a:solidFill>
                  <a:srgbClr val="FF0000"/>
                </a:solidFill>
                <a:latin typeface="Georgia" panose="02040502050405020303" pitchFamily="18" charset="0"/>
                <a:ea typeface="华文中宋" panose="02010600040101010101" pitchFamily="2" charset="-122"/>
                <a:cs typeface="宋体"/>
              </a:rPr>
              <a:t>ware</a:t>
            </a:r>
            <a:endParaRPr lang="en-US" sz="1600" b="1" spc="-5" dirty="0">
              <a:solidFill>
                <a:srgbClr val="FFFFFF"/>
              </a:solidFill>
              <a:latin typeface="Georgia" panose="02040502050405020303" pitchFamily="18" charset="0"/>
              <a:ea typeface="华文中宋" panose="02010600040101010101" pitchFamily="2" charset="-122"/>
              <a:cs typeface="宋体"/>
            </a:endParaRPr>
          </a:p>
        </p:txBody>
      </p:sp>
      <p:sp>
        <p:nvSpPr>
          <p:cNvPr id="30" name="object 13">
            <a:extLst>
              <a:ext uri="{FF2B5EF4-FFF2-40B4-BE49-F238E27FC236}">
                <a16:creationId xmlns:a16="http://schemas.microsoft.com/office/drawing/2014/main" id="{959236C3-ADF5-4DE6-AEA9-4A2CC66D6877}"/>
              </a:ext>
            </a:extLst>
          </p:cNvPr>
          <p:cNvSpPr txBox="1"/>
          <p:nvPr/>
        </p:nvSpPr>
        <p:spPr>
          <a:xfrm>
            <a:off x="100290" y="1557967"/>
            <a:ext cx="1676076" cy="313547"/>
          </a:xfrm>
          <a:prstGeom prst="rect">
            <a:avLst/>
          </a:prstGeom>
        </p:spPr>
        <p:txBody>
          <a:bodyPr vert="horz" wrap="square" lIns="0" tIns="66675" rIns="0" bIns="0" rtlCol="0">
            <a:spAutoFit/>
          </a:bodyPr>
          <a:lstStyle/>
          <a:p>
            <a:pPr algn="ctr">
              <a:lnSpc>
                <a:spcPct val="100000"/>
              </a:lnSpc>
              <a:spcBef>
                <a:spcPts val="525"/>
              </a:spcBef>
            </a:pPr>
            <a:r>
              <a:rPr lang="en-US" sz="1600" b="1" spc="-5" dirty="0">
                <a:solidFill>
                  <a:srgbClr val="FF0000"/>
                </a:solidFill>
                <a:latin typeface="Georgia" panose="02040502050405020303" pitchFamily="18" charset="0"/>
                <a:ea typeface="华文中宋" panose="02010600040101010101" pitchFamily="2" charset="-122"/>
                <a:cs typeface="宋体"/>
              </a:rPr>
              <a:t>Baseline</a:t>
            </a:r>
            <a:endParaRPr lang="en-US" sz="1600" b="1" spc="-5" dirty="0">
              <a:solidFill>
                <a:srgbClr val="FFFFFF"/>
              </a:solidFill>
              <a:latin typeface="Georgia" panose="02040502050405020303" pitchFamily="18" charset="0"/>
              <a:ea typeface="华文中宋" panose="02010600040101010101" pitchFamily="2" charset="-122"/>
              <a:cs typeface="宋体"/>
            </a:endParaRPr>
          </a:p>
        </p:txBody>
      </p:sp>
      <p:grpSp>
        <p:nvGrpSpPr>
          <p:cNvPr id="20" name="组合 19">
            <a:extLst>
              <a:ext uri="{FF2B5EF4-FFF2-40B4-BE49-F238E27FC236}">
                <a16:creationId xmlns:a16="http://schemas.microsoft.com/office/drawing/2014/main" id="{62462912-7893-42DC-8D25-A4A07329ACEF}"/>
              </a:ext>
            </a:extLst>
          </p:cNvPr>
          <p:cNvGrpSpPr/>
          <p:nvPr/>
        </p:nvGrpSpPr>
        <p:grpSpPr>
          <a:xfrm>
            <a:off x="1371962" y="722690"/>
            <a:ext cx="1283669" cy="573410"/>
            <a:chOff x="1371962" y="2038410"/>
            <a:chExt cx="1283669" cy="573410"/>
          </a:xfrm>
        </p:grpSpPr>
        <p:pic>
          <p:nvPicPr>
            <p:cNvPr id="2050" name="Picture 2" descr="https://www.nvidia.cn/content/dam/en-zz/Solutions/geforce/ampere/rtx-3080-3080ti/geforce-rtx-3080-ti-product-gallery-inline-850-3.jpg">
              <a:extLst>
                <a:ext uri="{FF2B5EF4-FFF2-40B4-BE49-F238E27FC236}">
                  <a16:creationId xmlns:a16="http://schemas.microsoft.com/office/drawing/2014/main" id="{A73D889D-8C19-498B-80FD-8F50A7D8029F}"/>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5021" b="92469" l="10000" r="90000">
                          <a14:foregroundMark x1="28533" y1="8670" x2="34588" y2="6485"/>
                          <a14:foregroundMark x1="26471" y1="9414" x2="27821" y2="8927"/>
                          <a14:foregroundMark x1="34588" y1="6485" x2="30588" y2="8368"/>
                          <a14:foregroundMark x1="33059" y1="5021" x2="31332" y2="5344"/>
                          <a14:foregroundMark x1="54353" y1="88494" x2="62471" y2="92469"/>
                          <a14:foregroundMark x1="62471" y1="92469" x2="66471" y2="88703"/>
                          <a14:backgroundMark x1="23647" y1="6695" x2="29647" y2="3766"/>
                          <a14:backgroundMark x1="29176" y1="4393" x2="32118" y2="2720"/>
                        </a14:backgroundRemoval>
                      </a14:imgEffect>
                    </a14:imgLayer>
                  </a14:imgProps>
                </a:ext>
                <a:ext uri="{28A0092B-C50C-407E-A947-70E740481C1C}">
                  <a14:useLocalDpi xmlns:a14="http://schemas.microsoft.com/office/drawing/2010/main" val="0"/>
                </a:ext>
              </a:extLst>
            </a:blip>
            <a:srcRect/>
            <a:stretch>
              <a:fillRect/>
            </a:stretch>
          </p:blipFill>
          <p:spPr bwMode="auto">
            <a:xfrm>
              <a:off x="1649912" y="2038410"/>
              <a:ext cx="727769" cy="409170"/>
            </a:xfrm>
            <a:prstGeom prst="rect">
              <a:avLst/>
            </a:prstGeom>
            <a:noFill/>
            <a:extLst>
              <a:ext uri="{909E8E84-426E-40DD-AFC4-6F175D3DCCD1}">
                <a14:hiddenFill xmlns:a14="http://schemas.microsoft.com/office/drawing/2010/main">
                  <a:solidFill>
                    <a:srgbClr val="FFFFFF"/>
                  </a:solidFill>
                </a14:hiddenFill>
              </a:ext>
            </a:extLst>
          </p:spPr>
        </p:pic>
        <p:sp>
          <p:nvSpPr>
            <p:cNvPr id="38" name="矩形 37">
              <a:extLst>
                <a:ext uri="{FF2B5EF4-FFF2-40B4-BE49-F238E27FC236}">
                  <a16:creationId xmlns:a16="http://schemas.microsoft.com/office/drawing/2014/main" id="{0A2BE352-75B4-42BE-8535-F72683064B7C}"/>
                </a:ext>
              </a:extLst>
            </p:cNvPr>
            <p:cNvSpPr/>
            <p:nvPr/>
          </p:nvSpPr>
          <p:spPr>
            <a:xfrm>
              <a:off x="1371962" y="2396376"/>
              <a:ext cx="1283669" cy="215444"/>
            </a:xfrm>
            <a:prstGeom prst="rect">
              <a:avLst/>
            </a:prstGeom>
          </p:spPr>
          <p:txBody>
            <a:bodyPr wrap="square">
              <a:spAutoFit/>
            </a:bodyPr>
            <a:lstStyle/>
            <a:p>
              <a:pPr algn="ctr"/>
              <a:r>
                <a:rPr lang="en-US" altLang="zh-CN" sz="600" dirty="0" err="1">
                  <a:latin typeface="Georgia" panose="02040502050405020303" pitchFamily="18" charset="0"/>
                  <a:ea typeface="华文中宋" panose="02010600040101010101" pitchFamily="2" charset="-122"/>
                </a:rPr>
                <a:t>Geforce</a:t>
              </a:r>
              <a:r>
                <a:rPr lang="en-US" altLang="zh-CN" sz="600" dirty="0">
                  <a:latin typeface="Georgia" panose="02040502050405020303" pitchFamily="18" charset="0"/>
                  <a:ea typeface="华文中宋" panose="02010600040101010101" pitchFamily="2" charset="-122"/>
                </a:rPr>
                <a:t> 3080Ti </a:t>
              </a:r>
              <a:r>
                <a:rPr lang="en-US" altLang="zh-CN" sz="800" b="1" dirty="0">
                  <a:latin typeface="Georgia" panose="02040502050405020303" pitchFamily="18" charset="0"/>
                  <a:ea typeface="华文中宋" panose="02010600040101010101" pitchFamily="2" charset="-122"/>
                </a:rPr>
                <a:t>×8</a:t>
              </a:r>
              <a:endParaRPr lang="zh-CN" altLang="en-US" sz="800" b="1" dirty="0">
                <a:latin typeface="Georgia" panose="02040502050405020303" pitchFamily="18" charset="0"/>
                <a:ea typeface="华文中宋" panose="02010600040101010101" pitchFamily="2" charset="-122"/>
              </a:endParaRPr>
            </a:p>
          </p:txBody>
        </p:sp>
      </p:grpSp>
      <p:grpSp>
        <p:nvGrpSpPr>
          <p:cNvPr id="19" name="组合 18">
            <a:extLst>
              <a:ext uri="{FF2B5EF4-FFF2-40B4-BE49-F238E27FC236}">
                <a16:creationId xmlns:a16="http://schemas.microsoft.com/office/drawing/2014/main" id="{9855F71F-57F0-4FA5-988D-31F67EF86013}"/>
              </a:ext>
            </a:extLst>
          </p:cNvPr>
          <p:cNvGrpSpPr/>
          <p:nvPr/>
        </p:nvGrpSpPr>
        <p:grpSpPr>
          <a:xfrm>
            <a:off x="2620001" y="718550"/>
            <a:ext cx="1079142" cy="572985"/>
            <a:chOff x="2944361" y="2038835"/>
            <a:chExt cx="1079142" cy="572985"/>
          </a:xfrm>
        </p:grpSpPr>
        <p:pic>
          <p:nvPicPr>
            <p:cNvPr id="2052" name="Picture 4" descr="Intel® Xeon® Gold 5117 Processor 19.25M Cache, 2.00 GHz">
              <a:extLst>
                <a:ext uri="{FF2B5EF4-FFF2-40B4-BE49-F238E27FC236}">
                  <a16:creationId xmlns:a16="http://schemas.microsoft.com/office/drawing/2014/main" id="{C1C6716E-3F78-43F2-B5B9-578046008F97}"/>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279772" y="2038835"/>
              <a:ext cx="408320" cy="408320"/>
            </a:xfrm>
            <a:prstGeom prst="rect">
              <a:avLst/>
            </a:prstGeom>
            <a:noFill/>
            <a:extLst>
              <a:ext uri="{909E8E84-426E-40DD-AFC4-6F175D3DCCD1}">
                <a14:hiddenFill xmlns:a14="http://schemas.microsoft.com/office/drawing/2010/main">
                  <a:solidFill>
                    <a:srgbClr val="FFFFFF"/>
                  </a:solidFill>
                </a14:hiddenFill>
              </a:ext>
            </a:extLst>
          </p:spPr>
        </p:pic>
        <p:sp>
          <p:nvSpPr>
            <p:cNvPr id="2" name="矩形 1">
              <a:extLst>
                <a:ext uri="{FF2B5EF4-FFF2-40B4-BE49-F238E27FC236}">
                  <a16:creationId xmlns:a16="http://schemas.microsoft.com/office/drawing/2014/main" id="{B6641E13-0751-4119-8D45-9B651E9B4535}"/>
                </a:ext>
              </a:extLst>
            </p:cNvPr>
            <p:cNvSpPr/>
            <p:nvPr/>
          </p:nvSpPr>
          <p:spPr>
            <a:xfrm>
              <a:off x="2944361" y="2396376"/>
              <a:ext cx="1079142" cy="215444"/>
            </a:xfrm>
            <a:prstGeom prst="rect">
              <a:avLst/>
            </a:prstGeom>
          </p:spPr>
          <p:txBody>
            <a:bodyPr wrap="none">
              <a:spAutoFit/>
            </a:bodyPr>
            <a:lstStyle/>
            <a:p>
              <a:pPr algn="ctr"/>
              <a:r>
                <a:rPr lang="zh-CN" altLang="en-US" sz="600" dirty="0">
                  <a:latin typeface="Georgia" panose="02040502050405020303" pitchFamily="18" charset="0"/>
                  <a:ea typeface="华文中宋" panose="02010600040101010101" pitchFamily="2" charset="-122"/>
                </a:rPr>
                <a:t>Intel Xeon Gold 5117 </a:t>
              </a:r>
              <a:r>
                <a:rPr lang="en-US" altLang="zh-CN" sz="800" b="1" dirty="0">
                  <a:latin typeface="Georgia" panose="02040502050405020303" pitchFamily="18" charset="0"/>
                  <a:ea typeface="华文中宋" panose="02010600040101010101" pitchFamily="2" charset="-122"/>
                </a:rPr>
                <a:t>×2</a:t>
              </a:r>
              <a:endParaRPr lang="zh-CN" altLang="en-US" sz="800" b="1" dirty="0">
                <a:latin typeface="Georgia" panose="02040502050405020303" pitchFamily="18" charset="0"/>
                <a:ea typeface="华文中宋" panose="02010600040101010101" pitchFamily="2" charset="-122"/>
              </a:endParaRPr>
            </a:p>
          </p:txBody>
        </p:sp>
      </p:grpSp>
      <p:grpSp>
        <p:nvGrpSpPr>
          <p:cNvPr id="14" name="组合 13">
            <a:extLst>
              <a:ext uri="{FF2B5EF4-FFF2-40B4-BE49-F238E27FC236}">
                <a16:creationId xmlns:a16="http://schemas.microsoft.com/office/drawing/2014/main" id="{6D31F678-1A1A-4AA2-BA2C-EBE4AC25F467}"/>
              </a:ext>
            </a:extLst>
          </p:cNvPr>
          <p:cNvGrpSpPr/>
          <p:nvPr/>
        </p:nvGrpSpPr>
        <p:grpSpPr>
          <a:xfrm>
            <a:off x="3837271" y="725080"/>
            <a:ext cx="628698" cy="572985"/>
            <a:chOff x="4084411" y="2038835"/>
            <a:chExt cx="628698" cy="572985"/>
          </a:xfrm>
        </p:grpSpPr>
        <p:pic>
          <p:nvPicPr>
            <p:cNvPr id="2056" name="Picture 8" descr="iPhone 13 (128GB, Midnight) Online - Croma">
              <a:extLst>
                <a:ext uri="{FF2B5EF4-FFF2-40B4-BE49-F238E27FC236}">
                  <a16:creationId xmlns:a16="http://schemas.microsoft.com/office/drawing/2014/main" id="{1B3664EE-5057-4C06-A693-525318DB4139}"/>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222652" y="2038835"/>
              <a:ext cx="408320" cy="408320"/>
            </a:xfrm>
            <a:prstGeom prst="rect">
              <a:avLst/>
            </a:prstGeom>
            <a:noFill/>
            <a:extLst>
              <a:ext uri="{909E8E84-426E-40DD-AFC4-6F175D3DCCD1}">
                <a14:hiddenFill xmlns:a14="http://schemas.microsoft.com/office/drawing/2010/main">
                  <a:solidFill>
                    <a:srgbClr val="FFFFFF"/>
                  </a:solidFill>
                </a14:hiddenFill>
              </a:ext>
            </a:extLst>
          </p:spPr>
        </p:pic>
        <p:sp>
          <p:nvSpPr>
            <p:cNvPr id="44" name="矩形 43">
              <a:extLst>
                <a:ext uri="{FF2B5EF4-FFF2-40B4-BE49-F238E27FC236}">
                  <a16:creationId xmlns:a16="http://schemas.microsoft.com/office/drawing/2014/main" id="{EB5170AA-0CFE-4960-8DB8-03CE958E9FB5}"/>
                </a:ext>
              </a:extLst>
            </p:cNvPr>
            <p:cNvSpPr/>
            <p:nvPr/>
          </p:nvSpPr>
          <p:spPr>
            <a:xfrm>
              <a:off x="4084411" y="2396376"/>
              <a:ext cx="628698" cy="215444"/>
            </a:xfrm>
            <a:prstGeom prst="rect">
              <a:avLst/>
            </a:prstGeom>
          </p:spPr>
          <p:txBody>
            <a:bodyPr wrap="none">
              <a:spAutoFit/>
            </a:bodyPr>
            <a:lstStyle/>
            <a:p>
              <a:r>
                <a:rPr lang="en-US" altLang="zh-CN" sz="800" dirty="0">
                  <a:latin typeface="Georgia" panose="02040502050405020303" pitchFamily="18" charset="0"/>
                  <a:ea typeface="华文中宋" panose="02010600040101010101" pitchFamily="2" charset="-122"/>
                </a:rPr>
                <a:t>iPhone 13</a:t>
              </a:r>
              <a:endParaRPr lang="zh-CN" altLang="en-US" sz="800" dirty="0">
                <a:latin typeface="Georgia" panose="02040502050405020303" pitchFamily="18" charset="0"/>
                <a:ea typeface="华文中宋" panose="02010600040101010101" pitchFamily="2" charset="-122"/>
              </a:endParaRPr>
            </a:p>
          </p:txBody>
        </p:sp>
      </p:grpSp>
      <p:grpSp>
        <p:nvGrpSpPr>
          <p:cNvPr id="15" name="组合 14">
            <a:extLst>
              <a:ext uri="{FF2B5EF4-FFF2-40B4-BE49-F238E27FC236}">
                <a16:creationId xmlns:a16="http://schemas.microsoft.com/office/drawing/2014/main" id="{0F9D71BA-1EF0-41B9-936B-961E65119879}"/>
              </a:ext>
            </a:extLst>
          </p:cNvPr>
          <p:cNvGrpSpPr/>
          <p:nvPr/>
        </p:nvGrpSpPr>
        <p:grpSpPr>
          <a:xfrm>
            <a:off x="4614926" y="741816"/>
            <a:ext cx="1002197" cy="539512"/>
            <a:chOff x="4680129" y="2072308"/>
            <a:chExt cx="1002197" cy="539512"/>
          </a:xfrm>
        </p:grpSpPr>
        <p:sp>
          <p:nvSpPr>
            <p:cNvPr id="12" name="矩形 11">
              <a:extLst>
                <a:ext uri="{FF2B5EF4-FFF2-40B4-BE49-F238E27FC236}">
                  <a16:creationId xmlns:a16="http://schemas.microsoft.com/office/drawing/2014/main" id="{8F6BEC00-42FB-43FD-A30F-B6663B0926BA}"/>
                </a:ext>
              </a:extLst>
            </p:cNvPr>
            <p:cNvSpPr/>
            <p:nvPr/>
          </p:nvSpPr>
          <p:spPr>
            <a:xfrm>
              <a:off x="4680129" y="2396376"/>
              <a:ext cx="1002197" cy="215444"/>
            </a:xfrm>
            <a:prstGeom prst="rect">
              <a:avLst/>
            </a:prstGeom>
          </p:spPr>
          <p:txBody>
            <a:bodyPr wrap="none">
              <a:spAutoFit/>
            </a:bodyPr>
            <a:lstStyle/>
            <a:p>
              <a:r>
                <a:rPr lang="zh-CN" altLang="en-US" sz="800" dirty="0">
                  <a:latin typeface="Georgia" panose="02040502050405020303" pitchFamily="18" charset="0"/>
                  <a:ea typeface="华文中宋" panose="02010600040101010101" pitchFamily="2" charset="-122"/>
                </a:rPr>
                <a:t>Amazon Echo Dot</a:t>
              </a:r>
            </a:p>
          </p:txBody>
        </p:sp>
        <p:pic>
          <p:nvPicPr>
            <p:cNvPr id="2058" name="Picture 10" descr="Amazon Echo Dot (3rd Generation, Heather Gray) B0792K2BK6 B&amp;H">
              <a:extLst>
                <a:ext uri="{FF2B5EF4-FFF2-40B4-BE49-F238E27FC236}">
                  <a16:creationId xmlns:a16="http://schemas.microsoft.com/office/drawing/2014/main" id="{67F3DA93-9D83-45F3-A6C7-D148D2184453}"/>
                </a:ext>
              </a:extLst>
            </p:cNvPr>
            <p:cNvPicPr>
              <a:picLocks noChangeAspect="1" noChangeArrowheads="1"/>
            </p:cNvPicPr>
            <p:nvPr/>
          </p:nvPicPr>
          <p:blipFill rotWithShape="1">
            <a:blip r:embed="rId11" cstate="print">
              <a:extLst>
                <a:ext uri="{BEBA8EAE-BF5A-486C-A8C5-ECC9F3942E4B}">
                  <a14:imgProps xmlns:a14="http://schemas.microsoft.com/office/drawing/2010/main">
                    <a14:imgLayer r:embed="rId12">
                      <a14:imgEffect>
                        <a14:backgroundRemoval t="10000" b="90000" l="320" r="97480">
                          <a14:foregroundMark x1="12640" y1="29960" x2="8080" y2="66280"/>
                          <a14:foregroundMark x1="8080" y1="66280" x2="47880" y2="71280"/>
                          <a14:foregroundMark x1="47880" y1="71280" x2="84680" y2="66360"/>
                          <a14:foregroundMark x1="84680" y1="66360" x2="90200" y2="30720"/>
                          <a14:foregroundMark x1="6880" y1="30720" x2="9560" y2="65680"/>
                          <a14:foregroundMark x1="3800" y1="34960" x2="320" y2="53360"/>
                          <a14:foregroundMark x1="93280" y1="34960" x2="92520" y2="67960"/>
                          <a14:foregroundMark x1="97480" y1="35320" x2="95960" y2="58760"/>
                        </a14:backgroundRemoval>
                      </a14:imgEffect>
                    </a14:imgLayer>
                  </a14:imgProps>
                </a:ext>
                <a:ext uri="{28A0092B-C50C-407E-A947-70E740481C1C}">
                  <a14:useLocalDpi xmlns:a14="http://schemas.microsoft.com/office/drawing/2010/main" val="0"/>
                </a:ext>
              </a:extLst>
            </a:blip>
            <a:srcRect t="20087" b="19868"/>
            <a:stretch/>
          </p:blipFill>
          <p:spPr bwMode="auto">
            <a:xfrm>
              <a:off x="4935436" y="2072308"/>
              <a:ext cx="568529" cy="34137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6" name="object 15">
            <a:extLst>
              <a:ext uri="{FF2B5EF4-FFF2-40B4-BE49-F238E27FC236}">
                <a16:creationId xmlns:a16="http://schemas.microsoft.com/office/drawing/2014/main" id="{9FC3F6DE-EB53-4433-BC96-4BEDF44EE26F}"/>
              </a:ext>
            </a:extLst>
          </p:cNvPr>
          <p:cNvGrpSpPr/>
          <p:nvPr/>
        </p:nvGrpSpPr>
        <p:grpSpPr>
          <a:xfrm>
            <a:off x="0" y="3141040"/>
            <a:ext cx="5760085" cy="99060"/>
            <a:chOff x="0" y="3141040"/>
            <a:chExt cx="5760085" cy="99060"/>
          </a:xfrm>
        </p:grpSpPr>
        <p:sp>
          <p:nvSpPr>
            <p:cNvPr id="47" name="object 16">
              <a:extLst>
                <a:ext uri="{FF2B5EF4-FFF2-40B4-BE49-F238E27FC236}">
                  <a16:creationId xmlns:a16="http://schemas.microsoft.com/office/drawing/2014/main" id="{4FEEFD47-E401-404B-B220-E280490A539B}"/>
                </a:ext>
              </a:extLst>
            </p:cNvPr>
            <p:cNvSpPr/>
            <p:nvPr/>
          </p:nvSpPr>
          <p:spPr>
            <a:xfrm>
              <a:off x="0" y="3141040"/>
              <a:ext cx="3456304" cy="99060"/>
            </a:xfrm>
            <a:custGeom>
              <a:avLst/>
              <a:gdLst/>
              <a:ahLst/>
              <a:cxnLst/>
              <a:rect l="l" t="t" r="r" b="b"/>
              <a:pathLst>
                <a:path w="3456304" h="99060">
                  <a:moveTo>
                    <a:pt x="3456038" y="0"/>
                  </a:moveTo>
                  <a:lnTo>
                    <a:pt x="2016036" y="0"/>
                  </a:lnTo>
                  <a:lnTo>
                    <a:pt x="0" y="0"/>
                  </a:lnTo>
                  <a:lnTo>
                    <a:pt x="0" y="98983"/>
                  </a:lnTo>
                  <a:lnTo>
                    <a:pt x="2016036" y="98983"/>
                  </a:lnTo>
                  <a:lnTo>
                    <a:pt x="3456038" y="98983"/>
                  </a:lnTo>
                  <a:lnTo>
                    <a:pt x="3456038" y="0"/>
                  </a:lnTo>
                  <a:close/>
                </a:path>
              </a:pathLst>
            </a:custGeom>
            <a:solidFill>
              <a:srgbClr val="000000"/>
            </a:solidFill>
          </p:spPr>
          <p:txBody>
            <a:bodyPr wrap="square" lIns="0" tIns="0" rIns="0" bIns="0" rtlCol="0"/>
            <a:lstStyle/>
            <a:p>
              <a:endParaRPr>
                <a:latin typeface="华文中宋" panose="02010600040101010101" pitchFamily="2" charset="-122"/>
                <a:ea typeface="华文中宋" panose="02010600040101010101" pitchFamily="2" charset="-122"/>
              </a:endParaRPr>
            </a:p>
          </p:txBody>
        </p:sp>
        <p:sp>
          <p:nvSpPr>
            <p:cNvPr id="48" name="object 17">
              <a:extLst>
                <a:ext uri="{FF2B5EF4-FFF2-40B4-BE49-F238E27FC236}">
                  <a16:creationId xmlns:a16="http://schemas.microsoft.com/office/drawing/2014/main" id="{464F7A58-2ED8-44AF-9834-7D9848CF4AFE}"/>
                </a:ext>
              </a:extLst>
            </p:cNvPr>
            <p:cNvSpPr/>
            <p:nvPr/>
          </p:nvSpPr>
          <p:spPr>
            <a:xfrm>
              <a:off x="3456038" y="3141040"/>
              <a:ext cx="2304415" cy="99060"/>
            </a:xfrm>
            <a:custGeom>
              <a:avLst/>
              <a:gdLst/>
              <a:ahLst/>
              <a:cxnLst/>
              <a:rect l="l" t="t" r="r" b="b"/>
              <a:pathLst>
                <a:path w="2304415" h="99060">
                  <a:moveTo>
                    <a:pt x="2303957" y="0"/>
                  </a:moveTo>
                  <a:lnTo>
                    <a:pt x="1958378" y="0"/>
                  </a:lnTo>
                  <a:lnTo>
                    <a:pt x="0" y="0"/>
                  </a:lnTo>
                  <a:lnTo>
                    <a:pt x="0" y="98983"/>
                  </a:lnTo>
                  <a:lnTo>
                    <a:pt x="1958378" y="98983"/>
                  </a:lnTo>
                  <a:lnTo>
                    <a:pt x="2303957" y="98983"/>
                  </a:lnTo>
                  <a:lnTo>
                    <a:pt x="2303957" y="0"/>
                  </a:lnTo>
                  <a:close/>
                </a:path>
              </a:pathLst>
            </a:custGeom>
            <a:solidFill>
              <a:srgbClr val="003E87"/>
            </a:solidFill>
          </p:spPr>
          <p:txBody>
            <a:bodyPr wrap="square" lIns="0" tIns="0" rIns="0" bIns="0" rtlCol="0"/>
            <a:lstStyle/>
            <a:p>
              <a:endParaRPr>
                <a:latin typeface="华文中宋" panose="02010600040101010101" pitchFamily="2" charset="-122"/>
                <a:ea typeface="华文中宋" panose="02010600040101010101" pitchFamily="2" charset="-122"/>
              </a:endParaRPr>
            </a:p>
          </p:txBody>
        </p:sp>
      </p:grpSp>
      <p:sp>
        <p:nvSpPr>
          <p:cNvPr id="50" name="object 21">
            <a:extLst>
              <a:ext uri="{FF2B5EF4-FFF2-40B4-BE49-F238E27FC236}">
                <a16:creationId xmlns:a16="http://schemas.microsoft.com/office/drawing/2014/main" id="{9EAC173F-049C-4B84-90A0-F434267B5637}"/>
              </a:ext>
            </a:extLst>
          </p:cNvPr>
          <p:cNvSpPr txBox="1">
            <a:spLocks noGrp="1"/>
          </p:cNvSpPr>
          <p:nvPr>
            <p:ph type="sldNum" sz="quarter" idx="7"/>
          </p:nvPr>
        </p:nvSpPr>
        <p:spPr>
          <a:xfrm>
            <a:off x="5501170" y="3138859"/>
            <a:ext cx="325110" cy="83997"/>
          </a:xfrm>
          <a:prstGeom prst="rect">
            <a:avLst/>
          </a:prstGeom>
        </p:spPr>
        <p:txBody>
          <a:bodyPr vert="horz" wrap="square" lIns="0" tIns="6985" rIns="0" bIns="0" rtlCol="0">
            <a:spAutoFit/>
          </a:bodyPr>
          <a:lstStyle/>
          <a:p>
            <a:pPr marL="39370">
              <a:lnSpc>
                <a:spcPct val="100000"/>
              </a:lnSpc>
              <a:spcBef>
                <a:spcPts val="55"/>
              </a:spcBef>
            </a:pPr>
            <a:fld id="{81D60167-4931-47E6-BA6A-407CBD079E47}" type="slidenum">
              <a:rPr dirty="0">
                <a:latin typeface="华文中宋" panose="02010600040101010101" pitchFamily="2" charset="-122"/>
                <a:ea typeface="华文中宋" panose="02010600040101010101" pitchFamily="2" charset="-122"/>
              </a:rPr>
              <a:t>10</a:t>
            </a:fld>
            <a:r>
              <a:rPr spc="-10" dirty="0">
                <a:latin typeface="华文中宋" panose="02010600040101010101" pitchFamily="2" charset="-122"/>
                <a:ea typeface="华文中宋" panose="02010600040101010101" pitchFamily="2" charset="-122"/>
              </a:rPr>
              <a:t> </a:t>
            </a:r>
            <a:r>
              <a:rPr dirty="0">
                <a:latin typeface="华文中宋" panose="02010600040101010101" pitchFamily="2" charset="-122"/>
                <a:ea typeface="华文中宋" panose="02010600040101010101" pitchFamily="2" charset="-122"/>
              </a:rPr>
              <a:t>/</a:t>
            </a:r>
            <a:r>
              <a:rPr spc="-5" dirty="0">
                <a:latin typeface="华文中宋" panose="02010600040101010101" pitchFamily="2" charset="-122"/>
                <a:ea typeface="华文中宋" panose="02010600040101010101" pitchFamily="2" charset="-122"/>
              </a:rPr>
              <a:t> </a:t>
            </a:r>
            <a:r>
              <a:rPr spc="-25" dirty="0">
                <a:latin typeface="华文中宋" panose="02010600040101010101" pitchFamily="2" charset="-122"/>
                <a:ea typeface="华文中宋" panose="02010600040101010101" pitchFamily="2" charset="-122"/>
              </a:rPr>
              <a:t>12</a:t>
            </a:r>
          </a:p>
        </p:txBody>
      </p:sp>
      <p:sp>
        <p:nvSpPr>
          <p:cNvPr id="51" name="object 16">
            <a:extLst>
              <a:ext uri="{FF2B5EF4-FFF2-40B4-BE49-F238E27FC236}">
                <a16:creationId xmlns:a16="http://schemas.microsoft.com/office/drawing/2014/main" id="{E2A939F8-63B4-4B4E-823A-3FCC72C7A8F5}"/>
              </a:ext>
            </a:extLst>
          </p:cNvPr>
          <p:cNvSpPr txBox="1">
            <a:spLocks/>
          </p:cNvSpPr>
          <p:nvPr/>
        </p:nvSpPr>
        <p:spPr>
          <a:xfrm>
            <a:off x="2369976" y="3134998"/>
            <a:ext cx="553403" cy="103233"/>
          </a:xfrm>
          <a:prstGeom prst="rect">
            <a:avLst/>
          </a:prstGeom>
        </p:spPr>
        <p:txBody>
          <a:bodyPr vert="horz" wrap="square" lIns="0" tIns="10795" rIns="0" bIns="0" rtlCol="0">
            <a:spAutoFit/>
          </a:bodyPr>
          <a:lstStyle>
            <a:defPPr>
              <a:defRPr kern="0"/>
            </a:defPPr>
          </a:lstStyle>
          <a:p>
            <a:pPr marL="12700" algn="ctr">
              <a:spcBef>
                <a:spcPts val="85"/>
              </a:spcBef>
            </a:pPr>
            <a:r>
              <a:rPr lang="en-US" altLang="zh-CN" sz="600" spc="-75">
                <a:solidFill>
                  <a:schemeClr val="bg1"/>
                </a:solidFill>
                <a:latin typeface="华文中宋" panose="02010600040101010101" pitchFamily="2" charset="-122"/>
                <a:ea typeface="华文中宋" panose="02010600040101010101" pitchFamily="2" charset="-122"/>
              </a:rPr>
              <a:t>1</a:t>
            </a:r>
            <a:r>
              <a:rPr lang="en-US" altLang="zh-CN" sz="600" spc="-75" baseline="30000">
                <a:solidFill>
                  <a:schemeClr val="bg1"/>
                </a:solidFill>
                <a:latin typeface="华文中宋" panose="02010600040101010101" pitchFamily="2" charset="-122"/>
                <a:ea typeface="华文中宋" panose="02010600040101010101" pitchFamily="2" charset="-122"/>
              </a:rPr>
              <a:t>st</a:t>
            </a:r>
            <a:r>
              <a:rPr lang="en-US" altLang="zh-CN" sz="600" spc="-75">
                <a:solidFill>
                  <a:schemeClr val="bg1"/>
                </a:solidFill>
                <a:latin typeface="华文中宋" panose="02010600040101010101" pitchFamily="2" charset="-122"/>
                <a:ea typeface="华文中宋" panose="02010600040101010101" pitchFamily="2" charset="-122"/>
              </a:rPr>
              <a:t>  Nov  2024 </a:t>
            </a:r>
            <a:endParaRPr lang="en-US" sz="600" spc="-75" dirty="0">
              <a:solidFill>
                <a:schemeClr val="bg1"/>
              </a:solidFill>
              <a:latin typeface="华文中宋" panose="02010600040101010101" pitchFamily="2" charset="-122"/>
              <a:ea typeface="华文中宋" panose="02010600040101010101" pitchFamily="2" charset="-122"/>
            </a:endParaRPr>
          </a:p>
        </p:txBody>
      </p:sp>
      <p:sp>
        <p:nvSpPr>
          <p:cNvPr id="24" name="矩形 23">
            <a:extLst>
              <a:ext uri="{FF2B5EF4-FFF2-40B4-BE49-F238E27FC236}">
                <a16:creationId xmlns:a16="http://schemas.microsoft.com/office/drawing/2014/main" id="{602BC7DB-D36B-42C9-8497-C09CC39C87F4}"/>
              </a:ext>
            </a:extLst>
          </p:cNvPr>
          <p:cNvSpPr/>
          <p:nvPr/>
        </p:nvSpPr>
        <p:spPr>
          <a:xfrm>
            <a:off x="1776366" y="1483908"/>
            <a:ext cx="3614936" cy="461665"/>
          </a:xfrm>
          <a:prstGeom prst="rect">
            <a:avLst/>
          </a:prstGeom>
        </p:spPr>
        <p:txBody>
          <a:bodyPr wrap="square">
            <a:spAutoFit/>
          </a:bodyPr>
          <a:lstStyle/>
          <a:p>
            <a:r>
              <a:rPr lang="en-US" altLang="zh-CN" sz="1200" dirty="0">
                <a:latin typeface="Georgia" panose="02040502050405020303" pitchFamily="18" charset="0"/>
                <a:ea typeface="华文中宋" panose="02010600040101010101" pitchFamily="2" charset="-122"/>
              </a:rPr>
              <a:t>Over-the-line:	</a:t>
            </a:r>
            <a:r>
              <a:rPr lang="en-US" altLang="zh-CN" sz="1200" dirty="0" err="1">
                <a:latin typeface="Georgia" panose="02040502050405020303" pitchFamily="18" charset="0"/>
                <a:ea typeface="华文中宋" panose="02010600040101010101" pitchFamily="2" charset="-122"/>
              </a:rPr>
              <a:t>Carlini,Occam,KENKU</a:t>
            </a:r>
            <a:r>
              <a:rPr lang="en-US" altLang="zh-CN" sz="1200" dirty="0">
                <a:latin typeface="Georgia" panose="02040502050405020303" pitchFamily="18" charset="0"/>
                <a:ea typeface="华文中宋" panose="02010600040101010101" pitchFamily="2" charset="-122"/>
              </a:rPr>
              <a:t>. </a:t>
            </a:r>
          </a:p>
          <a:p>
            <a:r>
              <a:rPr lang="en-US" altLang="zh-CN" sz="1200" dirty="0">
                <a:latin typeface="Georgia" panose="02040502050405020303" pitchFamily="18" charset="0"/>
                <a:ea typeface="华文中宋" panose="02010600040101010101" pitchFamily="2" charset="-122"/>
              </a:rPr>
              <a:t>Over-the-air:		NI-Occam and KENKU.</a:t>
            </a:r>
            <a:endParaRPr lang="zh-CN" altLang="en-US" sz="1200" dirty="0">
              <a:latin typeface="Georgia" panose="02040502050405020303" pitchFamily="18" charset="0"/>
              <a:ea typeface="华文中宋" panose="02010600040101010101" pitchFamily="2" charset="-122"/>
            </a:endParaRPr>
          </a:p>
        </p:txBody>
      </p:sp>
      <p:sp>
        <p:nvSpPr>
          <p:cNvPr id="55" name="矩形 54">
            <a:extLst>
              <a:ext uri="{FF2B5EF4-FFF2-40B4-BE49-F238E27FC236}">
                <a16:creationId xmlns:a16="http://schemas.microsoft.com/office/drawing/2014/main" id="{2444FC7B-5779-4FB8-99CD-DD553016C442}"/>
              </a:ext>
            </a:extLst>
          </p:cNvPr>
          <p:cNvSpPr/>
          <p:nvPr/>
        </p:nvSpPr>
        <p:spPr>
          <a:xfrm>
            <a:off x="1592047" y="2268688"/>
            <a:ext cx="2581707" cy="523220"/>
          </a:xfrm>
          <a:prstGeom prst="rect">
            <a:avLst/>
          </a:prstGeom>
        </p:spPr>
        <p:txBody>
          <a:bodyPr wrap="square">
            <a:spAutoFit/>
          </a:bodyPr>
          <a:lstStyle/>
          <a:p>
            <a:pPr algn="ctr"/>
            <a:r>
              <a:rPr lang="en-US" altLang="zh-CN" sz="2800" dirty="0" err="1">
                <a:latin typeface="Georgia" panose="02040502050405020303" pitchFamily="18" charset="0"/>
                <a:ea typeface="华文中宋" panose="02010600040101010101" pitchFamily="2" charset="-122"/>
              </a:rPr>
              <a:t>SRoA</a:t>
            </a:r>
            <a:r>
              <a:rPr lang="en-US" altLang="zh-CN" sz="2800" dirty="0">
                <a:latin typeface="Georgia" panose="02040502050405020303" pitchFamily="18" charset="0"/>
                <a:ea typeface="华文中宋" panose="02010600040101010101" pitchFamily="2" charset="-122"/>
              </a:rPr>
              <a:t> &amp; SNR</a:t>
            </a:r>
            <a:endParaRPr lang="zh-CN" altLang="en-US" sz="2800" dirty="0">
              <a:latin typeface="Georgia" panose="02040502050405020303" pitchFamily="18" charset="0"/>
              <a:ea typeface="华文中宋" panose="02010600040101010101" pitchFamily="2" charset="-122"/>
            </a:endParaRPr>
          </a:p>
        </p:txBody>
      </p:sp>
      <p:sp>
        <p:nvSpPr>
          <p:cNvPr id="57" name="矩形 56">
            <a:extLst>
              <a:ext uri="{FF2B5EF4-FFF2-40B4-BE49-F238E27FC236}">
                <a16:creationId xmlns:a16="http://schemas.microsoft.com/office/drawing/2014/main" id="{A0B2171E-33DE-4932-BA92-DF514733A681}"/>
              </a:ext>
            </a:extLst>
          </p:cNvPr>
          <p:cNvSpPr/>
          <p:nvPr/>
        </p:nvSpPr>
        <p:spPr>
          <a:xfrm>
            <a:off x="1112676" y="14592"/>
            <a:ext cx="2514600" cy="184666"/>
          </a:xfrm>
          <a:prstGeom prst="rect">
            <a:avLst/>
          </a:prstGeom>
        </p:spPr>
        <p:txBody>
          <a:bodyPr wrap="square">
            <a:spAutoFit/>
          </a:bodyPr>
          <a:lstStyle/>
          <a:p>
            <a:r>
              <a:rPr lang="zh-CN" altLang="en-US" sz="600" b="1" dirty="0">
                <a:solidFill>
                  <a:schemeClr val="bg1">
                    <a:lumMod val="65000"/>
                  </a:schemeClr>
                </a:solidFill>
                <a:latin typeface="华文中宋" panose="02010600040101010101" pitchFamily="2" charset="-122"/>
                <a:ea typeface="华文中宋" panose="02010600040101010101" pitchFamily="2" charset="-122"/>
              </a:rPr>
              <a:t>Terminology </a:t>
            </a:r>
            <a:r>
              <a:rPr lang="en-US" altLang="zh-CN" sz="600" b="1" dirty="0">
                <a:solidFill>
                  <a:schemeClr val="bg1">
                    <a:lumMod val="65000"/>
                  </a:schemeClr>
                </a:solidFill>
                <a:latin typeface="华文中宋" panose="02010600040101010101" pitchFamily="2" charset="-122"/>
                <a:ea typeface="华文中宋" panose="02010600040101010101" pitchFamily="2" charset="-122"/>
              </a:rPr>
              <a:t>	</a:t>
            </a:r>
            <a:r>
              <a:rPr lang="zh-CN" altLang="en-US" sz="600" b="1" dirty="0">
                <a:solidFill>
                  <a:schemeClr val="bg1">
                    <a:lumMod val="65000"/>
                  </a:schemeClr>
                </a:solidFill>
                <a:latin typeface="华文中宋" panose="02010600040101010101" pitchFamily="2" charset="-122"/>
                <a:ea typeface="华文中宋" panose="02010600040101010101" pitchFamily="2" charset="-122"/>
              </a:rPr>
              <a:t>Technical Route </a:t>
            </a:r>
            <a:r>
              <a:rPr lang="en-US" altLang="zh-CN" sz="600" b="1" dirty="0">
                <a:solidFill>
                  <a:schemeClr val="bg1">
                    <a:lumMod val="65000"/>
                  </a:schemeClr>
                </a:solidFill>
                <a:latin typeface="华文中宋" panose="02010600040101010101" pitchFamily="2" charset="-122"/>
                <a:ea typeface="华文中宋" panose="02010600040101010101" pitchFamily="2" charset="-122"/>
              </a:rPr>
              <a:t>	</a:t>
            </a:r>
            <a:r>
              <a:rPr lang="zh-CN" altLang="en-US" sz="600" b="1" dirty="0">
                <a:solidFill>
                  <a:schemeClr val="bg1"/>
                </a:solidFill>
                <a:latin typeface="华文中宋" panose="02010600040101010101" pitchFamily="2" charset="-122"/>
                <a:ea typeface="华文中宋" panose="02010600040101010101" pitchFamily="2" charset="-122"/>
              </a:rPr>
              <a:t>Results</a:t>
            </a:r>
          </a:p>
        </p:txBody>
      </p:sp>
      <p:sp>
        <p:nvSpPr>
          <p:cNvPr id="35" name="object 18">
            <a:extLst>
              <a:ext uri="{FF2B5EF4-FFF2-40B4-BE49-F238E27FC236}">
                <a16:creationId xmlns:a16="http://schemas.microsoft.com/office/drawing/2014/main" id="{AA9FE2F4-F999-40F1-8866-34DB35FD41A2}"/>
              </a:ext>
            </a:extLst>
          </p:cNvPr>
          <p:cNvSpPr txBox="1">
            <a:spLocks/>
          </p:cNvSpPr>
          <p:nvPr/>
        </p:nvSpPr>
        <p:spPr>
          <a:xfrm>
            <a:off x="695375" y="3134200"/>
            <a:ext cx="812597" cy="103233"/>
          </a:xfrm>
          <a:prstGeom prst="rect">
            <a:avLst/>
          </a:prstGeom>
        </p:spPr>
        <p:txBody>
          <a:bodyPr vert="horz" wrap="square" lIns="0" tIns="10795" rIns="0" bIns="0" rtlCol="0">
            <a:spAutoFit/>
          </a:bodyPr>
          <a:lstStyle>
            <a:defPPr>
              <a:defRPr kern="0"/>
            </a:defPPr>
          </a:lstStyle>
          <a:p>
            <a:pPr marL="12700" algn="ctr">
              <a:spcBef>
                <a:spcPts val="85"/>
              </a:spcBef>
            </a:pPr>
            <a:r>
              <a:rPr lang="en-US" altLang="zh-CN" sz="600" spc="5">
                <a:solidFill>
                  <a:schemeClr val="bg1"/>
                </a:solidFill>
                <a:latin typeface="Times New Roman" panose="02020603050405020304" pitchFamily="18" charset="0"/>
                <a:ea typeface="华文中宋" panose="02010600040101010101" pitchFamily="2" charset="-122"/>
                <a:cs typeface="Times New Roman" panose="02020603050405020304" pitchFamily="18" charset="0"/>
              </a:rPr>
              <a:t>PhilFan</a:t>
            </a:r>
            <a:endParaRPr lang="en-US" sz="600" spc="5" dirty="0">
              <a:solidFill>
                <a:schemeClr val="bg1"/>
              </a:solidFill>
              <a:latin typeface="Times New Roman" panose="02020603050405020304" pitchFamily="18" charset="0"/>
              <a:ea typeface="华文中宋" panose="02010600040101010101" pitchFamily="2" charset="-122"/>
              <a:cs typeface="Times New Roman" panose="02020603050405020304" pitchFamily="18" charset="0"/>
            </a:endParaRPr>
          </a:p>
        </p:txBody>
      </p:sp>
    </p:spTree>
    <p:extLst>
      <p:ext uri="{BB962C8B-B14F-4D97-AF65-F5344CB8AC3E}">
        <p14:creationId xmlns:p14="http://schemas.microsoft.com/office/powerpoint/2010/main" val="2917964655"/>
      </p:ext>
    </p:extLst>
  </p:cSld>
  <p:clrMapOvr>
    <a:overrideClrMapping bg1="lt1" tx1="dk1" bg2="lt2" tx2="dk2" accent1="accent1" accent2="accent2" accent3="accent3" accent4="accent4" accent5="accent5" accent6="accent6" hlink="hlink" folHlink="folHlink"/>
  </p:clrMapOvr>
  <p:transition>
    <p:cut/>
  </p:transition>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5" name="矩形: 圆角 64">
            <a:extLst>
              <a:ext uri="{FF2B5EF4-FFF2-40B4-BE49-F238E27FC236}">
                <a16:creationId xmlns:a16="http://schemas.microsoft.com/office/drawing/2014/main" id="{8BD84B96-30A7-4036-B335-28696232AD00}"/>
              </a:ext>
            </a:extLst>
          </p:cNvPr>
          <p:cNvSpPr/>
          <p:nvPr/>
        </p:nvSpPr>
        <p:spPr>
          <a:xfrm>
            <a:off x="84591" y="2384799"/>
            <a:ext cx="5612016" cy="723473"/>
          </a:xfrm>
          <a:prstGeom prst="round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华文中宋" panose="02010600040101010101" pitchFamily="2" charset="-122"/>
              <a:ea typeface="华文中宋" panose="02010600040101010101" pitchFamily="2" charset="-122"/>
            </a:endParaRPr>
          </a:p>
        </p:txBody>
      </p:sp>
      <p:sp>
        <p:nvSpPr>
          <p:cNvPr id="64" name="矩形: 圆角 63">
            <a:extLst>
              <a:ext uri="{FF2B5EF4-FFF2-40B4-BE49-F238E27FC236}">
                <a16:creationId xmlns:a16="http://schemas.microsoft.com/office/drawing/2014/main" id="{68C781FD-C346-48DC-B96F-4D140DBA598E}"/>
              </a:ext>
            </a:extLst>
          </p:cNvPr>
          <p:cNvSpPr/>
          <p:nvPr/>
        </p:nvSpPr>
        <p:spPr>
          <a:xfrm>
            <a:off x="84591" y="1554022"/>
            <a:ext cx="5612016" cy="752619"/>
          </a:xfrm>
          <a:prstGeom prst="round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华文中宋" panose="02010600040101010101" pitchFamily="2" charset="-122"/>
              <a:ea typeface="华文中宋" panose="02010600040101010101" pitchFamily="2" charset="-122"/>
            </a:endParaRPr>
          </a:p>
        </p:txBody>
      </p:sp>
      <p:sp>
        <p:nvSpPr>
          <p:cNvPr id="63" name="矩形: 圆角 62">
            <a:extLst>
              <a:ext uri="{FF2B5EF4-FFF2-40B4-BE49-F238E27FC236}">
                <a16:creationId xmlns:a16="http://schemas.microsoft.com/office/drawing/2014/main" id="{FC854540-F708-438F-98B7-758BA224A0CC}"/>
              </a:ext>
            </a:extLst>
          </p:cNvPr>
          <p:cNvSpPr/>
          <p:nvPr/>
        </p:nvSpPr>
        <p:spPr>
          <a:xfrm>
            <a:off x="84591" y="626784"/>
            <a:ext cx="5612016" cy="863944"/>
          </a:xfrm>
          <a:prstGeom prst="round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华文中宋" panose="02010600040101010101" pitchFamily="2" charset="-122"/>
              <a:ea typeface="华文中宋" panose="02010600040101010101" pitchFamily="2" charset="-122"/>
            </a:endParaRPr>
          </a:p>
        </p:txBody>
      </p:sp>
      <p:grpSp>
        <p:nvGrpSpPr>
          <p:cNvPr id="3" name="object 3"/>
          <p:cNvGrpSpPr/>
          <p:nvPr/>
        </p:nvGrpSpPr>
        <p:grpSpPr>
          <a:xfrm>
            <a:off x="0" y="0"/>
            <a:ext cx="5765952" cy="485927"/>
            <a:chOff x="-5715" y="25"/>
            <a:chExt cx="5765952" cy="485927"/>
          </a:xfrm>
        </p:grpSpPr>
        <p:sp>
          <p:nvSpPr>
            <p:cNvPr id="4" name="object 4"/>
            <p:cNvSpPr/>
            <p:nvPr/>
          </p:nvSpPr>
          <p:spPr>
            <a:xfrm>
              <a:off x="4071874" y="25"/>
              <a:ext cx="539242" cy="230504"/>
            </a:xfrm>
            <a:custGeom>
              <a:avLst/>
              <a:gdLst/>
              <a:ahLst/>
              <a:cxnLst/>
              <a:rect l="l" t="t" r="r" b="b"/>
              <a:pathLst>
                <a:path w="490220" h="230504">
                  <a:moveTo>
                    <a:pt x="489635" y="0"/>
                  </a:moveTo>
                  <a:lnTo>
                    <a:pt x="0" y="0"/>
                  </a:lnTo>
                  <a:lnTo>
                    <a:pt x="0" y="230339"/>
                  </a:lnTo>
                  <a:lnTo>
                    <a:pt x="489635" y="230339"/>
                  </a:lnTo>
                  <a:lnTo>
                    <a:pt x="489635" y="0"/>
                  </a:lnTo>
                  <a:close/>
                </a:path>
              </a:pathLst>
            </a:custGeom>
            <a:solidFill>
              <a:srgbClr val="000000"/>
            </a:solidFill>
          </p:spPr>
          <p:txBody>
            <a:bodyPr wrap="square" lIns="0" tIns="0" rIns="0" bIns="0" rtlCol="0"/>
            <a:lstStyle/>
            <a:p>
              <a:endParaRPr>
                <a:latin typeface="华文中宋" panose="02010600040101010101" pitchFamily="2" charset="-122"/>
                <a:ea typeface="华文中宋" panose="02010600040101010101" pitchFamily="2" charset="-122"/>
              </a:endParaRPr>
            </a:p>
          </p:txBody>
        </p:sp>
        <p:sp>
          <p:nvSpPr>
            <p:cNvPr id="6" name="object 6"/>
            <p:cNvSpPr/>
            <p:nvPr/>
          </p:nvSpPr>
          <p:spPr>
            <a:xfrm>
              <a:off x="4608017" y="25"/>
              <a:ext cx="777875" cy="230504"/>
            </a:xfrm>
            <a:custGeom>
              <a:avLst/>
              <a:gdLst/>
              <a:ahLst/>
              <a:cxnLst/>
              <a:rect l="l" t="t" r="r" b="b"/>
              <a:pathLst>
                <a:path w="777875" h="230504">
                  <a:moveTo>
                    <a:pt x="777570" y="0"/>
                  </a:moveTo>
                  <a:lnTo>
                    <a:pt x="0" y="0"/>
                  </a:lnTo>
                  <a:lnTo>
                    <a:pt x="0" y="230339"/>
                  </a:lnTo>
                  <a:lnTo>
                    <a:pt x="777570" y="230339"/>
                  </a:lnTo>
                  <a:lnTo>
                    <a:pt x="777570" y="0"/>
                  </a:lnTo>
                  <a:close/>
                </a:path>
              </a:pathLst>
            </a:custGeom>
            <a:solidFill>
              <a:srgbClr val="000000"/>
            </a:solidFill>
          </p:spPr>
          <p:txBody>
            <a:bodyPr wrap="square" lIns="0" tIns="0" rIns="0" bIns="0" rtlCol="0"/>
            <a:lstStyle/>
            <a:p>
              <a:endParaRPr>
                <a:latin typeface="华文中宋" panose="02010600040101010101" pitchFamily="2" charset="-122"/>
                <a:ea typeface="华文中宋" panose="02010600040101010101" pitchFamily="2" charset="-122"/>
              </a:endParaRPr>
            </a:p>
          </p:txBody>
        </p:sp>
        <p:pic>
          <p:nvPicPr>
            <p:cNvPr id="7" name="object 7"/>
            <p:cNvPicPr/>
            <p:nvPr/>
          </p:nvPicPr>
          <p:blipFill>
            <a:blip r:embed="rId4" cstate="print"/>
            <a:stretch>
              <a:fillRect/>
            </a:stretch>
          </p:blipFill>
          <p:spPr>
            <a:xfrm>
              <a:off x="4702149" y="11545"/>
              <a:ext cx="589326" cy="207300"/>
            </a:xfrm>
            <a:prstGeom prst="rect">
              <a:avLst/>
            </a:prstGeom>
          </p:spPr>
        </p:pic>
        <p:sp>
          <p:nvSpPr>
            <p:cNvPr id="8" name="object 8"/>
            <p:cNvSpPr/>
            <p:nvPr/>
          </p:nvSpPr>
          <p:spPr>
            <a:xfrm>
              <a:off x="5385587" y="25"/>
              <a:ext cx="374650" cy="230504"/>
            </a:xfrm>
            <a:custGeom>
              <a:avLst/>
              <a:gdLst/>
              <a:ahLst/>
              <a:cxnLst/>
              <a:rect l="l" t="t" r="r" b="b"/>
              <a:pathLst>
                <a:path w="374650" h="230504">
                  <a:moveTo>
                    <a:pt x="374408" y="0"/>
                  </a:moveTo>
                  <a:lnTo>
                    <a:pt x="0" y="0"/>
                  </a:lnTo>
                  <a:lnTo>
                    <a:pt x="0" y="230339"/>
                  </a:lnTo>
                  <a:lnTo>
                    <a:pt x="374408" y="230339"/>
                  </a:lnTo>
                  <a:lnTo>
                    <a:pt x="374408" y="0"/>
                  </a:lnTo>
                  <a:close/>
                </a:path>
              </a:pathLst>
            </a:custGeom>
            <a:solidFill>
              <a:srgbClr val="000000"/>
            </a:solidFill>
          </p:spPr>
          <p:txBody>
            <a:bodyPr wrap="square" lIns="0" tIns="0" rIns="0" bIns="0" rtlCol="0"/>
            <a:lstStyle/>
            <a:p>
              <a:endParaRPr>
                <a:latin typeface="华文中宋" panose="02010600040101010101" pitchFamily="2" charset="-122"/>
                <a:ea typeface="华文中宋" panose="02010600040101010101" pitchFamily="2" charset="-122"/>
              </a:endParaRPr>
            </a:p>
          </p:txBody>
        </p:sp>
        <p:pic>
          <p:nvPicPr>
            <p:cNvPr id="9" name="object 9"/>
            <p:cNvPicPr/>
            <p:nvPr/>
          </p:nvPicPr>
          <p:blipFill>
            <a:blip r:embed="rId5" cstate="print"/>
            <a:stretch>
              <a:fillRect/>
            </a:stretch>
          </p:blipFill>
          <p:spPr>
            <a:xfrm>
              <a:off x="5463387" y="3863"/>
              <a:ext cx="218818" cy="218818"/>
            </a:xfrm>
            <a:prstGeom prst="rect">
              <a:avLst/>
            </a:prstGeom>
          </p:spPr>
        </p:pic>
        <p:pic>
          <p:nvPicPr>
            <p:cNvPr id="10" name="object 10"/>
            <p:cNvPicPr/>
            <p:nvPr/>
          </p:nvPicPr>
          <p:blipFill>
            <a:blip r:embed="rId6" cstate="print"/>
            <a:stretch>
              <a:fillRect/>
            </a:stretch>
          </p:blipFill>
          <p:spPr>
            <a:xfrm>
              <a:off x="-5715" y="230362"/>
              <a:ext cx="5765673" cy="255590"/>
            </a:xfrm>
            <a:prstGeom prst="rect">
              <a:avLst/>
            </a:prstGeom>
          </p:spPr>
        </p:pic>
      </p:grpSp>
      <p:sp>
        <p:nvSpPr>
          <p:cNvPr id="11" name="object 11"/>
          <p:cNvSpPr txBox="1">
            <a:spLocks noGrp="1"/>
          </p:cNvSpPr>
          <p:nvPr>
            <p:ph type="title"/>
          </p:nvPr>
        </p:nvSpPr>
        <p:spPr>
          <a:xfrm>
            <a:off x="196811" y="222730"/>
            <a:ext cx="1118870" cy="232756"/>
          </a:xfrm>
          <a:prstGeom prst="rect">
            <a:avLst/>
          </a:prstGeom>
        </p:spPr>
        <p:txBody>
          <a:bodyPr vert="horz" wrap="square" lIns="0" tIns="17145" rIns="0" bIns="0" rtlCol="0">
            <a:spAutoFit/>
          </a:bodyPr>
          <a:lstStyle/>
          <a:p>
            <a:pPr marL="12700">
              <a:lnSpc>
                <a:spcPct val="100000"/>
              </a:lnSpc>
              <a:spcBef>
                <a:spcPts val="135"/>
              </a:spcBef>
            </a:pPr>
            <a:r>
              <a:rPr lang="en-US" altLang="zh-CN" b="1" spc="-10" dirty="0">
                <a:latin typeface="Times New Roman" panose="02020603050405020304" pitchFamily="18" charset="0"/>
                <a:ea typeface="华文中宋" panose="02010600040101010101" pitchFamily="2" charset="-122"/>
                <a:cs typeface="Times New Roman" panose="02020603050405020304" pitchFamily="18" charset="0"/>
              </a:rPr>
              <a:t>Data</a:t>
            </a:r>
            <a:endParaRPr b="1" spc="-10" dirty="0">
              <a:latin typeface="Times New Roman" panose="02020603050405020304" pitchFamily="18" charset="0"/>
              <a:ea typeface="华文中宋" panose="02010600040101010101" pitchFamily="2" charset="-122"/>
              <a:cs typeface="Times New Roman" panose="02020603050405020304" pitchFamily="18" charset="0"/>
            </a:endParaRPr>
          </a:p>
        </p:txBody>
      </p:sp>
      <p:grpSp>
        <p:nvGrpSpPr>
          <p:cNvPr id="46" name="object 15">
            <a:extLst>
              <a:ext uri="{FF2B5EF4-FFF2-40B4-BE49-F238E27FC236}">
                <a16:creationId xmlns:a16="http://schemas.microsoft.com/office/drawing/2014/main" id="{F380E544-0F68-4AB1-BC13-16F4A4493337}"/>
              </a:ext>
            </a:extLst>
          </p:cNvPr>
          <p:cNvGrpSpPr/>
          <p:nvPr/>
        </p:nvGrpSpPr>
        <p:grpSpPr>
          <a:xfrm>
            <a:off x="0" y="3141040"/>
            <a:ext cx="5760085" cy="99060"/>
            <a:chOff x="0" y="3141040"/>
            <a:chExt cx="5760085" cy="99060"/>
          </a:xfrm>
        </p:grpSpPr>
        <p:sp>
          <p:nvSpPr>
            <p:cNvPr id="47" name="object 16">
              <a:extLst>
                <a:ext uri="{FF2B5EF4-FFF2-40B4-BE49-F238E27FC236}">
                  <a16:creationId xmlns:a16="http://schemas.microsoft.com/office/drawing/2014/main" id="{96D621A8-FA7B-448C-86C4-AC8316641327}"/>
                </a:ext>
              </a:extLst>
            </p:cNvPr>
            <p:cNvSpPr/>
            <p:nvPr/>
          </p:nvSpPr>
          <p:spPr>
            <a:xfrm>
              <a:off x="0" y="3141040"/>
              <a:ext cx="3456304" cy="99060"/>
            </a:xfrm>
            <a:custGeom>
              <a:avLst/>
              <a:gdLst/>
              <a:ahLst/>
              <a:cxnLst/>
              <a:rect l="l" t="t" r="r" b="b"/>
              <a:pathLst>
                <a:path w="3456304" h="99060">
                  <a:moveTo>
                    <a:pt x="3456038" y="0"/>
                  </a:moveTo>
                  <a:lnTo>
                    <a:pt x="2016036" y="0"/>
                  </a:lnTo>
                  <a:lnTo>
                    <a:pt x="0" y="0"/>
                  </a:lnTo>
                  <a:lnTo>
                    <a:pt x="0" y="98983"/>
                  </a:lnTo>
                  <a:lnTo>
                    <a:pt x="2016036" y="98983"/>
                  </a:lnTo>
                  <a:lnTo>
                    <a:pt x="3456038" y="98983"/>
                  </a:lnTo>
                  <a:lnTo>
                    <a:pt x="3456038" y="0"/>
                  </a:lnTo>
                  <a:close/>
                </a:path>
              </a:pathLst>
            </a:custGeom>
            <a:solidFill>
              <a:srgbClr val="000000"/>
            </a:solidFill>
          </p:spPr>
          <p:txBody>
            <a:bodyPr wrap="square" lIns="0" tIns="0" rIns="0" bIns="0" rtlCol="0"/>
            <a:lstStyle/>
            <a:p>
              <a:endParaRPr>
                <a:latin typeface="华文中宋" panose="02010600040101010101" pitchFamily="2" charset="-122"/>
                <a:ea typeface="华文中宋" panose="02010600040101010101" pitchFamily="2" charset="-122"/>
              </a:endParaRPr>
            </a:p>
          </p:txBody>
        </p:sp>
        <p:sp>
          <p:nvSpPr>
            <p:cNvPr id="48" name="object 17">
              <a:extLst>
                <a:ext uri="{FF2B5EF4-FFF2-40B4-BE49-F238E27FC236}">
                  <a16:creationId xmlns:a16="http://schemas.microsoft.com/office/drawing/2014/main" id="{3308C427-F424-4A64-BBE8-729862FF39D5}"/>
                </a:ext>
              </a:extLst>
            </p:cNvPr>
            <p:cNvSpPr/>
            <p:nvPr/>
          </p:nvSpPr>
          <p:spPr>
            <a:xfrm>
              <a:off x="3456038" y="3141040"/>
              <a:ext cx="2304415" cy="99060"/>
            </a:xfrm>
            <a:custGeom>
              <a:avLst/>
              <a:gdLst/>
              <a:ahLst/>
              <a:cxnLst/>
              <a:rect l="l" t="t" r="r" b="b"/>
              <a:pathLst>
                <a:path w="2304415" h="99060">
                  <a:moveTo>
                    <a:pt x="2303957" y="0"/>
                  </a:moveTo>
                  <a:lnTo>
                    <a:pt x="1958378" y="0"/>
                  </a:lnTo>
                  <a:lnTo>
                    <a:pt x="0" y="0"/>
                  </a:lnTo>
                  <a:lnTo>
                    <a:pt x="0" y="98983"/>
                  </a:lnTo>
                  <a:lnTo>
                    <a:pt x="1958378" y="98983"/>
                  </a:lnTo>
                  <a:lnTo>
                    <a:pt x="2303957" y="98983"/>
                  </a:lnTo>
                  <a:lnTo>
                    <a:pt x="2303957" y="0"/>
                  </a:lnTo>
                  <a:close/>
                </a:path>
              </a:pathLst>
            </a:custGeom>
            <a:solidFill>
              <a:srgbClr val="003E87"/>
            </a:solidFill>
          </p:spPr>
          <p:txBody>
            <a:bodyPr wrap="square" lIns="0" tIns="0" rIns="0" bIns="0" rtlCol="0"/>
            <a:lstStyle/>
            <a:p>
              <a:endParaRPr>
                <a:latin typeface="华文中宋" panose="02010600040101010101" pitchFamily="2" charset="-122"/>
                <a:ea typeface="华文中宋" panose="02010600040101010101" pitchFamily="2" charset="-122"/>
              </a:endParaRPr>
            </a:p>
          </p:txBody>
        </p:sp>
      </p:grpSp>
      <p:sp>
        <p:nvSpPr>
          <p:cNvPr id="50" name="object 21">
            <a:extLst>
              <a:ext uri="{FF2B5EF4-FFF2-40B4-BE49-F238E27FC236}">
                <a16:creationId xmlns:a16="http://schemas.microsoft.com/office/drawing/2014/main" id="{1273337B-0451-4A7F-8BAA-77A559B1F740}"/>
              </a:ext>
            </a:extLst>
          </p:cNvPr>
          <p:cNvSpPr txBox="1">
            <a:spLocks noGrp="1"/>
          </p:cNvSpPr>
          <p:nvPr>
            <p:ph type="sldNum" sz="quarter" idx="7"/>
          </p:nvPr>
        </p:nvSpPr>
        <p:spPr>
          <a:xfrm>
            <a:off x="5501170" y="3138859"/>
            <a:ext cx="325110" cy="83997"/>
          </a:xfrm>
          <a:prstGeom prst="rect">
            <a:avLst/>
          </a:prstGeom>
        </p:spPr>
        <p:txBody>
          <a:bodyPr vert="horz" wrap="square" lIns="0" tIns="6985" rIns="0" bIns="0" rtlCol="0">
            <a:spAutoFit/>
          </a:bodyPr>
          <a:lstStyle/>
          <a:p>
            <a:pPr marL="39370">
              <a:lnSpc>
                <a:spcPct val="100000"/>
              </a:lnSpc>
              <a:spcBef>
                <a:spcPts val="55"/>
              </a:spcBef>
            </a:pPr>
            <a:fld id="{81D60167-4931-47E6-BA6A-407CBD079E47}" type="slidenum">
              <a:rPr dirty="0">
                <a:latin typeface="华文中宋" panose="02010600040101010101" pitchFamily="2" charset="-122"/>
                <a:ea typeface="华文中宋" panose="02010600040101010101" pitchFamily="2" charset="-122"/>
              </a:rPr>
              <a:t>11</a:t>
            </a:fld>
            <a:r>
              <a:rPr spc="-10" dirty="0">
                <a:latin typeface="华文中宋" panose="02010600040101010101" pitchFamily="2" charset="-122"/>
                <a:ea typeface="华文中宋" panose="02010600040101010101" pitchFamily="2" charset="-122"/>
              </a:rPr>
              <a:t> </a:t>
            </a:r>
            <a:r>
              <a:rPr dirty="0">
                <a:latin typeface="华文中宋" panose="02010600040101010101" pitchFamily="2" charset="-122"/>
                <a:ea typeface="华文中宋" panose="02010600040101010101" pitchFamily="2" charset="-122"/>
              </a:rPr>
              <a:t>/</a:t>
            </a:r>
            <a:r>
              <a:rPr spc="-5" dirty="0">
                <a:latin typeface="华文中宋" panose="02010600040101010101" pitchFamily="2" charset="-122"/>
                <a:ea typeface="华文中宋" panose="02010600040101010101" pitchFamily="2" charset="-122"/>
              </a:rPr>
              <a:t> </a:t>
            </a:r>
            <a:r>
              <a:rPr spc="-25" dirty="0">
                <a:latin typeface="华文中宋" panose="02010600040101010101" pitchFamily="2" charset="-122"/>
                <a:ea typeface="华文中宋" panose="02010600040101010101" pitchFamily="2" charset="-122"/>
              </a:rPr>
              <a:t>12</a:t>
            </a:r>
          </a:p>
        </p:txBody>
      </p:sp>
      <p:sp>
        <p:nvSpPr>
          <p:cNvPr id="51" name="object 16">
            <a:extLst>
              <a:ext uri="{FF2B5EF4-FFF2-40B4-BE49-F238E27FC236}">
                <a16:creationId xmlns:a16="http://schemas.microsoft.com/office/drawing/2014/main" id="{DBB5E9BB-18F3-46C2-8DA0-5D8738395A1A}"/>
              </a:ext>
            </a:extLst>
          </p:cNvPr>
          <p:cNvSpPr txBox="1">
            <a:spLocks/>
          </p:cNvSpPr>
          <p:nvPr/>
        </p:nvSpPr>
        <p:spPr>
          <a:xfrm>
            <a:off x="2369976" y="3134998"/>
            <a:ext cx="553403" cy="103233"/>
          </a:xfrm>
          <a:prstGeom prst="rect">
            <a:avLst/>
          </a:prstGeom>
        </p:spPr>
        <p:txBody>
          <a:bodyPr vert="horz" wrap="square" lIns="0" tIns="10795" rIns="0" bIns="0" rtlCol="0">
            <a:spAutoFit/>
          </a:bodyPr>
          <a:lstStyle>
            <a:defPPr>
              <a:defRPr kern="0"/>
            </a:defPPr>
          </a:lstStyle>
          <a:p>
            <a:pPr marL="12700" algn="ctr">
              <a:spcBef>
                <a:spcPts val="85"/>
              </a:spcBef>
            </a:pPr>
            <a:r>
              <a:rPr lang="en-US" altLang="zh-CN" sz="600" spc="-75">
                <a:solidFill>
                  <a:schemeClr val="bg1"/>
                </a:solidFill>
                <a:latin typeface="华文中宋" panose="02010600040101010101" pitchFamily="2" charset="-122"/>
                <a:ea typeface="华文中宋" panose="02010600040101010101" pitchFamily="2" charset="-122"/>
              </a:rPr>
              <a:t>1</a:t>
            </a:r>
            <a:r>
              <a:rPr lang="en-US" altLang="zh-CN" sz="600" spc="-75" baseline="30000">
                <a:solidFill>
                  <a:schemeClr val="bg1"/>
                </a:solidFill>
                <a:latin typeface="华文中宋" panose="02010600040101010101" pitchFamily="2" charset="-122"/>
                <a:ea typeface="华文中宋" panose="02010600040101010101" pitchFamily="2" charset="-122"/>
              </a:rPr>
              <a:t>st</a:t>
            </a:r>
            <a:r>
              <a:rPr lang="en-US" altLang="zh-CN" sz="600" spc="-75">
                <a:solidFill>
                  <a:schemeClr val="bg1"/>
                </a:solidFill>
                <a:latin typeface="华文中宋" panose="02010600040101010101" pitchFamily="2" charset="-122"/>
                <a:ea typeface="华文中宋" panose="02010600040101010101" pitchFamily="2" charset="-122"/>
              </a:rPr>
              <a:t>  Nov  2024 </a:t>
            </a:r>
            <a:endParaRPr lang="en-US" sz="600" spc="-75" dirty="0">
              <a:solidFill>
                <a:schemeClr val="bg1"/>
              </a:solidFill>
              <a:latin typeface="华文中宋" panose="02010600040101010101" pitchFamily="2" charset="-122"/>
              <a:ea typeface="华文中宋" panose="02010600040101010101" pitchFamily="2" charset="-122"/>
            </a:endParaRPr>
          </a:p>
        </p:txBody>
      </p:sp>
      <p:pic>
        <p:nvPicPr>
          <p:cNvPr id="2" name="图片 1">
            <a:extLst>
              <a:ext uri="{FF2B5EF4-FFF2-40B4-BE49-F238E27FC236}">
                <a16:creationId xmlns:a16="http://schemas.microsoft.com/office/drawing/2014/main" id="{4BCDA0B1-43A0-45CC-B88F-B515052AF432}"/>
              </a:ext>
            </a:extLst>
          </p:cNvPr>
          <p:cNvPicPr>
            <a:picLocks noChangeAspect="1"/>
          </p:cNvPicPr>
          <p:nvPr/>
        </p:nvPicPr>
        <p:blipFill>
          <a:blip r:embed="rId7"/>
          <a:stretch>
            <a:fillRect/>
          </a:stretch>
        </p:blipFill>
        <p:spPr>
          <a:xfrm>
            <a:off x="1349654" y="645476"/>
            <a:ext cx="3982184" cy="826561"/>
          </a:xfrm>
          <a:prstGeom prst="rect">
            <a:avLst/>
          </a:prstGeom>
        </p:spPr>
      </p:pic>
      <p:pic>
        <p:nvPicPr>
          <p:cNvPr id="12" name="图片 11">
            <a:extLst>
              <a:ext uri="{FF2B5EF4-FFF2-40B4-BE49-F238E27FC236}">
                <a16:creationId xmlns:a16="http://schemas.microsoft.com/office/drawing/2014/main" id="{B0343556-FCEE-492B-A646-967E452A23F0}"/>
              </a:ext>
            </a:extLst>
          </p:cNvPr>
          <p:cNvPicPr>
            <a:picLocks noChangeAspect="1"/>
          </p:cNvPicPr>
          <p:nvPr/>
        </p:nvPicPr>
        <p:blipFill>
          <a:blip r:embed="rId8"/>
          <a:stretch>
            <a:fillRect/>
          </a:stretch>
        </p:blipFill>
        <p:spPr>
          <a:xfrm>
            <a:off x="1336065" y="1570970"/>
            <a:ext cx="2621223" cy="718723"/>
          </a:xfrm>
          <a:prstGeom prst="rect">
            <a:avLst/>
          </a:prstGeom>
        </p:spPr>
      </p:pic>
      <p:pic>
        <p:nvPicPr>
          <p:cNvPr id="52" name="Picture 2" descr="Microsoft Azure Logo, symbol, meaning, history, PNG, brand">
            <a:extLst>
              <a:ext uri="{FF2B5EF4-FFF2-40B4-BE49-F238E27FC236}">
                <a16:creationId xmlns:a16="http://schemas.microsoft.com/office/drawing/2014/main" id="{1EDCC454-CCB9-4442-B437-955D58BF8A84}"/>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17347" r="19960"/>
          <a:stretch/>
        </p:blipFill>
        <p:spPr bwMode="auto">
          <a:xfrm>
            <a:off x="2234212" y="702483"/>
            <a:ext cx="239338" cy="214742"/>
          </a:xfrm>
          <a:prstGeom prst="rect">
            <a:avLst/>
          </a:prstGeom>
          <a:noFill/>
          <a:extLst>
            <a:ext uri="{909E8E84-426E-40DD-AFC4-6F175D3DCCD1}">
              <a14:hiddenFill xmlns:a14="http://schemas.microsoft.com/office/drawing/2010/main">
                <a:solidFill>
                  <a:srgbClr val="FFFFFF"/>
                </a:solidFill>
              </a14:hiddenFill>
            </a:ext>
          </a:extLst>
        </p:spPr>
      </p:pic>
      <p:pic>
        <p:nvPicPr>
          <p:cNvPr id="53" name="图形 52">
            <a:extLst>
              <a:ext uri="{FF2B5EF4-FFF2-40B4-BE49-F238E27FC236}">
                <a16:creationId xmlns:a16="http://schemas.microsoft.com/office/drawing/2014/main" id="{DD41C501-B48F-4915-9A93-8B0DDDE50E6C}"/>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2606316" y="694847"/>
            <a:ext cx="294197" cy="214742"/>
          </a:xfrm>
          <a:prstGeom prst="rect">
            <a:avLst/>
          </a:prstGeom>
        </p:spPr>
      </p:pic>
      <p:pic>
        <p:nvPicPr>
          <p:cNvPr id="54" name="图形 53">
            <a:extLst>
              <a:ext uri="{FF2B5EF4-FFF2-40B4-BE49-F238E27FC236}">
                <a16:creationId xmlns:a16="http://schemas.microsoft.com/office/drawing/2014/main" id="{430518D8-95D3-4E37-B390-7F10A4CDA900}"/>
              </a:ext>
            </a:extLst>
          </p:cNvPr>
          <p:cNvPicPr>
            <a:picLocks noChangeAspect="1"/>
          </p:cNvPicPr>
          <p:nvPr/>
        </p:nvPicPr>
        <p:blipFill rotWithShape="1">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r="62297"/>
          <a:stretch/>
        </p:blipFill>
        <p:spPr>
          <a:xfrm>
            <a:off x="3033753" y="694847"/>
            <a:ext cx="352990" cy="208050"/>
          </a:xfrm>
          <a:prstGeom prst="rect">
            <a:avLst/>
          </a:prstGeom>
        </p:spPr>
      </p:pic>
      <p:pic>
        <p:nvPicPr>
          <p:cNvPr id="55" name="图形 54">
            <a:extLst>
              <a:ext uri="{FF2B5EF4-FFF2-40B4-BE49-F238E27FC236}">
                <a16:creationId xmlns:a16="http://schemas.microsoft.com/office/drawing/2014/main" id="{8C7E2F0E-76DC-4A53-8CD3-C5863811A3B5}"/>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3495827" y="683456"/>
            <a:ext cx="234385" cy="234385"/>
          </a:xfrm>
          <a:prstGeom prst="rect">
            <a:avLst/>
          </a:prstGeom>
        </p:spPr>
      </p:pic>
      <p:pic>
        <p:nvPicPr>
          <p:cNvPr id="56" name="Picture 4" descr="Ontdek alle mogelijkheden van Siri met deze uitleg en tips - appletips">
            <a:extLst>
              <a:ext uri="{FF2B5EF4-FFF2-40B4-BE49-F238E27FC236}">
                <a16:creationId xmlns:a16="http://schemas.microsoft.com/office/drawing/2014/main" id="{2FAFFB7F-FF7B-489F-8ADD-DC72579FF4C0}"/>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2169221" y="1588455"/>
            <a:ext cx="275803" cy="275803"/>
          </a:xfrm>
          <a:prstGeom prst="rect">
            <a:avLst/>
          </a:prstGeom>
          <a:noFill/>
          <a:extLst>
            <a:ext uri="{909E8E84-426E-40DD-AFC4-6F175D3DCCD1}">
              <a14:hiddenFill xmlns:a14="http://schemas.microsoft.com/office/drawing/2010/main">
                <a:solidFill>
                  <a:srgbClr val="FFFFFF"/>
                </a:solidFill>
              </a14:hiddenFill>
            </a:ext>
          </a:extLst>
        </p:spPr>
      </p:pic>
      <p:grpSp>
        <p:nvGrpSpPr>
          <p:cNvPr id="57" name="组合 56">
            <a:extLst>
              <a:ext uri="{FF2B5EF4-FFF2-40B4-BE49-F238E27FC236}">
                <a16:creationId xmlns:a16="http://schemas.microsoft.com/office/drawing/2014/main" id="{48C856A4-EEEF-46C2-9A5C-5604C5B76926}"/>
              </a:ext>
            </a:extLst>
          </p:cNvPr>
          <p:cNvGrpSpPr/>
          <p:nvPr/>
        </p:nvGrpSpPr>
        <p:grpSpPr>
          <a:xfrm>
            <a:off x="2463416" y="1584043"/>
            <a:ext cx="410645" cy="278995"/>
            <a:chOff x="1178998" y="2413711"/>
            <a:chExt cx="484534" cy="329195"/>
          </a:xfrm>
        </p:grpSpPr>
        <p:sp>
          <p:nvSpPr>
            <p:cNvPr id="58" name="矩形: 圆角 57">
              <a:extLst>
                <a:ext uri="{FF2B5EF4-FFF2-40B4-BE49-F238E27FC236}">
                  <a16:creationId xmlns:a16="http://schemas.microsoft.com/office/drawing/2014/main" id="{4A579624-E493-4001-84E4-B4340A6C0E87}"/>
                </a:ext>
              </a:extLst>
            </p:cNvPr>
            <p:cNvSpPr/>
            <p:nvPr/>
          </p:nvSpPr>
          <p:spPr>
            <a:xfrm>
              <a:off x="1238489" y="2428972"/>
              <a:ext cx="365552" cy="298673"/>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华文中宋" panose="02010600040101010101" pitchFamily="2" charset="-122"/>
                <a:ea typeface="华文中宋" panose="02010600040101010101" pitchFamily="2" charset="-122"/>
              </a:endParaRPr>
            </a:p>
          </p:txBody>
        </p:sp>
        <p:pic>
          <p:nvPicPr>
            <p:cNvPr id="59" name="Picture 6" descr="alexa_logo">
              <a:extLst>
                <a:ext uri="{FF2B5EF4-FFF2-40B4-BE49-F238E27FC236}">
                  <a16:creationId xmlns:a16="http://schemas.microsoft.com/office/drawing/2014/main" id="{5F76BF34-A091-464A-9B55-29639FB9ED8F}"/>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1178998" y="2413711"/>
              <a:ext cx="484534" cy="329195"/>
            </a:xfrm>
            <a:prstGeom prst="rect">
              <a:avLst/>
            </a:prstGeom>
            <a:noFill/>
            <a:extLst>
              <a:ext uri="{909E8E84-426E-40DD-AFC4-6F175D3DCCD1}">
                <a14:hiddenFill xmlns:a14="http://schemas.microsoft.com/office/drawing/2010/main">
                  <a:solidFill>
                    <a:srgbClr val="FFFFFF"/>
                  </a:solidFill>
                </a14:hiddenFill>
              </a:ext>
            </a:extLst>
          </p:spPr>
        </p:pic>
      </p:grpSp>
      <p:sp>
        <p:nvSpPr>
          <p:cNvPr id="60" name="矩形 59">
            <a:extLst>
              <a:ext uri="{FF2B5EF4-FFF2-40B4-BE49-F238E27FC236}">
                <a16:creationId xmlns:a16="http://schemas.microsoft.com/office/drawing/2014/main" id="{6B4AE63B-B801-4571-B04E-DB0EBEA0F63A}"/>
              </a:ext>
            </a:extLst>
          </p:cNvPr>
          <p:cNvSpPr/>
          <p:nvPr/>
        </p:nvSpPr>
        <p:spPr>
          <a:xfrm>
            <a:off x="84591" y="2625834"/>
            <a:ext cx="1295598" cy="230832"/>
          </a:xfrm>
          <a:prstGeom prst="rect">
            <a:avLst/>
          </a:prstGeom>
        </p:spPr>
        <p:txBody>
          <a:bodyPr wrap="square">
            <a:spAutoFit/>
          </a:bodyPr>
          <a:lstStyle/>
          <a:p>
            <a:pPr algn="ctr"/>
            <a:r>
              <a:rPr lang="zh-CN" altLang="en-US" sz="900" b="1" dirty="0">
                <a:latin typeface="Georgia" panose="02040502050405020303" pitchFamily="18" charset="0"/>
                <a:ea typeface="华文中宋" panose="02010600040101010101" pitchFamily="2" charset="-122"/>
              </a:rPr>
              <a:t>Open-source ASRs</a:t>
            </a:r>
          </a:p>
        </p:txBody>
      </p:sp>
      <p:sp>
        <p:nvSpPr>
          <p:cNvPr id="61" name="矩形 60">
            <a:extLst>
              <a:ext uri="{FF2B5EF4-FFF2-40B4-BE49-F238E27FC236}">
                <a16:creationId xmlns:a16="http://schemas.microsoft.com/office/drawing/2014/main" id="{19896B87-193E-4EDC-B4E7-E313D418CCEE}"/>
              </a:ext>
            </a:extLst>
          </p:cNvPr>
          <p:cNvSpPr/>
          <p:nvPr/>
        </p:nvSpPr>
        <p:spPr>
          <a:xfrm>
            <a:off x="84591" y="1814915"/>
            <a:ext cx="1295598" cy="230832"/>
          </a:xfrm>
          <a:prstGeom prst="rect">
            <a:avLst/>
          </a:prstGeom>
        </p:spPr>
        <p:txBody>
          <a:bodyPr wrap="square">
            <a:spAutoFit/>
          </a:bodyPr>
          <a:lstStyle/>
          <a:p>
            <a:pPr algn="ctr"/>
            <a:r>
              <a:rPr lang="en-US" altLang="zh-CN" sz="900" b="1" dirty="0">
                <a:latin typeface="Georgia" panose="02040502050405020303" pitchFamily="18" charset="0"/>
                <a:ea typeface="华文中宋" panose="02010600040101010101" pitchFamily="2" charset="-122"/>
              </a:rPr>
              <a:t>Commercial IVC</a:t>
            </a:r>
            <a:endParaRPr lang="zh-CN" altLang="en-US" sz="900" b="1" dirty="0">
              <a:latin typeface="Georgia" panose="02040502050405020303" pitchFamily="18" charset="0"/>
              <a:ea typeface="华文中宋" panose="02010600040101010101" pitchFamily="2" charset="-122"/>
            </a:endParaRPr>
          </a:p>
        </p:txBody>
      </p:sp>
      <p:sp>
        <p:nvSpPr>
          <p:cNvPr id="62" name="矩形 61">
            <a:extLst>
              <a:ext uri="{FF2B5EF4-FFF2-40B4-BE49-F238E27FC236}">
                <a16:creationId xmlns:a16="http://schemas.microsoft.com/office/drawing/2014/main" id="{35CF7559-7724-470E-9C43-5F1ABD6C656A}"/>
              </a:ext>
            </a:extLst>
          </p:cNvPr>
          <p:cNvSpPr/>
          <p:nvPr/>
        </p:nvSpPr>
        <p:spPr>
          <a:xfrm>
            <a:off x="128184" y="874090"/>
            <a:ext cx="1243067" cy="369332"/>
          </a:xfrm>
          <a:prstGeom prst="rect">
            <a:avLst/>
          </a:prstGeom>
        </p:spPr>
        <p:txBody>
          <a:bodyPr wrap="square">
            <a:spAutoFit/>
          </a:bodyPr>
          <a:lstStyle/>
          <a:p>
            <a:pPr algn="ctr"/>
            <a:r>
              <a:rPr lang="en-US" altLang="zh-CN" sz="900" b="1" dirty="0">
                <a:latin typeface="Georgia" panose="02040502050405020303" pitchFamily="18" charset="0"/>
                <a:ea typeface="华文中宋" panose="02010600040101010101" pitchFamily="2" charset="-122"/>
              </a:rPr>
              <a:t>Online Speech Recognition</a:t>
            </a:r>
            <a:endParaRPr lang="zh-CN" altLang="en-US" sz="900" b="1" dirty="0">
              <a:latin typeface="Georgia" panose="02040502050405020303" pitchFamily="18" charset="0"/>
              <a:ea typeface="华文中宋" panose="02010600040101010101" pitchFamily="2" charset="-122"/>
            </a:endParaRPr>
          </a:p>
        </p:txBody>
      </p:sp>
      <p:pic>
        <p:nvPicPr>
          <p:cNvPr id="13" name="图片 12">
            <a:extLst>
              <a:ext uri="{FF2B5EF4-FFF2-40B4-BE49-F238E27FC236}">
                <a16:creationId xmlns:a16="http://schemas.microsoft.com/office/drawing/2014/main" id="{914A194F-270A-410B-8E76-6229B0512635}"/>
              </a:ext>
            </a:extLst>
          </p:cNvPr>
          <p:cNvPicPr>
            <a:picLocks noChangeAspect="1"/>
          </p:cNvPicPr>
          <p:nvPr/>
        </p:nvPicPr>
        <p:blipFill rotWithShape="1">
          <a:blip r:embed="rId18"/>
          <a:srcRect b="43379"/>
          <a:stretch/>
        </p:blipFill>
        <p:spPr>
          <a:xfrm>
            <a:off x="1371251" y="2402752"/>
            <a:ext cx="3925939" cy="676996"/>
          </a:xfrm>
          <a:prstGeom prst="rect">
            <a:avLst/>
          </a:prstGeom>
        </p:spPr>
      </p:pic>
      <p:sp>
        <p:nvSpPr>
          <p:cNvPr id="66" name="矩形 65">
            <a:extLst>
              <a:ext uri="{FF2B5EF4-FFF2-40B4-BE49-F238E27FC236}">
                <a16:creationId xmlns:a16="http://schemas.microsoft.com/office/drawing/2014/main" id="{DFE023CD-31A0-4733-9B16-742A8E570AC0}"/>
              </a:ext>
            </a:extLst>
          </p:cNvPr>
          <p:cNvSpPr/>
          <p:nvPr/>
        </p:nvSpPr>
        <p:spPr>
          <a:xfrm>
            <a:off x="1112676" y="35043"/>
            <a:ext cx="2514600" cy="184666"/>
          </a:xfrm>
          <a:prstGeom prst="rect">
            <a:avLst/>
          </a:prstGeom>
        </p:spPr>
        <p:txBody>
          <a:bodyPr wrap="square">
            <a:spAutoFit/>
          </a:bodyPr>
          <a:lstStyle/>
          <a:p>
            <a:r>
              <a:rPr lang="zh-CN" altLang="en-US" sz="600" b="1" dirty="0">
                <a:solidFill>
                  <a:schemeClr val="bg1">
                    <a:lumMod val="65000"/>
                  </a:schemeClr>
                </a:solidFill>
                <a:latin typeface="华文中宋" panose="02010600040101010101" pitchFamily="2" charset="-122"/>
                <a:ea typeface="华文中宋" panose="02010600040101010101" pitchFamily="2" charset="-122"/>
              </a:rPr>
              <a:t>Terminology </a:t>
            </a:r>
            <a:r>
              <a:rPr lang="en-US" altLang="zh-CN" sz="600" b="1" dirty="0">
                <a:solidFill>
                  <a:schemeClr val="bg1">
                    <a:lumMod val="65000"/>
                  </a:schemeClr>
                </a:solidFill>
                <a:latin typeface="华文中宋" panose="02010600040101010101" pitchFamily="2" charset="-122"/>
                <a:ea typeface="华文中宋" panose="02010600040101010101" pitchFamily="2" charset="-122"/>
              </a:rPr>
              <a:t>	</a:t>
            </a:r>
            <a:r>
              <a:rPr lang="zh-CN" altLang="en-US" sz="600" b="1" dirty="0">
                <a:solidFill>
                  <a:schemeClr val="bg1">
                    <a:lumMod val="65000"/>
                  </a:schemeClr>
                </a:solidFill>
                <a:latin typeface="华文中宋" panose="02010600040101010101" pitchFamily="2" charset="-122"/>
                <a:ea typeface="华文中宋" panose="02010600040101010101" pitchFamily="2" charset="-122"/>
              </a:rPr>
              <a:t>Technical Route </a:t>
            </a:r>
            <a:r>
              <a:rPr lang="en-US" altLang="zh-CN" sz="600" b="1" dirty="0">
                <a:solidFill>
                  <a:schemeClr val="bg1">
                    <a:lumMod val="65000"/>
                  </a:schemeClr>
                </a:solidFill>
                <a:latin typeface="华文中宋" panose="02010600040101010101" pitchFamily="2" charset="-122"/>
                <a:ea typeface="华文中宋" panose="02010600040101010101" pitchFamily="2" charset="-122"/>
              </a:rPr>
              <a:t>	</a:t>
            </a:r>
            <a:r>
              <a:rPr lang="zh-CN" altLang="en-US" sz="600" b="1" dirty="0">
                <a:solidFill>
                  <a:schemeClr val="bg1"/>
                </a:solidFill>
                <a:latin typeface="华文中宋" panose="02010600040101010101" pitchFamily="2" charset="-122"/>
                <a:ea typeface="华文中宋" panose="02010600040101010101" pitchFamily="2" charset="-122"/>
              </a:rPr>
              <a:t>Results</a:t>
            </a:r>
          </a:p>
        </p:txBody>
      </p:sp>
      <p:sp>
        <p:nvSpPr>
          <p:cNvPr id="34" name="object 18">
            <a:extLst>
              <a:ext uri="{FF2B5EF4-FFF2-40B4-BE49-F238E27FC236}">
                <a16:creationId xmlns:a16="http://schemas.microsoft.com/office/drawing/2014/main" id="{CF7CD273-0F7A-4470-A547-079270244B62}"/>
              </a:ext>
            </a:extLst>
          </p:cNvPr>
          <p:cNvSpPr txBox="1">
            <a:spLocks/>
          </p:cNvSpPr>
          <p:nvPr/>
        </p:nvSpPr>
        <p:spPr>
          <a:xfrm>
            <a:off x="695375" y="3134200"/>
            <a:ext cx="812597" cy="103233"/>
          </a:xfrm>
          <a:prstGeom prst="rect">
            <a:avLst/>
          </a:prstGeom>
        </p:spPr>
        <p:txBody>
          <a:bodyPr vert="horz" wrap="square" lIns="0" tIns="10795" rIns="0" bIns="0" rtlCol="0">
            <a:spAutoFit/>
          </a:bodyPr>
          <a:lstStyle>
            <a:defPPr>
              <a:defRPr kern="0"/>
            </a:defPPr>
          </a:lstStyle>
          <a:p>
            <a:pPr marL="12700" algn="ctr">
              <a:spcBef>
                <a:spcPts val="85"/>
              </a:spcBef>
            </a:pPr>
            <a:r>
              <a:rPr lang="en-US" altLang="zh-CN" sz="600" spc="5">
                <a:solidFill>
                  <a:schemeClr val="bg1"/>
                </a:solidFill>
                <a:latin typeface="Times New Roman" panose="02020603050405020304" pitchFamily="18" charset="0"/>
                <a:ea typeface="华文中宋" panose="02010600040101010101" pitchFamily="2" charset="-122"/>
                <a:cs typeface="Times New Roman" panose="02020603050405020304" pitchFamily="18" charset="0"/>
              </a:rPr>
              <a:t>PhilFan</a:t>
            </a:r>
            <a:endParaRPr lang="en-US" sz="600" spc="5" dirty="0">
              <a:solidFill>
                <a:schemeClr val="bg1"/>
              </a:solidFill>
              <a:latin typeface="Times New Roman" panose="02020603050405020304" pitchFamily="18" charset="0"/>
              <a:ea typeface="华文中宋" panose="02010600040101010101" pitchFamily="2" charset="-122"/>
              <a:cs typeface="Times New Roman" panose="02020603050405020304" pitchFamily="18" charset="0"/>
            </a:endParaRPr>
          </a:p>
        </p:txBody>
      </p:sp>
    </p:spTree>
  </p:cSld>
  <p:clrMapOvr>
    <a:overrideClrMapping bg1="lt1" tx1="dk1" bg2="lt2" tx2="dk2" accent1="accent1" accent2="accent2" accent3="accent3" accent4="accent4" accent5="accent5" accent6="accent6" hlink="hlink" folHlink="folHlink"/>
  </p:clrMapOvr>
  <p:transition>
    <p:cut/>
  </p:transition>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 name="object 3"/>
          <p:cNvGrpSpPr/>
          <p:nvPr/>
        </p:nvGrpSpPr>
        <p:grpSpPr>
          <a:xfrm>
            <a:off x="0" y="0"/>
            <a:ext cx="5765952" cy="485927"/>
            <a:chOff x="-5715" y="25"/>
            <a:chExt cx="5765952" cy="485927"/>
          </a:xfrm>
        </p:grpSpPr>
        <p:sp>
          <p:nvSpPr>
            <p:cNvPr id="4" name="object 4"/>
            <p:cNvSpPr/>
            <p:nvPr/>
          </p:nvSpPr>
          <p:spPr>
            <a:xfrm>
              <a:off x="4071874" y="25"/>
              <a:ext cx="539242" cy="230504"/>
            </a:xfrm>
            <a:custGeom>
              <a:avLst/>
              <a:gdLst/>
              <a:ahLst/>
              <a:cxnLst/>
              <a:rect l="l" t="t" r="r" b="b"/>
              <a:pathLst>
                <a:path w="490220" h="230504">
                  <a:moveTo>
                    <a:pt x="489635" y="0"/>
                  </a:moveTo>
                  <a:lnTo>
                    <a:pt x="0" y="0"/>
                  </a:lnTo>
                  <a:lnTo>
                    <a:pt x="0" y="230339"/>
                  </a:lnTo>
                  <a:lnTo>
                    <a:pt x="489635" y="230339"/>
                  </a:lnTo>
                  <a:lnTo>
                    <a:pt x="489635" y="0"/>
                  </a:lnTo>
                  <a:close/>
                </a:path>
              </a:pathLst>
            </a:custGeom>
            <a:solidFill>
              <a:srgbClr val="000000"/>
            </a:solidFill>
          </p:spPr>
          <p:txBody>
            <a:bodyPr wrap="square" lIns="0" tIns="0" rIns="0" bIns="0" rtlCol="0"/>
            <a:lstStyle/>
            <a:p>
              <a:endParaRPr>
                <a:latin typeface="华文中宋" panose="02010600040101010101" pitchFamily="2" charset="-122"/>
                <a:ea typeface="华文中宋" panose="02010600040101010101" pitchFamily="2" charset="-122"/>
              </a:endParaRPr>
            </a:p>
          </p:txBody>
        </p:sp>
        <p:sp>
          <p:nvSpPr>
            <p:cNvPr id="6" name="object 6"/>
            <p:cNvSpPr/>
            <p:nvPr/>
          </p:nvSpPr>
          <p:spPr>
            <a:xfrm>
              <a:off x="4608017" y="25"/>
              <a:ext cx="777875" cy="230504"/>
            </a:xfrm>
            <a:custGeom>
              <a:avLst/>
              <a:gdLst/>
              <a:ahLst/>
              <a:cxnLst/>
              <a:rect l="l" t="t" r="r" b="b"/>
              <a:pathLst>
                <a:path w="777875" h="230504">
                  <a:moveTo>
                    <a:pt x="777570" y="0"/>
                  </a:moveTo>
                  <a:lnTo>
                    <a:pt x="0" y="0"/>
                  </a:lnTo>
                  <a:lnTo>
                    <a:pt x="0" y="230339"/>
                  </a:lnTo>
                  <a:lnTo>
                    <a:pt x="777570" y="230339"/>
                  </a:lnTo>
                  <a:lnTo>
                    <a:pt x="777570" y="0"/>
                  </a:lnTo>
                  <a:close/>
                </a:path>
              </a:pathLst>
            </a:custGeom>
            <a:solidFill>
              <a:srgbClr val="000000"/>
            </a:solidFill>
          </p:spPr>
          <p:txBody>
            <a:bodyPr wrap="square" lIns="0" tIns="0" rIns="0" bIns="0" rtlCol="0"/>
            <a:lstStyle/>
            <a:p>
              <a:endParaRPr>
                <a:latin typeface="华文中宋" panose="02010600040101010101" pitchFamily="2" charset="-122"/>
                <a:ea typeface="华文中宋" panose="02010600040101010101" pitchFamily="2" charset="-122"/>
              </a:endParaRPr>
            </a:p>
          </p:txBody>
        </p:sp>
        <p:pic>
          <p:nvPicPr>
            <p:cNvPr id="7" name="object 7"/>
            <p:cNvPicPr/>
            <p:nvPr/>
          </p:nvPicPr>
          <p:blipFill>
            <a:blip r:embed="rId4" cstate="print"/>
            <a:stretch>
              <a:fillRect/>
            </a:stretch>
          </p:blipFill>
          <p:spPr>
            <a:xfrm>
              <a:off x="4702149" y="11545"/>
              <a:ext cx="589326" cy="207300"/>
            </a:xfrm>
            <a:prstGeom prst="rect">
              <a:avLst/>
            </a:prstGeom>
          </p:spPr>
        </p:pic>
        <p:sp>
          <p:nvSpPr>
            <p:cNvPr id="8" name="object 8"/>
            <p:cNvSpPr/>
            <p:nvPr/>
          </p:nvSpPr>
          <p:spPr>
            <a:xfrm>
              <a:off x="5385587" y="25"/>
              <a:ext cx="374650" cy="230504"/>
            </a:xfrm>
            <a:custGeom>
              <a:avLst/>
              <a:gdLst/>
              <a:ahLst/>
              <a:cxnLst/>
              <a:rect l="l" t="t" r="r" b="b"/>
              <a:pathLst>
                <a:path w="374650" h="230504">
                  <a:moveTo>
                    <a:pt x="374408" y="0"/>
                  </a:moveTo>
                  <a:lnTo>
                    <a:pt x="0" y="0"/>
                  </a:lnTo>
                  <a:lnTo>
                    <a:pt x="0" y="230339"/>
                  </a:lnTo>
                  <a:lnTo>
                    <a:pt x="374408" y="230339"/>
                  </a:lnTo>
                  <a:lnTo>
                    <a:pt x="374408" y="0"/>
                  </a:lnTo>
                  <a:close/>
                </a:path>
              </a:pathLst>
            </a:custGeom>
            <a:solidFill>
              <a:srgbClr val="000000"/>
            </a:solidFill>
          </p:spPr>
          <p:txBody>
            <a:bodyPr wrap="square" lIns="0" tIns="0" rIns="0" bIns="0" rtlCol="0"/>
            <a:lstStyle/>
            <a:p>
              <a:endParaRPr>
                <a:latin typeface="华文中宋" panose="02010600040101010101" pitchFamily="2" charset="-122"/>
                <a:ea typeface="华文中宋" panose="02010600040101010101" pitchFamily="2" charset="-122"/>
              </a:endParaRPr>
            </a:p>
          </p:txBody>
        </p:sp>
        <p:pic>
          <p:nvPicPr>
            <p:cNvPr id="9" name="object 9"/>
            <p:cNvPicPr/>
            <p:nvPr/>
          </p:nvPicPr>
          <p:blipFill>
            <a:blip r:embed="rId5" cstate="print"/>
            <a:stretch>
              <a:fillRect/>
            </a:stretch>
          </p:blipFill>
          <p:spPr>
            <a:xfrm>
              <a:off x="5463387" y="3863"/>
              <a:ext cx="218818" cy="218818"/>
            </a:xfrm>
            <a:prstGeom prst="rect">
              <a:avLst/>
            </a:prstGeom>
          </p:spPr>
        </p:pic>
        <p:pic>
          <p:nvPicPr>
            <p:cNvPr id="10" name="object 10"/>
            <p:cNvPicPr/>
            <p:nvPr/>
          </p:nvPicPr>
          <p:blipFill>
            <a:blip r:embed="rId6" cstate="print"/>
            <a:stretch>
              <a:fillRect/>
            </a:stretch>
          </p:blipFill>
          <p:spPr>
            <a:xfrm>
              <a:off x="-5715" y="230362"/>
              <a:ext cx="5765673" cy="255590"/>
            </a:xfrm>
            <a:prstGeom prst="rect">
              <a:avLst/>
            </a:prstGeom>
          </p:spPr>
        </p:pic>
      </p:grpSp>
      <p:sp>
        <p:nvSpPr>
          <p:cNvPr id="11" name="object 11"/>
          <p:cNvSpPr txBox="1">
            <a:spLocks noGrp="1"/>
          </p:cNvSpPr>
          <p:nvPr>
            <p:ph type="title"/>
          </p:nvPr>
        </p:nvSpPr>
        <p:spPr>
          <a:xfrm>
            <a:off x="196811" y="222730"/>
            <a:ext cx="1118870" cy="232756"/>
          </a:xfrm>
          <a:prstGeom prst="rect">
            <a:avLst/>
          </a:prstGeom>
        </p:spPr>
        <p:txBody>
          <a:bodyPr vert="horz" wrap="square" lIns="0" tIns="17145" rIns="0" bIns="0" rtlCol="0">
            <a:spAutoFit/>
          </a:bodyPr>
          <a:lstStyle/>
          <a:p>
            <a:pPr marL="12700">
              <a:lnSpc>
                <a:spcPct val="100000"/>
              </a:lnSpc>
              <a:spcBef>
                <a:spcPts val="135"/>
              </a:spcBef>
            </a:pPr>
            <a:r>
              <a:rPr lang="en-US" altLang="zh-CN" b="1" spc="-10" dirty="0">
                <a:latin typeface="Georgia" panose="02040502050405020303" pitchFamily="18" charset="0"/>
                <a:ea typeface="华文中宋" panose="02010600040101010101" pitchFamily="2" charset="-122"/>
              </a:rPr>
              <a:t>Data</a:t>
            </a:r>
            <a:endParaRPr b="1" spc="-10" dirty="0">
              <a:latin typeface="Georgia" panose="02040502050405020303" pitchFamily="18" charset="0"/>
              <a:ea typeface="华文中宋" panose="02010600040101010101" pitchFamily="2" charset="-122"/>
            </a:endParaRPr>
          </a:p>
        </p:txBody>
      </p:sp>
      <p:grpSp>
        <p:nvGrpSpPr>
          <p:cNvPr id="46" name="object 15">
            <a:extLst>
              <a:ext uri="{FF2B5EF4-FFF2-40B4-BE49-F238E27FC236}">
                <a16:creationId xmlns:a16="http://schemas.microsoft.com/office/drawing/2014/main" id="{F380E544-0F68-4AB1-BC13-16F4A4493337}"/>
              </a:ext>
            </a:extLst>
          </p:cNvPr>
          <p:cNvGrpSpPr/>
          <p:nvPr/>
        </p:nvGrpSpPr>
        <p:grpSpPr>
          <a:xfrm>
            <a:off x="0" y="3141040"/>
            <a:ext cx="5760085" cy="99060"/>
            <a:chOff x="0" y="3141040"/>
            <a:chExt cx="5760085" cy="99060"/>
          </a:xfrm>
        </p:grpSpPr>
        <p:sp>
          <p:nvSpPr>
            <p:cNvPr id="47" name="object 16">
              <a:extLst>
                <a:ext uri="{FF2B5EF4-FFF2-40B4-BE49-F238E27FC236}">
                  <a16:creationId xmlns:a16="http://schemas.microsoft.com/office/drawing/2014/main" id="{96D621A8-FA7B-448C-86C4-AC8316641327}"/>
                </a:ext>
              </a:extLst>
            </p:cNvPr>
            <p:cNvSpPr/>
            <p:nvPr/>
          </p:nvSpPr>
          <p:spPr>
            <a:xfrm>
              <a:off x="0" y="3141040"/>
              <a:ext cx="3456304" cy="99060"/>
            </a:xfrm>
            <a:custGeom>
              <a:avLst/>
              <a:gdLst/>
              <a:ahLst/>
              <a:cxnLst/>
              <a:rect l="l" t="t" r="r" b="b"/>
              <a:pathLst>
                <a:path w="3456304" h="99060">
                  <a:moveTo>
                    <a:pt x="3456038" y="0"/>
                  </a:moveTo>
                  <a:lnTo>
                    <a:pt x="2016036" y="0"/>
                  </a:lnTo>
                  <a:lnTo>
                    <a:pt x="0" y="0"/>
                  </a:lnTo>
                  <a:lnTo>
                    <a:pt x="0" y="98983"/>
                  </a:lnTo>
                  <a:lnTo>
                    <a:pt x="2016036" y="98983"/>
                  </a:lnTo>
                  <a:lnTo>
                    <a:pt x="3456038" y="98983"/>
                  </a:lnTo>
                  <a:lnTo>
                    <a:pt x="3456038" y="0"/>
                  </a:lnTo>
                  <a:close/>
                </a:path>
              </a:pathLst>
            </a:custGeom>
            <a:solidFill>
              <a:srgbClr val="000000"/>
            </a:solidFill>
          </p:spPr>
          <p:txBody>
            <a:bodyPr wrap="square" lIns="0" tIns="0" rIns="0" bIns="0" rtlCol="0"/>
            <a:lstStyle/>
            <a:p>
              <a:endParaRPr>
                <a:latin typeface="华文中宋" panose="02010600040101010101" pitchFamily="2" charset="-122"/>
                <a:ea typeface="华文中宋" panose="02010600040101010101" pitchFamily="2" charset="-122"/>
              </a:endParaRPr>
            </a:p>
          </p:txBody>
        </p:sp>
        <p:sp>
          <p:nvSpPr>
            <p:cNvPr id="48" name="object 17">
              <a:extLst>
                <a:ext uri="{FF2B5EF4-FFF2-40B4-BE49-F238E27FC236}">
                  <a16:creationId xmlns:a16="http://schemas.microsoft.com/office/drawing/2014/main" id="{3308C427-F424-4A64-BBE8-729862FF39D5}"/>
                </a:ext>
              </a:extLst>
            </p:cNvPr>
            <p:cNvSpPr/>
            <p:nvPr/>
          </p:nvSpPr>
          <p:spPr>
            <a:xfrm>
              <a:off x="3456038" y="3141040"/>
              <a:ext cx="2304415" cy="99060"/>
            </a:xfrm>
            <a:custGeom>
              <a:avLst/>
              <a:gdLst/>
              <a:ahLst/>
              <a:cxnLst/>
              <a:rect l="l" t="t" r="r" b="b"/>
              <a:pathLst>
                <a:path w="2304415" h="99060">
                  <a:moveTo>
                    <a:pt x="2303957" y="0"/>
                  </a:moveTo>
                  <a:lnTo>
                    <a:pt x="1958378" y="0"/>
                  </a:lnTo>
                  <a:lnTo>
                    <a:pt x="0" y="0"/>
                  </a:lnTo>
                  <a:lnTo>
                    <a:pt x="0" y="98983"/>
                  </a:lnTo>
                  <a:lnTo>
                    <a:pt x="1958378" y="98983"/>
                  </a:lnTo>
                  <a:lnTo>
                    <a:pt x="2303957" y="98983"/>
                  </a:lnTo>
                  <a:lnTo>
                    <a:pt x="2303957" y="0"/>
                  </a:lnTo>
                  <a:close/>
                </a:path>
              </a:pathLst>
            </a:custGeom>
            <a:solidFill>
              <a:srgbClr val="003E87"/>
            </a:solidFill>
          </p:spPr>
          <p:txBody>
            <a:bodyPr wrap="square" lIns="0" tIns="0" rIns="0" bIns="0" rtlCol="0"/>
            <a:lstStyle/>
            <a:p>
              <a:endParaRPr>
                <a:latin typeface="华文中宋" panose="02010600040101010101" pitchFamily="2" charset="-122"/>
                <a:ea typeface="华文中宋" panose="02010600040101010101" pitchFamily="2" charset="-122"/>
              </a:endParaRPr>
            </a:p>
          </p:txBody>
        </p:sp>
      </p:grpSp>
      <p:sp>
        <p:nvSpPr>
          <p:cNvPr id="50" name="object 21">
            <a:extLst>
              <a:ext uri="{FF2B5EF4-FFF2-40B4-BE49-F238E27FC236}">
                <a16:creationId xmlns:a16="http://schemas.microsoft.com/office/drawing/2014/main" id="{1273337B-0451-4A7F-8BAA-77A559B1F740}"/>
              </a:ext>
            </a:extLst>
          </p:cNvPr>
          <p:cNvSpPr txBox="1">
            <a:spLocks noGrp="1"/>
          </p:cNvSpPr>
          <p:nvPr>
            <p:ph type="sldNum" sz="quarter" idx="7"/>
          </p:nvPr>
        </p:nvSpPr>
        <p:spPr>
          <a:xfrm>
            <a:off x="5501170" y="3138859"/>
            <a:ext cx="325110" cy="83997"/>
          </a:xfrm>
          <a:prstGeom prst="rect">
            <a:avLst/>
          </a:prstGeom>
        </p:spPr>
        <p:txBody>
          <a:bodyPr vert="horz" wrap="square" lIns="0" tIns="6985" rIns="0" bIns="0" rtlCol="0">
            <a:spAutoFit/>
          </a:bodyPr>
          <a:lstStyle/>
          <a:p>
            <a:pPr marL="39370">
              <a:lnSpc>
                <a:spcPct val="100000"/>
              </a:lnSpc>
              <a:spcBef>
                <a:spcPts val="55"/>
              </a:spcBef>
            </a:pPr>
            <a:fld id="{81D60167-4931-47E6-BA6A-407CBD079E47}" type="slidenum">
              <a:rPr dirty="0">
                <a:latin typeface="华文中宋" panose="02010600040101010101" pitchFamily="2" charset="-122"/>
                <a:ea typeface="华文中宋" panose="02010600040101010101" pitchFamily="2" charset="-122"/>
              </a:rPr>
              <a:t>12</a:t>
            </a:fld>
            <a:r>
              <a:rPr spc="-10" dirty="0">
                <a:latin typeface="华文中宋" panose="02010600040101010101" pitchFamily="2" charset="-122"/>
                <a:ea typeface="华文中宋" panose="02010600040101010101" pitchFamily="2" charset="-122"/>
              </a:rPr>
              <a:t> </a:t>
            </a:r>
            <a:r>
              <a:rPr dirty="0">
                <a:latin typeface="华文中宋" panose="02010600040101010101" pitchFamily="2" charset="-122"/>
                <a:ea typeface="华文中宋" panose="02010600040101010101" pitchFamily="2" charset="-122"/>
              </a:rPr>
              <a:t>/</a:t>
            </a:r>
            <a:r>
              <a:rPr spc="-5" dirty="0">
                <a:latin typeface="华文中宋" panose="02010600040101010101" pitchFamily="2" charset="-122"/>
                <a:ea typeface="华文中宋" panose="02010600040101010101" pitchFamily="2" charset="-122"/>
              </a:rPr>
              <a:t> </a:t>
            </a:r>
            <a:r>
              <a:rPr spc="-25" dirty="0">
                <a:latin typeface="华文中宋" panose="02010600040101010101" pitchFamily="2" charset="-122"/>
                <a:ea typeface="华文中宋" panose="02010600040101010101" pitchFamily="2" charset="-122"/>
              </a:rPr>
              <a:t>12</a:t>
            </a:r>
          </a:p>
        </p:txBody>
      </p:sp>
      <p:sp>
        <p:nvSpPr>
          <p:cNvPr id="51" name="object 16">
            <a:extLst>
              <a:ext uri="{FF2B5EF4-FFF2-40B4-BE49-F238E27FC236}">
                <a16:creationId xmlns:a16="http://schemas.microsoft.com/office/drawing/2014/main" id="{DBB5E9BB-18F3-46C2-8DA0-5D8738395A1A}"/>
              </a:ext>
            </a:extLst>
          </p:cNvPr>
          <p:cNvSpPr txBox="1">
            <a:spLocks/>
          </p:cNvSpPr>
          <p:nvPr/>
        </p:nvSpPr>
        <p:spPr>
          <a:xfrm>
            <a:off x="2369976" y="3134998"/>
            <a:ext cx="553403" cy="103233"/>
          </a:xfrm>
          <a:prstGeom prst="rect">
            <a:avLst/>
          </a:prstGeom>
        </p:spPr>
        <p:txBody>
          <a:bodyPr vert="horz" wrap="square" lIns="0" tIns="10795" rIns="0" bIns="0" rtlCol="0">
            <a:spAutoFit/>
          </a:bodyPr>
          <a:lstStyle>
            <a:defPPr>
              <a:defRPr kern="0"/>
            </a:defPPr>
          </a:lstStyle>
          <a:p>
            <a:pPr marL="12700" algn="ctr">
              <a:spcBef>
                <a:spcPts val="85"/>
              </a:spcBef>
            </a:pPr>
            <a:r>
              <a:rPr lang="en-US" altLang="zh-CN" sz="600" spc="-75">
                <a:solidFill>
                  <a:schemeClr val="bg1"/>
                </a:solidFill>
                <a:latin typeface="华文中宋" panose="02010600040101010101" pitchFamily="2" charset="-122"/>
                <a:ea typeface="华文中宋" panose="02010600040101010101" pitchFamily="2" charset="-122"/>
              </a:rPr>
              <a:t>1</a:t>
            </a:r>
            <a:r>
              <a:rPr lang="en-US" altLang="zh-CN" sz="600" spc="-75" baseline="30000">
                <a:solidFill>
                  <a:schemeClr val="bg1"/>
                </a:solidFill>
                <a:latin typeface="华文中宋" panose="02010600040101010101" pitchFamily="2" charset="-122"/>
                <a:ea typeface="华文中宋" panose="02010600040101010101" pitchFamily="2" charset="-122"/>
              </a:rPr>
              <a:t>st</a:t>
            </a:r>
            <a:r>
              <a:rPr lang="en-US" altLang="zh-CN" sz="600" spc="-75">
                <a:solidFill>
                  <a:schemeClr val="bg1"/>
                </a:solidFill>
                <a:latin typeface="华文中宋" panose="02010600040101010101" pitchFamily="2" charset="-122"/>
                <a:ea typeface="华文中宋" panose="02010600040101010101" pitchFamily="2" charset="-122"/>
              </a:rPr>
              <a:t>  Nov  2024 </a:t>
            </a:r>
            <a:endParaRPr lang="en-US" sz="600" spc="-75" dirty="0">
              <a:solidFill>
                <a:schemeClr val="bg1"/>
              </a:solidFill>
              <a:latin typeface="华文中宋" panose="02010600040101010101" pitchFamily="2" charset="-122"/>
              <a:ea typeface="华文中宋" panose="02010600040101010101" pitchFamily="2" charset="-122"/>
            </a:endParaRPr>
          </a:p>
        </p:txBody>
      </p:sp>
      <p:pic>
        <p:nvPicPr>
          <p:cNvPr id="5" name="图片 4">
            <a:extLst>
              <a:ext uri="{FF2B5EF4-FFF2-40B4-BE49-F238E27FC236}">
                <a16:creationId xmlns:a16="http://schemas.microsoft.com/office/drawing/2014/main" id="{7F6F83B7-988B-472E-911C-78E5526B9353}"/>
              </a:ext>
            </a:extLst>
          </p:cNvPr>
          <p:cNvPicPr>
            <a:picLocks noChangeAspect="1"/>
          </p:cNvPicPr>
          <p:nvPr/>
        </p:nvPicPr>
        <p:blipFill>
          <a:blip r:embed="rId7"/>
          <a:stretch>
            <a:fillRect/>
          </a:stretch>
        </p:blipFill>
        <p:spPr>
          <a:xfrm>
            <a:off x="127740" y="732269"/>
            <a:ext cx="2665572" cy="1704115"/>
          </a:xfrm>
          <a:prstGeom prst="rect">
            <a:avLst/>
          </a:prstGeom>
        </p:spPr>
      </p:pic>
      <p:pic>
        <p:nvPicPr>
          <p:cNvPr id="13" name="图片 12">
            <a:extLst>
              <a:ext uri="{FF2B5EF4-FFF2-40B4-BE49-F238E27FC236}">
                <a16:creationId xmlns:a16="http://schemas.microsoft.com/office/drawing/2014/main" id="{7D91FAED-7C2B-48C8-B163-232BAEE2984E}"/>
              </a:ext>
            </a:extLst>
          </p:cNvPr>
          <p:cNvPicPr>
            <a:picLocks noChangeAspect="1"/>
          </p:cNvPicPr>
          <p:nvPr/>
        </p:nvPicPr>
        <p:blipFill>
          <a:blip r:embed="rId8"/>
          <a:stretch>
            <a:fillRect/>
          </a:stretch>
        </p:blipFill>
        <p:spPr>
          <a:xfrm>
            <a:off x="2882836" y="784088"/>
            <a:ext cx="2864316" cy="1626013"/>
          </a:xfrm>
          <a:prstGeom prst="rect">
            <a:avLst/>
          </a:prstGeom>
        </p:spPr>
      </p:pic>
      <p:sp>
        <p:nvSpPr>
          <p:cNvPr id="14" name="矩形 13">
            <a:extLst>
              <a:ext uri="{FF2B5EF4-FFF2-40B4-BE49-F238E27FC236}">
                <a16:creationId xmlns:a16="http://schemas.microsoft.com/office/drawing/2014/main" id="{2742D354-DF4D-4244-96E7-2A6F01BDBF85}"/>
              </a:ext>
            </a:extLst>
          </p:cNvPr>
          <p:cNvSpPr/>
          <p:nvPr/>
        </p:nvSpPr>
        <p:spPr>
          <a:xfrm>
            <a:off x="990945" y="2592550"/>
            <a:ext cx="3783910" cy="276999"/>
          </a:xfrm>
          <a:prstGeom prst="rect">
            <a:avLst/>
          </a:prstGeom>
        </p:spPr>
        <p:txBody>
          <a:bodyPr wrap="square">
            <a:spAutoFit/>
          </a:bodyPr>
          <a:lstStyle/>
          <a:p>
            <a:pPr algn="ctr"/>
            <a:r>
              <a:rPr lang="zh-CN" altLang="en-US" sz="1200" b="1" dirty="0">
                <a:latin typeface="Georgia" panose="02040502050405020303" pitchFamily="18" charset="0"/>
                <a:ea typeface="华文中宋" panose="02010600040101010101" pitchFamily="2" charset="-122"/>
                <a:cs typeface="Times New Roman" panose="02020603050405020304" pitchFamily="18" charset="0"/>
              </a:rPr>
              <a:t>Evaluation on a large command set</a:t>
            </a:r>
          </a:p>
        </p:txBody>
      </p:sp>
      <p:sp>
        <p:nvSpPr>
          <p:cNvPr id="22" name="矩形 21">
            <a:extLst>
              <a:ext uri="{FF2B5EF4-FFF2-40B4-BE49-F238E27FC236}">
                <a16:creationId xmlns:a16="http://schemas.microsoft.com/office/drawing/2014/main" id="{525FD175-3189-4798-B4F0-A2F6A1F7BD1D}"/>
              </a:ext>
            </a:extLst>
          </p:cNvPr>
          <p:cNvSpPr/>
          <p:nvPr/>
        </p:nvSpPr>
        <p:spPr>
          <a:xfrm>
            <a:off x="1112676" y="35043"/>
            <a:ext cx="2514600" cy="184666"/>
          </a:xfrm>
          <a:prstGeom prst="rect">
            <a:avLst/>
          </a:prstGeom>
        </p:spPr>
        <p:txBody>
          <a:bodyPr wrap="square">
            <a:spAutoFit/>
          </a:bodyPr>
          <a:lstStyle/>
          <a:p>
            <a:r>
              <a:rPr lang="zh-CN" altLang="en-US" sz="600" b="1" dirty="0">
                <a:solidFill>
                  <a:schemeClr val="bg1">
                    <a:lumMod val="65000"/>
                  </a:schemeClr>
                </a:solidFill>
                <a:latin typeface="华文中宋" panose="02010600040101010101" pitchFamily="2" charset="-122"/>
                <a:ea typeface="华文中宋" panose="02010600040101010101" pitchFamily="2" charset="-122"/>
              </a:rPr>
              <a:t>Terminology </a:t>
            </a:r>
            <a:r>
              <a:rPr lang="en-US" altLang="zh-CN" sz="600" b="1" dirty="0">
                <a:solidFill>
                  <a:schemeClr val="bg1">
                    <a:lumMod val="65000"/>
                  </a:schemeClr>
                </a:solidFill>
                <a:latin typeface="华文中宋" panose="02010600040101010101" pitchFamily="2" charset="-122"/>
                <a:ea typeface="华文中宋" panose="02010600040101010101" pitchFamily="2" charset="-122"/>
              </a:rPr>
              <a:t>	</a:t>
            </a:r>
            <a:r>
              <a:rPr lang="zh-CN" altLang="en-US" sz="600" b="1" dirty="0">
                <a:solidFill>
                  <a:schemeClr val="bg1">
                    <a:lumMod val="65000"/>
                  </a:schemeClr>
                </a:solidFill>
                <a:latin typeface="华文中宋" panose="02010600040101010101" pitchFamily="2" charset="-122"/>
                <a:ea typeface="华文中宋" panose="02010600040101010101" pitchFamily="2" charset="-122"/>
              </a:rPr>
              <a:t>Technical Route </a:t>
            </a:r>
            <a:r>
              <a:rPr lang="en-US" altLang="zh-CN" sz="600" b="1" dirty="0">
                <a:solidFill>
                  <a:schemeClr val="bg1">
                    <a:lumMod val="65000"/>
                  </a:schemeClr>
                </a:solidFill>
                <a:latin typeface="华文中宋" panose="02010600040101010101" pitchFamily="2" charset="-122"/>
                <a:ea typeface="华文中宋" panose="02010600040101010101" pitchFamily="2" charset="-122"/>
              </a:rPr>
              <a:t>	</a:t>
            </a:r>
            <a:r>
              <a:rPr lang="zh-CN" altLang="en-US" sz="600" b="1" dirty="0">
                <a:solidFill>
                  <a:schemeClr val="bg1"/>
                </a:solidFill>
                <a:latin typeface="华文中宋" panose="02010600040101010101" pitchFamily="2" charset="-122"/>
                <a:ea typeface="华文中宋" panose="02010600040101010101" pitchFamily="2" charset="-122"/>
              </a:rPr>
              <a:t>Results</a:t>
            </a:r>
          </a:p>
        </p:txBody>
      </p:sp>
      <p:sp>
        <p:nvSpPr>
          <p:cNvPr id="20" name="object 18">
            <a:extLst>
              <a:ext uri="{FF2B5EF4-FFF2-40B4-BE49-F238E27FC236}">
                <a16:creationId xmlns:a16="http://schemas.microsoft.com/office/drawing/2014/main" id="{AC71F8AC-F749-496A-8703-8B06D0369895}"/>
              </a:ext>
            </a:extLst>
          </p:cNvPr>
          <p:cNvSpPr txBox="1">
            <a:spLocks/>
          </p:cNvSpPr>
          <p:nvPr/>
        </p:nvSpPr>
        <p:spPr>
          <a:xfrm>
            <a:off x="695375" y="3134200"/>
            <a:ext cx="812597" cy="103233"/>
          </a:xfrm>
          <a:prstGeom prst="rect">
            <a:avLst/>
          </a:prstGeom>
        </p:spPr>
        <p:txBody>
          <a:bodyPr vert="horz" wrap="square" lIns="0" tIns="10795" rIns="0" bIns="0" rtlCol="0">
            <a:spAutoFit/>
          </a:bodyPr>
          <a:lstStyle>
            <a:defPPr>
              <a:defRPr kern="0"/>
            </a:defPPr>
          </a:lstStyle>
          <a:p>
            <a:pPr marL="12700" algn="ctr">
              <a:spcBef>
                <a:spcPts val="85"/>
              </a:spcBef>
            </a:pPr>
            <a:r>
              <a:rPr lang="en-US" altLang="zh-CN" sz="600" spc="5">
                <a:solidFill>
                  <a:schemeClr val="bg1"/>
                </a:solidFill>
                <a:latin typeface="Times New Roman" panose="02020603050405020304" pitchFamily="18" charset="0"/>
                <a:ea typeface="华文中宋" panose="02010600040101010101" pitchFamily="2" charset="-122"/>
                <a:cs typeface="Times New Roman" panose="02020603050405020304" pitchFamily="18" charset="0"/>
              </a:rPr>
              <a:t>PhilFan</a:t>
            </a:r>
            <a:endParaRPr lang="en-US" sz="600" spc="5" dirty="0">
              <a:solidFill>
                <a:schemeClr val="bg1"/>
              </a:solidFill>
              <a:latin typeface="Times New Roman" panose="02020603050405020304" pitchFamily="18" charset="0"/>
              <a:ea typeface="华文中宋" panose="02010600040101010101" pitchFamily="2" charset="-122"/>
              <a:cs typeface="Times New Roman" panose="02020603050405020304" pitchFamily="18" charset="0"/>
            </a:endParaRPr>
          </a:p>
        </p:txBody>
      </p:sp>
    </p:spTree>
    <p:extLst>
      <p:ext uri="{BB962C8B-B14F-4D97-AF65-F5344CB8AC3E}">
        <p14:creationId xmlns:p14="http://schemas.microsoft.com/office/powerpoint/2010/main" val="974410888"/>
      </p:ext>
    </p:extLst>
  </p:cSld>
  <p:clrMapOvr>
    <a:overrideClrMapping bg1="lt1" tx1="dk1" bg2="lt2" tx2="dk2" accent1="accent1" accent2="accent2" accent3="accent3" accent4="accent4" accent5="accent5" accent6="accent6" hlink="hlink" folHlink="folHlink"/>
  </p:clrMapOvr>
  <p:transition>
    <p:cut/>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object 3"/>
          <p:cNvGrpSpPr/>
          <p:nvPr/>
        </p:nvGrpSpPr>
        <p:grpSpPr>
          <a:xfrm>
            <a:off x="4118381" y="25"/>
            <a:ext cx="1647418" cy="230504"/>
            <a:chOff x="4118381" y="25"/>
            <a:chExt cx="1647418" cy="230504"/>
          </a:xfrm>
        </p:grpSpPr>
        <p:sp>
          <p:nvSpPr>
            <p:cNvPr id="4" name="object 4"/>
            <p:cNvSpPr/>
            <p:nvPr/>
          </p:nvSpPr>
          <p:spPr>
            <a:xfrm>
              <a:off x="4118381" y="25"/>
              <a:ext cx="490220" cy="230504"/>
            </a:xfrm>
            <a:custGeom>
              <a:avLst/>
              <a:gdLst/>
              <a:ahLst/>
              <a:cxnLst/>
              <a:rect l="l" t="t" r="r" b="b"/>
              <a:pathLst>
                <a:path w="490220" h="230504">
                  <a:moveTo>
                    <a:pt x="489635" y="0"/>
                  </a:moveTo>
                  <a:lnTo>
                    <a:pt x="0" y="0"/>
                  </a:lnTo>
                  <a:lnTo>
                    <a:pt x="0" y="230339"/>
                  </a:lnTo>
                  <a:lnTo>
                    <a:pt x="489635" y="230339"/>
                  </a:lnTo>
                  <a:lnTo>
                    <a:pt x="489635" y="0"/>
                  </a:lnTo>
                  <a:close/>
                </a:path>
              </a:pathLst>
            </a:custGeom>
            <a:solidFill>
              <a:srgbClr val="000000"/>
            </a:solidFill>
          </p:spPr>
          <p:txBody>
            <a:bodyPr wrap="square" lIns="0" tIns="0" rIns="0" bIns="0" rtlCol="0"/>
            <a:lstStyle/>
            <a:p>
              <a:endParaRPr/>
            </a:p>
          </p:txBody>
        </p:sp>
        <p:sp>
          <p:nvSpPr>
            <p:cNvPr id="6" name="object 6"/>
            <p:cNvSpPr/>
            <p:nvPr/>
          </p:nvSpPr>
          <p:spPr>
            <a:xfrm>
              <a:off x="4608017" y="25"/>
              <a:ext cx="777875" cy="230504"/>
            </a:xfrm>
            <a:custGeom>
              <a:avLst/>
              <a:gdLst/>
              <a:ahLst/>
              <a:cxnLst/>
              <a:rect l="l" t="t" r="r" b="b"/>
              <a:pathLst>
                <a:path w="777875" h="230504">
                  <a:moveTo>
                    <a:pt x="777570" y="0"/>
                  </a:moveTo>
                  <a:lnTo>
                    <a:pt x="0" y="0"/>
                  </a:lnTo>
                  <a:lnTo>
                    <a:pt x="0" y="230339"/>
                  </a:lnTo>
                  <a:lnTo>
                    <a:pt x="777570" y="230339"/>
                  </a:lnTo>
                  <a:lnTo>
                    <a:pt x="777570" y="0"/>
                  </a:lnTo>
                  <a:close/>
                </a:path>
              </a:pathLst>
            </a:custGeom>
            <a:solidFill>
              <a:srgbClr val="000000"/>
            </a:solidFill>
          </p:spPr>
          <p:txBody>
            <a:bodyPr wrap="square" lIns="0" tIns="0" rIns="0" bIns="0" rtlCol="0"/>
            <a:lstStyle/>
            <a:p>
              <a:endParaRPr/>
            </a:p>
          </p:txBody>
        </p:sp>
        <p:pic>
          <p:nvPicPr>
            <p:cNvPr id="7" name="object 7"/>
            <p:cNvPicPr/>
            <p:nvPr/>
          </p:nvPicPr>
          <p:blipFill>
            <a:blip r:embed="rId3" cstate="print"/>
            <a:stretch>
              <a:fillRect/>
            </a:stretch>
          </p:blipFill>
          <p:spPr>
            <a:xfrm>
              <a:off x="4702149" y="11545"/>
              <a:ext cx="589326" cy="207300"/>
            </a:xfrm>
            <a:prstGeom prst="rect">
              <a:avLst/>
            </a:prstGeom>
          </p:spPr>
        </p:pic>
        <p:sp>
          <p:nvSpPr>
            <p:cNvPr id="8" name="object 8"/>
            <p:cNvSpPr/>
            <p:nvPr/>
          </p:nvSpPr>
          <p:spPr>
            <a:xfrm>
              <a:off x="5385586" y="25"/>
              <a:ext cx="380213" cy="230504"/>
            </a:xfrm>
            <a:custGeom>
              <a:avLst/>
              <a:gdLst/>
              <a:ahLst/>
              <a:cxnLst/>
              <a:rect l="l" t="t" r="r" b="b"/>
              <a:pathLst>
                <a:path w="374650" h="230504">
                  <a:moveTo>
                    <a:pt x="374408" y="0"/>
                  </a:moveTo>
                  <a:lnTo>
                    <a:pt x="0" y="0"/>
                  </a:lnTo>
                  <a:lnTo>
                    <a:pt x="0" y="230339"/>
                  </a:lnTo>
                  <a:lnTo>
                    <a:pt x="374408" y="230339"/>
                  </a:lnTo>
                  <a:lnTo>
                    <a:pt x="374408" y="0"/>
                  </a:lnTo>
                  <a:close/>
                </a:path>
              </a:pathLst>
            </a:custGeom>
            <a:solidFill>
              <a:srgbClr val="000000"/>
            </a:solidFill>
          </p:spPr>
          <p:txBody>
            <a:bodyPr wrap="square" lIns="0" tIns="0" rIns="0" bIns="0" rtlCol="0"/>
            <a:lstStyle/>
            <a:p>
              <a:endParaRPr/>
            </a:p>
          </p:txBody>
        </p:sp>
        <p:pic>
          <p:nvPicPr>
            <p:cNvPr id="9" name="object 9"/>
            <p:cNvPicPr/>
            <p:nvPr/>
          </p:nvPicPr>
          <p:blipFill>
            <a:blip r:embed="rId4" cstate="print"/>
            <a:stretch>
              <a:fillRect/>
            </a:stretch>
          </p:blipFill>
          <p:spPr>
            <a:xfrm>
              <a:off x="5463387" y="3863"/>
              <a:ext cx="218818" cy="218818"/>
            </a:xfrm>
            <a:prstGeom prst="rect">
              <a:avLst/>
            </a:prstGeom>
          </p:spPr>
        </p:pic>
      </p:grpSp>
      <p:sp>
        <p:nvSpPr>
          <p:cNvPr id="19" name="object 2">
            <a:extLst>
              <a:ext uri="{FF2B5EF4-FFF2-40B4-BE49-F238E27FC236}">
                <a16:creationId xmlns:a16="http://schemas.microsoft.com/office/drawing/2014/main" id="{0CCD56A1-BBDB-20FE-BF69-85DE170A8A63}"/>
              </a:ext>
            </a:extLst>
          </p:cNvPr>
          <p:cNvSpPr txBox="1"/>
          <p:nvPr/>
        </p:nvSpPr>
        <p:spPr>
          <a:xfrm>
            <a:off x="1319005" y="64159"/>
            <a:ext cx="1616480" cy="104516"/>
          </a:xfrm>
          <a:prstGeom prst="rect">
            <a:avLst/>
          </a:prstGeom>
        </p:spPr>
        <p:txBody>
          <a:bodyPr vert="horz" wrap="square" lIns="0" tIns="12065" rIns="0" bIns="0" rtlCol="0">
            <a:spAutoFit/>
          </a:bodyPr>
          <a:lstStyle>
            <a:defPPr>
              <a:defRPr kern="0"/>
            </a:defPPr>
            <a:lvl1pPr marL="12700">
              <a:lnSpc>
                <a:spcPct val="100000"/>
              </a:lnSpc>
              <a:spcBef>
                <a:spcPts val="95"/>
              </a:spcBef>
              <a:defRPr sz="600" b="1">
                <a:solidFill>
                  <a:schemeClr val="bg1">
                    <a:lumMod val="65000"/>
                  </a:schemeClr>
                </a:solidFill>
                <a:latin typeface="华文中宋" panose="02010600040101010101" pitchFamily="2" charset="-122"/>
                <a:ea typeface="华文中宋" panose="02010600040101010101" pitchFamily="2" charset="-122"/>
                <a:cs typeface="宋体"/>
              </a:defRPr>
            </a:lvl1pPr>
          </a:lstStyle>
          <a:p>
            <a:r>
              <a:rPr lang="zh-CN" altLang="en-US" dirty="0"/>
              <a:t>提纲    项目背景    技术路线    项目规划</a:t>
            </a:r>
          </a:p>
        </p:txBody>
      </p:sp>
      <p:sp>
        <p:nvSpPr>
          <p:cNvPr id="15" name="文本框 14">
            <a:extLst>
              <a:ext uri="{FF2B5EF4-FFF2-40B4-BE49-F238E27FC236}">
                <a16:creationId xmlns:a16="http://schemas.microsoft.com/office/drawing/2014/main" id="{FC47A6E4-DECE-12C8-FD7B-05CBD43498B7}"/>
              </a:ext>
            </a:extLst>
          </p:cNvPr>
          <p:cNvSpPr txBox="1"/>
          <p:nvPr/>
        </p:nvSpPr>
        <p:spPr>
          <a:xfrm>
            <a:off x="1294197" y="1140186"/>
            <a:ext cx="3177407" cy="1015663"/>
          </a:xfrm>
          <a:prstGeom prst="rect">
            <a:avLst/>
          </a:prstGeom>
          <a:noFill/>
        </p:spPr>
        <p:txBody>
          <a:bodyPr wrap="square" rtlCol="0">
            <a:spAutoFit/>
          </a:bodyPr>
          <a:lstStyle/>
          <a:p>
            <a:r>
              <a:rPr lang="en-US" altLang="zh-CN" sz="6000" b="1" dirty="0">
                <a:latin typeface="Georgia" panose="02040502050405020303" pitchFamily="18" charset="0"/>
              </a:rPr>
              <a:t>Thanks</a:t>
            </a:r>
            <a:endParaRPr lang="zh-CN" altLang="en-US" sz="6000" b="1" dirty="0">
              <a:latin typeface="Georgia" panose="02040502050405020303" pitchFamily="18" charset="0"/>
            </a:endParaRPr>
          </a:p>
        </p:txBody>
      </p:sp>
      <p:grpSp>
        <p:nvGrpSpPr>
          <p:cNvPr id="23" name="object 15">
            <a:extLst>
              <a:ext uri="{FF2B5EF4-FFF2-40B4-BE49-F238E27FC236}">
                <a16:creationId xmlns:a16="http://schemas.microsoft.com/office/drawing/2014/main" id="{1B285767-07DF-4D66-AC2C-6A4BD7A1F2ED}"/>
              </a:ext>
            </a:extLst>
          </p:cNvPr>
          <p:cNvGrpSpPr/>
          <p:nvPr/>
        </p:nvGrpSpPr>
        <p:grpSpPr>
          <a:xfrm>
            <a:off x="0" y="3141040"/>
            <a:ext cx="5760085" cy="99060"/>
            <a:chOff x="0" y="3141040"/>
            <a:chExt cx="5760085" cy="99060"/>
          </a:xfrm>
        </p:grpSpPr>
        <p:sp>
          <p:nvSpPr>
            <p:cNvPr id="24" name="object 16">
              <a:extLst>
                <a:ext uri="{FF2B5EF4-FFF2-40B4-BE49-F238E27FC236}">
                  <a16:creationId xmlns:a16="http://schemas.microsoft.com/office/drawing/2014/main" id="{70E0A5B2-7B79-4053-AC34-F1FFE08334BD}"/>
                </a:ext>
              </a:extLst>
            </p:cNvPr>
            <p:cNvSpPr/>
            <p:nvPr/>
          </p:nvSpPr>
          <p:spPr>
            <a:xfrm>
              <a:off x="0" y="3141040"/>
              <a:ext cx="3456304" cy="99060"/>
            </a:xfrm>
            <a:custGeom>
              <a:avLst/>
              <a:gdLst/>
              <a:ahLst/>
              <a:cxnLst/>
              <a:rect l="l" t="t" r="r" b="b"/>
              <a:pathLst>
                <a:path w="3456304" h="99060">
                  <a:moveTo>
                    <a:pt x="3456038" y="0"/>
                  </a:moveTo>
                  <a:lnTo>
                    <a:pt x="2016036" y="0"/>
                  </a:lnTo>
                  <a:lnTo>
                    <a:pt x="0" y="0"/>
                  </a:lnTo>
                  <a:lnTo>
                    <a:pt x="0" y="98983"/>
                  </a:lnTo>
                  <a:lnTo>
                    <a:pt x="2016036" y="98983"/>
                  </a:lnTo>
                  <a:lnTo>
                    <a:pt x="3456038" y="98983"/>
                  </a:lnTo>
                  <a:lnTo>
                    <a:pt x="3456038" y="0"/>
                  </a:lnTo>
                  <a:close/>
                </a:path>
              </a:pathLst>
            </a:custGeom>
            <a:solidFill>
              <a:srgbClr val="000000"/>
            </a:solidFill>
          </p:spPr>
          <p:txBody>
            <a:bodyPr wrap="square" lIns="0" tIns="0" rIns="0" bIns="0" rtlCol="0"/>
            <a:lstStyle/>
            <a:p>
              <a:endParaRPr>
                <a:latin typeface="华文中宋" panose="02010600040101010101" pitchFamily="2" charset="-122"/>
                <a:ea typeface="华文中宋" panose="02010600040101010101" pitchFamily="2" charset="-122"/>
              </a:endParaRPr>
            </a:p>
          </p:txBody>
        </p:sp>
        <p:sp>
          <p:nvSpPr>
            <p:cNvPr id="25" name="object 17">
              <a:extLst>
                <a:ext uri="{FF2B5EF4-FFF2-40B4-BE49-F238E27FC236}">
                  <a16:creationId xmlns:a16="http://schemas.microsoft.com/office/drawing/2014/main" id="{7E5D13E5-F6A2-46DC-BBC8-4E3B98BE87EB}"/>
                </a:ext>
              </a:extLst>
            </p:cNvPr>
            <p:cNvSpPr/>
            <p:nvPr/>
          </p:nvSpPr>
          <p:spPr>
            <a:xfrm>
              <a:off x="3456038" y="3141040"/>
              <a:ext cx="2304415" cy="99060"/>
            </a:xfrm>
            <a:custGeom>
              <a:avLst/>
              <a:gdLst/>
              <a:ahLst/>
              <a:cxnLst/>
              <a:rect l="l" t="t" r="r" b="b"/>
              <a:pathLst>
                <a:path w="2304415" h="99060">
                  <a:moveTo>
                    <a:pt x="2303957" y="0"/>
                  </a:moveTo>
                  <a:lnTo>
                    <a:pt x="1958378" y="0"/>
                  </a:lnTo>
                  <a:lnTo>
                    <a:pt x="0" y="0"/>
                  </a:lnTo>
                  <a:lnTo>
                    <a:pt x="0" y="98983"/>
                  </a:lnTo>
                  <a:lnTo>
                    <a:pt x="1958378" y="98983"/>
                  </a:lnTo>
                  <a:lnTo>
                    <a:pt x="2303957" y="98983"/>
                  </a:lnTo>
                  <a:lnTo>
                    <a:pt x="2303957" y="0"/>
                  </a:lnTo>
                  <a:close/>
                </a:path>
              </a:pathLst>
            </a:custGeom>
            <a:solidFill>
              <a:srgbClr val="003E87"/>
            </a:solidFill>
          </p:spPr>
          <p:txBody>
            <a:bodyPr wrap="square" lIns="0" tIns="0" rIns="0" bIns="0" rtlCol="0"/>
            <a:lstStyle/>
            <a:p>
              <a:endParaRPr>
                <a:latin typeface="华文中宋" panose="02010600040101010101" pitchFamily="2" charset="-122"/>
                <a:ea typeface="华文中宋" panose="02010600040101010101" pitchFamily="2" charset="-122"/>
              </a:endParaRPr>
            </a:p>
          </p:txBody>
        </p:sp>
      </p:grpSp>
      <p:sp>
        <p:nvSpPr>
          <p:cNvPr id="27" name="object 21">
            <a:extLst>
              <a:ext uri="{FF2B5EF4-FFF2-40B4-BE49-F238E27FC236}">
                <a16:creationId xmlns:a16="http://schemas.microsoft.com/office/drawing/2014/main" id="{17B90625-715C-42DA-8A9A-B964AD5D04AB}"/>
              </a:ext>
            </a:extLst>
          </p:cNvPr>
          <p:cNvSpPr txBox="1">
            <a:spLocks noGrp="1"/>
          </p:cNvSpPr>
          <p:nvPr>
            <p:ph type="sldNum" sz="quarter" idx="7"/>
          </p:nvPr>
        </p:nvSpPr>
        <p:spPr>
          <a:xfrm>
            <a:off x="5501170" y="3138859"/>
            <a:ext cx="325110" cy="83997"/>
          </a:xfrm>
          <a:prstGeom prst="rect">
            <a:avLst/>
          </a:prstGeom>
        </p:spPr>
        <p:txBody>
          <a:bodyPr vert="horz" wrap="square" lIns="0" tIns="6985" rIns="0" bIns="0" rtlCol="0">
            <a:spAutoFit/>
          </a:bodyPr>
          <a:lstStyle/>
          <a:p>
            <a:pPr marL="39370">
              <a:lnSpc>
                <a:spcPct val="100000"/>
              </a:lnSpc>
              <a:spcBef>
                <a:spcPts val="55"/>
              </a:spcBef>
            </a:pPr>
            <a:fld id="{81D60167-4931-47E6-BA6A-407CBD079E47}" type="slidenum">
              <a:rPr dirty="0">
                <a:latin typeface="华文中宋" panose="02010600040101010101" pitchFamily="2" charset="-122"/>
                <a:ea typeface="华文中宋" panose="02010600040101010101" pitchFamily="2" charset="-122"/>
              </a:rPr>
              <a:t>13</a:t>
            </a:fld>
            <a:r>
              <a:rPr spc="-10" dirty="0">
                <a:latin typeface="华文中宋" panose="02010600040101010101" pitchFamily="2" charset="-122"/>
                <a:ea typeface="华文中宋" panose="02010600040101010101" pitchFamily="2" charset="-122"/>
              </a:rPr>
              <a:t> </a:t>
            </a:r>
            <a:r>
              <a:rPr dirty="0">
                <a:latin typeface="华文中宋" panose="02010600040101010101" pitchFamily="2" charset="-122"/>
                <a:ea typeface="华文中宋" panose="02010600040101010101" pitchFamily="2" charset="-122"/>
              </a:rPr>
              <a:t>/</a:t>
            </a:r>
            <a:r>
              <a:rPr spc="-5" dirty="0">
                <a:latin typeface="华文中宋" panose="02010600040101010101" pitchFamily="2" charset="-122"/>
                <a:ea typeface="华文中宋" panose="02010600040101010101" pitchFamily="2" charset="-122"/>
              </a:rPr>
              <a:t> </a:t>
            </a:r>
            <a:r>
              <a:rPr spc="-25" dirty="0">
                <a:latin typeface="华文中宋" panose="02010600040101010101" pitchFamily="2" charset="-122"/>
                <a:ea typeface="华文中宋" panose="02010600040101010101" pitchFamily="2" charset="-122"/>
              </a:rPr>
              <a:t>12</a:t>
            </a:r>
          </a:p>
        </p:txBody>
      </p:sp>
      <p:sp>
        <p:nvSpPr>
          <p:cNvPr id="28" name="object 16">
            <a:extLst>
              <a:ext uri="{FF2B5EF4-FFF2-40B4-BE49-F238E27FC236}">
                <a16:creationId xmlns:a16="http://schemas.microsoft.com/office/drawing/2014/main" id="{FA9A25BA-E1FB-498B-B322-A538A9A3F369}"/>
              </a:ext>
            </a:extLst>
          </p:cNvPr>
          <p:cNvSpPr txBox="1">
            <a:spLocks/>
          </p:cNvSpPr>
          <p:nvPr/>
        </p:nvSpPr>
        <p:spPr>
          <a:xfrm>
            <a:off x="2369976" y="3134998"/>
            <a:ext cx="553403" cy="103233"/>
          </a:xfrm>
          <a:prstGeom prst="rect">
            <a:avLst/>
          </a:prstGeom>
        </p:spPr>
        <p:txBody>
          <a:bodyPr vert="horz" wrap="square" lIns="0" tIns="10795" rIns="0" bIns="0" rtlCol="0">
            <a:spAutoFit/>
          </a:bodyPr>
          <a:lstStyle>
            <a:defPPr>
              <a:defRPr kern="0"/>
            </a:defPPr>
          </a:lstStyle>
          <a:p>
            <a:pPr marL="12700" algn="ctr">
              <a:spcBef>
                <a:spcPts val="85"/>
              </a:spcBef>
            </a:pPr>
            <a:r>
              <a:rPr lang="en-US" altLang="zh-CN" sz="600" spc="-75">
                <a:solidFill>
                  <a:schemeClr val="bg1"/>
                </a:solidFill>
                <a:latin typeface="华文中宋" panose="02010600040101010101" pitchFamily="2" charset="-122"/>
                <a:ea typeface="华文中宋" panose="02010600040101010101" pitchFamily="2" charset="-122"/>
              </a:rPr>
              <a:t>1</a:t>
            </a:r>
            <a:r>
              <a:rPr lang="en-US" altLang="zh-CN" sz="600" spc="-75" baseline="30000">
                <a:solidFill>
                  <a:schemeClr val="bg1"/>
                </a:solidFill>
                <a:latin typeface="华文中宋" panose="02010600040101010101" pitchFamily="2" charset="-122"/>
                <a:ea typeface="华文中宋" panose="02010600040101010101" pitchFamily="2" charset="-122"/>
              </a:rPr>
              <a:t>st</a:t>
            </a:r>
            <a:r>
              <a:rPr lang="en-US" altLang="zh-CN" sz="600" spc="-75">
                <a:solidFill>
                  <a:schemeClr val="bg1"/>
                </a:solidFill>
                <a:latin typeface="华文中宋" panose="02010600040101010101" pitchFamily="2" charset="-122"/>
                <a:ea typeface="华文中宋" panose="02010600040101010101" pitchFamily="2" charset="-122"/>
              </a:rPr>
              <a:t>  Nov  2024 </a:t>
            </a:r>
            <a:endParaRPr lang="en-US" sz="600" spc="-75" dirty="0">
              <a:solidFill>
                <a:schemeClr val="bg1"/>
              </a:solidFill>
              <a:latin typeface="华文中宋" panose="02010600040101010101" pitchFamily="2" charset="-122"/>
              <a:ea typeface="华文中宋" panose="02010600040101010101" pitchFamily="2" charset="-122"/>
            </a:endParaRPr>
          </a:p>
        </p:txBody>
      </p:sp>
      <p:sp>
        <p:nvSpPr>
          <p:cNvPr id="16" name="object 18">
            <a:extLst>
              <a:ext uri="{FF2B5EF4-FFF2-40B4-BE49-F238E27FC236}">
                <a16:creationId xmlns:a16="http://schemas.microsoft.com/office/drawing/2014/main" id="{1EAE7E6C-5106-47C5-B314-C19FB1319B92}"/>
              </a:ext>
            </a:extLst>
          </p:cNvPr>
          <p:cNvSpPr txBox="1">
            <a:spLocks/>
          </p:cNvSpPr>
          <p:nvPr/>
        </p:nvSpPr>
        <p:spPr>
          <a:xfrm>
            <a:off x="695375" y="3134200"/>
            <a:ext cx="812597" cy="103233"/>
          </a:xfrm>
          <a:prstGeom prst="rect">
            <a:avLst/>
          </a:prstGeom>
        </p:spPr>
        <p:txBody>
          <a:bodyPr vert="horz" wrap="square" lIns="0" tIns="10795" rIns="0" bIns="0" rtlCol="0">
            <a:spAutoFit/>
          </a:bodyPr>
          <a:lstStyle>
            <a:defPPr>
              <a:defRPr kern="0"/>
            </a:defPPr>
          </a:lstStyle>
          <a:p>
            <a:pPr marL="12700" algn="ctr">
              <a:spcBef>
                <a:spcPts val="85"/>
              </a:spcBef>
            </a:pPr>
            <a:r>
              <a:rPr lang="en-US" altLang="zh-CN" sz="600" spc="5">
                <a:solidFill>
                  <a:schemeClr val="bg1"/>
                </a:solidFill>
                <a:latin typeface="Times New Roman" panose="02020603050405020304" pitchFamily="18" charset="0"/>
                <a:ea typeface="华文中宋" panose="02010600040101010101" pitchFamily="2" charset="-122"/>
                <a:cs typeface="Times New Roman" panose="02020603050405020304" pitchFamily="18" charset="0"/>
              </a:rPr>
              <a:t>PhilFan</a:t>
            </a:r>
            <a:endParaRPr lang="en-US" sz="600" spc="5" dirty="0">
              <a:solidFill>
                <a:schemeClr val="bg1"/>
              </a:solidFill>
              <a:latin typeface="Times New Roman" panose="02020603050405020304" pitchFamily="18" charset="0"/>
              <a:ea typeface="华文中宋" panose="02010600040101010101" pitchFamily="2" charset="-122"/>
              <a:cs typeface="Times New Roman" panose="02020603050405020304" pitchFamily="18" charset="0"/>
            </a:endParaRPr>
          </a:p>
        </p:txBody>
      </p:sp>
    </p:spTree>
    <p:extLst>
      <p:ext uri="{BB962C8B-B14F-4D97-AF65-F5344CB8AC3E}">
        <p14:creationId xmlns:p14="http://schemas.microsoft.com/office/powerpoint/2010/main" val="3703867909"/>
      </p:ext>
    </p:extLst>
  </p:cSld>
  <p:clrMapOvr>
    <a:masterClrMapping/>
  </p:clrMapOvr>
  <p:transition>
    <p:cut/>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object 9"/>
          <p:cNvPicPr/>
          <p:nvPr/>
        </p:nvPicPr>
        <p:blipFill>
          <a:blip r:embed="rId3" cstate="print"/>
          <a:stretch>
            <a:fillRect/>
          </a:stretch>
        </p:blipFill>
        <p:spPr>
          <a:xfrm>
            <a:off x="5480974" y="3863"/>
            <a:ext cx="219522" cy="218818"/>
          </a:xfrm>
          <a:prstGeom prst="rect">
            <a:avLst/>
          </a:prstGeom>
        </p:spPr>
      </p:pic>
      <p:grpSp>
        <p:nvGrpSpPr>
          <p:cNvPr id="24" name="object 3">
            <a:extLst>
              <a:ext uri="{FF2B5EF4-FFF2-40B4-BE49-F238E27FC236}">
                <a16:creationId xmlns:a16="http://schemas.microsoft.com/office/drawing/2014/main" id="{09256F60-126C-E05E-88AF-B88969A38B34}"/>
              </a:ext>
            </a:extLst>
          </p:cNvPr>
          <p:cNvGrpSpPr/>
          <p:nvPr/>
        </p:nvGrpSpPr>
        <p:grpSpPr>
          <a:xfrm>
            <a:off x="4102100" y="25"/>
            <a:ext cx="1667596" cy="230504"/>
            <a:chOff x="4118381" y="25"/>
            <a:chExt cx="1641856" cy="230504"/>
          </a:xfrm>
        </p:grpSpPr>
        <p:sp>
          <p:nvSpPr>
            <p:cNvPr id="25" name="object 4">
              <a:extLst>
                <a:ext uri="{FF2B5EF4-FFF2-40B4-BE49-F238E27FC236}">
                  <a16:creationId xmlns:a16="http://schemas.microsoft.com/office/drawing/2014/main" id="{4D9A0F90-9011-41C0-CA9E-2488CDF651E6}"/>
                </a:ext>
              </a:extLst>
            </p:cNvPr>
            <p:cNvSpPr/>
            <p:nvPr/>
          </p:nvSpPr>
          <p:spPr>
            <a:xfrm>
              <a:off x="4118381" y="25"/>
              <a:ext cx="490220" cy="230504"/>
            </a:xfrm>
            <a:custGeom>
              <a:avLst/>
              <a:gdLst/>
              <a:ahLst/>
              <a:cxnLst/>
              <a:rect l="l" t="t" r="r" b="b"/>
              <a:pathLst>
                <a:path w="490220" h="230504">
                  <a:moveTo>
                    <a:pt x="489635" y="0"/>
                  </a:moveTo>
                  <a:lnTo>
                    <a:pt x="0" y="0"/>
                  </a:lnTo>
                  <a:lnTo>
                    <a:pt x="0" y="230339"/>
                  </a:lnTo>
                  <a:lnTo>
                    <a:pt x="489635" y="230339"/>
                  </a:lnTo>
                  <a:lnTo>
                    <a:pt x="489635" y="0"/>
                  </a:lnTo>
                  <a:close/>
                </a:path>
              </a:pathLst>
            </a:custGeom>
            <a:solidFill>
              <a:srgbClr val="000000"/>
            </a:solidFill>
          </p:spPr>
          <p:txBody>
            <a:bodyPr wrap="square" lIns="0" tIns="0" rIns="0" bIns="0" rtlCol="0"/>
            <a:lstStyle/>
            <a:p>
              <a:endParaRPr>
                <a:latin typeface="华文中宋" panose="02010600040101010101" pitchFamily="2" charset="-122"/>
                <a:ea typeface="华文中宋" panose="02010600040101010101" pitchFamily="2" charset="-122"/>
              </a:endParaRPr>
            </a:p>
          </p:txBody>
        </p:sp>
        <p:sp>
          <p:nvSpPr>
            <p:cNvPr id="27" name="object 6">
              <a:extLst>
                <a:ext uri="{FF2B5EF4-FFF2-40B4-BE49-F238E27FC236}">
                  <a16:creationId xmlns:a16="http://schemas.microsoft.com/office/drawing/2014/main" id="{801246B1-F63D-E701-B631-66D11226B773}"/>
                </a:ext>
              </a:extLst>
            </p:cNvPr>
            <p:cNvSpPr/>
            <p:nvPr/>
          </p:nvSpPr>
          <p:spPr>
            <a:xfrm>
              <a:off x="4608017" y="25"/>
              <a:ext cx="777875" cy="230504"/>
            </a:xfrm>
            <a:custGeom>
              <a:avLst/>
              <a:gdLst/>
              <a:ahLst/>
              <a:cxnLst/>
              <a:rect l="l" t="t" r="r" b="b"/>
              <a:pathLst>
                <a:path w="777875" h="230504">
                  <a:moveTo>
                    <a:pt x="777570" y="0"/>
                  </a:moveTo>
                  <a:lnTo>
                    <a:pt x="0" y="0"/>
                  </a:lnTo>
                  <a:lnTo>
                    <a:pt x="0" y="230339"/>
                  </a:lnTo>
                  <a:lnTo>
                    <a:pt x="777570" y="230339"/>
                  </a:lnTo>
                  <a:lnTo>
                    <a:pt x="777570" y="0"/>
                  </a:lnTo>
                  <a:close/>
                </a:path>
              </a:pathLst>
            </a:custGeom>
            <a:solidFill>
              <a:srgbClr val="000000"/>
            </a:solidFill>
          </p:spPr>
          <p:txBody>
            <a:bodyPr wrap="square" lIns="0" tIns="0" rIns="0" bIns="0" rtlCol="0"/>
            <a:lstStyle/>
            <a:p>
              <a:endParaRPr>
                <a:latin typeface="华文中宋" panose="02010600040101010101" pitchFamily="2" charset="-122"/>
                <a:ea typeface="华文中宋" panose="02010600040101010101" pitchFamily="2" charset="-122"/>
              </a:endParaRPr>
            </a:p>
          </p:txBody>
        </p:sp>
        <p:pic>
          <p:nvPicPr>
            <p:cNvPr id="28" name="object 7">
              <a:extLst>
                <a:ext uri="{FF2B5EF4-FFF2-40B4-BE49-F238E27FC236}">
                  <a16:creationId xmlns:a16="http://schemas.microsoft.com/office/drawing/2014/main" id="{DA4C91BA-7AA3-8AA5-C40B-C07D64FEC4C1}"/>
                </a:ext>
              </a:extLst>
            </p:cNvPr>
            <p:cNvPicPr/>
            <p:nvPr/>
          </p:nvPicPr>
          <p:blipFill>
            <a:blip r:embed="rId4" cstate="print"/>
            <a:stretch>
              <a:fillRect/>
            </a:stretch>
          </p:blipFill>
          <p:spPr>
            <a:xfrm>
              <a:off x="4702149" y="11545"/>
              <a:ext cx="589326" cy="207300"/>
            </a:xfrm>
            <a:prstGeom prst="rect">
              <a:avLst/>
            </a:prstGeom>
          </p:spPr>
        </p:pic>
        <p:sp>
          <p:nvSpPr>
            <p:cNvPr id="29" name="object 8">
              <a:extLst>
                <a:ext uri="{FF2B5EF4-FFF2-40B4-BE49-F238E27FC236}">
                  <a16:creationId xmlns:a16="http://schemas.microsoft.com/office/drawing/2014/main" id="{7F1C7CAA-D495-5FEA-4AA8-471C0713E922}"/>
                </a:ext>
              </a:extLst>
            </p:cNvPr>
            <p:cNvSpPr/>
            <p:nvPr/>
          </p:nvSpPr>
          <p:spPr>
            <a:xfrm>
              <a:off x="5385587" y="25"/>
              <a:ext cx="374650" cy="230504"/>
            </a:xfrm>
            <a:custGeom>
              <a:avLst/>
              <a:gdLst/>
              <a:ahLst/>
              <a:cxnLst/>
              <a:rect l="l" t="t" r="r" b="b"/>
              <a:pathLst>
                <a:path w="374650" h="230504">
                  <a:moveTo>
                    <a:pt x="374408" y="0"/>
                  </a:moveTo>
                  <a:lnTo>
                    <a:pt x="0" y="0"/>
                  </a:lnTo>
                  <a:lnTo>
                    <a:pt x="0" y="230339"/>
                  </a:lnTo>
                  <a:lnTo>
                    <a:pt x="374408" y="230339"/>
                  </a:lnTo>
                  <a:lnTo>
                    <a:pt x="374408" y="0"/>
                  </a:lnTo>
                  <a:close/>
                </a:path>
              </a:pathLst>
            </a:custGeom>
            <a:solidFill>
              <a:srgbClr val="000000"/>
            </a:solidFill>
          </p:spPr>
          <p:txBody>
            <a:bodyPr wrap="square" lIns="0" tIns="0" rIns="0" bIns="0" rtlCol="0"/>
            <a:lstStyle/>
            <a:p>
              <a:endParaRPr>
                <a:latin typeface="华文中宋" panose="02010600040101010101" pitchFamily="2" charset="-122"/>
                <a:ea typeface="华文中宋" panose="02010600040101010101" pitchFamily="2" charset="-122"/>
              </a:endParaRPr>
            </a:p>
          </p:txBody>
        </p:sp>
        <p:pic>
          <p:nvPicPr>
            <p:cNvPr id="30" name="object 9">
              <a:extLst>
                <a:ext uri="{FF2B5EF4-FFF2-40B4-BE49-F238E27FC236}">
                  <a16:creationId xmlns:a16="http://schemas.microsoft.com/office/drawing/2014/main" id="{8BE446E6-C1DC-1B84-5D69-8314D977B1FA}"/>
                </a:ext>
              </a:extLst>
            </p:cNvPr>
            <p:cNvPicPr/>
            <p:nvPr/>
          </p:nvPicPr>
          <p:blipFill>
            <a:blip r:embed="rId3" cstate="print"/>
            <a:stretch>
              <a:fillRect/>
            </a:stretch>
          </p:blipFill>
          <p:spPr>
            <a:xfrm>
              <a:off x="5463387" y="3863"/>
              <a:ext cx="218818" cy="218818"/>
            </a:xfrm>
            <a:prstGeom prst="rect">
              <a:avLst/>
            </a:prstGeom>
          </p:spPr>
        </p:pic>
      </p:grpSp>
      <p:sp>
        <p:nvSpPr>
          <p:cNvPr id="35" name="object 12">
            <a:extLst>
              <a:ext uri="{FF2B5EF4-FFF2-40B4-BE49-F238E27FC236}">
                <a16:creationId xmlns:a16="http://schemas.microsoft.com/office/drawing/2014/main" id="{9932566D-410B-498F-963D-36D45B5C059F}"/>
              </a:ext>
            </a:extLst>
          </p:cNvPr>
          <p:cNvSpPr/>
          <p:nvPr/>
        </p:nvSpPr>
        <p:spPr>
          <a:xfrm>
            <a:off x="309193" y="335636"/>
            <a:ext cx="5142230" cy="635000"/>
          </a:xfrm>
          <a:prstGeom prst="roundRect">
            <a:avLst/>
          </a:prstGeom>
          <a:solidFill>
            <a:schemeClr val="bg1">
              <a:lumMod val="75000"/>
            </a:schemeClr>
          </a:solidFill>
        </p:spPr>
        <p:txBody>
          <a:bodyPr wrap="square" lIns="0" tIns="0" rIns="0" bIns="0" rtlCol="0"/>
          <a:lstStyle/>
          <a:p>
            <a:endParaRPr>
              <a:latin typeface="华文中宋" panose="02010600040101010101" pitchFamily="2" charset="-122"/>
              <a:ea typeface="华文中宋" panose="02010600040101010101" pitchFamily="2" charset="-122"/>
            </a:endParaRPr>
          </a:p>
        </p:txBody>
      </p:sp>
      <p:sp>
        <p:nvSpPr>
          <p:cNvPr id="39" name="object 13">
            <a:extLst>
              <a:ext uri="{FF2B5EF4-FFF2-40B4-BE49-F238E27FC236}">
                <a16:creationId xmlns:a16="http://schemas.microsoft.com/office/drawing/2014/main" id="{FA5B8109-E317-450C-B309-BCF3312AC6AA}"/>
              </a:ext>
            </a:extLst>
          </p:cNvPr>
          <p:cNvSpPr txBox="1"/>
          <p:nvPr/>
        </p:nvSpPr>
        <p:spPr>
          <a:xfrm>
            <a:off x="292424" y="341192"/>
            <a:ext cx="5175768" cy="623889"/>
          </a:xfrm>
          <a:prstGeom prst="rect">
            <a:avLst/>
          </a:prstGeom>
        </p:spPr>
        <p:txBody>
          <a:bodyPr vert="horz" wrap="square" lIns="0" tIns="66675" rIns="0" bIns="0" rtlCol="0">
            <a:spAutoFit/>
          </a:bodyPr>
          <a:lstStyle/>
          <a:p>
            <a:pPr algn="ctr">
              <a:lnSpc>
                <a:spcPct val="100000"/>
              </a:lnSpc>
              <a:spcBef>
                <a:spcPts val="525"/>
              </a:spcBef>
            </a:pPr>
            <a:r>
              <a:rPr lang="en-US" sz="1600" b="1" spc="-5" dirty="0">
                <a:solidFill>
                  <a:schemeClr val="bg1"/>
                </a:solidFill>
                <a:latin typeface="Times New Roman" panose="02020603050405020304" pitchFamily="18" charset="0"/>
                <a:ea typeface="华文中宋" panose="02010600040101010101" pitchFamily="2" charset="-122"/>
                <a:cs typeface="Times New Roman" panose="02020603050405020304" pitchFamily="18" charset="0"/>
              </a:rPr>
              <a:t>Zero-Query </a:t>
            </a:r>
            <a:r>
              <a:rPr lang="en-US" sz="1600" b="1" spc="-5" dirty="0">
                <a:solidFill>
                  <a:srgbClr val="FF0000"/>
                </a:solidFill>
                <a:latin typeface="Times New Roman" panose="02020603050405020304" pitchFamily="18" charset="0"/>
                <a:ea typeface="华文中宋" panose="02010600040101010101" pitchFamily="2" charset="-122"/>
                <a:cs typeface="Times New Roman" panose="02020603050405020304" pitchFamily="18" charset="0"/>
              </a:rPr>
              <a:t>Adversarial Attack </a:t>
            </a:r>
            <a:r>
              <a:rPr lang="en-US" sz="1600" b="1" spc="-5" dirty="0">
                <a:solidFill>
                  <a:schemeClr val="bg1"/>
                </a:solidFill>
                <a:latin typeface="Times New Roman" panose="02020603050405020304" pitchFamily="18" charset="0"/>
                <a:ea typeface="华文中宋" panose="02010600040101010101" pitchFamily="2" charset="-122"/>
                <a:cs typeface="Times New Roman" panose="02020603050405020304" pitchFamily="18" charset="0"/>
              </a:rPr>
              <a:t>on Black-box </a:t>
            </a:r>
          </a:p>
          <a:p>
            <a:pPr algn="ctr">
              <a:lnSpc>
                <a:spcPct val="100000"/>
              </a:lnSpc>
              <a:spcBef>
                <a:spcPts val="525"/>
              </a:spcBef>
            </a:pPr>
            <a:r>
              <a:rPr lang="en-US" sz="1600" b="1" spc="-5" dirty="0">
                <a:solidFill>
                  <a:schemeClr val="bg1"/>
                </a:solidFill>
                <a:latin typeface="Times New Roman" panose="02020603050405020304" pitchFamily="18" charset="0"/>
                <a:ea typeface="华文中宋" panose="02010600040101010101" pitchFamily="2" charset="-122"/>
                <a:cs typeface="Times New Roman" panose="02020603050405020304" pitchFamily="18" charset="0"/>
              </a:rPr>
              <a:t>Automatic Speech Recognition Systems</a:t>
            </a:r>
          </a:p>
        </p:txBody>
      </p:sp>
      <p:grpSp>
        <p:nvGrpSpPr>
          <p:cNvPr id="22" name="object 15">
            <a:extLst>
              <a:ext uri="{FF2B5EF4-FFF2-40B4-BE49-F238E27FC236}">
                <a16:creationId xmlns:a16="http://schemas.microsoft.com/office/drawing/2014/main" id="{5BE1C7A9-3B50-4B3A-AD0A-0EF5D65E9500}"/>
              </a:ext>
            </a:extLst>
          </p:cNvPr>
          <p:cNvGrpSpPr/>
          <p:nvPr/>
        </p:nvGrpSpPr>
        <p:grpSpPr>
          <a:xfrm>
            <a:off x="0" y="3141040"/>
            <a:ext cx="5760085" cy="99060"/>
            <a:chOff x="0" y="3141040"/>
            <a:chExt cx="5760085" cy="99060"/>
          </a:xfrm>
        </p:grpSpPr>
        <p:sp>
          <p:nvSpPr>
            <p:cNvPr id="36" name="object 16">
              <a:extLst>
                <a:ext uri="{FF2B5EF4-FFF2-40B4-BE49-F238E27FC236}">
                  <a16:creationId xmlns:a16="http://schemas.microsoft.com/office/drawing/2014/main" id="{6A606420-1BD6-42D8-8473-9E36410631CE}"/>
                </a:ext>
              </a:extLst>
            </p:cNvPr>
            <p:cNvSpPr/>
            <p:nvPr/>
          </p:nvSpPr>
          <p:spPr>
            <a:xfrm>
              <a:off x="0" y="3141040"/>
              <a:ext cx="3456304" cy="99060"/>
            </a:xfrm>
            <a:custGeom>
              <a:avLst/>
              <a:gdLst/>
              <a:ahLst/>
              <a:cxnLst/>
              <a:rect l="l" t="t" r="r" b="b"/>
              <a:pathLst>
                <a:path w="3456304" h="99060">
                  <a:moveTo>
                    <a:pt x="3456038" y="0"/>
                  </a:moveTo>
                  <a:lnTo>
                    <a:pt x="2016036" y="0"/>
                  </a:lnTo>
                  <a:lnTo>
                    <a:pt x="0" y="0"/>
                  </a:lnTo>
                  <a:lnTo>
                    <a:pt x="0" y="98983"/>
                  </a:lnTo>
                  <a:lnTo>
                    <a:pt x="2016036" y="98983"/>
                  </a:lnTo>
                  <a:lnTo>
                    <a:pt x="3456038" y="98983"/>
                  </a:lnTo>
                  <a:lnTo>
                    <a:pt x="3456038" y="0"/>
                  </a:lnTo>
                  <a:close/>
                </a:path>
              </a:pathLst>
            </a:custGeom>
            <a:solidFill>
              <a:srgbClr val="000000"/>
            </a:solidFill>
          </p:spPr>
          <p:txBody>
            <a:bodyPr wrap="square" lIns="0" tIns="0" rIns="0" bIns="0" rtlCol="0"/>
            <a:lstStyle/>
            <a:p>
              <a:endParaRPr>
                <a:latin typeface="Times New Roman" panose="02020603050405020304" pitchFamily="18" charset="0"/>
                <a:ea typeface="华文中宋" panose="02010600040101010101" pitchFamily="2" charset="-122"/>
                <a:cs typeface="Times New Roman" panose="02020603050405020304" pitchFamily="18" charset="0"/>
              </a:endParaRPr>
            </a:p>
          </p:txBody>
        </p:sp>
        <p:sp>
          <p:nvSpPr>
            <p:cNvPr id="38" name="object 17">
              <a:extLst>
                <a:ext uri="{FF2B5EF4-FFF2-40B4-BE49-F238E27FC236}">
                  <a16:creationId xmlns:a16="http://schemas.microsoft.com/office/drawing/2014/main" id="{39C42C2D-59B7-4E7A-9C0A-73F933656F35}"/>
                </a:ext>
              </a:extLst>
            </p:cNvPr>
            <p:cNvSpPr/>
            <p:nvPr/>
          </p:nvSpPr>
          <p:spPr>
            <a:xfrm>
              <a:off x="3456038" y="3141040"/>
              <a:ext cx="2304415" cy="99060"/>
            </a:xfrm>
            <a:custGeom>
              <a:avLst/>
              <a:gdLst/>
              <a:ahLst/>
              <a:cxnLst/>
              <a:rect l="l" t="t" r="r" b="b"/>
              <a:pathLst>
                <a:path w="2304415" h="99060">
                  <a:moveTo>
                    <a:pt x="2303957" y="0"/>
                  </a:moveTo>
                  <a:lnTo>
                    <a:pt x="1958378" y="0"/>
                  </a:lnTo>
                  <a:lnTo>
                    <a:pt x="0" y="0"/>
                  </a:lnTo>
                  <a:lnTo>
                    <a:pt x="0" y="98983"/>
                  </a:lnTo>
                  <a:lnTo>
                    <a:pt x="1958378" y="98983"/>
                  </a:lnTo>
                  <a:lnTo>
                    <a:pt x="2303957" y="98983"/>
                  </a:lnTo>
                  <a:lnTo>
                    <a:pt x="2303957" y="0"/>
                  </a:lnTo>
                  <a:close/>
                </a:path>
              </a:pathLst>
            </a:custGeom>
            <a:solidFill>
              <a:srgbClr val="003E87"/>
            </a:solidFill>
          </p:spPr>
          <p:txBody>
            <a:bodyPr wrap="square" lIns="0" tIns="0" rIns="0" bIns="0" rtlCol="0"/>
            <a:lstStyle/>
            <a:p>
              <a:endParaRPr>
                <a:latin typeface="Times New Roman" panose="02020603050405020304" pitchFamily="18" charset="0"/>
                <a:ea typeface="华文中宋" panose="02010600040101010101" pitchFamily="2" charset="-122"/>
                <a:cs typeface="Times New Roman" panose="02020603050405020304" pitchFamily="18" charset="0"/>
              </a:endParaRPr>
            </a:p>
          </p:txBody>
        </p:sp>
      </p:grpSp>
      <p:sp>
        <p:nvSpPr>
          <p:cNvPr id="41" name="object 21">
            <a:extLst>
              <a:ext uri="{FF2B5EF4-FFF2-40B4-BE49-F238E27FC236}">
                <a16:creationId xmlns:a16="http://schemas.microsoft.com/office/drawing/2014/main" id="{A2D27F60-34E1-4551-A2DE-55FAE0335D11}"/>
              </a:ext>
            </a:extLst>
          </p:cNvPr>
          <p:cNvSpPr txBox="1">
            <a:spLocks noGrp="1"/>
          </p:cNvSpPr>
          <p:nvPr>
            <p:ph type="sldNum" sz="quarter" idx="7"/>
          </p:nvPr>
        </p:nvSpPr>
        <p:spPr>
          <a:xfrm>
            <a:off x="5501170" y="3138859"/>
            <a:ext cx="325110" cy="83997"/>
          </a:xfrm>
          <a:prstGeom prst="rect">
            <a:avLst/>
          </a:prstGeom>
        </p:spPr>
        <p:txBody>
          <a:bodyPr vert="horz" wrap="square" lIns="0" tIns="6985" rIns="0" bIns="0" rtlCol="0">
            <a:spAutoFit/>
          </a:bodyPr>
          <a:lstStyle/>
          <a:p>
            <a:pPr marL="39370">
              <a:lnSpc>
                <a:spcPct val="100000"/>
              </a:lnSpc>
              <a:spcBef>
                <a:spcPts val="55"/>
              </a:spcBef>
            </a:pPr>
            <a:fld id="{81D60167-4931-47E6-BA6A-407CBD079E47}" type="slidenum">
              <a:rPr dirty="0">
                <a:latin typeface="Times New Roman" panose="02020603050405020304" pitchFamily="18" charset="0"/>
                <a:ea typeface="华文中宋" panose="02010600040101010101" pitchFamily="2" charset="-122"/>
                <a:cs typeface="Times New Roman" panose="02020603050405020304" pitchFamily="18" charset="0"/>
              </a:rPr>
              <a:t>2</a:t>
            </a:fld>
            <a:r>
              <a:rPr spc="-10" dirty="0">
                <a:latin typeface="Times New Roman" panose="02020603050405020304" pitchFamily="18" charset="0"/>
                <a:ea typeface="华文中宋" panose="02010600040101010101" pitchFamily="2" charset="-122"/>
                <a:cs typeface="Times New Roman" panose="02020603050405020304" pitchFamily="18" charset="0"/>
              </a:rPr>
              <a:t> </a:t>
            </a:r>
            <a:r>
              <a:rPr dirty="0">
                <a:latin typeface="Times New Roman" panose="02020603050405020304" pitchFamily="18" charset="0"/>
                <a:ea typeface="华文中宋" panose="02010600040101010101" pitchFamily="2" charset="-122"/>
                <a:cs typeface="Times New Roman" panose="02020603050405020304" pitchFamily="18" charset="0"/>
              </a:rPr>
              <a:t>/</a:t>
            </a:r>
            <a:r>
              <a:rPr spc="-5" dirty="0">
                <a:latin typeface="Times New Roman" panose="02020603050405020304" pitchFamily="18" charset="0"/>
                <a:ea typeface="华文中宋" panose="02010600040101010101" pitchFamily="2" charset="-122"/>
                <a:cs typeface="Times New Roman" panose="02020603050405020304" pitchFamily="18" charset="0"/>
              </a:rPr>
              <a:t> </a:t>
            </a:r>
            <a:r>
              <a:rPr spc="-25" dirty="0">
                <a:latin typeface="Times New Roman" panose="02020603050405020304" pitchFamily="18" charset="0"/>
                <a:ea typeface="华文中宋" panose="02010600040101010101" pitchFamily="2" charset="-122"/>
                <a:cs typeface="Times New Roman" panose="02020603050405020304" pitchFamily="18" charset="0"/>
              </a:rPr>
              <a:t>12</a:t>
            </a:r>
          </a:p>
        </p:txBody>
      </p:sp>
      <p:sp>
        <p:nvSpPr>
          <p:cNvPr id="42" name="object 16">
            <a:extLst>
              <a:ext uri="{FF2B5EF4-FFF2-40B4-BE49-F238E27FC236}">
                <a16:creationId xmlns:a16="http://schemas.microsoft.com/office/drawing/2014/main" id="{DB06A2CB-AF7B-4761-956B-8710AD4858E8}"/>
              </a:ext>
            </a:extLst>
          </p:cNvPr>
          <p:cNvSpPr txBox="1">
            <a:spLocks/>
          </p:cNvSpPr>
          <p:nvPr/>
        </p:nvSpPr>
        <p:spPr>
          <a:xfrm>
            <a:off x="2369976" y="3134998"/>
            <a:ext cx="553403" cy="103233"/>
          </a:xfrm>
          <a:prstGeom prst="rect">
            <a:avLst/>
          </a:prstGeom>
        </p:spPr>
        <p:txBody>
          <a:bodyPr vert="horz" wrap="square" lIns="0" tIns="10795" rIns="0" bIns="0" rtlCol="0">
            <a:spAutoFit/>
          </a:bodyPr>
          <a:lstStyle>
            <a:defPPr>
              <a:defRPr kern="0"/>
            </a:defPPr>
          </a:lstStyle>
          <a:p>
            <a:pPr marL="12700" algn="ctr">
              <a:spcBef>
                <a:spcPts val="85"/>
              </a:spcBef>
            </a:pPr>
            <a:r>
              <a:rPr lang="en-US" altLang="zh-CN" sz="600" spc="-75">
                <a:solidFill>
                  <a:schemeClr val="bg1"/>
                </a:solidFill>
                <a:latin typeface="Times New Roman" panose="02020603050405020304" pitchFamily="18" charset="0"/>
                <a:ea typeface="华文中宋" panose="02010600040101010101" pitchFamily="2" charset="-122"/>
                <a:cs typeface="Times New Roman" panose="02020603050405020304" pitchFamily="18" charset="0"/>
              </a:rPr>
              <a:t>1</a:t>
            </a:r>
            <a:r>
              <a:rPr lang="en-US" altLang="zh-CN" sz="600" spc="-75" baseline="30000">
                <a:solidFill>
                  <a:schemeClr val="bg1"/>
                </a:solidFill>
                <a:latin typeface="Times New Roman" panose="02020603050405020304" pitchFamily="18" charset="0"/>
                <a:ea typeface="华文中宋" panose="02010600040101010101" pitchFamily="2" charset="-122"/>
                <a:cs typeface="Times New Roman" panose="02020603050405020304" pitchFamily="18" charset="0"/>
              </a:rPr>
              <a:t>st</a:t>
            </a:r>
            <a:r>
              <a:rPr lang="en-US" altLang="zh-CN" sz="600" spc="-75">
                <a:solidFill>
                  <a:schemeClr val="bg1"/>
                </a:solidFill>
                <a:latin typeface="Times New Roman" panose="02020603050405020304" pitchFamily="18" charset="0"/>
                <a:ea typeface="华文中宋" panose="02010600040101010101" pitchFamily="2" charset="-122"/>
                <a:cs typeface="Times New Roman" panose="02020603050405020304" pitchFamily="18" charset="0"/>
              </a:rPr>
              <a:t>  Nov  2024 </a:t>
            </a:r>
            <a:endParaRPr lang="en-US" sz="600" spc="-75" dirty="0">
              <a:solidFill>
                <a:schemeClr val="bg1"/>
              </a:solidFill>
              <a:latin typeface="Times New Roman" panose="02020603050405020304" pitchFamily="18" charset="0"/>
              <a:ea typeface="华文中宋" panose="02010600040101010101" pitchFamily="2" charset="-122"/>
              <a:cs typeface="Times New Roman" panose="02020603050405020304" pitchFamily="18" charset="0"/>
            </a:endParaRPr>
          </a:p>
        </p:txBody>
      </p:sp>
      <p:sp>
        <p:nvSpPr>
          <p:cNvPr id="2" name="矩形 1">
            <a:extLst>
              <a:ext uri="{FF2B5EF4-FFF2-40B4-BE49-F238E27FC236}">
                <a16:creationId xmlns:a16="http://schemas.microsoft.com/office/drawing/2014/main" id="{B523C03D-AA54-4CB8-AAF5-51E0285520A3}"/>
              </a:ext>
            </a:extLst>
          </p:cNvPr>
          <p:cNvSpPr/>
          <p:nvPr/>
        </p:nvSpPr>
        <p:spPr>
          <a:xfrm>
            <a:off x="203546" y="1238976"/>
            <a:ext cx="4631108" cy="276999"/>
          </a:xfrm>
          <a:prstGeom prst="rect">
            <a:avLst/>
          </a:prstGeom>
        </p:spPr>
        <p:txBody>
          <a:bodyPr wrap="square">
            <a:spAutoFit/>
          </a:bodyPr>
          <a:lstStyle/>
          <a:p>
            <a:pPr algn="l"/>
            <a:r>
              <a:rPr lang="en-US" altLang="zh-CN" sz="1200" b="1" spc="-5" dirty="0">
                <a:solidFill>
                  <a:srgbClr val="FF0000"/>
                </a:solidFill>
                <a:latin typeface="Georgia" panose="02040502050405020303" pitchFamily="18" charset="0"/>
                <a:ea typeface="华文中宋" panose="02010600040101010101" pitchFamily="2" charset="-122"/>
                <a:cs typeface="Times New Roman" panose="02020603050405020304" pitchFamily="18" charset="0"/>
              </a:rPr>
              <a:t>Adversarial Attack:	</a:t>
            </a:r>
            <a:r>
              <a:rPr lang="en-US" altLang="zh-CN" sz="1200" b="0" i="0" u="none" strike="noStrike" baseline="0" dirty="0">
                <a:latin typeface="Georgia" panose="02040502050405020303" pitchFamily="18" charset="0"/>
              </a:rPr>
              <a:t>change behavior to avoid detection</a:t>
            </a:r>
            <a:endParaRPr lang="zh-CN" altLang="en-US" sz="1200" dirty="0">
              <a:latin typeface="Georgia" panose="02040502050405020303" pitchFamily="18" charset="0"/>
            </a:endParaRPr>
          </a:p>
        </p:txBody>
      </p:sp>
      <p:grpSp>
        <p:nvGrpSpPr>
          <p:cNvPr id="7" name="组合 6">
            <a:extLst>
              <a:ext uri="{FF2B5EF4-FFF2-40B4-BE49-F238E27FC236}">
                <a16:creationId xmlns:a16="http://schemas.microsoft.com/office/drawing/2014/main" id="{5132C314-0281-41A6-AF63-675ABD908085}"/>
              </a:ext>
            </a:extLst>
          </p:cNvPr>
          <p:cNvGrpSpPr/>
          <p:nvPr/>
        </p:nvGrpSpPr>
        <p:grpSpPr>
          <a:xfrm>
            <a:off x="203546" y="1675215"/>
            <a:ext cx="5358709" cy="1089741"/>
            <a:chOff x="202393" y="1675215"/>
            <a:chExt cx="5358709" cy="1089741"/>
          </a:xfrm>
        </p:grpSpPr>
        <p:pic>
          <p:nvPicPr>
            <p:cNvPr id="3" name="图片 2">
              <a:extLst>
                <a:ext uri="{FF2B5EF4-FFF2-40B4-BE49-F238E27FC236}">
                  <a16:creationId xmlns:a16="http://schemas.microsoft.com/office/drawing/2014/main" id="{A9F13A50-7E0D-412A-A0B4-1FC817EE97FC}"/>
                </a:ext>
              </a:extLst>
            </p:cNvPr>
            <p:cNvPicPr>
              <a:picLocks noChangeAspect="1"/>
            </p:cNvPicPr>
            <p:nvPr/>
          </p:nvPicPr>
          <p:blipFill>
            <a:blip r:embed="rId5"/>
            <a:stretch>
              <a:fillRect/>
            </a:stretch>
          </p:blipFill>
          <p:spPr>
            <a:xfrm>
              <a:off x="202393" y="1705969"/>
              <a:ext cx="1828799" cy="1028231"/>
            </a:xfrm>
            <a:prstGeom prst="rect">
              <a:avLst/>
            </a:prstGeom>
          </p:spPr>
        </p:pic>
        <p:pic>
          <p:nvPicPr>
            <p:cNvPr id="6" name="图片 5">
              <a:extLst>
                <a:ext uri="{FF2B5EF4-FFF2-40B4-BE49-F238E27FC236}">
                  <a16:creationId xmlns:a16="http://schemas.microsoft.com/office/drawing/2014/main" id="{0087EC36-CAF7-44E3-925D-2ABE39D420D1}"/>
                </a:ext>
              </a:extLst>
            </p:cNvPr>
            <p:cNvPicPr>
              <a:picLocks noChangeAspect="1"/>
            </p:cNvPicPr>
            <p:nvPr/>
          </p:nvPicPr>
          <p:blipFill>
            <a:blip r:embed="rId6"/>
            <a:stretch>
              <a:fillRect/>
            </a:stretch>
          </p:blipFill>
          <p:spPr>
            <a:xfrm>
              <a:off x="2221002" y="1675215"/>
              <a:ext cx="3340100" cy="1089741"/>
            </a:xfrm>
            <a:prstGeom prst="rect">
              <a:avLst/>
            </a:prstGeom>
          </p:spPr>
        </p:pic>
      </p:grpSp>
      <p:sp>
        <p:nvSpPr>
          <p:cNvPr id="45" name="矩形 44">
            <a:extLst>
              <a:ext uri="{FF2B5EF4-FFF2-40B4-BE49-F238E27FC236}">
                <a16:creationId xmlns:a16="http://schemas.microsoft.com/office/drawing/2014/main" id="{DC74A221-31B3-4F1D-B3B3-A76604F3EF43}"/>
              </a:ext>
            </a:extLst>
          </p:cNvPr>
          <p:cNvSpPr/>
          <p:nvPr/>
        </p:nvSpPr>
        <p:spPr>
          <a:xfrm>
            <a:off x="1112676" y="24316"/>
            <a:ext cx="2514600" cy="184666"/>
          </a:xfrm>
          <a:prstGeom prst="rect">
            <a:avLst/>
          </a:prstGeom>
        </p:spPr>
        <p:txBody>
          <a:bodyPr wrap="square">
            <a:spAutoFit/>
          </a:bodyPr>
          <a:lstStyle/>
          <a:p>
            <a:r>
              <a:rPr lang="zh-CN" altLang="en-US" sz="600" b="1" dirty="0">
                <a:solidFill>
                  <a:schemeClr val="bg1"/>
                </a:solidFill>
                <a:latin typeface="华文中宋" panose="02010600040101010101" pitchFamily="2" charset="-122"/>
                <a:ea typeface="华文中宋" panose="02010600040101010101" pitchFamily="2" charset="-122"/>
              </a:rPr>
              <a:t>Terminology </a:t>
            </a:r>
            <a:r>
              <a:rPr lang="en-US" altLang="zh-CN" sz="600" b="1" dirty="0">
                <a:solidFill>
                  <a:schemeClr val="bg1">
                    <a:lumMod val="65000"/>
                  </a:schemeClr>
                </a:solidFill>
                <a:latin typeface="华文中宋" panose="02010600040101010101" pitchFamily="2" charset="-122"/>
                <a:ea typeface="华文中宋" panose="02010600040101010101" pitchFamily="2" charset="-122"/>
              </a:rPr>
              <a:t>	</a:t>
            </a:r>
            <a:r>
              <a:rPr lang="zh-CN" altLang="en-US" sz="600" b="1" dirty="0">
                <a:solidFill>
                  <a:schemeClr val="bg1">
                    <a:lumMod val="65000"/>
                  </a:schemeClr>
                </a:solidFill>
                <a:latin typeface="华文中宋" panose="02010600040101010101" pitchFamily="2" charset="-122"/>
                <a:ea typeface="华文中宋" panose="02010600040101010101" pitchFamily="2" charset="-122"/>
              </a:rPr>
              <a:t>Technical Route </a:t>
            </a:r>
            <a:r>
              <a:rPr lang="en-US" altLang="zh-CN" sz="600" b="1" dirty="0">
                <a:solidFill>
                  <a:schemeClr val="bg1">
                    <a:lumMod val="65000"/>
                  </a:schemeClr>
                </a:solidFill>
                <a:latin typeface="华文中宋" panose="02010600040101010101" pitchFamily="2" charset="-122"/>
                <a:ea typeface="华文中宋" panose="02010600040101010101" pitchFamily="2" charset="-122"/>
              </a:rPr>
              <a:t>	</a:t>
            </a:r>
            <a:r>
              <a:rPr lang="zh-CN" altLang="en-US" sz="600" b="1" dirty="0">
                <a:solidFill>
                  <a:schemeClr val="bg1">
                    <a:lumMod val="65000"/>
                  </a:schemeClr>
                </a:solidFill>
                <a:latin typeface="华文中宋" panose="02010600040101010101" pitchFamily="2" charset="-122"/>
                <a:ea typeface="华文中宋" panose="02010600040101010101" pitchFamily="2" charset="-122"/>
              </a:rPr>
              <a:t>Results</a:t>
            </a:r>
          </a:p>
        </p:txBody>
      </p:sp>
      <p:sp>
        <p:nvSpPr>
          <p:cNvPr id="23" name="object 18">
            <a:extLst>
              <a:ext uri="{FF2B5EF4-FFF2-40B4-BE49-F238E27FC236}">
                <a16:creationId xmlns:a16="http://schemas.microsoft.com/office/drawing/2014/main" id="{8F6282C3-0F8A-4B75-A272-91E7F398CB86}"/>
              </a:ext>
            </a:extLst>
          </p:cNvPr>
          <p:cNvSpPr txBox="1">
            <a:spLocks/>
          </p:cNvSpPr>
          <p:nvPr/>
        </p:nvSpPr>
        <p:spPr>
          <a:xfrm>
            <a:off x="695375" y="3134200"/>
            <a:ext cx="812597" cy="103233"/>
          </a:xfrm>
          <a:prstGeom prst="rect">
            <a:avLst/>
          </a:prstGeom>
        </p:spPr>
        <p:txBody>
          <a:bodyPr vert="horz" wrap="square" lIns="0" tIns="10795" rIns="0" bIns="0" rtlCol="0">
            <a:spAutoFit/>
          </a:bodyPr>
          <a:lstStyle>
            <a:defPPr>
              <a:defRPr kern="0"/>
            </a:defPPr>
          </a:lstStyle>
          <a:p>
            <a:pPr marL="12700" algn="ctr">
              <a:spcBef>
                <a:spcPts val="85"/>
              </a:spcBef>
            </a:pPr>
            <a:r>
              <a:rPr lang="en-US" altLang="zh-CN" sz="600" spc="5">
                <a:solidFill>
                  <a:schemeClr val="bg1"/>
                </a:solidFill>
                <a:latin typeface="Times New Roman" panose="02020603050405020304" pitchFamily="18" charset="0"/>
                <a:ea typeface="华文中宋" panose="02010600040101010101" pitchFamily="2" charset="-122"/>
                <a:cs typeface="Times New Roman" panose="02020603050405020304" pitchFamily="18" charset="0"/>
              </a:rPr>
              <a:t>PhilFan</a:t>
            </a:r>
            <a:endParaRPr lang="en-US" sz="600" spc="5" dirty="0">
              <a:solidFill>
                <a:schemeClr val="bg1"/>
              </a:solidFill>
              <a:latin typeface="Times New Roman" panose="02020603050405020304" pitchFamily="18" charset="0"/>
              <a:ea typeface="华文中宋" panose="02010600040101010101" pitchFamily="2" charset="-122"/>
              <a:cs typeface="Times New Roman" panose="02020603050405020304" pitchFamily="18" charset="0"/>
            </a:endParaRPr>
          </a:p>
        </p:txBody>
      </p:sp>
    </p:spTree>
    <p:extLst>
      <p:ext uri="{BB962C8B-B14F-4D97-AF65-F5344CB8AC3E}">
        <p14:creationId xmlns:p14="http://schemas.microsoft.com/office/powerpoint/2010/main" val="3988897804"/>
      </p:ext>
    </p:extLst>
  </p:cSld>
  <p:clrMapOvr>
    <a:masterClrMapping/>
  </p:clrMapOvr>
  <p:transition>
    <p:cut/>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object 9"/>
          <p:cNvPicPr/>
          <p:nvPr/>
        </p:nvPicPr>
        <p:blipFill>
          <a:blip r:embed="rId3" cstate="print"/>
          <a:stretch>
            <a:fillRect/>
          </a:stretch>
        </p:blipFill>
        <p:spPr>
          <a:xfrm>
            <a:off x="5480974" y="3863"/>
            <a:ext cx="219522" cy="218818"/>
          </a:xfrm>
          <a:prstGeom prst="rect">
            <a:avLst/>
          </a:prstGeom>
        </p:spPr>
      </p:pic>
      <p:grpSp>
        <p:nvGrpSpPr>
          <p:cNvPr id="24" name="object 3">
            <a:extLst>
              <a:ext uri="{FF2B5EF4-FFF2-40B4-BE49-F238E27FC236}">
                <a16:creationId xmlns:a16="http://schemas.microsoft.com/office/drawing/2014/main" id="{09256F60-126C-E05E-88AF-B88969A38B34}"/>
              </a:ext>
            </a:extLst>
          </p:cNvPr>
          <p:cNvGrpSpPr/>
          <p:nvPr/>
        </p:nvGrpSpPr>
        <p:grpSpPr>
          <a:xfrm>
            <a:off x="4102100" y="25"/>
            <a:ext cx="1667596" cy="230504"/>
            <a:chOff x="4118381" y="25"/>
            <a:chExt cx="1641856" cy="230504"/>
          </a:xfrm>
        </p:grpSpPr>
        <p:sp>
          <p:nvSpPr>
            <p:cNvPr id="25" name="object 4">
              <a:extLst>
                <a:ext uri="{FF2B5EF4-FFF2-40B4-BE49-F238E27FC236}">
                  <a16:creationId xmlns:a16="http://schemas.microsoft.com/office/drawing/2014/main" id="{4D9A0F90-9011-41C0-CA9E-2488CDF651E6}"/>
                </a:ext>
              </a:extLst>
            </p:cNvPr>
            <p:cNvSpPr/>
            <p:nvPr/>
          </p:nvSpPr>
          <p:spPr>
            <a:xfrm>
              <a:off x="4118381" y="25"/>
              <a:ext cx="490220" cy="230504"/>
            </a:xfrm>
            <a:custGeom>
              <a:avLst/>
              <a:gdLst/>
              <a:ahLst/>
              <a:cxnLst/>
              <a:rect l="l" t="t" r="r" b="b"/>
              <a:pathLst>
                <a:path w="490220" h="230504">
                  <a:moveTo>
                    <a:pt x="489635" y="0"/>
                  </a:moveTo>
                  <a:lnTo>
                    <a:pt x="0" y="0"/>
                  </a:lnTo>
                  <a:lnTo>
                    <a:pt x="0" y="230339"/>
                  </a:lnTo>
                  <a:lnTo>
                    <a:pt x="489635" y="230339"/>
                  </a:lnTo>
                  <a:lnTo>
                    <a:pt x="489635" y="0"/>
                  </a:lnTo>
                  <a:close/>
                </a:path>
              </a:pathLst>
            </a:custGeom>
            <a:solidFill>
              <a:srgbClr val="000000"/>
            </a:solidFill>
          </p:spPr>
          <p:txBody>
            <a:bodyPr wrap="square" lIns="0" tIns="0" rIns="0" bIns="0" rtlCol="0"/>
            <a:lstStyle/>
            <a:p>
              <a:endParaRPr>
                <a:latin typeface="华文中宋" panose="02010600040101010101" pitchFamily="2" charset="-122"/>
                <a:ea typeface="华文中宋" panose="02010600040101010101" pitchFamily="2" charset="-122"/>
              </a:endParaRPr>
            </a:p>
          </p:txBody>
        </p:sp>
        <p:sp>
          <p:nvSpPr>
            <p:cNvPr id="27" name="object 6">
              <a:extLst>
                <a:ext uri="{FF2B5EF4-FFF2-40B4-BE49-F238E27FC236}">
                  <a16:creationId xmlns:a16="http://schemas.microsoft.com/office/drawing/2014/main" id="{801246B1-F63D-E701-B631-66D11226B773}"/>
                </a:ext>
              </a:extLst>
            </p:cNvPr>
            <p:cNvSpPr/>
            <p:nvPr/>
          </p:nvSpPr>
          <p:spPr>
            <a:xfrm>
              <a:off x="4608017" y="25"/>
              <a:ext cx="777875" cy="230504"/>
            </a:xfrm>
            <a:custGeom>
              <a:avLst/>
              <a:gdLst/>
              <a:ahLst/>
              <a:cxnLst/>
              <a:rect l="l" t="t" r="r" b="b"/>
              <a:pathLst>
                <a:path w="777875" h="230504">
                  <a:moveTo>
                    <a:pt x="777570" y="0"/>
                  </a:moveTo>
                  <a:lnTo>
                    <a:pt x="0" y="0"/>
                  </a:lnTo>
                  <a:lnTo>
                    <a:pt x="0" y="230339"/>
                  </a:lnTo>
                  <a:lnTo>
                    <a:pt x="777570" y="230339"/>
                  </a:lnTo>
                  <a:lnTo>
                    <a:pt x="777570" y="0"/>
                  </a:lnTo>
                  <a:close/>
                </a:path>
              </a:pathLst>
            </a:custGeom>
            <a:solidFill>
              <a:srgbClr val="000000"/>
            </a:solidFill>
          </p:spPr>
          <p:txBody>
            <a:bodyPr wrap="square" lIns="0" tIns="0" rIns="0" bIns="0" rtlCol="0"/>
            <a:lstStyle/>
            <a:p>
              <a:endParaRPr>
                <a:latin typeface="华文中宋" panose="02010600040101010101" pitchFamily="2" charset="-122"/>
                <a:ea typeface="华文中宋" panose="02010600040101010101" pitchFamily="2" charset="-122"/>
              </a:endParaRPr>
            </a:p>
          </p:txBody>
        </p:sp>
        <p:pic>
          <p:nvPicPr>
            <p:cNvPr id="28" name="object 7">
              <a:extLst>
                <a:ext uri="{FF2B5EF4-FFF2-40B4-BE49-F238E27FC236}">
                  <a16:creationId xmlns:a16="http://schemas.microsoft.com/office/drawing/2014/main" id="{DA4C91BA-7AA3-8AA5-C40B-C07D64FEC4C1}"/>
                </a:ext>
              </a:extLst>
            </p:cNvPr>
            <p:cNvPicPr/>
            <p:nvPr/>
          </p:nvPicPr>
          <p:blipFill>
            <a:blip r:embed="rId4" cstate="print"/>
            <a:stretch>
              <a:fillRect/>
            </a:stretch>
          </p:blipFill>
          <p:spPr>
            <a:xfrm>
              <a:off x="4702149" y="11545"/>
              <a:ext cx="589326" cy="207300"/>
            </a:xfrm>
            <a:prstGeom prst="rect">
              <a:avLst/>
            </a:prstGeom>
          </p:spPr>
        </p:pic>
        <p:sp>
          <p:nvSpPr>
            <p:cNvPr id="29" name="object 8">
              <a:extLst>
                <a:ext uri="{FF2B5EF4-FFF2-40B4-BE49-F238E27FC236}">
                  <a16:creationId xmlns:a16="http://schemas.microsoft.com/office/drawing/2014/main" id="{7F1C7CAA-D495-5FEA-4AA8-471C0713E922}"/>
                </a:ext>
              </a:extLst>
            </p:cNvPr>
            <p:cNvSpPr/>
            <p:nvPr/>
          </p:nvSpPr>
          <p:spPr>
            <a:xfrm>
              <a:off x="5385587" y="25"/>
              <a:ext cx="374650" cy="230504"/>
            </a:xfrm>
            <a:custGeom>
              <a:avLst/>
              <a:gdLst/>
              <a:ahLst/>
              <a:cxnLst/>
              <a:rect l="l" t="t" r="r" b="b"/>
              <a:pathLst>
                <a:path w="374650" h="230504">
                  <a:moveTo>
                    <a:pt x="374408" y="0"/>
                  </a:moveTo>
                  <a:lnTo>
                    <a:pt x="0" y="0"/>
                  </a:lnTo>
                  <a:lnTo>
                    <a:pt x="0" y="230339"/>
                  </a:lnTo>
                  <a:lnTo>
                    <a:pt x="374408" y="230339"/>
                  </a:lnTo>
                  <a:lnTo>
                    <a:pt x="374408" y="0"/>
                  </a:lnTo>
                  <a:close/>
                </a:path>
              </a:pathLst>
            </a:custGeom>
            <a:solidFill>
              <a:srgbClr val="000000"/>
            </a:solidFill>
          </p:spPr>
          <p:txBody>
            <a:bodyPr wrap="square" lIns="0" tIns="0" rIns="0" bIns="0" rtlCol="0"/>
            <a:lstStyle/>
            <a:p>
              <a:endParaRPr>
                <a:latin typeface="华文中宋" panose="02010600040101010101" pitchFamily="2" charset="-122"/>
                <a:ea typeface="华文中宋" panose="02010600040101010101" pitchFamily="2" charset="-122"/>
              </a:endParaRPr>
            </a:p>
          </p:txBody>
        </p:sp>
        <p:pic>
          <p:nvPicPr>
            <p:cNvPr id="30" name="object 9">
              <a:extLst>
                <a:ext uri="{FF2B5EF4-FFF2-40B4-BE49-F238E27FC236}">
                  <a16:creationId xmlns:a16="http://schemas.microsoft.com/office/drawing/2014/main" id="{8BE446E6-C1DC-1B84-5D69-8314D977B1FA}"/>
                </a:ext>
              </a:extLst>
            </p:cNvPr>
            <p:cNvPicPr/>
            <p:nvPr/>
          </p:nvPicPr>
          <p:blipFill>
            <a:blip r:embed="rId3" cstate="print"/>
            <a:stretch>
              <a:fillRect/>
            </a:stretch>
          </p:blipFill>
          <p:spPr>
            <a:xfrm>
              <a:off x="5463387" y="3863"/>
              <a:ext cx="218818" cy="218818"/>
            </a:xfrm>
            <a:prstGeom prst="rect">
              <a:avLst/>
            </a:prstGeom>
          </p:spPr>
        </p:pic>
      </p:grpSp>
      <p:sp>
        <p:nvSpPr>
          <p:cNvPr id="35" name="object 12">
            <a:extLst>
              <a:ext uri="{FF2B5EF4-FFF2-40B4-BE49-F238E27FC236}">
                <a16:creationId xmlns:a16="http://schemas.microsoft.com/office/drawing/2014/main" id="{9932566D-410B-498F-963D-36D45B5C059F}"/>
              </a:ext>
            </a:extLst>
          </p:cNvPr>
          <p:cNvSpPr/>
          <p:nvPr/>
        </p:nvSpPr>
        <p:spPr>
          <a:xfrm>
            <a:off x="309193" y="330925"/>
            <a:ext cx="5142230" cy="635000"/>
          </a:xfrm>
          <a:prstGeom prst="roundRect">
            <a:avLst/>
          </a:prstGeom>
          <a:solidFill>
            <a:schemeClr val="bg1">
              <a:lumMod val="75000"/>
            </a:schemeClr>
          </a:solidFill>
        </p:spPr>
        <p:txBody>
          <a:bodyPr wrap="square" lIns="0" tIns="0" rIns="0" bIns="0" rtlCol="0"/>
          <a:lstStyle/>
          <a:p>
            <a:endParaRPr>
              <a:latin typeface="华文中宋" panose="02010600040101010101" pitchFamily="2" charset="-122"/>
              <a:ea typeface="华文中宋" panose="02010600040101010101" pitchFamily="2" charset="-122"/>
            </a:endParaRPr>
          </a:p>
        </p:txBody>
      </p:sp>
      <p:sp>
        <p:nvSpPr>
          <p:cNvPr id="39" name="object 13">
            <a:extLst>
              <a:ext uri="{FF2B5EF4-FFF2-40B4-BE49-F238E27FC236}">
                <a16:creationId xmlns:a16="http://schemas.microsoft.com/office/drawing/2014/main" id="{FA5B8109-E317-450C-B309-BCF3312AC6AA}"/>
              </a:ext>
            </a:extLst>
          </p:cNvPr>
          <p:cNvSpPr txBox="1"/>
          <p:nvPr/>
        </p:nvSpPr>
        <p:spPr>
          <a:xfrm>
            <a:off x="292424" y="353952"/>
            <a:ext cx="5175768" cy="623889"/>
          </a:xfrm>
          <a:prstGeom prst="rect">
            <a:avLst/>
          </a:prstGeom>
        </p:spPr>
        <p:txBody>
          <a:bodyPr vert="horz" wrap="square" lIns="0" tIns="66675" rIns="0" bIns="0" rtlCol="0">
            <a:spAutoFit/>
          </a:bodyPr>
          <a:lstStyle/>
          <a:p>
            <a:pPr algn="ctr">
              <a:lnSpc>
                <a:spcPct val="100000"/>
              </a:lnSpc>
              <a:spcBef>
                <a:spcPts val="525"/>
              </a:spcBef>
            </a:pPr>
            <a:r>
              <a:rPr lang="en-US" sz="1600" b="1" spc="-5" dirty="0">
                <a:solidFill>
                  <a:schemeClr val="accent1"/>
                </a:solidFill>
                <a:latin typeface="Times New Roman" panose="02020603050405020304" pitchFamily="18" charset="0"/>
                <a:ea typeface="华文中宋" panose="02010600040101010101" pitchFamily="2" charset="-122"/>
                <a:cs typeface="Times New Roman" panose="02020603050405020304" pitchFamily="18" charset="0"/>
              </a:rPr>
              <a:t>Zero-Query</a:t>
            </a:r>
            <a:r>
              <a:rPr lang="en-US" sz="1600" b="1" spc="-5" dirty="0">
                <a:solidFill>
                  <a:schemeClr val="bg1"/>
                </a:solidFill>
                <a:latin typeface="Times New Roman" panose="02020603050405020304" pitchFamily="18" charset="0"/>
                <a:ea typeface="华文中宋" panose="02010600040101010101" pitchFamily="2" charset="-122"/>
                <a:cs typeface="Times New Roman" panose="02020603050405020304" pitchFamily="18" charset="0"/>
              </a:rPr>
              <a:t> Adversarial Attack on </a:t>
            </a:r>
            <a:r>
              <a:rPr lang="en-US" sz="1600" b="1" spc="-5" dirty="0">
                <a:solidFill>
                  <a:srgbClr val="FF0000"/>
                </a:solidFill>
                <a:latin typeface="Times New Roman" panose="02020603050405020304" pitchFamily="18" charset="0"/>
                <a:ea typeface="华文中宋" panose="02010600040101010101" pitchFamily="2" charset="-122"/>
                <a:cs typeface="Times New Roman" panose="02020603050405020304" pitchFamily="18" charset="0"/>
              </a:rPr>
              <a:t>Black-box</a:t>
            </a:r>
            <a:r>
              <a:rPr lang="en-US" sz="1600" b="1" spc="-5" dirty="0">
                <a:solidFill>
                  <a:schemeClr val="bg1"/>
                </a:solidFill>
                <a:latin typeface="Times New Roman" panose="02020603050405020304" pitchFamily="18" charset="0"/>
                <a:ea typeface="华文中宋" panose="02010600040101010101" pitchFamily="2" charset="-122"/>
                <a:cs typeface="Times New Roman" panose="02020603050405020304" pitchFamily="18" charset="0"/>
              </a:rPr>
              <a:t> </a:t>
            </a:r>
          </a:p>
          <a:p>
            <a:pPr algn="ctr">
              <a:lnSpc>
                <a:spcPct val="100000"/>
              </a:lnSpc>
              <a:spcBef>
                <a:spcPts val="525"/>
              </a:spcBef>
            </a:pPr>
            <a:r>
              <a:rPr lang="en-US" sz="1600" b="1" spc="-5" dirty="0">
                <a:solidFill>
                  <a:schemeClr val="bg1"/>
                </a:solidFill>
                <a:latin typeface="Times New Roman" panose="02020603050405020304" pitchFamily="18" charset="0"/>
                <a:ea typeface="华文中宋" panose="02010600040101010101" pitchFamily="2" charset="-122"/>
                <a:cs typeface="Times New Roman" panose="02020603050405020304" pitchFamily="18" charset="0"/>
              </a:rPr>
              <a:t>Automatic Speech Recognition Systems</a:t>
            </a:r>
          </a:p>
        </p:txBody>
      </p:sp>
      <p:grpSp>
        <p:nvGrpSpPr>
          <p:cNvPr id="57" name="object 15">
            <a:extLst>
              <a:ext uri="{FF2B5EF4-FFF2-40B4-BE49-F238E27FC236}">
                <a16:creationId xmlns:a16="http://schemas.microsoft.com/office/drawing/2014/main" id="{D92378FC-23AB-4FAC-97E3-1D9BAD3405D9}"/>
              </a:ext>
            </a:extLst>
          </p:cNvPr>
          <p:cNvGrpSpPr/>
          <p:nvPr/>
        </p:nvGrpSpPr>
        <p:grpSpPr>
          <a:xfrm>
            <a:off x="0" y="3141040"/>
            <a:ext cx="5760085" cy="99060"/>
            <a:chOff x="0" y="3141040"/>
            <a:chExt cx="5760085" cy="99060"/>
          </a:xfrm>
        </p:grpSpPr>
        <p:sp>
          <p:nvSpPr>
            <p:cNvPr id="58" name="object 16">
              <a:extLst>
                <a:ext uri="{FF2B5EF4-FFF2-40B4-BE49-F238E27FC236}">
                  <a16:creationId xmlns:a16="http://schemas.microsoft.com/office/drawing/2014/main" id="{1ABF1E84-8530-4434-996C-B36FE5FF7C8D}"/>
                </a:ext>
              </a:extLst>
            </p:cNvPr>
            <p:cNvSpPr/>
            <p:nvPr/>
          </p:nvSpPr>
          <p:spPr>
            <a:xfrm>
              <a:off x="0" y="3141040"/>
              <a:ext cx="3456304" cy="99060"/>
            </a:xfrm>
            <a:custGeom>
              <a:avLst/>
              <a:gdLst/>
              <a:ahLst/>
              <a:cxnLst/>
              <a:rect l="l" t="t" r="r" b="b"/>
              <a:pathLst>
                <a:path w="3456304" h="99060">
                  <a:moveTo>
                    <a:pt x="3456038" y="0"/>
                  </a:moveTo>
                  <a:lnTo>
                    <a:pt x="2016036" y="0"/>
                  </a:lnTo>
                  <a:lnTo>
                    <a:pt x="0" y="0"/>
                  </a:lnTo>
                  <a:lnTo>
                    <a:pt x="0" y="98983"/>
                  </a:lnTo>
                  <a:lnTo>
                    <a:pt x="2016036" y="98983"/>
                  </a:lnTo>
                  <a:lnTo>
                    <a:pt x="3456038" y="98983"/>
                  </a:lnTo>
                  <a:lnTo>
                    <a:pt x="3456038" y="0"/>
                  </a:lnTo>
                  <a:close/>
                </a:path>
              </a:pathLst>
            </a:custGeom>
            <a:solidFill>
              <a:srgbClr val="000000"/>
            </a:solidFill>
          </p:spPr>
          <p:txBody>
            <a:bodyPr wrap="square" lIns="0" tIns="0" rIns="0" bIns="0" rtlCol="0"/>
            <a:lstStyle/>
            <a:p>
              <a:endParaRPr>
                <a:latin typeface="Times New Roman" panose="02020603050405020304" pitchFamily="18" charset="0"/>
                <a:ea typeface="华文中宋" panose="02010600040101010101" pitchFamily="2" charset="-122"/>
                <a:cs typeface="Times New Roman" panose="02020603050405020304" pitchFamily="18" charset="0"/>
              </a:endParaRPr>
            </a:p>
          </p:txBody>
        </p:sp>
        <p:sp>
          <p:nvSpPr>
            <p:cNvPr id="59" name="object 17">
              <a:extLst>
                <a:ext uri="{FF2B5EF4-FFF2-40B4-BE49-F238E27FC236}">
                  <a16:creationId xmlns:a16="http://schemas.microsoft.com/office/drawing/2014/main" id="{76736655-29D4-4C08-BB37-633A111500BC}"/>
                </a:ext>
              </a:extLst>
            </p:cNvPr>
            <p:cNvSpPr/>
            <p:nvPr/>
          </p:nvSpPr>
          <p:spPr>
            <a:xfrm>
              <a:off x="3456038" y="3141040"/>
              <a:ext cx="2304415" cy="99060"/>
            </a:xfrm>
            <a:custGeom>
              <a:avLst/>
              <a:gdLst/>
              <a:ahLst/>
              <a:cxnLst/>
              <a:rect l="l" t="t" r="r" b="b"/>
              <a:pathLst>
                <a:path w="2304415" h="99060">
                  <a:moveTo>
                    <a:pt x="2303957" y="0"/>
                  </a:moveTo>
                  <a:lnTo>
                    <a:pt x="1958378" y="0"/>
                  </a:lnTo>
                  <a:lnTo>
                    <a:pt x="0" y="0"/>
                  </a:lnTo>
                  <a:lnTo>
                    <a:pt x="0" y="98983"/>
                  </a:lnTo>
                  <a:lnTo>
                    <a:pt x="1958378" y="98983"/>
                  </a:lnTo>
                  <a:lnTo>
                    <a:pt x="2303957" y="98983"/>
                  </a:lnTo>
                  <a:lnTo>
                    <a:pt x="2303957" y="0"/>
                  </a:lnTo>
                  <a:close/>
                </a:path>
              </a:pathLst>
            </a:custGeom>
            <a:solidFill>
              <a:srgbClr val="003E87"/>
            </a:solidFill>
          </p:spPr>
          <p:txBody>
            <a:bodyPr wrap="square" lIns="0" tIns="0" rIns="0" bIns="0" rtlCol="0"/>
            <a:lstStyle/>
            <a:p>
              <a:endParaRPr>
                <a:latin typeface="Times New Roman" panose="02020603050405020304" pitchFamily="18" charset="0"/>
                <a:ea typeface="华文中宋" panose="02010600040101010101" pitchFamily="2" charset="-122"/>
                <a:cs typeface="Times New Roman" panose="02020603050405020304" pitchFamily="18" charset="0"/>
              </a:endParaRPr>
            </a:p>
          </p:txBody>
        </p:sp>
      </p:grpSp>
      <p:sp>
        <p:nvSpPr>
          <p:cNvPr id="61" name="object 21">
            <a:extLst>
              <a:ext uri="{FF2B5EF4-FFF2-40B4-BE49-F238E27FC236}">
                <a16:creationId xmlns:a16="http://schemas.microsoft.com/office/drawing/2014/main" id="{940271A3-F751-431A-8678-BD42C56DFD53}"/>
              </a:ext>
            </a:extLst>
          </p:cNvPr>
          <p:cNvSpPr txBox="1">
            <a:spLocks noGrp="1"/>
          </p:cNvSpPr>
          <p:nvPr>
            <p:ph type="sldNum" sz="quarter" idx="7"/>
          </p:nvPr>
        </p:nvSpPr>
        <p:spPr>
          <a:xfrm>
            <a:off x="5501170" y="3138859"/>
            <a:ext cx="325110" cy="83997"/>
          </a:xfrm>
          <a:prstGeom prst="rect">
            <a:avLst/>
          </a:prstGeom>
        </p:spPr>
        <p:txBody>
          <a:bodyPr vert="horz" wrap="square" lIns="0" tIns="6985" rIns="0" bIns="0" rtlCol="0">
            <a:spAutoFit/>
          </a:bodyPr>
          <a:lstStyle/>
          <a:p>
            <a:pPr marL="39370">
              <a:lnSpc>
                <a:spcPct val="100000"/>
              </a:lnSpc>
              <a:spcBef>
                <a:spcPts val="55"/>
              </a:spcBef>
            </a:pPr>
            <a:fld id="{81D60167-4931-47E6-BA6A-407CBD079E47}" type="slidenum">
              <a:rPr dirty="0">
                <a:latin typeface="Times New Roman" panose="02020603050405020304" pitchFamily="18" charset="0"/>
                <a:ea typeface="华文中宋" panose="02010600040101010101" pitchFamily="2" charset="-122"/>
                <a:cs typeface="Times New Roman" panose="02020603050405020304" pitchFamily="18" charset="0"/>
              </a:rPr>
              <a:t>3</a:t>
            </a:fld>
            <a:r>
              <a:rPr spc="-10" dirty="0">
                <a:latin typeface="Times New Roman" panose="02020603050405020304" pitchFamily="18" charset="0"/>
                <a:ea typeface="华文中宋" panose="02010600040101010101" pitchFamily="2" charset="-122"/>
                <a:cs typeface="Times New Roman" panose="02020603050405020304" pitchFamily="18" charset="0"/>
              </a:rPr>
              <a:t> </a:t>
            </a:r>
            <a:r>
              <a:rPr dirty="0">
                <a:latin typeface="Times New Roman" panose="02020603050405020304" pitchFamily="18" charset="0"/>
                <a:ea typeface="华文中宋" panose="02010600040101010101" pitchFamily="2" charset="-122"/>
                <a:cs typeface="Times New Roman" panose="02020603050405020304" pitchFamily="18" charset="0"/>
              </a:rPr>
              <a:t>/</a:t>
            </a:r>
            <a:r>
              <a:rPr spc="-5" dirty="0">
                <a:latin typeface="Times New Roman" panose="02020603050405020304" pitchFamily="18" charset="0"/>
                <a:ea typeface="华文中宋" panose="02010600040101010101" pitchFamily="2" charset="-122"/>
                <a:cs typeface="Times New Roman" panose="02020603050405020304" pitchFamily="18" charset="0"/>
              </a:rPr>
              <a:t> </a:t>
            </a:r>
            <a:r>
              <a:rPr spc="-25" dirty="0">
                <a:latin typeface="Times New Roman" panose="02020603050405020304" pitchFamily="18" charset="0"/>
                <a:ea typeface="华文中宋" panose="02010600040101010101" pitchFamily="2" charset="-122"/>
                <a:cs typeface="Times New Roman" panose="02020603050405020304" pitchFamily="18" charset="0"/>
              </a:rPr>
              <a:t>12</a:t>
            </a:r>
          </a:p>
        </p:txBody>
      </p:sp>
      <p:sp>
        <p:nvSpPr>
          <p:cNvPr id="62" name="object 16">
            <a:extLst>
              <a:ext uri="{FF2B5EF4-FFF2-40B4-BE49-F238E27FC236}">
                <a16:creationId xmlns:a16="http://schemas.microsoft.com/office/drawing/2014/main" id="{C7F2345B-BB75-4822-84FA-A3CA227FE11F}"/>
              </a:ext>
            </a:extLst>
          </p:cNvPr>
          <p:cNvSpPr txBox="1">
            <a:spLocks/>
          </p:cNvSpPr>
          <p:nvPr/>
        </p:nvSpPr>
        <p:spPr>
          <a:xfrm>
            <a:off x="2369976" y="3134998"/>
            <a:ext cx="553403" cy="103233"/>
          </a:xfrm>
          <a:prstGeom prst="rect">
            <a:avLst/>
          </a:prstGeom>
        </p:spPr>
        <p:txBody>
          <a:bodyPr vert="horz" wrap="square" lIns="0" tIns="10795" rIns="0" bIns="0" rtlCol="0">
            <a:spAutoFit/>
          </a:bodyPr>
          <a:lstStyle>
            <a:defPPr>
              <a:defRPr kern="0"/>
            </a:defPPr>
          </a:lstStyle>
          <a:p>
            <a:pPr marL="12700" algn="ctr">
              <a:spcBef>
                <a:spcPts val="85"/>
              </a:spcBef>
            </a:pPr>
            <a:r>
              <a:rPr lang="en-US" altLang="zh-CN" sz="600" spc="-75">
                <a:solidFill>
                  <a:schemeClr val="bg1"/>
                </a:solidFill>
                <a:latin typeface="Times New Roman" panose="02020603050405020304" pitchFamily="18" charset="0"/>
                <a:ea typeface="华文中宋" panose="02010600040101010101" pitchFamily="2" charset="-122"/>
                <a:cs typeface="Times New Roman" panose="02020603050405020304" pitchFamily="18" charset="0"/>
              </a:rPr>
              <a:t>1</a:t>
            </a:r>
            <a:r>
              <a:rPr lang="en-US" altLang="zh-CN" sz="600" spc="-75" baseline="30000">
                <a:solidFill>
                  <a:schemeClr val="bg1"/>
                </a:solidFill>
                <a:latin typeface="Times New Roman" panose="02020603050405020304" pitchFamily="18" charset="0"/>
                <a:ea typeface="华文中宋" panose="02010600040101010101" pitchFamily="2" charset="-122"/>
                <a:cs typeface="Times New Roman" panose="02020603050405020304" pitchFamily="18" charset="0"/>
              </a:rPr>
              <a:t>st</a:t>
            </a:r>
            <a:r>
              <a:rPr lang="en-US" altLang="zh-CN" sz="600" spc="-75">
                <a:solidFill>
                  <a:schemeClr val="bg1"/>
                </a:solidFill>
                <a:latin typeface="Times New Roman" panose="02020603050405020304" pitchFamily="18" charset="0"/>
                <a:ea typeface="华文中宋" panose="02010600040101010101" pitchFamily="2" charset="-122"/>
                <a:cs typeface="Times New Roman" panose="02020603050405020304" pitchFamily="18" charset="0"/>
              </a:rPr>
              <a:t>  Nov  2024 </a:t>
            </a:r>
            <a:endParaRPr lang="en-US" sz="600" spc="-75" dirty="0">
              <a:solidFill>
                <a:schemeClr val="bg1"/>
              </a:solidFill>
              <a:latin typeface="Times New Roman" panose="02020603050405020304" pitchFamily="18" charset="0"/>
              <a:ea typeface="华文中宋" panose="02010600040101010101" pitchFamily="2" charset="-122"/>
              <a:cs typeface="Times New Roman" panose="02020603050405020304" pitchFamily="18" charset="0"/>
            </a:endParaRPr>
          </a:p>
        </p:txBody>
      </p:sp>
      <p:sp>
        <p:nvSpPr>
          <p:cNvPr id="63" name="矩形 62">
            <a:extLst>
              <a:ext uri="{FF2B5EF4-FFF2-40B4-BE49-F238E27FC236}">
                <a16:creationId xmlns:a16="http://schemas.microsoft.com/office/drawing/2014/main" id="{B5D0CD73-DE7A-4C65-9189-5AA829268646}"/>
              </a:ext>
            </a:extLst>
          </p:cNvPr>
          <p:cNvSpPr/>
          <p:nvPr/>
        </p:nvSpPr>
        <p:spPr>
          <a:xfrm>
            <a:off x="215899" y="1251866"/>
            <a:ext cx="5544553" cy="1569660"/>
          </a:xfrm>
          <a:prstGeom prst="rect">
            <a:avLst/>
          </a:prstGeom>
        </p:spPr>
        <p:txBody>
          <a:bodyPr wrap="square">
            <a:spAutoFit/>
          </a:bodyPr>
          <a:lstStyle/>
          <a:p>
            <a:pPr algn="l"/>
            <a:r>
              <a:rPr lang="en-US" altLang="zh-CN" sz="1200" b="1" i="1" u="none" strike="noStrike" baseline="0" dirty="0">
                <a:solidFill>
                  <a:schemeClr val="tx1"/>
                </a:solidFill>
                <a:latin typeface="Georgia" panose="02040502050405020303" pitchFamily="18" charset="0"/>
              </a:rPr>
              <a:t>White-box attack</a:t>
            </a:r>
          </a:p>
          <a:p>
            <a:pPr algn="l"/>
            <a:r>
              <a:rPr lang="en-US" altLang="zh-CN" sz="1200" b="0" i="0" u="none" strike="noStrike" baseline="0" dirty="0">
                <a:solidFill>
                  <a:srgbClr val="000000"/>
                </a:solidFill>
                <a:latin typeface="Georgia" panose="02040502050405020303" pitchFamily="18" charset="0"/>
              </a:rPr>
              <a:t>    – Attackers have full knowledge about the ML model.</a:t>
            </a:r>
          </a:p>
          <a:p>
            <a:pPr algn="l"/>
            <a:endParaRPr lang="en-US" altLang="zh-CN" sz="1200" b="0" i="0" u="none" strike="noStrike" baseline="0" dirty="0">
              <a:solidFill>
                <a:srgbClr val="000000"/>
              </a:solidFill>
              <a:latin typeface="Georgia" panose="02040502050405020303" pitchFamily="18" charset="0"/>
            </a:endParaRPr>
          </a:p>
          <a:p>
            <a:pPr algn="l"/>
            <a:r>
              <a:rPr lang="en-US" altLang="zh-CN" sz="1200" b="1" i="1" u="none" strike="noStrike" baseline="0" dirty="0">
                <a:solidFill>
                  <a:srgbClr val="FF0000"/>
                </a:solidFill>
                <a:latin typeface="Georgia" panose="02040502050405020303" pitchFamily="18" charset="0"/>
              </a:rPr>
              <a:t>Black-box attack</a:t>
            </a:r>
          </a:p>
          <a:p>
            <a:pPr lvl="3" algn="l"/>
            <a:r>
              <a:rPr lang="en-US" altLang="zh-CN" sz="1200" b="0" i="0" u="none" strike="noStrike" baseline="0" dirty="0">
                <a:solidFill>
                  <a:srgbClr val="000000"/>
                </a:solidFill>
                <a:latin typeface="Georgia" panose="02040502050405020303" pitchFamily="18" charset="0"/>
              </a:rPr>
              <a:t>    – Attackers don’t have access to the ML model parameters, </a:t>
            </a:r>
            <a:r>
              <a:rPr lang="en-US" altLang="zh-CN" sz="1200" b="0" i="0" u="none" strike="noStrike" baseline="0" dirty="0" err="1">
                <a:solidFill>
                  <a:srgbClr val="000000"/>
                </a:solidFill>
                <a:latin typeface="Georgia" panose="02040502050405020303" pitchFamily="18" charset="0"/>
              </a:rPr>
              <a:t>gradients,architecture</a:t>
            </a:r>
            <a:endParaRPr lang="en-US" altLang="zh-CN" sz="1200" b="0" i="0" u="none" strike="noStrike" baseline="0" dirty="0">
              <a:solidFill>
                <a:srgbClr val="000000"/>
              </a:solidFill>
              <a:latin typeface="Georgia" panose="02040502050405020303" pitchFamily="18" charset="0"/>
            </a:endParaRPr>
          </a:p>
          <a:p>
            <a:pPr lvl="3" algn="l"/>
            <a:r>
              <a:rPr lang="en-US" altLang="zh-CN" sz="1200" b="0" i="0" u="none" strike="noStrike" baseline="0" dirty="0">
                <a:solidFill>
                  <a:srgbClr val="000000"/>
                </a:solidFill>
                <a:latin typeface="Georgia" panose="02040502050405020303" pitchFamily="18" charset="0"/>
              </a:rPr>
              <a:t>    – K</a:t>
            </a:r>
            <a:r>
              <a:rPr lang="en-US" altLang="zh-CN" sz="1200" dirty="0">
                <a:solidFill>
                  <a:srgbClr val="000000"/>
                </a:solidFill>
                <a:latin typeface="Georgia" panose="02040502050405020303" pitchFamily="18" charset="0"/>
              </a:rPr>
              <a:t>now about </a:t>
            </a:r>
            <a:r>
              <a:rPr lang="en-US" altLang="zh-CN" sz="1200" b="0" i="0" u="none" strike="noStrike" baseline="0" dirty="0">
                <a:solidFill>
                  <a:srgbClr val="000000"/>
                </a:solidFill>
                <a:latin typeface="Georgia" panose="02040502050405020303" pitchFamily="18" charset="0"/>
              </a:rPr>
              <a:t>used ML algorithm</a:t>
            </a:r>
          </a:p>
          <a:p>
            <a:pPr lvl="3" algn="l"/>
            <a:r>
              <a:rPr lang="en-US" altLang="zh-CN" sz="1200" b="0" i="0" u="none" strike="noStrike" baseline="0" dirty="0">
                <a:solidFill>
                  <a:srgbClr val="000000"/>
                </a:solidFill>
                <a:latin typeface="Georgia" panose="02040502050405020303" pitchFamily="18" charset="0"/>
              </a:rPr>
              <a:t>    </a:t>
            </a:r>
            <a:r>
              <a:rPr lang="en-US" altLang="zh-CN" sz="1200" dirty="0">
                <a:solidFill>
                  <a:schemeClr val="accent1"/>
                </a:solidFill>
                <a:latin typeface="Georgia" panose="02040502050405020303" pitchFamily="18" charset="0"/>
              </a:rPr>
              <a:t>– </a:t>
            </a:r>
            <a:r>
              <a:rPr lang="en-US" altLang="zh-CN" sz="1200" b="1" dirty="0" err="1">
                <a:solidFill>
                  <a:schemeClr val="accent1"/>
                </a:solidFill>
                <a:latin typeface="Georgia" panose="02040502050405020303" pitchFamily="18" charset="0"/>
              </a:rPr>
              <a:t>Zero-Query:Don’t</a:t>
            </a:r>
            <a:r>
              <a:rPr lang="en-US" altLang="zh-CN" sz="1200" b="1" dirty="0">
                <a:solidFill>
                  <a:schemeClr val="accent1"/>
                </a:solidFill>
                <a:latin typeface="Georgia" panose="02040502050405020303" pitchFamily="18" charset="0"/>
              </a:rPr>
              <a:t> </a:t>
            </a:r>
            <a:r>
              <a:rPr lang="en-US" altLang="zh-CN" sz="1200" b="1" i="0" u="none" strike="noStrike" baseline="0" dirty="0">
                <a:solidFill>
                  <a:schemeClr val="accent1"/>
                </a:solidFill>
                <a:latin typeface="Georgia" panose="02040502050405020303" pitchFamily="18" charset="0"/>
              </a:rPr>
              <a:t>get </a:t>
            </a:r>
            <a:r>
              <a:rPr lang="en-US" altLang="zh-CN" sz="1200" b="1" dirty="0">
                <a:solidFill>
                  <a:schemeClr val="accent1"/>
                </a:solidFill>
                <a:latin typeface="Georgia" panose="02040502050405020303" pitchFamily="18" charset="0"/>
              </a:rPr>
              <a:t>query</a:t>
            </a:r>
            <a:r>
              <a:rPr lang="en-US" altLang="zh-CN" sz="1200" b="1" i="0" u="none" strike="noStrike" baseline="0" dirty="0">
                <a:solidFill>
                  <a:schemeClr val="accent1"/>
                </a:solidFill>
                <a:latin typeface="Georgia" panose="02040502050405020303" pitchFamily="18" charset="0"/>
              </a:rPr>
              <a:t> samples and query results</a:t>
            </a:r>
            <a:endParaRPr lang="zh-CN" altLang="en-US" sz="1200" b="1" dirty="0">
              <a:solidFill>
                <a:schemeClr val="accent1"/>
              </a:solidFill>
              <a:latin typeface="Georgia" panose="02040502050405020303" pitchFamily="18" charset="0"/>
            </a:endParaRPr>
          </a:p>
        </p:txBody>
      </p:sp>
      <p:sp>
        <p:nvSpPr>
          <p:cNvPr id="64" name="矩形 63">
            <a:extLst>
              <a:ext uri="{FF2B5EF4-FFF2-40B4-BE49-F238E27FC236}">
                <a16:creationId xmlns:a16="http://schemas.microsoft.com/office/drawing/2014/main" id="{A7F751F7-E1E4-45CB-B80D-9DF8C0CBBF3F}"/>
              </a:ext>
            </a:extLst>
          </p:cNvPr>
          <p:cNvSpPr/>
          <p:nvPr/>
        </p:nvSpPr>
        <p:spPr>
          <a:xfrm>
            <a:off x="1112676" y="24316"/>
            <a:ext cx="2514600" cy="184666"/>
          </a:xfrm>
          <a:prstGeom prst="rect">
            <a:avLst/>
          </a:prstGeom>
        </p:spPr>
        <p:txBody>
          <a:bodyPr wrap="square">
            <a:spAutoFit/>
          </a:bodyPr>
          <a:lstStyle/>
          <a:p>
            <a:r>
              <a:rPr lang="zh-CN" altLang="en-US" sz="600" b="1" dirty="0">
                <a:solidFill>
                  <a:schemeClr val="bg1"/>
                </a:solidFill>
                <a:latin typeface="华文中宋" panose="02010600040101010101" pitchFamily="2" charset="-122"/>
                <a:ea typeface="华文中宋" panose="02010600040101010101" pitchFamily="2" charset="-122"/>
              </a:rPr>
              <a:t>Terminology </a:t>
            </a:r>
            <a:r>
              <a:rPr lang="en-US" altLang="zh-CN" sz="600" b="1" dirty="0">
                <a:solidFill>
                  <a:schemeClr val="bg1">
                    <a:lumMod val="65000"/>
                  </a:schemeClr>
                </a:solidFill>
                <a:latin typeface="华文中宋" panose="02010600040101010101" pitchFamily="2" charset="-122"/>
                <a:ea typeface="华文中宋" panose="02010600040101010101" pitchFamily="2" charset="-122"/>
              </a:rPr>
              <a:t>	</a:t>
            </a:r>
            <a:r>
              <a:rPr lang="zh-CN" altLang="en-US" sz="600" b="1" dirty="0">
                <a:solidFill>
                  <a:schemeClr val="bg1">
                    <a:lumMod val="65000"/>
                  </a:schemeClr>
                </a:solidFill>
                <a:latin typeface="华文中宋" panose="02010600040101010101" pitchFamily="2" charset="-122"/>
                <a:ea typeface="华文中宋" panose="02010600040101010101" pitchFamily="2" charset="-122"/>
              </a:rPr>
              <a:t>Technical Route </a:t>
            </a:r>
            <a:r>
              <a:rPr lang="en-US" altLang="zh-CN" sz="600" b="1" dirty="0">
                <a:solidFill>
                  <a:schemeClr val="bg1">
                    <a:lumMod val="65000"/>
                  </a:schemeClr>
                </a:solidFill>
                <a:latin typeface="华文中宋" panose="02010600040101010101" pitchFamily="2" charset="-122"/>
                <a:ea typeface="华文中宋" panose="02010600040101010101" pitchFamily="2" charset="-122"/>
              </a:rPr>
              <a:t>	</a:t>
            </a:r>
            <a:r>
              <a:rPr lang="zh-CN" altLang="en-US" sz="600" b="1" dirty="0">
                <a:solidFill>
                  <a:schemeClr val="bg1">
                    <a:lumMod val="65000"/>
                  </a:schemeClr>
                </a:solidFill>
                <a:latin typeface="华文中宋" panose="02010600040101010101" pitchFamily="2" charset="-122"/>
                <a:ea typeface="华文中宋" panose="02010600040101010101" pitchFamily="2" charset="-122"/>
              </a:rPr>
              <a:t>Results</a:t>
            </a:r>
          </a:p>
        </p:txBody>
      </p:sp>
      <p:sp>
        <p:nvSpPr>
          <p:cNvPr id="19" name="object 18">
            <a:extLst>
              <a:ext uri="{FF2B5EF4-FFF2-40B4-BE49-F238E27FC236}">
                <a16:creationId xmlns:a16="http://schemas.microsoft.com/office/drawing/2014/main" id="{C26F83B3-ABE2-4DC0-A040-B30BE1337266}"/>
              </a:ext>
            </a:extLst>
          </p:cNvPr>
          <p:cNvSpPr txBox="1">
            <a:spLocks/>
          </p:cNvSpPr>
          <p:nvPr/>
        </p:nvSpPr>
        <p:spPr>
          <a:xfrm>
            <a:off x="695375" y="3134200"/>
            <a:ext cx="812597" cy="103233"/>
          </a:xfrm>
          <a:prstGeom prst="rect">
            <a:avLst/>
          </a:prstGeom>
        </p:spPr>
        <p:txBody>
          <a:bodyPr vert="horz" wrap="square" lIns="0" tIns="10795" rIns="0" bIns="0" rtlCol="0">
            <a:spAutoFit/>
          </a:bodyPr>
          <a:lstStyle>
            <a:defPPr>
              <a:defRPr kern="0"/>
            </a:defPPr>
          </a:lstStyle>
          <a:p>
            <a:pPr marL="12700" algn="ctr">
              <a:spcBef>
                <a:spcPts val="85"/>
              </a:spcBef>
            </a:pPr>
            <a:r>
              <a:rPr lang="en-US" altLang="zh-CN" sz="600" spc="5">
                <a:solidFill>
                  <a:schemeClr val="bg1"/>
                </a:solidFill>
                <a:latin typeface="Times New Roman" panose="02020603050405020304" pitchFamily="18" charset="0"/>
                <a:ea typeface="华文中宋" panose="02010600040101010101" pitchFamily="2" charset="-122"/>
                <a:cs typeface="Times New Roman" panose="02020603050405020304" pitchFamily="18" charset="0"/>
              </a:rPr>
              <a:t>PhilFan</a:t>
            </a:r>
            <a:endParaRPr lang="en-US" sz="600" spc="5" dirty="0">
              <a:solidFill>
                <a:schemeClr val="bg1"/>
              </a:solidFill>
              <a:latin typeface="Times New Roman" panose="02020603050405020304" pitchFamily="18" charset="0"/>
              <a:ea typeface="华文中宋" panose="02010600040101010101" pitchFamily="2" charset="-122"/>
              <a:cs typeface="Times New Roman" panose="02020603050405020304" pitchFamily="18" charset="0"/>
            </a:endParaRPr>
          </a:p>
        </p:txBody>
      </p:sp>
    </p:spTree>
  </p:cSld>
  <p:clrMapOvr>
    <a:masterClrMapping/>
  </p:clrMapOvr>
  <p:transition>
    <p:cut/>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object 9"/>
          <p:cNvPicPr/>
          <p:nvPr/>
        </p:nvPicPr>
        <p:blipFill>
          <a:blip r:embed="rId3" cstate="print"/>
          <a:stretch>
            <a:fillRect/>
          </a:stretch>
        </p:blipFill>
        <p:spPr>
          <a:xfrm>
            <a:off x="5480974" y="3863"/>
            <a:ext cx="219522" cy="218818"/>
          </a:xfrm>
          <a:prstGeom prst="rect">
            <a:avLst/>
          </a:prstGeom>
        </p:spPr>
      </p:pic>
      <p:grpSp>
        <p:nvGrpSpPr>
          <p:cNvPr id="24" name="object 3">
            <a:extLst>
              <a:ext uri="{FF2B5EF4-FFF2-40B4-BE49-F238E27FC236}">
                <a16:creationId xmlns:a16="http://schemas.microsoft.com/office/drawing/2014/main" id="{09256F60-126C-E05E-88AF-B88969A38B34}"/>
              </a:ext>
            </a:extLst>
          </p:cNvPr>
          <p:cNvGrpSpPr/>
          <p:nvPr/>
        </p:nvGrpSpPr>
        <p:grpSpPr>
          <a:xfrm>
            <a:off x="4102100" y="25"/>
            <a:ext cx="1667596" cy="230504"/>
            <a:chOff x="4118381" y="25"/>
            <a:chExt cx="1641856" cy="230504"/>
          </a:xfrm>
        </p:grpSpPr>
        <p:sp>
          <p:nvSpPr>
            <p:cNvPr id="25" name="object 4">
              <a:extLst>
                <a:ext uri="{FF2B5EF4-FFF2-40B4-BE49-F238E27FC236}">
                  <a16:creationId xmlns:a16="http://schemas.microsoft.com/office/drawing/2014/main" id="{4D9A0F90-9011-41C0-CA9E-2488CDF651E6}"/>
                </a:ext>
              </a:extLst>
            </p:cNvPr>
            <p:cNvSpPr/>
            <p:nvPr/>
          </p:nvSpPr>
          <p:spPr>
            <a:xfrm>
              <a:off x="4118381" y="25"/>
              <a:ext cx="490220" cy="230504"/>
            </a:xfrm>
            <a:custGeom>
              <a:avLst/>
              <a:gdLst/>
              <a:ahLst/>
              <a:cxnLst/>
              <a:rect l="l" t="t" r="r" b="b"/>
              <a:pathLst>
                <a:path w="490220" h="230504">
                  <a:moveTo>
                    <a:pt x="489635" y="0"/>
                  </a:moveTo>
                  <a:lnTo>
                    <a:pt x="0" y="0"/>
                  </a:lnTo>
                  <a:lnTo>
                    <a:pt x="0" y="230339"/>
                  </a:lnTo>
                  <a:lnTo>
                    <a:pt x="489635" y="230339"/>
                  </a:lnTo>
                  <a:lnTo>
                    <a:pt x="489635" y="0"/>
                  </a:lnTo>
                  <a:close/>
                </a:path>
              </a:pathLst>
            </a:custGeom>
            <a:solidFill>
              <a:srgbClr val="000000"/>
            </a:solidFill>
          </p:spPr>
          <p:txBody>
            <a:bodyPr wrap="square" lIns="0" tIns="0" rIns="0" bIns="0" rtlCol="0"/>
            <a:lstStyle/>
            <a:p>
              <a:endParaRPr>
                <a:latin typeface="华文中宋" panose="02010600040101010101" pitchFamily="2" charset="-122"/>
                <a:ea typeface="华文中宋" panose="02010600040101010101" pitchFamily="2" charset="-122"/>
              </a:endParaRPr>
            </a:p>
          </p:txBody>
        </p:sp>
        <p:sp>
          <p:nvSpPr>
            <p:cNvPr id="27" name="object 6">
              <a:extLst>
                <a:ext uri="{FF2B5EF4-FFF2-40B4-BE49-F238E27FC236}">
                  <a16:creationId xmlns:a16="http://schemas.microsoft.com/office/drawing/2014/main" id="{801246B1-F63D-E701-B631-66D11226B773}"/>
                </a:ext>
              </a:extLst>
            </p:cNvPr>
            <p:cNvSpPr/>
            <p:nvPr/>
          </p:nvSpPr>
          <p:spPr>
            <a:xfrm>
              <a:off x="4608017" y="25"/>
              <a:ext cx="777875" cy="230504"/>
            </a:xfrm>
            <a:custGeom>
              <a:avLst/>
              <a:gdLst/>
              <a:ahLst/>
              <a:cxnLst/>
              <a:rect l="l" t="t" r="r" b="b"/>
              <a:pathLst>
                <a:path w="777875" h="230504">
                  <a:moveTo>
                    <a:pt x="777570" y="0"/>
                  </a:moveTo>
                  <a:lnTo>
                    <a:pt x="0" y="0"/>
                  </a:lnTo>
                  <a:lnTo>
                    <a:pt x="0" y="230339"/>
                  </a:lnTo>
                  <a:lnTo>
                    <a:pt x="777570" y="230339"/>
                  </a:lnTo>
                  <a:lnTo>
                    <a:pt x="777570" y="0"/>
                  </a:lnTo>
                  <a:close/>
                </a:path>
              </a:pathLst>
            </a:custGeom>
            <a:solidFill>
              <a:srgbClr val="000000"/>
            </a:solidFill>
          </p:spPr>
          <p:txBody>
            <a:bodyPr wrap="square" lIns="0" tIns="0" rIns="0" bIns="0" rtlCol="0"/>
            <a:lstStyle/>
            <a:p>
              <a:endParaRPr>
                <a:latin typeface="华文中宋" panose="02010600040101010101" pitchFamily="2" charset="-122"/>
                <a:ea typeface="华文中宋" panose="02010600040101010101" pitchFamily="2" charset="-122"/>
              </a:endParaRPr>
            </a:p>
          </p:txBody>
        </p:sp>
        <p:pic>
          <p:nvPicPr>
            <p:cNvPr id="28" name="object 7">
              <a:extLst>
                <a:ext uri="{FF2B5EF4-FFF2-40B4-BE49-F238E27FC236}">
                  <a16:creationId xmlns:a16="http://schemas.microsoft.com/office/drawing/2014/main" id="{DA4C91BA-7AA3-8AA5-C40B-C07D64FEC4C1}"/>
                </a:ext>
              </a:extLst>
            </p:cNvPr>
            <p:cNvPicPr/>
            <p:nvPr/>
          </p:nvPicPr>
          <p:blipFill>
            <a:blip r:embed="rId4" cstate="print"/>
            <a:stretch>
              <a:fillRect/>
            </a:stretch>
          </p:blipFill>
          <p:spPr>
            <a:xfrm>
              <a:off x="4702149" y="11545"/>
              <a:ext cx="589326" cy="207300"/>
            </a:xfrm>
            <a:prstGeom prst="rect">
              <a:avLst/>
            </a:prstGeom>
          </p:spPr>
        </p:pic>
        <p:sp>
          <p:nvSpPr>
            <p:cNvPr id="29" name="object 8">
              <a:extLst>
                <a:ext uri="{FF2B5EF4-FFF2-40B4-BE49-F238E27FC236}">
                  <a16:creationId xmlns:a16="http://schemas.microsoft.com/office/drawing/2014/main" id="{7F1C7CAA-D495-5FEA-4AA8-471C0713E922}"/>
                </a:ext>
              </a:extLst>
            </p:cNvPr>
            <p:cNvSpPr/>
            <p:nvPr/>
          </p:nvSpPr>
          <p:spPr>
            <a:xfrm>
              <a:off x="5385587" y="25"/>
              <a:ext cx="374650" cy="230504"/>
            </a:xfrm>
            <a:custGeom>
              <a:avLst/>
              <a:gdLst/>
              <a:ahLst/>
              <a:cxnLst/>
              <a:rect l="l" t="t" r="r" b="b"/>
              <a:pathLst>
                <a:path w="374650" h="230504">
                  <a:moveTo>
                    <a:pt x="374408" y="0"/>
                  </a:moveTo>
                  <a:lnTo>
                    <a:pt x="0" y="0"/>
                  </a:lnTo>
                  <a:lnTo>
                    <a:pt x="0" y="230339"/>
                  </a:lnTo>
                  <a:lnTo>
                    <a:pt x="374408" y="230339"/>
                  </a:lnTo>
                  <a:lnTo>
                    <a:pt x="374408" y="0"/>
                  </a:lnTo>
                  <a:close/>
                </a:path>
              </a:pathLst>
            </a:custGeom>
            <a:solidFill>
              <a:srgbClr val="000000"/>
            </a:solidFill>
          </p:spPr>
          <p:txBody>
            <a:bodyPr wrap="square" lIns="0" tIns="0" rIns="0" bIns="0" rtlCol="0"/>
            <a:lstStyle/>
            <a:p>
              <a:endParaRPr>
                <a:latin typeface="华文中宋" panose="02010600040101010101" pitchFamily="2" charset="-122"/>
                <a:ea typeface="华文中宋" panose="02010600040101010101" pitchFamily="2" charset="-122"/>
              </a:endParaRPr>
            </a:p>
          </p:txBody>
        </p:sp>
        <p:pic>
          <p:nvPicPr>
            <p:cNvPr id="30" name="object 9">
              <a:extLst>
                <a:ext uri="{FF2B5EF4-FFF2-40B4-BE49-F238E27FC236}">
                  <a16:creationId xmlns:a16="http://schemas.microsoft.com/office/drawing/2014/main" id="{8BE446E6-C1DC-1B84-5D69-8314D977B1FA}"/>
                </a:ext>
              </a:extLst>
            </p:cNvPr>
            <p:cNvPicPr/>
            <p:nvPr/>
          </p:nvPicPr>
          <p:blipFill>
            <a:blip r:embed="rId3" cstate="print"/>
            <a:stretch>
              <a:fillRect/>
            </a:stretch>
          </p:blipFill>
          <p:spPr>
            <a:xfrm>
              <a:off x="5463387" y="3863"/>
              <a:ext cx="218818" cy="218818"/>
            </a:xfrm>
            <a:prstGeom prst="rect">
              <a:avLst/>
            </a:prstGeom>
          </p:spPr>
        </p:pic>
      </p:grpSp>
      <p:sp>
        <p:nvSpPr>
          <p:cNvPr id="35" name="object 12">
            <a:extLst>
              <a:ext uri="{FF2B5EF4-FFF2-40B4-BE49-F238E27FC236}">
                <a16:creationId xmlns:a16="http://schemas.microsoft.com/office/drawing/2014/main" id="{9932566D-410B-498F-963D-36D45B5C059F}"/>
              </a:ext>
            </a:extLst>
          </p:cNvPr>
          <p:cNvSpPr/>
          <p:nvPr/>
        </p:nvSpPr>
        <p:spPr>
          <a:xfrm>
            <a:off x="309193" y="324886"/>
            <a:ext cx="5142230" cy="635000"/>
          </a:xfrm>
          <a:prstGeom prst="roundRect">
            <a:avLst/>
          </a:prstGeom>
          <a:solidFill>
            <a:schemeClr val="bg1">
              <a:lumMod val="75000"/>
            </a:schemeClr>
          </a:solidFill>
        </p:spPr>
        <p:txBody>
          <a:bodyPr wrap="square" lIns="0" tIns="0" rIns="0" bIns="0" rtlCol="0"/>
          <a:lstStyle/>
          <a:p>
            <a:endParaRPr>
              <a:latin typeface="华文中宋" panose="02010600040101010101" pitchFamily="2" charset="-122"/>
              <a:ea typeface="华文中宋" panose="02010600040101010101" pitchFamily="2" charset="-122"/>
            </a:endParaRPr>
          </a:p>
        </p:txBody>
      </p:sp>
      <p:sp>
        <p:nvSpPr>
          <p:cNvPr id="39" name="object 13">
            <a:extLst>
              <a:ext uri="{FF2B5EF4-FFF2-40B4-BE49-F238E27FC236}">
                <a16:creationId xmlns:a16="http://schemas.microsoft.com/office/drawing/2014/main" id="{FA5B8109-E317-450C-B309-BCF3312AC6AA}"/>
              </a:ext>
            </a:extLst>
          </p:cNvPr>
          <p:cNvSpPr txBox="1"/>
          <p:nvPr/>
        </p:nvSpPr>
        <p:spPr>
          <a:xfrm>
            <a:off x="292424" y="308961"/>
            <a:ext cx="5175768" cy="623889"/>
          </a:xfrm>
          <a:prstGeom prst="rect">
            <a:avLst/>
          </a:prstGeom>
        </p:spPr>
        <p:txBody>
          <a:bodyPr vert="horz" wrap="square" lIns="0" tIns="66675" rIns="0" bIns="0" rtlCol="0">
            <a:spAutoFit/>
          </a:bodyPr>
          <a:lstStyle/>
          <a:p>
            <a:pPr algn="ctr">
              <a:lnSpc>
                <a:spcPct val="100000"/>
              </a:lnSpc>
              <a:spcBef>
                <a:spcPts val="525"/>
              </a:spcBef>
            </a:pPr>
            <a:r>
              <a:rPr lang="en-US" sz="1600" b="1" spc="-5" dirty="0">
                <a:solidFill>
                  <a:schemeClr val="bg1"/>
                </a:solidFill>
                <a:latin typeface="Times New Roman" panose="02020603050405020304" pitchFamily="18" charset="0"/>
                <a:ea typeface="华文中宋" panose="02010600040101010101" pitchFamily="2" charset="-122"/>
                <a:cs typeface="Times New Roman" panose="02020603050405020304" pitchFamily="18" charset="0"/>
              </a:rPr>
              <a:t>Zero-Query Adversarial Attack on Black-box </a:t>
            </a:r>
          </a:p>
          <a:p>
            <a:pPr algn="ctr">
              <a:lnSpc>
                <a:spcPct val="100000"/>
              </a:lnSpc>
              <a:spcBef>
                <a:spcPts val="525"/>
              </a:spcBef>
            </a:pPr>
            <a:r>
              <a:rPr lang="en-US" sz="1600" b="1" spc="-5" dirty="0">
                <a:solidFill>
                  <a:srgbClr val="FF0000"/>
                </a:solidFill>
                <a:latin typeface="Times New Roman" panose="02020603050405020304" pitchFamily="18" charset="0"/>
                <a:ea typeface="华文中宋" panose="02010600040101010101" pitchFamily="2" charset="-122"/>
                <a:cs typeface="Times New Roman" panose="02020603050405020304" pitchFamily="18" charset="0"/>
              </a:rPr>
              <a:t>Automatic Speech Recognition </a:t>
            </a:r>
            <a:r>
              <a:rPr lang="en-US" sz="1600" b="1" spc="-5" dirty="0">
                <a:solidFill>
                  <a:schemeClr val="bg1"/>
                </a:solidFill>
                <a:latin typeface="Times New Roman" panose="02020603050405020304" pitchFamily="18" charset="0"/>
                <a:ea typeface="华文中宋" panose="02010600040101010101" pitchFamily="2" charset="-122"/>
                <a:cs typeface="Times New Roman" panose="02020603050405020304" pitchFamily="18" charset="0"/>
              </a:rPr>
              <a:t>Systems</a:t>
            </a:r>
          </a:p>
        </p:txBody>
      </p:sp>
      <p:grpSp>
        <p:nvGrpSpPr>
          <p:cNvPr id="22" name="object 15">
            <a:extLst>
              <a:ext uri="{FF2B5EF4-FFF2-40B4-BE49-F238E27FC236}">
                <a16:creationId xmlns:a16="http://schemas.microsoft.com/office/drawing/2014/main" id="{088D7219-537C-4E2B-AFF3-8368C07E0A02}"/>
              </a:ext>
            </a:extLst>
          </p:cNvPr>
          <p:cNvGrpSpPr/>
          <p:nvPr/>
        </p:nvGrpSpPr>
        <p:grpSpPr>
          <a:xfrm>
            <a:off x="0" y="3141040"/>
            <a:ext cx="5760085" cy="99060"/>
            <a:chOff x="0" y="3141040"/>
            <a:chExt cx="5760085" cy="99060"/>
          </a:xfrm>
        </p:grpSpPr>
        <p:sp>
          <p:nvSpPr>
            <p:cNvPr id="36" name="object 16">
              <a:extLst>
                <a:ext uri="{FF2B5EF4-FFF2-40B4-BE49-F238E27FC236}">
                  <a16:creationId xmlns:a16="http://schemas.microsoft.com/office/drawing/2014/main" id="{16F7E95C-8635-4FCC-88FF-D4911F037ACD}"/>
                </a:ext>
              </a:extLst>
            </p:cNvPr>
            <p:cNvSpPr/>
            <p:nvPr/>
          </p:nvSpPr>
          <p:spPr>
            <a:xfrm>
              <a:off x="0" y="3141040"/>
              <a:ext cx="3456304" cy="99060"/>
            </a:xfrm>
            <a:custGeom>
              <a:avLst/>
              <a:gdLst/>
              <a:ahLst/>
              <a:cxnLst/>
              <a:rect l="l" t="t" r="r" b="b"/>
              <a:pathLst>
                <a:path w="3456304" h="99060">
                  <a:moveTo>
                    <a:pt x="3456038" y="0"/>
                  </a:moveTo>
                  <a:lnTo>
                    <a:pt x="2016036" y="0"/>
                  </a:lnTo>
                  <a:lnTo>
                    <a:pt x="0" y="0"/>
                  </a:lnTo>
                  <a:lnTo>
                    <a:pt x="0" y="98983"/>
                  </a:lnTo>
                  <a:lnTo>
                    <a:pt x="2016036" y="98983"/>
                  </a:lnTo>
                  <a:lnTo>
                    <a:pt x="3456038" y="98983"/>
                  </a:lnTo>
                  <a:lnTo>
                    <a:pt x="3456038" y="0"/>
                  </a:lnTo>
                  <a:close/>
                </a:path>
              </a:pathLst>
            </a:custGeom>
            <a:solidFill>
              <a:srgbClr val="000000"/>
            </a:solidFill>
          </p:spPr>
          <p:txBody>
            <a:bodyPr wrap="square" lIns="0" tIns="0" rIns="0" bIns="0" rtlCol="0"/>
            <a:lstStyle/>
            <a:p>
              <a:endParaRPr>
                <a:latin typeface="华文中宋" panose="02010600040101010101" pitchFamily="2" charset="-122"/>
                <a:ea typeface="华文中宋" panose="02010600040101010101" pitchFamily="2" charset="-122"/>
              </a:endParaRPr>
            </a:p>
          </p:txBody>
        </p:sp>
        <p:sp>
          <p:nvSpPr>
            <p:cNvPr id="38" name="object 17">
              <a:extLst>
                <a:ext uri="{FF2B5EF4-FFF2-40B4-BE49-F238E27FC236}">
                  <a16:creationId xmlns:a16="http://schemas.microsoft.com/office/drawing/2014/main" id="{0FD59C3C-3878-48E1-9864-6652298AFCC7}"/>
                </a:ext>
              </a:extLst>
            </p:cNvPr>
            <p:cNvSpPr/>
            <p:nvPr/>
          </p:nvSpPr>
          <p:spPr>
            <a:xfrm>
              <a:off x="3456038" y="3141040"/>
              <a:ext cx="2304415" cy="99060"/>
            </a:xfrm>
            <a:custGeom>
              <a:avLst/>
              <a:gdLst/>
              <a:ahLst/>
              <a:cxnLst/>
              <a:rect l="l" t="t" r="r" b="b"/>
              <a:pathLst>
                <a:path w="2304415" h="99060">
                  <a:moveTo>
                    <a:pt x="2303957" y="0"/>
                  </a:moveTo>
                  <a:lnTo>
                    <a:pt x="1958378" y="0"/>
                  </a:lnTo>
                  <a:lnTo>
                    <a:pt x="0" y="0"/>
                  </a:lnTo>
                  <a:lnTo>
                    <a:pt x="0" y="98983"/>
                  </a:lnTo>
                  <a:lnTo>
                    <a:pt x="1958378" y="98983"/>
                  </a:lnTo>
                  <a:lnTo>
                    <a:pt x="2303957" y="98983"/>
                  </a:lnTo>
                  <a:lnTo>
                    <a:pt x="2303957" y="0"/>
                  </a:lnTo>
                  <a:close/>
                </a:path>
              </a:pathLst>
            </a:custGeom>
            <a:solidFill>
              <a:srgbClr val="003E87"/>
            </a:solidFill>
          </p:spPr>
          <p:txBody>
            <a:bodyPr wrap="square" lIns="0" tIns="0" rIns="0" bIns="0" rtlCol="0"/>
            <a:lstStyle/>
            <a:p>
              <a:endParaRPr>
                <a:latin typeface="华文中宋" panose="02010600040101010101" pitchFamily="2" charset="-122"/>
                <a:ea typeface="华文中宋" panose="02010600040101010101" pitchFamily="2" charset="-122"/>
              </a:endParaRPr>
            </a:p>
          </p:txBody>
        </p:sp>
      </p:grpSp>
      <p:sp>
        <p:nvSpPr>
          <p:cNvPr id="41" name="object 21">
            <a:extLst>
              <a:ext uri="{FF2B5EF4-FFF2-40B4-BE49-F238E27FC236}">
                <a16:creationId xmlns:a16="http://schemas.microsoft.com/office/drawing/2014/main" id="{347732E9-1CAD-4CE0-98CC-59C536CEE331}"/>
              </a:ext>
            </a:extLst>
          </p:cNvPr>
          <p:cNvSpPr txBox="1">
            <a:spLocks noGrp="1"/>
          </p:cNvSpPr>
          <p:nvPr>
            <p:ph type="sldNum" sz="quarter" idx="7"/>
          </p:nvPr>
        </p:nvSpPr>
        <p:spPr>
          <a:xfrm>
            <a:off x="5501170" y="3138859"/>
            <a:ext cx="325110" cy="83997"/>
          </a:xfrm>
          <a:prstGeom prst="rect">
            <a:avLst/>
          </a:prstGeom>
        </p:spPr>
        <p:txBody>
          <a:bodyPr vert="horz" wrap="square" lIns="0" tIns="6985" rIns="0" bIns="0" rtlCol="0">
            <a:spAutoFit/>
          </a:bodyPr>
          <a:lstStyle/>
          <a:p>
            <a:pPr marL="39370">
              <a:lnSpc>
                <a:spcPct val="100000"/>
              </a:lnSpc>
              <a:spcBef>
                <a:spcPts val="55"/>
              </a:spcBef>
            </a:pPr>
            <a:fld id="{81D60167-4931-47E6-BA6A-407CBD079E47}" type="slidenum">
              <a:rPr dirty="0">
                <a:latin typeface="华文中宋" panose="02010600040101010101" pitchFamily="2" charset="-122"/>
                <a:ea typeface="华文中宋" panose="02010600040101010101" pitchFamily="2" charset="-122"/>
              </a:rPr>
              <a:t>4</a:t>
            </a:fld>
            <a:r>
              <a:rPr spc="-10" dirty="0">
                <a:latin typeface="华文中宋" panose="02010600040101010101" pitchFamily="2" charset="-122"/>
                <a:ea typeface="华文中宋" panose="02010600040101010101" pitchFamily="2" charset="-122"/>
              </a:rPr>
              <a:t> </a:t>
            </a:r>
            <a:r>
              <a:rPr dirty="0">
                <a:latin typeface="华文中宋" panose="02010600040101010101" pitchFamily="2" charset="-122"/>
                <a:ea typeface="华文中宋" panose="02010600040101010101" pitchFamily="2" charset="-122"/>
              </a:rPr>
              <a:t>/</a:t>
            </a:r>
            <a:r>
              <a:rPr spc="-5" dirty="0">
                <a:latin typeface="华文中宋" panose="02010600040101010101" pitchFamily="2" charset="-122"/>
                <a:ea typeface="华文中宋" panose="02010600040101010101" pitchFamily="2" charset="-122"/>
              </a:rPr>
              <a:t> </a:t>
            </a:r>
            <a:r>
              <a:rPr spc="-25" dirty="0">
                <a:latin typeface="华文中宋" panose="02010600040101010101" pitchFamily="2" charset="-122"/>
                <a:ea typeface="华文中宋" panose="02010600040101010101" pitchFamily="2" charset="-122"/>
              </a:rPr>
              <a:t>12</a:t>
            </a:r>
          </a:p>
        </p:txBody>
      </p:sp>
      <p:sp>
        <p:nvSpPr>
          <p:cNvPr id="42" name="object 16">
            <a:extLst>
              <a:ext uri="{FF2B5EF4-FFF2-40B4-BE49-F238E27FC236}">
                <a16:creationId xmlns:a16="http://schemas.microsoft.com/office/drawing/2014/main" id="{A85A4E53-4A71-4CF2-987E-38DBD05E9791}"/>
              </a:ext>
            </a:extLst>
          </p:cNvPr>
          <p:cNvSpPr txBox="1">
            <a:spLocks/>
          </p:cNvSpPr>
          <p:nvPr/>
        </p:nvSpPr>
        <p:spPr>
          <a:xfrm>
            <a:off x="2369976" y="3134998"/>
            <a:ext cx="553403" cy="103233"/>
          </a:xfrm>
          <a:prstGeom prst="rect">
            <a:avLst/>
          </a:prstGeom>
        </p:spPr>
        <p:txBody>
          <a:bodyPr vert="horz" wrap="square" lIns="0" tIns="10795" rIns="0" bIns="0" rtlCol="0">
            <a:spAutoFit/>
          </a:bodyPr>
          <a:lstStyle>
            <a:defPPr>
              <a:defRPr kern="0"/>
            </a:defPPr>
          </a:lstStyle>
          <a:p>
            <a:pPr marL="12700" algn="ctr">
              <a:spcBef>
                <a:spcPts val="85"/>
              </a:spcBef>
            </a:pPr>
            <a:r>
              <a:rPr lang="en-US" altLang="zh-CN" sz="600" spc="-75">
                <a:solidFill>
                  <a:schemeClr val="bg1"/>
                </a:solidFill>
                <a:latin typeface="华文中宋" panose="02010600040101010101" pitchFamily="2" charset="-122"/>
                <a:ea typeface="华文中宋" panose="02010600040101010101" pitchFamily="2" charset="-122"/>
              </a:rPr>
              <a:t>1</a:t>
            </a:r>
            <a:r>
              <a:rPr lang="en-US" altLang="zh-CN" sz="600" spc="-75" baseline="30000">
                <a:solidFill>
                  <a:schemeClr val="bg1"/>
                </a:solidFill>
                <a:latin typeface="华文中宋" panose="02010600040101010101" pitchFamily="2" charset="-122"/>
                <a:ea typeface="华文中宋" panose="02010600040101010101" pitchFamily="2" charset="-122"/>
              </a:rPr>
              <a:t>st</a:t>
            </a:r>
            <a:r>
              <a:rPr lang="en-US" altLang="zh-CN" sz="600" spc="-75">
                <a:solidFill>
                  <a:schemeClr val="bg1"/>
                </a:solidFill>
                <a:latin typeface="华文中宋" panose="02010600040101010101" pitchFamily="2" charset="-122"/>
                <a:ea typeface="华文中宋" panose="02010600040101010101" pitchFamily="2" charset="-122"/>
              </a:rPr>
              <a:t>  Nov  2024 </a:t>
            </a:r>
            <a:endParaRPr lang="en-US" sz="600" spc="-75" dirty="0">
              <a:solidFill>
                <a:schemeClr val="bg1"/>
              </a:solidFill>
              <a:latin typeface="华文中宋" panose="02010600040101010101" pitchFamily="2" charset="-122"/>
              <a:ea typeface="华文中宋" panose="02010600040101010101" pitchFamily="2" charset="-122"/>
            </a:endParaRPr>
          </a:p>
        </p:txBody>
      </p:sp>
      <p:sp>
        <p:nvSpPr>
          <p:cNvPr id="2" name="矩形 1">
            <a:extLst>
              <a:ext uri="{FF2B5EF4-FFF2-40B4-BE49-F238E27FC236}">
                <a16:creationId xmlns:a16="http://schemas.microsoft.com/office/drawing/2014/main" id="{84F60FB6-ADC0-4D7D-BD13-097C16675C95}"/>
              </a:ext>
            </a:extLst>
          </p:cNvPr>
          <p:cNvSpPr/>
          <p:nvPr/>
        </p:nvSpPr>
        <p:spPr>
          <a:xfrm>
            <a:off x="553494" y="1304573"/>
            <a:ext cx="1774082" cy="276999"/>
          </a:xfrm>
          <a:prstGeom prst="rect">
            <a:avLst/>
          </a:prstGeom>
        </p:spPr>
        <p:txBody>
          <a:bodyPr wrap="square">
            <a:spAutoFit/>
          </a:bodyPr>
          <a:lstStyle/>
          <a:p>
            <a:pPr algn="ctr"/>
            <a:r>
              <a:rPr lang="zh-CN" altLang="en-US" sz="1200" dirty="0">
                <a:latin typeface="Georgia" panose="02040502050405020303" pitchFamily="18" charset="0"/>
                <a:ea typeface="华文中宋" panose="02010600040101010101" pitchFamily="2" charset="-122"/>
              </a:rPr>
              <a:t>spoken language</a:t>
            </a:r>
          </a:p>
        </p:txBody>
      </p:sp>
      <p:sp>
        <p:nvSpPr>
          <p:cNvPr id="43" name="矩形: 圆角 42">
            <a:extLst>
              <a:ext uri="{FF2B5EF4-FFF2-40B4-BE49-F238E27FC236}">
                <a16:creationId xmlns:a16="http://schemas.microsoft.com/office/drawing/2014/main" id="{81DB6186-7C72-4AEB-9921-282BC6D411F1}"/>
              </a:ext>
            </a:extLst>
          </p:cNvPr>
          <p:cNvSpPr/>
          <p:nvPr/>
        </p:nvSpPr>
        <p:spPr>
          <a:xfrm>
            <a:off x="591714" y="1890216"/>
            <a:ext cx="4577186" cy="1029747"/>
          </a:xfrm>
          <a:prstGeom prst="round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Georgia" panose="02040502050405020303" pitchFamily="18" charset="0"/>
              <a:ea typeface="华文中宋" panose="02010600040101010101" pitchFamily="2" charset="-122"/>
            </a:endParaRPr>
          </a:p>
        </p:txBody>
      </p:sp>
      <p:sp>
        <p:nvSpPr>
          <p:cNvPr id="44" name="object 13">
            <a:extLst>
              <a:ext uri="{FF2B5EF4-FFF2-40B4-BE49-F238E27FC236}">
                <a16:creationId xmlns:a16="http://schemas.microsoft.com/office/drawing/2014/main" id="{83EACE38-93D2-45F1-8643-F0FB45180A62}"/>
              </a:ext>
            </a:extLst>
          </p:cNvPr>
          <p:cNvSpPr txBox="1"/>
          <p:nvPr/>
        </p:nvSpPr>
        <p:spPr>
          <a:xfrm>
            <a:off x="255006" y="2154700"/>
            <a:ext cx="1422752" cy="500778"/>
          </a:xfrm>
          <a:prstGeom prst="rect">
            <a:avLst/>
          </a:prstGeom>
        </p:spPr>
        <p:txBody>
          <a:bodyPr vert="horz" wrap="square" lIns="0" tIns="66675" rIns="0" bIns="0" rtlCol="0">
            <a:spAutoFit/>
          </a:bodyPr>
          <a:lstStyle/>
          <a:p>
            <a:pPr algn="ctr">
              <a:lnSpc>
                <a:spcPct val="100000"/>
              </a:lnSpc>
              <a:spcBef>
                <a:spcPts val="525"/>
              </a:spcBef>
            </a:pPr>
            <a:r>
              <a:rPr lang="en-US" sz="1200" b="1" spc="-5" dirty="0">
                <a:solidFill>
                  <a:schemeClr val="tx1"/>
                </a:solidFill>
                <a:latin typeface="Georgia" panose="02040502050405020303" pitchFamily="18" charset="0"/>
                <a:ea typeface="华文中宋" panose="02010600040101010101" pitchFamily="2" charset="-122"/>
                <a:cs typeface="宋体"/>
              </a:rPr>
              <a:t>Target </a:t>
            </a:r>
          </a:p>
          <a:p>
            <a:pPr algn="ctr">
              <a:lnSpc>
                <a:spcPct val="100000"/>
              </a:lnSpc>
              <a:spcBef>
                <a:spcPts val="525"/>
              </a:spcBef>
            </a:pPr>
            <a:r>
              <a:rPr lang="en-US" sz="1200" b="1" spc="-5" dirty="0">
                <a:solidFill>
                  <a:schemeClr val="tx1"/>
                </a:solidFill>
                <a:latin typeface="Georgia" panose="02040502050405020303" pitchFamily="18" charset="0"/>
                <a:ea typeface="华文中宋" panose="02010600040101010101" pitchFamily="2" charset="-122"/>
                <a:cs typeface="宋体"/>
              </a:rPr>
              <a:t>System</a:t>
            </a:r>
          </a:p>
        </p:txBody>
      </p:sp>
      <p:pic>
        <p:nvPicPr>
          <p:cNvPr id="45" name="Picture 2" descr="Microsoft Azure Logo, symbol, meaning, history, PNG, brand">
            <a:extLst>
              <a:ext uri="{FF2B5EF4-FFF2-40B4-BE49-F238E27FC236}">
                <a16:creationId xmlns:a16="http://schemas.microsoft.com/office/drawing/2014/main" id="{9A2EDEB0-F4AB-446C-9A1A-8EA6E7C87F2C}"/>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7347" r="19960"/>
          <a:stretch/>
        </p:blipFill>
        <p:spPr bwMode="auto">
          <a:xfrm>
            <a:off x="3168301" y="1969657"/>
            <a:ext cx="313062" cy="280889"/>
          </a:xfrm>
          <a:prstGeom prst="rect">
            <a:avLst/>
          </a:prstGeom>
          <a:noFill/>
          <a:extLst>
            <a:ext uri="{909E8E84-426E-40DD-AFC4-6F175D3DCCD1}">
              <a14:hiddenFill xmlns:a14="http://schemas.microsoft.com/office/drawing/2010/main">
                <a:solidFill>
                  <a:srgbClr val="FFFFFF"/>
                </a:solidFill>
              </a14:hiddenFill>
            </a:ext>
          </a:extLst>
        </p:spPr>
      </p:pic>
      <p:pic>
        <p:nvPicPr>
          <p:cNvPr id="46" name="图形 45">
            <a:extLst>
              <a:ext uri="{FF2B5EF4-FFF2-40B4-BE49-F238E27FC236}">
                <a16:creationId xmlns:a16="http://schemas.microsoft.com/office/drawing/2014/main" id="{A3DA2006-8502-4468-B0B5-35327A7D6690}"/>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669739" y="1969657"/>
            <a:ext cx="384818" cy="280889"/>
          </a:xfrm>
          <a:prstGeom prst="rect">
            <a:avLst/>
          </a:prstGeom>
        </p:spPr>
      </p:pic>
      <p:pic>
        <p:nvPicPr>
          <p:cNvPr id="47" name="图形 46">
            <a:extLst>
              <a:ext uri="{FF2B5EF4-FFF2-40B4-BE49-F238E27FC236}">
                <a16:creationId xmlns:a16="http://schemas.microsoft.com/office/drawing/2014/main" id="{5C8132F0-10FC-4FAA-A0E3-D7B173B04B58}"/>
              </a:ext>
            </a:extLst>
          </p:cNvPr>
          <p:cNvPicPr>
            <a:picLocks noChangeAspect="1"/>
          </p:cNvPicPr>
          <p:nvPr/>
        </p:nvPicPr>
        <p:blipFill rotWithShape="1">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r="62297"/>
          <a:stretch/>
        </p:blipFill>
        <p:spPr>
          <a:xfrm>
            <a:off x="4242933" y="1996697"/>
            <a:ext cx="384818" cy="226810"/>
          </a:xfrm>
          <a:prstGeom prst="rect">
            <a:avLst/>
          </a:prstGeom>
        </p:spPr>
      </p:pic>
      <p:pic>
        <p:nvPicPr>
          <p:cNvPr id="48" name="Picture 4" descr="Ontdek alle mogelijkheden van Siri met deze uitleg en tips - appletips">
            <a:extLst>
              <a:ext uri="{FF2B5EF4-FFF2-40B4-BE49-F238E27FC236}">
                <a16:creationId xmlns:a16="http://schemas.microsoft.com/office/drawing/2014/main" id="{0A9AE9CB-E5C3-4EB0-BDCF-DCBFBE9BC731}"/>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199842" y="2332221"/>
            <a:ext cx="260310" cy="260310"/>
          </a:xfrm>
          <a:prstGeom prst="rect">
            <a:avLst/>
          </a:prstGeom>
          <a:noFill/>
          <a:extLst>
            <a:ext uri="{909E8E84-426E-40DD-AFC4-6F175D3DCCD1}">
              <a14:hiddenFill xmlns:a14="http://schemas.microsoft.com/office/drawing/2010/main">
                <a:solidFill>
                  <a:srgbClr val="FFFFFF"/>
                </a:solidFill>
              </a14:hiddenFill>
            </a:ext>
          </a:extLst>
        </p:spPr>
      </p:pic>
      <p:grpSp>
        <p:nvGrpSpPr>
          <p:cNvPr id="49" name="组合 48">
            <a:extLst>
              <a:ext uri="{FF2B5EF4-FFF2-40B4-BE49-F238E27FC236}">
                <a16:creationId xmlns:a16="http://schemas.microsoft.com/office/drawing/2014/main" id="{D772068B-DDD4-48BE-96F7-7340E1D48D05}"/>
              </a:ext>
            </a:extLst>
          </p:cNvPr>
          <p:cNvGrpSpPr/>
          <p:nvPr/>
        </p:nvGrpSpPr>
        <p:grpSpPr>
          <a:xfrm>
            <a:off x="3663742" y="2330714"/>
            <a:ext cx="387577" cy="263323"/>
            <a:chOff x="1178998" y="2413711"/>
            <a:chExt cx="484534" cy="329195"/>
          </a:xfrm>
        </p:grpSpPr>
        <p:sp>
          <p:nvSpPr>
            <p:cNvPr id="50" name="矩形: 圆角 49">
              <a:extLst>
                <a:ext uri="{FF2B5EF4-FFF2-40B4-BE49-F238E27FC236}">
                  <a16:creationId xmlns:a16="http://schemas.microsoft.com/office/drawing/2014/main" id="{006B7104-D9FA-4327-8E15-914FF20F3704}"/>
                </a:ext>
              </a:extLst>
            </p:cNvPr>
            <p:cNvSpPr/>
            <p:nvPr/>
          </p:nvSpPr>
          <p:spPr>
            <a:xfrm>
              <a:off x="1238489" y="2428972"/>
              <a:ext cx="365552" cy="298673"/>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Georgia" panose="02040502050405020303" pitchFamily="18" charset="0"/>
                <a:ea typeface="华文中宋" panose="02010600040101010101" pitchFamily="2" charset="-122"/>
              </a:endParaRPr>
            </a:p>
          </p:txBody>
        </p:sp>
        <p:pic>
          <p:nvPicPr>
            <p:cNvPr id="51" name="Picture 6" descr="alexa_logo">
              <a:extLst>
                <a:ext uri="{FF2B5EF4-FFF2-40B4-BE49-F238E27FC236}">
                  <a16:creationId xmlns:a16="http://schemas.microsoft.com/office/drawing/2014/main" id="{7C4F744D-F464-4638-9DC6-92D8C5487F81}"/>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178998" y="2413711"/>
              <a:ext cx="484534" cy="329195"/>
            </a:xfrm>
            <a:prstGeom prst="rect">
              <a:avLst/>
            </a:prstGeom>
            <a:noFill/>
            <a:extLst>
              <a:ext uri="{909E8E84-426E-40DD-AFC4-6F175D3DCCD1}">
                <a14:hiddenFill xmlns:a14="http://schemas.microsoft.com/office/drawing/2010/main">
                  <a:solidFill>
                    <a:srgbClr val="FFFFFF"/>
                  </a:solidFill>
                </a14:hiddenFill>
              </a:ext>
            </a:extLst>
          </p:spPr>
        </p:pic>
      </p:grpSp>
      <p:sp>
        <p:nvSpPr>
          <p:cNvPr id="52" name="矩形 51">
            <a:extLst>
              <a:ext uri="{FF2B5EF4-FFF2-40B4-BE49-F238E27FC236}">
                <a16:creationId xmlns:a16="http://schemas.microsoft.com/office/drawing/2014/main" id="{DE2FEA0C-84B7-42FB-8A81-322646E77DB2}"/>
              </a:ext>
            </a:extLst>
          </p:cNvPr>
          <p:cNvSpPr/>
          <p:nvPr/>
        </p:nvSpPr>
        <p:spPr>
          <a:xfrm>
            <a:off x="3137241" y="2620801"/>
            <a:ext cx="2251931" cy="338554"/>
          </a:xfrm>
          <a:prstGeom prst="rect">
            <a:avLst/>
          </a:prstGeom>
        </p:spPr>
        <p:txBody>
          <a:bodyPr wrap="square">
            <a:spAutoFit/>
          </a:bodyPr>
          <a:lstStyle/>
          <a:p>
            <a:r>
              <a:rPr lang="zh-CN" altLang="en-US" sz="800" dirty="0">
                <a:latin typeface="Georgia" panose="02040502050405020303" pitchFamily="18" charset="0"/>
                <a:ea typeface="华文中宋" panose="02010600040101010101" pitchFamily="2" charset="-122"/>
              </a:rPr>
              <a:t>Jasper QuartzNet, ContextNet (M/L) ，Citrinet (M/L）</a:t>
            </a:r>
            <a:r>
              <a:rPr lang="en-US" altLang="zh-CN" sz="800" dirty="0">
                <a:latin typeface="Georgia" panose="02040502050405020303" pitchFamily="18" charset="0"/>
                <a:ea typeface="华文中宋" panose="02010600040101010101" pitchFamily="2" charset="-122"/>
              </a:rPr>
              <a:t>……</a:t>
            </a:r>
            <a:endParaRPr lang="zh-CN" altLang="en-US" sz="800" dirty="0">
              <a:latin typeface="Georgia" panose="02040502050405020303" pitchFamily="18" charset="0"/>
              <a:ea typeface="华文中宋" panose="02010600040101010101" pitchFamily="2" charset="-122"/>
            </a:endParaRPr>
          </a:p>
        </p:txBody>
      </p:sp>
      <p:sp>
        <p:nvSpPr>
          <p:cNvPr id="53" name="矩形 52">
            <a:extLst>
              <a:ext uri="{FF2B5EF4-FFF2-40B4-BE49-F238E27FC236}">
                <a16:creationId xmlns:a16="http://schemas.microsoft.com/office/drawing/2014/main" id="{FA14EFFC-DF07-4AB5-9432-E38D07FA9F64}"/>
              </a:ext>
            </a:extLst>
          </p:cNvPr>
          <p:cNvSpPr/>
          <p:nvPr/>
        </p:nvSpPr>
        <p:spPr>
          <a:xfrm>
            <a:off x="1507322" y="2666522"/>
            <a:ext cx="1496723" cy="230832"/>
          </a:xfrm>
          <a:prstGeom prst="rect">
            <a:avLst/>
          </a:prstGeom>
        </p:spPr>
        <p:txBody>
          <a:bodyPr wrap="square">
            <a:spAutoFit/>
          </a:bodyPr>
          <a:lstStyle/>
          <a:p>
            <a:pPr algn="l"/>
            <a:r>
              <a:rPr lang="zh-CN" altLang="en-US" sz="900" b="1" dirty="0">
                <a:latin typeface="Georgia" panose="02040502050405020303" pitchFamily="18" charset="0"/>
                <a:ea typeface="华文中宋" panose="02010600040101010101" pitchFamily="2" charset="-122"/>
              </a:rPr>
              <a:t>Open-source ASRs</a:t>
            </a:r>
          </a:p>
        </p:txBody>
      </p:sp>
      <p:sp>
        <p:nvSpPr>
          <p:cNvPr id="54" name="矩形 53">
            <a:extLst>
              <a:ext uri="{FF2B5EF4-FFF2-40B4-BE49-F238E27FC236}">
                <a16:creationId xmlns:a16="http://schemas.microsoft.com/office/drawing/2014/main" id="{9B0195B8-D8A1-40A3-99CA-E050A41FFC37}"/>
              </a:ext>
            </a:extLst>
          </p:cNvPr>
          <p:cNvSpPr/>
          <p:nvPr/>
        </p:nvSpPr>
        <p:spPr>
          <a:xfrm>
            <a:off x="1507322" y="2364403"/>
            <a:ext cx="1434601" cy="230832"/>
          </a:xfrm>
          <a:prstGeom prst="rect">
            <a:avLst/>
          </a:prstGeom>
        </p:spPr>
        <p:txBody>
          <a:bodyPr wrap="square">
            <a:spAutoFit/>
          </a:bodyPr>
          <a:lstStyle/>
          <a:p>
            <a:pPr algn="l"/>
            <a:r>
              <a:rPr lang="en-US" altLang="zh-CN" sz="900" b="1" dirty="0">
                <a:latin typeface="Georgia" panose="02040502050405020303" pitchFamily="18" charset="0"/>
                <a:ea typeface="华文中宋" panose="02010600040101010101" pitchFamily="2" charset="-122"/>
              </a:rPr>
              <a:t>Commercial IVC</a:t>
            </a:r>
            <a:endParaRPr lang="zh-CN" altLang="en-US" sz="900" b="1" dirty="0">
              <a:latin typeface="Georgia" panose="02040502050405020303" pitchFamily="18" charset="0"/>
              <a:ea typeface="华文中宋" panose="02010600040101010101" pitchFamily="2" charset="-122"/>
            </a:endParaRPr>
          </a:p>
        </p:txBody>
      </p:sp>
      <p:sp>
        <p:nvSpPr>
          <p:cNvPr id="55" name="矩形 54">
            <a:extLst>
              <a:ext uri="{FF2B5EF4-FFF2-40B4-BE49-F238E27FC236}">
                <a16:creationId xmlns:a16="http://schemas.microsoft.com/office/drawing/2014/main" id="{7773A866-EC19-4BFF-9FE3-3456E44DB34B}"/>
              </a:ext>
            </a:extLst>
          </p:cNvPr>
          <p:cNvSpPr/>
          <p:nvPr/>
        </p:nvSpPr>
        <p:spPr>
          <a:xfrm>
            <a:off x="1507322" y="2036235"/>
            <a:ext cx="1992998" cy="230832"/>
          </a:xfrm>
          <a:prstGeom prst="rect">
            <a:avLst/>
          </a:prstGeom>
        </p:spPr>
        <p:txBody>
          <a:bodyPr wrap="square">
            <a:spAutoFit/>
          </a:bodyPr>
          <a:lstStyle/>
          <a:p>
            <a:pPr algn="l"/>
            <a:r>
              <a:rPr lang="en-US" altLang="zh-CN" sz="900" b="1" dirty="0">
                <a:latin typeface="Georgia" panose="02040502050405020303" pitchFamily="18" charset="0"/>
                <a:ea typeface="华文中宋" panose="02010600040101010101" pitchFamily="2" charset="-122"/>
              </a:rPr>
              <a:t>Online Speech Recognition</a:t>
            </a:r>
            <a:endParaRPr lang="zh-CN" altLang="en-US" sz="900" b="1" dirty="0">
              <a:latin typeface="Georgia" panose="02040502050405020303" pitchFamily="18" charset="0"/>
              <a:ea typeface="华文中宋" panose="02010600040101010101" pitchFamily="2" charset="-122"/>
            </a:endParaRPr>
          </a:p>
        </p:txBody>
      </p:sp>
      <p:pic>
        <p:nvPicPr>
          <p:cNvPr id="56" name="图形 55">
            <a:extLst>
              <a:ext uri="{FF2B5EF4-FFF2-40B4-BE49-F238E27FC236}">
                <a16:creationId xmlns:a16="http://schemas.microsoft.com/office/drawing/2014/main" id="{4C8A494D-85C3-4313-BF1A-CCA47A28ADF3}"/>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4816126" y="1969657"/>
            <a:ext cx="280889" cy="280889"/>
          </a:xfrm>
          <a:prstGeom prst="rect">
            <a:avLst/>
          </a:prstGeom>
        </p:spPr>
      </p:pic>
      <p:sp>
        <p:nvSpPr>
          <p:cNvPr id="20" name="箭头: 左弧形 19">
            <a:extLst>
              <a:ext uri="{FF2B5EF4-FFF2-40B4-BE49-F238E27FC236}">
                <a16:creationId xmlns:a16="http://schemas.microsoft.com/office/drawing/2014/main" id="{7A30E31C-04D1-4F9E-98A9-11A4EF01FD84}"/>
              </a:ext>
            </a:extLst>
          </p:cNvPr>
          <p:cNvSpPr/>
          <p:nvPr/>
        </p:nvSpPr>
        <p:spPr>
          <a:xfrm>
            <a:off x="226602" y="784225"/>
            <a:ext cx="365112" cy="711250"/>
          </a:xfrm>
          <a:prstGeom prst="curvedRight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pic>
        <p:nvPicPr>
          <p:cNvPr id="21" name="图片 20">
            <a:extLst>
              <a:ext uri="{FF2B5EF4-FFF2-40B4-BE49-F238E27FC236}">
                <a16:creationId xmlns:a16="http://schemas.microsoft.com/office/drawing/2014/main" id="{361E7D71-6F50-4ED9-A092-94FC45E4B13D}"/>
              </a:ext>
            </a:extLst>
          </p:cNvPr>
          <p:cNvPicPr>
            <a:picLocks noChangeAspect="1"/>
          </p:cNvPicPr>
          <p:nvPr/>
        </p:nvPicPr>
        <p:blipFill>
          <a:blip r:embed="rId14"/>
          <a:stretch>
            <a:fillRect/>
          </a:stretch>
        </p:blipFill>
        <p:spPr>
          <a:xfrm>
            <a:off x="3357799" y="1000277"/>
            <a:ext cx="1811101" cy="809771"/>
          </a:xfrm>
          <a:prstGeom prst="rect">
            <a:avLst/>
          </a:prstGeom>
        </p:spPr>
      </p:pic>
      <p:sp>
        <p:nvSpPr>
          <p:cNvPr id="58" name="矩形 57">
            <a:extLst>
              <a:ext uri="{FF2B5EF4-FFF2-40B4-BE49-F238E27FC236}">
                <a16:creationId xmlns:a16="http://schemas.microsoft.com/office/drawing/2014/main" id="{046A81DD-471B-4013-BA10-02055EC33A1F}"/>
              </a:ext>
            </a:extLst>
          </p:cNvPr>
          <p:cNvSpPr/>
          <p:nvPr/>
        </p:nvSpPr>
        <p:spPr>
          <a:xfrm>
            <a:off x="2788596" y="1304573"/>
            <a:ext cx="441146" cy="276999"/>
          </a:xfrm>
          <a:prstGeom prst="rect">
            <a:avLst/>
          </a:prstGeom>
        </p:spPr>
        <p:txBody>
          <a:bodyPr wrap="none">
            <a:spAutoFit/>
          </a:bodyPr>
          <a:lstStyle/>
          <a:p>
            <a:r>
              <a:rPr lang="zh-CN" altLang="en-US" sz="1200" dirty="0">
                <a:latin typeface="Georgia" panose="02040502050405020303" pitchFamily="18" charset="0"/>
                <a:ea typeface="华文中宋" panose="02010600040101010101" pitchFamily="2" charset="-122"/>
              </a:rPr>
              <a:t>text</a:t>
            </a:r>
            <a:endParaRPr lang="zh-CN" altLang="en-US" sz="1200" dirty="0">
              <a:latin typeface="Georgia" panose="02040502050405020303" pitchFamily="18" charset="0"/>
            </a:endParaRPr>
          </a:p>
        </p:txBody>
      </p:sp>
      <p:sp>
        <p:nvSpPr>
          <p:cNvPr id="59" name="箭头: 右 58">
            <a:extLst>
              <a:ext uri="{FF2B5EF4-FFF2-40B4-BE49-F238E27FC236}">
                <a16:creationId xmlns:a16="http://schemas.microsoft.com/office/drawing/2014/main" id="{B38E0975-7367-49CE-8CDB-615CDD053408}"/>
              </a:ext>
            </a:extLst>
          </p:cNvPr>
          <p:cNvSpPr/>
          <p:nvPr/>
        </p:nvSpPr>
        <p:spPr>
          <a:xfrm>
            <a:off x="2118974" y="1377412"/>
            <a:ext cx="578056" cy="131320"/>
          </a:xfrm>
          <a:prstGeom prst="right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Georgia" panose="02040502050405020303" pitchFamily="18" charset="0"/>
            </a:endParaRPr>
          </a:p>
        </p:txBody>
      </p:sp>
      <p:sp>
        <p:nvSpPr>
          <p:cNvPr id="60" name="矩形 59">
            <a:extLst>
              <a:ext uri="{FF2B5EF4-FFF2-40B4-BE49-F238E27FC236}">
                <a16:creationId xmlns:a16="http://schemas.microsoft.com/office/drawing/2014/main" id="{5960B93A-AB3B-49DA-ADC7-AF6C3900285D}"/>
              </a:ext>
            </a:extLst>
          </p:cNvPr>
          <p:cNvSpPr/>
          <p:nvPr/>
        </p:nvSpPr>
        <p:spPr>
          <a:xfrm>
            <a:off x="1112676" y="24316"/>
            <a:ext cx="2514600" cy="184666"/>
          </a:xfrm>
          <a:prstGeom prst="rect">
            <a:avLst/>
          </a:prstGeom>
        </p:spPr>
        <p:txBody>
          <a:bodyPr wrap="square">
            <a:spAutoFit/>
          </a:bodyPr>
          <a:lstStyle/>
          <a:p>
            <a:r>
              <a:rPr lang="zh-CN" altLang="en-US" sz="600" b="1" dirty="0">
                <a:solidFill>
                  <a:schemeClr val="bg1"/>
                </a:solidFill>
                <a:latin typeface="华文中宋" panose="02010600040101010101" pitchFamily="2" charset="-122"/>
                <a:ea typeface="华文中宋" panose="02010600040101010101" pitchFamily="2" charset="-122"/>
              </a:rPr>
              <a:t>Terminology </a:t>
            </a:r>
            <a:r>
              <a:rPr lang="en-US" altLang="zh-CN" sz="600" b="1" dirty="0">
                <a:solidFill>
                  <a:schemeClr val="bg1">
                    <a:lumMod val="65000"/>
                  </a:schemeClr>
                </a:solidFill>
                <a:latin typeface="华文中宋" panose="02010600040101010101" pitchFamily="2" charset="-122"/>
                <a:ea typeface="华文中宋" panose="02010600040101010101" pitchFamily="2" charset="-122"/>
              </a:rPr>
              <a:t>	</a:t>
            </a:r>
            <a:r>
              <a:rPr lang="zh-CN" altLang="en-US" sz="600" b="1" dirty="0">
                <a:solidFill>
                  <a:schemeClr val="bg1">
                    <a:lumMod val="65000"/>
                  </a:schemeClr>
                </a:solidFill>
                <a:latin typeface="华文中宋" panose="02010600040101010101" pitchFamily="2" charset="-122"/>
                <a:ea typeface="华文中宋" panose="02010600040101010101" pitchFamily="2" charset="-122"/>
              </a:rPr>
              <a:t>Technical Route </a:t>
            </a:r>
            <a:r>
              <a:rPr lang="en-US" altLang="zh-CN" sz="600" b="1" dirty="0">
                <a:solidFill>
                  <a:schemeClr val="bg1">
                    <a:lumMod val="65000"/>
                  </a:schemeClr>
                </a:solidFill>
                <a:latin typeface="华文中宋" panose="02010600040101010101" pitchFamily="2" charset="-122"/>
                <a:ea typeface="华文中宋" panose="02010600040101010101" pitchFamily="2" charset="-122"/>
              </a:rPr>
              <a:t>	</a:t>
            </a:r>
            <a:r>
              <a:rPr lang="zh-CN" altLang="en-US" sz="600" b="1" dirty="0">
                <a:solidFill>
                  <a:schemeClr val="bg1">
                    <a:lumMod val="65000"/>
                  </a:schemeClr>
                </a:solidFill>
                <a:latin typeface="华文中宋" panose="02010600040101010101" pitchFamily="2" charset="-122"/>
                <a:ea typeface="华文中宋" panose="02010600040101010101" pitchFamily="2" charset="-122"/>
              </a:rPr>
              <a:t>Results</a:t>
            </a:r>
          </a:p>
        </p:txBody>
      </p:sp>
      <p:sp>
        <p:nvSpPr>
          <p:cNvPr id="37" name="object 18">
            <a:extLst>
              <a:ext uri="{FF2B5EF4-FFF2-40B4-BE49-F238E27FC236}">
                <a16:creationId xmlns:a16="http://schemas.microsoft.com/office/drawing/2014/main" id="{811E335C-7F88-4AE5-82D2-32F6D38FF9EB}"/>
              </a:ext>
            </a:extLst>
          </p:cNvPr>
          <p:cNvSpPr txBox="1">
            <a:spLocks/>
          </p:cNvSpPr>
          <p:nvPr/>
        </p:nvSpPr>
        <p:spPr>
          <a:xfrm>
            <a:off x="695375" y="3134200"/>
            <a:ext cx="812597" cy="103233"/>
          </a:xfrm>
          <a:prstGeom prst="rect">
            <a:avLst/>
          </a:prstGeom>
        </p:spPr>
        <p:txBody>
          <a:bodyPr vert="horz" wrap="square" lIns="0" tIns="10795" rIns="0" bIns="0" rtlCol="0">
            <a:spAutoFit/>
          </a:bodyPr>
          <a:lstStyle>
            <a:defPPr>
              <a:defRPr kern="0"/>
            </a:defPPr>
          </a:lstStyle>
          <a:p>
            <a:pPr marL="12700" algn="ctr">
              <a:spcBef>
                <a:spcPts val="85"/>
              </a:spcBef>
            </a:pPr>
            <a:r>
              <a:rPr lang="en-US" altLang="zh-CN" sz="600" spc="5">
                <a:solidFill>
                  <a:schemeClr val="bg1"/>
                </a:solidFill>
                <a:latin typeface="Times New Roman" panose="02020603050405020304" pitchFamily="18" charset="0"/>
                <a:ea typeface="华文中宋" panose="02010600040101010101" pitchFamily="2" charset="-122"/>
                <a:cs typeface="Times New Roman" panose="02020603050405020304" pitchFamily="18" charset="0"/>
              </a:rPr>
              <a:t>PhilFan</a:t>
            </a:r>
            <a:endParaRPr lang="en-US" sz="600" spc="5" dirty="0">
              <a:solidFill>
                <a:schemeClr val="bg1"/>
              </a:solidFill>
              <a:latin typeface="Times New Roman" panose="02020603050405020304" pitchFamily="18" charset="0"/>
              <a:ea typeface="华文中宋" panose="02010600040101010101" pitchFamily="2" charset="-122"/>
              <a:cs typeface="Times New Roman" panose="02020603050405020304" pitchFamily="18" charset="0"/>
            </a:endParaRPr>
          </a:p>
        </p:txBody>
      </p:sp>
    </p:spTree>
    <p:extLst>
      <p:ext uri="{BB962C8B-B14F-4D97-AF65-F5344CB8AC3E}">
        <p14:creationId xmlns:p14="http://schemas.microsoft.com/office/powerpoint/2010/main" val="1066027486"/>
      </p:ext>
    </p:extLst>
  </p:cSld>
  <p:clrMapOvr>
    <a:masterClrMapping/>
  </p:clrMapOvr>
  <p:transition>
    <p:cut/>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object 10">
            <a:extLst>
              <a:ext uri="{FF2B5EF4-FFF2-40B4-BE49-F238E27FC236}">
                <a16:creationId xmlns:a16="http://schemas.microsoft.com/office/drawing/2014/main" id="{20806C43-B498-549B-06C1-42933B0D95E5}"/>
              </a:ext>
            </a:extLst>
          </p:cNvPr>
          <p:cNvPicPr/>
          <p:nvPr/>
        </p:nvPicPr>
        <p:blipFill>
          <a:blip r:embed="rId3" cstate="print"/>
          <a:stretch>
            <a:fillRect/>
          </a:stretch>
        </p:blipFill>
        <p:spPr>
          <a:xfrm>
            <a:off x="0" y="230362"/>
            <a:ext cx="5778500" cy="255590"/>
          </a:xfrm>
          <a:prstGeom prst="rect">
            <a:avLst/>
          </a:prstGeom>
        </p:spPr>
      </p:pic>
      <p:sp>
        <p:nvSpPr>
          <p:cNvPr id="11" name="object 11"/>
          <p:cNvSpPr txBox="1">
            <a:spLocks noGrp="1"/>
          </p:cNvSpPr>
          <p:nvPr>
            <p:ph type="title"/>
          </p:nvPr>
        </p:nvSpPr>
        <p:spPr>
          <a:xfrm>
            <a:off x="192608" y="222730"/>
            <a:ext cx="3376091" cy="222497"/>
          </a:xfrm>
          <a:prstGeom prst="rect">
            <a:avLst/>
          </a:prstGeom>
        </p:spPr>
        <p:txBody>
          <a:bodyPr vert="horz" wrap="square" lIns="0" tIns="17145" rIns="0" bIns="0" rtlCol="0">
            <a:spAutoFit/>
          </a:bodyPr>
          <a:lstStyle/>
          <a:p>
            <a:pPr marL="12700">
              <a:lnSpc>
                <a:spcPts val="1614"/>
              </a:lnSpc>
              <a:spcBef>
                <a:spcPts val="135"/>
              </a:spcBef>
            </a:pPr>
            <a:r>
              <a:rPr lang="en-US" altLang="zh-CN" b="1" spc="-15" dirty="0">
                <a:latin typeface="Times New Roman" panose="02020603050405020304" pitchFamily="18" charset="0"/>
                <a:ea typeface="华文中宋" panose="02010600040101010101" pitchFamily="2" charset="-122"/>
                <a:cs typeface="Times New Roman" panose="02020603050405020304" pitchFamily="18" charset="0"/>
              </a:rPr>
              <a:t>Difficulties in Audio Adversarial Attacks</a:t>
            </a:r>
            <a:endParaRPr b="1" spc="-15" dirty="0">
              <a:latin typeface="Times New Roman" panose="02020603050405020304" pitchFamily="18" charset="0"/>
              <a:ea typeface="华文中宋" panose="02010600040101010101" pitchFamily="2" charset="-122"/>
              <a:cs typeface="Times New Roman" panose="02020603050405020304" pitchFamily="18" charset="0"/>
            </a:endParaRPr>
          </a:p>
        </p:txBody>
      </p:sp>
      <p:grpSp>
        <p:nvGrpSpPr>
          <p:cNvPr id="27" name="object 3">
            <a:extLst>
              <a:ext uri="{FF2B5EF4-FFF2-40B4-BE49-F238E27FC236}">
                <a16:creationId xmlns:a16="http://schemas.microsoft.com/office/drawing/2014/main" id="{7EDF44B7-E4C4-A0C9-C6EB-C598D6A58D77}"/>
              </a:ext>
            </a:extLst>
          </p:cNvPr>
          <p:cNvGrpSpPr/>
          <p:nvPr/>
        </p:nvGrpSpPr>
        <p:grpSpPr>
          <a:xfrm>
            <a:off x="4102100" y="25"/>
            <a:ext cx="1667596" cy="230504"/>
            <a:chOff x="4118381" y="25"/>
            <a:chExt cx="1641856" cy="230504"/>
          </a:xfrm>
        </p:grpSpPr>
        <p:sp>
          <p:nvSpPr>
            <p:cNvPr id="28" name="object 4">
              <a:extLst>
                <a:ext uri="{FF2B5EF4-FFF2-40B4-BE49-F238E27FC236}">
                  <a16:creationId xmlns:a16="http://schemas.microsoft.com/office/drawing/2014/main" id="{7A148DA2-8B5F-6268-8A37-5E2A66FC5099}"/>
                </a:ext>
              </a:extLst>
            </p:cNvPr>
            <p:cNvSpPr/>
            <p:nvPr/>
          </p:nvSpPr>
          <p:spPr>
            <a:xfrm>
              <a:off x="4118381" y="25"/>
              <a:ext cx="490220" cy="230504"/>
            </a:xfrm>
            <a:custGeom>
              <a:avLst/>
              <a:gdLst/>
              <a:ahLst/>
              <a:cxnLst/>
              <a:rect l="l" t="t" r="r" b="b"/>
              <a:pathLst>
                <a:path w="490220" h="230504">
                  <a:moveTo>
                    <a:pt x="489635" y="0"/>
                  </a:moveTo>
                  <a:lnTo>
                    <a:pt x="0" y="0"/>
                  </a:lnTo>
                  <a:lnTo>
                    <a:pt x="0" y="230339"/>
                  </a:lnTo>
                  <a:lnTo>
                    <a:pt x="489635" y="230339"/>
                  </a:lnTo>
                  <a:lnTo>
                    <a:pt x="489635" y="0"/>
                  </a:lnTo>
                  <a:close/>
                </a:path>
              </a:pathLst>
            </a:custGeom>
            <a:solidFill>
              <a:srgbClr val="000000"/>
            </a:solidFill>
          </p:spPr>
          <p:txBody>
            <a:bodyPr wrap="square" lIns="0" tIns="0" rIns="0" bIns="0" rtlCol="0"/>
            <a:lstStyle/>
            <a:p>
              <a:endParaRPr>
                <a:latin typeface="华文中宋" panose="02010600040101010101" pitchFamily="2" charset="-122"/>
                <a:ea typeface="华文中宋" panose="02010600040101010101" pitchFamily="2" charset="-122"/>
              </a:endParaRPr>
            </a:p>
          </p:txBody>
        </p:sp>
        <p:sp>
          <p:nvSpPr>
            <p:cNvPr id="30" name="object 6">
              <a:extLst>
                <a:ext uri="{FF2B5EF4-FFF2-40B4-BE49-F238E27FC236}">
                  <a16:creationId xmlns:a16="http://schemas.microsoft.com/office/drawing/2014/main" id="{6E213872-6D7A-4952-44BD-EBC896B4065D}"/>
                </a:ext>
              </a:extLst>
            </p:cNvPr>
            <p:cNvSpPr/>
            <p:nvPr/>
          </p:nvSpPr>
          <p:spPr>
            <a:xfrm>
              <a:off x="4608017" y="25"/>
              <a:ext cx="777875" cy="230504"/>
            </a:xfrm>
            <a:custGeom>
              <a:avLst/>
              <a:gdLst/>
              <a:ahLst/>
              <a:cxnLst/>
              <a:rect l="l" t="t" r="r" b="b"/>
              <a:pathLst>
                <a:path w="777875" h="230504">
                  <a:moveTo>
                    <a:pt x="777570" y="0"/>
                  </a:moveTo>
                  <a:lnTo>
                    <a:pt x="0" y="0"/>
                  </a:lnTo>
                  <a:lnTo>
                    <a:pt x="0" y="230339"/>
                  </a:lnTo>
                  <a:lnTo>
                    <a:pt x="777570" y="230339"/>
                  </a:lnTo>
                  <a:lnTo>
                    <a:pt x="777570" y="0"/>
                  </a:lnTo>
                  <a:close/>
                </a:path>
              </a:pathLst>
            </a:custGeom>
            <a:solidFill>
              <a:srgbClr val="000000"/>
            </a:solidFill>
          </p:spPr>
          <p:txBody>
            <a:bodyPr wrap="square" lIns="0" tIns="0" rIns="0" bIns="0" rtlCol="0"/>
            <a:lstStyle/>
            <a:p>
              <a:endParaRPr>
                <a:latin typeface="华文中宋" panose="02010600040101010101" pitchFamily="2" charset="-122"/>
                <a:ea typeface="华文中宋" panose="02010600040101010101" pitchFamily="2" charset="-122"/>
              </a:endParaRPr>
            </a:p>
          </p:txBody>
        </p:sp>
        <p:pic>
          <p:nvPicPr>
            <p:cNvPr id="31" name="object 7">
              <a:extLst>
                <a:ext uri="{FF2B5EF4-FFF2-40B4-BE49-F238E27FC236}">
                  <a16:creationId xmlns:a16="http://schemas.microsoft.com/office/drawing/2014/main" id="{0D41B932-4D17-06B7-5617-5DDE55094C1F}"/>
                </a:ext>
              </a:extLst>
            </p:cNvPr>
            <p:cNvPicPr/>
            <p:nvPr/>
          </p:nvPicPr>
          <p:blipFill>
            <a:blip r:embed="rId4" cstate="print"/>
            <a:stretch>
              <a:fillRect/>
            </a:stretch>
          </p:blipFill>
          <p:spPr>
            <a:xfrm>
              <a:off x="4702149" y="11545"/>
              <a:ext cx="589326" cy="207300"/>
            </a:xfrm>
            <a:prstGeom prst="rect">
              <a:avLst/>
            </a:prstGeom>
          </p:spPr>
        </p:pic>
        <p:sp>
          <p:nvSpPr>
            <p:cNvPr id="32" name="object 8">
              <a:extLst>
                <a:ext uri="{FF2B5EF4-FFF2-40B4-BE49-F238E27FC236}">
                  <a16:creationId xmlns:a16="http://schemas.microsoft.com/office/drawing/2014/main" id="{B15CE40A-4F89-D820-9DC1-7DF8BB963C43}"/>
                </a:ext>
              </a:extLst>
            </p:cNvPr>
            <p:cNvSpPr/>
            <p:nvPr/>
          </p:nvSpPr>
          <p:spPr>
            <a:xfrm>
              <a:off x="5385587" y="25"/>
              <a:ext cx="374650" cy="230504"/>
            </a:xfrm>
            <a:custGeom>
              <a:avLst/>
              <a:gdLst/>
              <a:ahLst/>
              <a:cxnLst/>
              <a:rect l="l" t="t" r="r" b="b"/>
              <a:pathLst>
                <a:path w="374650" h="230504">
                  <a:moveTo>
                    <a:pt x="374408" y="0"/>
                  </a:moveTo>
                  <a:lnTo>
                    <a:pt x="0" y="0"/>
                  </a:lnTo>
                  <a:lnTo>
                    <a:pt x="0" y="230339"/>
                  </a:lnTo>
                  <a:lnTo>
                    <a:pt x="374408" y="230339"/>
                  </a:lnTo>
                  <a:lnTo>
                    <a:pt x="374408" y="0"/>
                  </a:lnTo>
                  <a:close/>
                </a:path>
              </a:pathLst>
            </a:custGeom>
            <a:solidFill>
              <a:srgbClr val="000000"/>
            </a:solidFill>
          </p:spPr>
          <p:txBody>
            <a:bodyPr wrap="square" lIns="0" tIns="0" rIns="0" bIns="0" rtlCol="0"/>
            <a:lstStyle/>
            <a:p>
              <a:endParaRPr>
                <a:latin typeface="华文中宋" panose="02010600040101010101" pitchFamily="2" charset="-122"/>
                <a:ea typeface="华文中宋" panose="02010600040101010101" pitchFamily="2" charset="-122"/>
              </a:endParaRPr>
            </a:p>
          </p:txBody>
        </p:sp>
        <p:pic>
          <p:nvPicPr>
            <p:cNvPr id="33" name="object 9">
              <a:extLst>
                <a:ext uri="{FF2B5EF4-FFF2-40B4-BE49-F238E27FC236}">
                  <a16:creationId xmlns:a16="http://schemas.microsoft.com/office/drawing/2014/main" id="{DFC85CA9-7D30-05EE-F595-27914533CEEF}"/>
                </a:ext>
              </a:extLst>
            </p:cNvPr>
            <p:cNvPicPr/>
            <p:nvPr/>
          </p:nvPicPr>
          <p:blipFill>
            <a:blip r:embed="rId5" cstate="print"/>
            <a:stretch>
              <a:fillRect/>
            </a:stretch>
          </p:blipFill>
          <p:spPr>
            <a:xfrm>
              <a:off x="5463387" y="3863"/>
              <a:ext cx="218818" cy="218818"/>
            </a:xfrm>
            <a:prstGeom prst="rect">
              <a:avLst/>
            </a:prstGeom>
          </p:spPr>
        </p:pic>
      </p:grpSp>
      <p:grpSp>
        <p:nvGrpSpPr>
          <p:cNvPr id="38" name="object 15">
            <a:extLst>
              <a:ext uri="{FF2B5EF4-FFF2-40B4-BE49-F238E27FC236}">
                <a16:creationId xmlns:a16="http://schemas.microsoft.com/office/drawing/2014/main" id="{3E858B5B-F88C-4AD6-95EF-2772EBFB1D2E}"/>
              </a:ext>
            </a:extLst>
          </p:cNvPr>
          <p:cNvGrpSpPr/>
          <p:nvPr/>
        </p:nvGrpSpPr>
        <p:grpSpPr>
          <a:xfrm>
            <a:off x="0" y="3141040"/>
            <a:ext cx="5760085" cy="99060"/>
            <a:chOff x="0" y="3141040"/>
            <a:chExt cx="5760085" cy="99060"/>
          </a:xfrm>
        </p:grpSpPr>
        <p:sp>
          <p:nvSpPr>
            <p:cNvPr id="41" name="object 16">
              <a:extLst>
                <a:ext uri="{FF2B5EF4-FFF2-40B4-BE49-F238E27FC236}">
                  <a16:creationId xmlns:a16="http://schemas.microsoft.com/office/drawing/2014/main" id="{A4E1C26A-0614-4CB4-8637-9E790F5871B2}"/>
                </a:ext>
              </a:extLst>
            </p:cNvPr>
            <p:cNvSpPr/>
            <p:nvPr/>
          </p:nvSpPr>
          <p:spPr>
            <a:xfrm>
              <a:off x="0" y="3141040"/>
              <a:ext cx="3456304" cy="99060"/>
            </a:xfrm>
            <a:custGeom>
              <a:avLst/>
              <a:gdLst/>
              <a:ahLst/>
              <a:cxnLst/>
              <a:rect l="l" t="t" r="r" b="b"/>
              <a:pathLst>
                <a:path w="3456304" h="99060">
                  <a:moveTo>
                    <a:pt x="3456038" y="0"/>
                  </a:moveTo>
                  <a:lnTo>
                    <a:pt x="2016036" y="0"/>
                  </a:lnTo>
                  <a:lnTo>
                    <a:pt x="0" y="0"/>
                  </a:lnTo>
                  <a:lnTo>
                    <a:pt x="0" y="98983"/>
                  </a:lnTo>
                  <a:lnTo>
                    <a:pt x="2016036" y="98983"/>
                  </a:lnTo>
                  <a:lnTo>
                    <a:pt x="3456038" y="98983"/>
                  </a:lnTo>
                  <a:lnTo>
                    <a:pt x="3456038" y="0"/>
                  </a:lnTo>
                  <a:close/>
                </a:path>
              </a:pathLst>
            </a:custGeom>
            <a:solidFill>
              <a:srgbClr val="000000"/>
            </a:solidFill>
          </p:spPr>
          <p:txBody>
            <a:bodyPr wrap="square" lIns="0" tIns="0" rIns="0" bIns="0" rtlCol="0"/>
            <a:lstStyle/>
            <a:p>
              <a:endParaRPr>
                <a:latin typeface="华文中宋" panose="02010600040101010101" pitchFamily="2" charset="-122"/>
                <a:ea typeface="华文中宋" panose="02010600040101010101" pitchFamily="2" charset="-122"/>
              </a:endParaRPr>
            </a:p>
          </p:txBody>
        </p:sp>
        <p:sp>
          <p:nvSpPr>
            <p:cNvPr id="42" name="object 17">
              <a:extLst>
                <a:ext uri="{FF2B5EF4-FFF2-40B4-BE49-F238E27FC236}">
                  <a16:creationId xmlns:a16="http://schemas.microsoft.com/office/drawing/2014/main" id="{C0F52080-29CB-4E86-AC9A-025D4D59EA1D}"/>
                </a:ext>
              </a:extLst>
            </p:cNvPr>
            <p:cNvSpPr/>
            <p:nvPr/>
          </p:nvSpPr>
          <p:spPr>
            <a:xfrm>
              <a:off x="3456038" y="3141040"/>
              <a:ext cx="2304415" cy="99060"/>
            </a:xfrm>
            <a:custGeom>
              <a:avLst/>
              <a:gdLst/>
              <a:ahLst/>
              <a:cxnLst/>
              <a:rect l="l" t="t" r="r" b="b"/>
              <a:pathLst>
                <a:path w="2304415" h="99060">
                  <a:moveTo>
                    <a:pt x="2303957" y="0"/>
                  </a:moveTo>
                  <a:lnTo>
                    <a:pt x="1958378" y="0"/>
                  </a:lnTo>
                  <a:lnTo>
                    <a:pt x="0" y="0"/>
                  </a:lnTo>
                  <a:lnTo>
                    <a:pt x="0" y="98983"/>
                  </a:lnTo>
                  <a:lnTo>
                    <a:pt x="1958378" y="98983"/>
                  </a:lnTo>
                  <a:lnTo>
                    <a:pt x="2303957" y="98983"/>
                  </a:lnTo>
                  <a:lnTo>
                    <a:pt x="2303957" y="0"/>
                  </a:lnTo>
                  <a:close/>
                </a:path>
              </a:pathLst>
            </a:custGeom>
            <a:solidFill>
              <a:srgbClr val="003E87"/>
            </a:solidFill>
          </p:spPr>
          <p:txBody>
            <a:bodyPr wrap="square" lIns="0" tIns="0" rIns="0" bIns="0" rtlCol="0"/>
            <a:lstStyle/>
            <a:p>
              <a:endParaRPr>
                <a:latin typeface="华文中宋" panose="02010600040101010101" pitchFamily="2" charset="-122"/>
                <a:ea typeface="华文中宋" panose="02010600040101010101" pitchFamily="2" charset="-122"/>
              </a:endParaRPr>
            </a:p>
          </p:txBody>
        </p:sp>
      </p:grpSp>
      <p:sp>
        <p:nvSpPr>
          <p:cNvPr id="44" name="object 21">
            <a:extLst>
              <a:ext uri="{FF2B5EF4-FFF2-40B4-BE49-F238E27FC236}">
                <a16:creationId xmlns:a16="http://schemas.microsoft.com/office/drawing/2014/main" id="{CD0CD0F0-EDF4-4479-9103-F2B66CEA49BC}"/>
              </a:ext>
            </a:extLst>
          </p:cNvPr>
          <p:cNvSpPr txBox="1">
            <a:spLocks noGrp="1"/>
          </p:cNvSpPr>
          <p:nvPr>
            <p:ph type="sldNum" sz="quarter" idx="7"/>
          </p:nvPr>
        </p:nvSpPr>
        <p:spPr>
          <a:xfrm>
            <a:off x="5501170" y="3138859"/>
            <a:ext cx="325110" cy="83997"/>
          </a:xfrm>
          <a:prstGeom prst="rect">
            <a:avLst/>
          </a:prstGeom>
        </p:spPr>
        <p:txBody>
          <a:bodyPr vert="horz" wrap="square" lIns="0" tIns="6985" rIns="0" bIns="0" rtlCol="0">
            <a:spAutoFit/>
          </a:bodyPr>
          <a:lstStyle/>
          <a:p>
            <a:pPr marL="39370">
              <a:lnSpc>
                <a:spcPct val="100000"/>
              </a:lnSpc>
              <a:spcBef>
                <a:spcPts val="55"/>
              </a:spcBef>
            </a:pPr>
            <a:fld id="{81D60167-4931-47E6-BA6A-407CBD079E47}" type="slidenum">
              <a:rPr dirty="0">
                <a:latin typeface="华文中宋" panose="02010600040101010101" pitchFamily="2" charset="-122"/>
                <a:ea typeface="华文中宋" panose="02010600040101010101" pitchFamily="2" charset="-122"/>
              </a:rPr>
              <a:t>5</a:t>
            </a:fld>
            <a:r>
              <a:rPr spc="-10" dirty="0">
                <a:latin typeface="华文中宋" panose="02010600040101010101" pitchFamily="2" charset="-122"/>
                <a:ea typeface="华文中宋" panose="02010600040101010101" pitchFamily="2" charset="-122"/>
              </a:rPr>
              <a:t> </a:t>
            </a:r>
            <a:r>
              <a:rPr dirty="0">
                <a:latin typeface="华文中宋" panose="02010600040101010101" pitchFamily="2" charset="-122"/>
                <a:ea typeface="华文中宋" panose="02010600040101010101" pitchFamily="2" charset="-122"/>
              </a:rPr>
              <a:t>/</a:t>
            </a:r>
            <a:r>
              <a:rPr spc="-5" dirty="0">
                <a:latin typeface="华文中宋" panose="02010600040101010101" pitchFamily="2" charset="-122"/>
                <a:ea typeface="华文中宋" panose="02010600040101010101" pitchFamily="2" charset="-122"/>
              </a:rPr>
              <a:t> </a:t>
            </a:r>
            <a:r>
              <a:rPr spc="-25" dirty="0">
                <a:latin typeface="华文中宋" panose="02010600040101010101" pitchFamily="2" charset="-122"/>
                <a:ea typeface="华文中宋" panose="02010600040101010101" pitchFamily="2" charset="-122"/>
              </a:rPr>
              <a:t>12</a:t>
            </a:r>
          </a:p>
        </p:txBody>
      </p:sp>
      <p:sp>
        <p:nvSpPr>
          <p:cNvPr id="46" name="object 16">
            <a:extLst>
              <a:ext uri="{FF2B5EF4-FFF2-40B4-BE49-F238E27FC236}">
                <a16:creationId xmlns:a16="http://schemas.microsoft.com/office/drawing/2014/main" id="{2FCCED23-89C1-4031-9331-63C5A76A2F61}"/>
              </a:ext>
            </a:extLst>
          </p:cNvPr>
          <p:cNvSpPr txBox="1">
            <a:spLocks/>
          </p:cNvSpPr>
          <p:nvPr/>
        </p:nvSpPr>
        <p:spPr>
          <a:xfrm>
            <a:off x="2369976" y="3134998"/>
            <a:ext cx="553403" cy="103233"/>
          </a:xfrm>
          <a:prstGeom prst="rect">
            <a:avLst/>
          </a:prstGeom>
        </p:spPr>
        <p:txBody>
          <a:bodyPr vert="horz" wrap="square" lIns="0" tIns="10795" rIns="0" bIns="0" rtlCol="0">
            <a:spAutoFit/>
          </a:bodyPr>
          <a:lstStyle>
            <a:defPPr>
              <a:defRPr kern="0"/>
            </a:defPPr>
          </a:lstStyle>
          <a:p>
            <a:pPr marL="12700" algn="ctr">
              <a:spcBef>
                <a:spcPts val="85"/>
              </a:spcBef>
            </a:pPr>
            <a:r>
              <a:rPr lang="en-US" altLang="zh-CN" sz="600" spc="-75">
                <a:solidFill>
                  <a:schemeClr val="bg1"/>
                </a:solidFill>
                <a:latin typeface="华文中宋" panose="02010600040101010101" pitchFamily="2" charset="-122"/>
                <a:ea typeface="华文中宋" panose="02010600040101010101" pitchFamily="2" charset="-122"/>
              </a:rPr>
              <a:t>1</a:t>
            </a:r>
            <a:r>
              <a:rPr lang="en-US" altLang="zh-CN" sz="600" spc="-75" baseline="30000">
                <a:solidFill>
                  <a:schemeClr val="bg1"/>
                </a:solidFill>
                <a:latin typeface="华文中宋" panose="02010600040101010101" pitchFamily="2" charset="-122"/>
                <a:ea typeface="华文中宋" panose="02010600040101010101" pitchFamily="2" charset="-122"/>
              </a:rPr>
              <a:t>st</a:t>
            </a:r>
            <a:r>
              <a:rPr lang="en-US" altLang="zh-CN" sz="600" spc="-75">
                <a:solidFill>
                  <a:schemeClr val="bg1"/>
                </a:solidFill>
                <a:latin typeface="华文中宋" panose="02010600040101010101" pitchFamily="2" charset="-122"/>
                <a:ea typeface="华文中宋" panose="02010600040101010101" pitchFamily="2" charset="-122"/>
              </a:rPr>
              <a:t>  Nov  2024 </a:t>
            </a:r>
            <a:endParaRPr lang="en-US" sz="600" spc="-75" dirty="0">
              <a:solidFill>
                <a:schemeClr val="bg1"/>
              </a:solidFill>
              <a:latin typeface="华文中宋" panose="02010600040101010101" pitchFamily="2" charset="-122"/>
              <a:ea typeface="华文中宋" panose="02010600040101010101" pitchFamily="2" charset="-122"/>
            </a:endParaRPr>
          </a:p>
        </p:txBody>
      </p:sp>
      <p:sp>
        <p:nvSpPr>
          <p:cNvPr id="47" name="矩形 46">
            <a:extLst>
              <a:ext uri="{FF2B5EF4-FFF2-40B4-BE49-F238E27FC236}">
                <a16:creationId xmlns:a16="http://schemas.microsoft.com/office/drawing/2014/main" id="{3439CE39-9361-4259-9702-4918546D0A07}"/>
              </a:ext>
            </a:extLst>
          </p:cNvPr>
          <p:cNvSpPr/>
          <p:nvPr/>
        </p:nvSpPr>
        <p:spPr>
          <a:xfrm>
            <a:off x="1112676" y="25390"/>
            <a:ext cx="2514600" cy="184666"/>
          </a:xfrm>
          <a:prstGeom prst="rect">
            <a:avLst/>
          </a:prstGeom>
        </p:spPr>
        <p:txBody>
          <a:bodyPr wrap="square">
            <a:spAutoFit/>
          </a:bodyPr>
          <a:lstStyle/>
          <a:p>
            <a:r>
              <a:rPr lang="zh-CN" altLang="en-US" sz="600" b="1" dirty="0">
                <a:solidFill>
                  <a:schemeClr val="bg1">
                    <a:lumMod val="65000"/>
                  </a:schemeClr>
                </a:solidFill>
                <a:latin typeface="华文中宋" panose="02010600040101010101" pitchFamily="2" charset="-122"/>
                <a:ea typeface="华文中宋" panose="02010600040101010101" pitchFamily="2" charset="-122"/>
              </a:rPr>
              <a:t>Terminology </a:t>
            </a:r>
            <a:r>
              <a:rPr lang="en-US" altLang="zh-CN" sz="600" b="1" dirty="0">
                <a:solidFill>
                  <a:schemeClr val="bg1">
                    <a:lumMod val="65000"/>
                  </a:schemeClr>
                </a:solidFill>
                <a:latin typeface="华文中宋" panose="02010600040101010101" pitchFamily="2" charset="-122"/>
                <a:ea typeface="华文中宋" panose="02010600040101010101" pitchFamily="2" charset="-122"/>
              </a:rPr>
              <a:t>	</a:t>
            </a:r>
            <a:r>
              <a:rPr lang="zh-CN" altLang="en-US" sz="600" b="1" dirty="0">
                <a:solidFill>
                  <a:schemeClr val="bg1"/>
                </a:solidFill>
                <a:latin typeface="华文中宋" panose="02010600040101010101" pitchFamily="2" charset="-122"/>
                <a:ea typeface="华文中宋" panose="02010600040101010101" pitchFamily="2" charset="-122"/>
              </a:rPr>
              <a:t>Technical Route </a:t>
            </a:r>
            <a:r>
              <a:rPr lang="en-US" altLang="zh-CN" sz="600" b="1" dirty="0">
                <a:solidFill>
                  <a:schemeClr val="bg1">
                    <a:lumMod val="65000"/>
                  </a:schemeClr>
                </a:solidFill>
                <a:latin typeface="华文中宋" panose="02010600040101010101" pitchFamily="2" charset="-122"/>
                <a:ea typeface="华文中宋" panose="02010600040101010101" pitchFamily="2" charset="-122"/>
              </a:rPr>
              <a:t>	</a:t>
            </a:r>
            <a:r>
              <a:rPr lang="zh-CN" altLang="en-US" sz="600" b="1" dirty="0">
                <a:solidFill>
                  <a:schemeClr val="bg1">
                    <a:lumMod val="65000"/>
                  </a:schemeClr>
                </a:solidFill>
                <a:latin typeface="华文中宋" panose="02010600040101010101" pitchFamily="2" charset="-122"/>
                <a:ea typeface="华文中宋" panose="02010600040101010101" pitchFamily="2" charset="-122"/>
              </a:rPr>
              <a:t>Results</a:t>
            </a:r>
          </a:p>
        </p:txBody>
      </p:sp>
      <p:sp>
        <p:nvSpPr>
          <p:cNvPr id="2" name="矩形 1">
            <a:extLst>
              <a:ext uri="{FF2B5EF4-FFF2-40B4-BE49-F238E27FC236}">
                <a16:creationId xmlns:a16="http://schemas.microsoft.com/office/drawing/2014/main" id="{75ACE1B5-AC82-437A-A28F-3CA7C56974A5}"/>
              </a:ext>
            </a:extLst>
          </p:cNvPr>
          <p:cNvSpPr/>
          <p:nvPr/>
        </p:nvSpPr>
        <p:spPr>
          <a:xfrm>
            <a:off x="167208" y="675564"/>
            <a:ext cx="3985692" cy="2292935"/>
          </a:xfrm>
          <a:prstGeom prst="rect">
            <a:avLst/>
          </a:prstGeom>
        </p:spPr>
        <p:txBody>
          <a:bodyPr wrap="square">
            <a:spAutoFit/>
          </a:bodyPr>
          <a:lstStyle/>
          <a:p>
            <a:r>
              <a:rPr lang="en-US" altLang="zh-CN" sz="1100" b="0" dirty="0">
                <a:solidFill>
                  <a:schemeClr val="tx1"/>
                </a:solidFill>
                <a:effectLst/>
                <a:latin typeface="Georgia" panose="02040502050405020303" pitchFamily="18" charset="0"/>
              </a:rPr>
              <a:t>The target model is a black box, with no access to its structure, parameters, or training data. When using the target model for image classification, typically only a single label is provided without accuracy information. Additionally, API query limits impose cost constraints and potential detection by platform anomaly programs.</a:t>
            </a:r>
          </a:p>
          <a:p>
            <a:br>
              <a:rPr lang="en-US" altLang="zh-CN" sz="1100" b="0" dirty="0">
                <a:solidFill>
                  <a:schemeClr val="tx1"/>
                </a:solidFill>
                <a:effectLst/>
                <a:latin typeface="Georgia" panose="02040502050405020303" pitchFamily="18" charset="0"/>
              </a:rPr>
            </a:br>
            <a:r>
              <a:rPr lang="en-US" altLang="zh-CN" sz="1100" b="0" dirty="0">
                <a:solidFill>
                  <a:schemeClr val="tx1"/>
                </a:solidFill>
                <a:effectLst/>
                <a:latin typeface="Georgia" panose="02040502050405020303" pitchFamily="18" charset="0"/>
              </a:rPr>
              <a:t>Speech systems must handle temporal information changes, which is more complex than image classification. Audio sampling rates are usually high (e.g., 16kHz, implying 16,000 samples per second), whereas images have only hundreds or thousands of pixels (e.g., 28×28 for MNIST and 32×32 for CIFAR-10). </a:t>
            </a:r>
          </a:p>
        </p:txBody>
      </p:sp>
      <p:pic>
        <p:nvPicPr>
          <p:cNvPr id="4" name="图形 3">
            <a:extLst>
              <a:ext uri="{FF2B5EF4-FFF2-40B4-BE49-F238E27FC236}">
                <a16:creationId xmlns:a16="http://schemas.microsoft.com/office/drawing/2014/main" id="{994DEC97-AFDE-4A46-B856-1C5DCB83F1FD}"/>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536502" y="716289"/>
            <a:ext cx="790070" cy="790070"/>
          </a:xfrm>
          <a:prstGeom prst="rect">
            <a:avLst/>
          </a:prstGeom>
        </p:spPr>
      </p:pic>
      <p:pic>
        <p:nvPicPr>
          <p:cNvPr id="6" name="图形 5">
            <a:extLst>
              <a:ext uri="{FF2B5EF4-FFF2-40B4-BE49-F238E27FC236}">
                <a16:creationId xmlns:a16="http://schemas.microsoft.com/office/drawing/2014/main" id="{E31251D8-93AA-46A8-A2FD-CF42B4815973}"/>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4359519" y="1704208"/>
            <a:ext cx="1144037" cy="1144037"/>
          </a:xfrm>
          <a:prstGeom prst="rect">
            <a:avLst/>
          </a:prstGeom>
        </p:spPr>
      </p:pic>
      <p:sp>
        <p:nvSpPr>
          <p:cNvPr id="20" name="object 18">
            <a:extLst>
              <a:ext uri="{FF2B5EF4-FFF2-40B4-BE49-F238E27FC236}">
                <a16:creationId xmlns:a16="http://schemas.microsoft.com/office/drawing/2014/main" id="{E762E94F-B3F8-4D53-BCD2-BEB87F0762E8}"/>
              </a:ext>
            </a:extLst>
          </p:cNvPr>
          <p:cNvSpPr txBox="1">
            <a:spLocks/>
          </p:cNvSpPr>
          <p:nvPr/>
        </p:nvSpPr>
        <p:spPr>
          <a:xfrm>
            <a:off x="695375" y="3134200"/>
            <a:ext cx="812597" cy="103233"/>
          </a:xfrm>
          <a:prstGeom prst="rect">
            <a:avLst/>
          </a:prstGeom>
        </p:spPr>
        <p:txBody>
          <a:bodyPr vert="horz" wrap="square" lIns="0" tIns="10795" rIns="0" bIns="0" rtlCol="0">
            <a:spAutoFit/>
          </a:bodyPr>
          <a:lstStyle>
            <a:defPPr>
              <a:defRPr kern="0"/>
            </a:defPPr>
          </a:lstStyle>
          <a:p>
            <a:pPr marL="12700" algn="ctr">
              <a:spcBef>
                <a:spcPts val="85"/>
              </a:spcBef>
            </a:pPr>
            <a:r>
              <a:rPr lang="en-US" altLang="zh-CN" sz="600" spc="5">
                <a:solidFill>
                  <a:schemeClr val="bg1"/>
                </a:solidFill>
                <a:latin typeface="Times New Roman" panose="02020603050405020304" pitchFamily="18" charset="0"/>
                <a:ea typeface="华文中宋" panose="02010600040101010101" pitchFamily="2" charset="-122"/>
                <a:cs typeface="Times New Roman" panose="02020603050405020304" pitchFamily="18" charset="0"/>
              </a:rPr>
              <a:t>PhilFan</a:t>
            </a:r>
            <a:endParaRPr lang="en-US" sz="600" spc="5" dirty="0">
              <a:solidFill>
                <a:schemeClr val="bg1"/>
              </a:solidFill>
              <a:latin typeface="Times New Roman" panose="02020603050405020304" pitchFamily="18" charset="0"/>
              <a:ea typeface="华文中宋" panose="02010600040101010101" pitchFamily="2" charset="-122"/>
              <a:cs typeface="Times New Roman" panose="02020603050405020304" pitchFamily="18" charset="0"/>
            </a:endParaRPr>
          </a:p>
        </p:txBody>
      </p:sp>
    </p:spTree>
  </p:cSld>
  <p:clrMapOvr>
    <a:masterClrMapping/>
  </p:clrMapOvr>
  <p:transition>
    <p:cut/>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object 3"/>
          <p:cNvGrpSpPr/>
          <p:nvPr/>
        </p:nvGrpSpPr>
        <p:grpSpPr>
          <a:xfrm>
            <a:off x="0" y="25"/>
            <a:ext cx="5765800" cy="485927"/>
            <a:chOff x="0" y="25"/>
            <a:chExt cx="5765800" cy="485927"/>
          </a:xfrm>
        </p:grpSpPr>
        <p:sp>
          <p:nvSpPr>
            <p:cNvPr id="4" name="object 4"/>
            <p:cNvSpPr/>
            <p:nvPr/>
          </p:nvSpPr>
          <p:spPr>
            <a:xfrm>
              <a:off x="4118381" y="25"/>
              <a:ext cx="490220" cy="230504"/>
            </a:xfrm>
            <a:custGeom>
              <a:avLst/>
              <a:gdLst/>
              <a:ahLst/>
              <a:cxnLst/>
              <a:rect l="l" t="t" r="r" b="b"/>
              <a:pathLst>
                <a:path w="490220" h="230504">
                  <a:moveTo>
                    <a:pt x="489635" y="0"/>
                  </a:moveTo>
                  <a:lnTo>
                    <a:pt x="0" y="0"/>
                  </a:lnTo>
                  <a:lnTo>
                    <a:pt x="0" y="230339"/>
                  </a:lnTo>
                  <a:lnTo>
                    <a:pt x="489635" y="230339"/>
                  </a:lnTo>
                  <a:lnTo>
                    <a:pt x="489635" y="0"/>
                  </a:lnTo>
                  <a:close/>
                </a:path>
              </a:pathLst>
            </a:custGeom>
            <a:solidFill>
              <a:srgbClr val="000000"/>
            </a:solidFill>
          </p:spPr>
          <p:txBody>
            <a:bodyPr wrap="square" lIns="0" tIns="0" rIns="0" bIns="0" rtlCol="0"/>
            <a:lstStyle/>
            <a:p>
              <a:endParaRPr>
                <a:latin typeface="华文中宋" panose="02010600040101010101" pitchFamily="2" charset="-122"/>
                <a:ea typeface="华文中宋" panose="02010600040101010101" pitchFamily="2" charset="-122"/>
              </a:endParaRPr>
            </a:p>
          </p:txBody>
        </p:sp>
        <p:sp>
          <p:nvSpPr>
            <p:cNvPr id="6" name="object 6"/>
            <p:cNvSpPr/>
            <p:nvPr/>
          </p:nvSpPr>
          <p:spPr>
            <a:xfrm>
              <a:off x="4608017" y="25"/>
              <a:ext cx="777875" cy="230504"/>
            </a:xfrm>
            <a:custGeom>
              <a:avLst/>
              <a:gdLst/>
              <a:ahLst/>
              <a:cxnLst/>
              <a:rect l="l" t="t" r="r" b="b"/>
              <a:pathLst>
                <a:path w="777875" h="230504">
                  <a:moveTo>
                    <a:pt x="777570" y="0"/>
                  </a:moveTo>
                  <a:lnTo>
                    <a:pt x="0" y="0"/>
                  </a:lnTo>
                  <a:lnTo>
                    <a:pt x="0" y="230339"/>
                  </a:lnTo>
                  <a:lnTo>
                    <a:pt x="777570" y="230339"/>
                  </a:lnTo>
                  <a:lnTo>
                    <a:pt x="777570" y="0"/>
                  </a:lnTo>
                  <a:close/>
                </a:path>
              </a:pathLst>
            </a:custGeom>
            <a:solidFill>
              <a:srgbClr val="000000"/>
            </a:solidFill>
          </p:spPr>
          <p:txBody>
            <a:bodyPr wrap="square" lIns="0" tIns="0" rIns="0" bIns="0" rtlCol="0"/>
            <a:lstStyle/>
            <a:p>
              <a:endParaRPr>
                <a:latin typeface="华文中宋" panose="02010600040101010101" pitchFamily="2" charset="-122"/>
                <a:ea typeface="华文中宋" panose="02010600040101010101" pitchFamily="2" charset="-122"/>
              </a:endParaRPr>
            </a:p>
          </p:txBody>
        </p:sp>
        <p:pic>
          <p:nvPicPr>
            <p:cNvPr id="7" name="object 7"/>
            <p:cNvPicPr/>
            <p:nvPr/>
          </p:nvPicPr>
          <p:blipFill>
            <a:blip r:embed="rId3" cstate="print"/>
            <a:stretch>
              <a:fillRect/>
            </a:stretch>
          </p:blipFill>
          <p:spPr>
            <a:xfrm>
              <a:off x="4702149" y="11545"/>
              <a:ext cx="589326" cy="207300"/>
            </a:xfrm>
            <a:prstGeom prst="rect">
              <a:avLst/>
            </a:prstGeom>
          </p:spPr>
        </p:pic>
        <p:sp>
          <p:nvSpPr>
            <p:cNvPr id="8" name="object 8"/>
            <p:cNvSpPr/>
            <p:nvPr/>
          </p:nvSpPr>
          <p:spPr>
            <a:xfrm>
              <a:off x="5385586" y="25"/>
              <a:ext cx="380213" cy="230504"/>
            </a:xfrm>
            <a:custGeom>
              <a:avLst/>
              <a:gdLst/>
              <a:ahLst/>
              <a:cxnLst/>
              <a:rect l="l" t="t" r="r" b="b"/>
              <a:pathLst>
                <a:path w="374650" h="230504">
                  <a:moveTo>
                    <a:pt x="374408" y="0"/>
                  </a:moveTo>
                  <a:lnTo>
                    <a:pt x="0" y="0"/>
                  </a:lnTo>
                  <a:lnTo>
                    <a:pt x="0" y="230339"/>
                  </a:lnTo>
                  <a:lnTo>
                    <a:pt x="374408" y="230339"/>
                  </a:lnTo>
                  <a:lnTo>
                    <a:pt x="374408" y="0"/>
                  </a:lnTo>
                  <a:close/>
                </a:path>
              </a:pathLst>
            </a:custGeom>
            <a:solidFill>
              <a:srgbClr val="000000"/>
            </a:solidFill>
          </p:spPr>
          <p:txBody>
            <a:bodyPr wrap="square" lIns="0" tIns="0" rIns="0" bIns="0" rtlCol="0"/>
            <a:lstStyle/>
            <a:p>
              <a:endParaRPr>
                <a:latin typeface="华文中宋" panose="02010600040101010101" pitchFamily="2" charset="-122"/>
                <a:ea typeface="华文中宋" panose="02010600040101010101" pitchFamily="2" charset="-122"/>
              </a:endParaRPr>
            </a:p>
          </p:txBody>
        </p:sp>
        <p:pic>
          <p:nvPicPr>
            <p:cNvPr id="9" name="object 9"/>
            <p:cNvPicPr/>
            <p:nvPr/>
          </p:nvPicPr>
          <p:blipFill>
            <a:blip r:embed="rId4" cstate="print"/>
            <a:stretch>
              <a:fillRect/>
            </a:stretch>
          </p:blipFill>
          <p:spPr>
            <a:xfrm>
              <a:off x="5463387" y="3863"/>
              <a:ext cx="218818" cy="218818"/>
            </a:xfrm>
            <a:prstGeom prst="rect">
              <a:avLst/>
            </a:prstGeom>
          </p:spPr>
        </p:pic>
        <p:pic>
          <p:nvPicPr>
            <p:cNvPr id="10" name="object 10"/>
            <p:cNvPicPr/>
            <p:nvPr/>
          </p:nvPicPr>
          <p:blipFill>
            <a:blip r:embed="rId5" cstate="print"/>
            <a:stretch>
              <a:fillRect/>
            </a:stretch>
          </p:blipFill>
          <p:spPr>
            <a:xfrm>
              <a:off x="0" y="230362"/>
              <a:ext cx="5765800" cy="255590"/>
            </a:xfrm>
            <a:prstGeom prst="rect">
              <a:avLst/>
            </a:prstGeom>
          </p:spPr>
        </p:pic>
      </p:grpSp>
      <p:sp>
        <p:nvSpPr>
          <p:cNvPr id="11" name="object 11"/>
          <p:cNvSpPr txBox="1"/>
          <p:nvPr/>
        </p:nvSpPr>
        <p:spPr>
          <a:xfrm>
            <a:off x="196810" y="222730"/>
            <a:ext cx="2609890" cy="232756"/>
          </a:xfrm>
          <a:prstGeom prst="rect">
            <a:avLst/>
          </a:prstGeom>
        </p:spPr>
        <p:txBody>
          <a:bodyPr vert="horz" wrap="square" lIns="0" tIns="17145" rIns="0" bIns="0" rtlCol="0">
            <a:spAutoFit/>
          </a:bodyPr>
          <a:lstStyle/>
          <a:p>
            <a:pPr marL="12700">
              <a:lnSpc>
                <a:spcPct val="100000"/>
              </a:lnSpc>
              <a:spcBef>
                <a:spcPts val="135"/>
              </a:spcBef>
            </a:pPr>
            <a:r>
              <a:rPr lang="en-US" sz="1400" b="1" spc="-15" dirty="0">
                <a:solidFill>
                  <a:srgbClr val="FFFFFF"/>
                </a:solidFill>
                <a:latin typeface="Times New Roman" panose="02020603050405020304" pitchFamily="18" charset="0"/>
                <a:ea typeface="华文中宋" panose="02010600040101010101" pitchFamily="2" charset="-122"/>
                <a:cs typeface="Times New Roman" panose="02020603050405020304" pitchFamily="18" charset="0"/>
              </a:rPr>
              <a:t>Workflow &amp; </a:t>
            </a:r>
            <a:r>
              <a:rPr lang="en-US" altLang="zh-CN" sz="1400" b="1" spc="-15" dirty="0">
                <a:solidFill>
                  <a:srgbClr val="FFFFFF"/>
                </a:solidFill>
                <a:latin typeface="Times New Roman" panose="02020603050405020304" pitchFamily="18" charset="0"/>
                <a:ea typeface="华文中宋" panose="02010600040101010101" pitchFamily="2" charset="-122"/>
                <a:cs typeface="Times New Roman" panose="02020603050405020304" pitchFamily="18" charset="0"/>
              </a:rPr>
              <a:t>Loss Function</a:t>
            </a:r>
            <a:endParaRPr sz="1400" b="1" dirty="0">
              <a:latin typeface="Times New Roman" panose="02020603050405020304" pitchFamily="18" charset="0"/>
              <a:ea typeface="华文中宋" panose="02010600040101010101" pitchFamily="2" charset="-122"/>
              <a:cs typeface="Times New Roman" panose="02020603050405020304" pitchFamily="18" charset="0"/>
            </a:endParaRPr>
          </a:p>
        </p:txBody>
      </p:sp>
      <p:grpSp>
        <p:nvGrpSpPr>
          <p:cNvPr id="22" name="object 15">
            <a:extLst>
              <a:ext uri="{FF2B5EF4-FFF2-40B4-BE49-F238E27FC236}">
                <a16:creationId xmlns:a16="http://schemas.microsoft.com/office/drawing/2014/main" id="{B4E91119-A9A7-4896-BF9E-D4F535457CD0}"/>
              </a:ext>
            </a:extLst>
          </p:cNvPr>
          <p:cNvGrpSpPr/>
          <p:nvPr/>
        </p:nvGrpSpPr>
        <p:grpSpPr>
          <a:xfrm>
            <a:off x="0" y="3141040"/>
            <a:ext cx="5760085" cy="99060"/>
            <a:chOff x="0" y="3141040"/>
            <a:chExt cx="5760085" cy="99060"/>
          </a:xfrm>
        </p:grpSpPr>
        <p:sp>
          <p:nvSpPr>
            <p:cNvPr id="23" name="object 16">
              <a:extLst>
                <a:ext uri="{FF2B5EF4-FFF2-40B4-BE49-F238E27FC236}">
                  <a16:creationId xmlns:a16="http://schemas.microsoft.com/office/drawing/2014/main" id="{7204621D-D8B4-4880-A6B7-9DC0BCEEC2ED}"/>
                </a:ext>
              </a:extLst>
            </p:cNvPr>
            <p:cNvSpPr/>
            <p:nvPr/>
          </p:nvSpPr>
          <p:spPr>
            <a:xfrm>
              <a:off x="0" y="3141040"/>
              <a:ext cx="3456304" cy="99060"/>
            </a:xfrm>
            <a:custGeom>
              <a:avLst/>
              <a:gdLst/>
              <a:ahLst/>
              <a:cxnLst/>
              <a:rect l="l" t="t" r="r" b="b"/>
              <a:pathLst>
                <a:path w="3456304" h="99060">
                  <a:moveTo>
                    <a:pt x="3456038" y="0"/>
                  </a:moveTo>
                  <a:lnTo>
                    <a:pt x="2016036" y="0"/>
                  </a:lnTo>
                  <a:lnTo>
                    <a:pt x="0" y="0"/>
                  </a:lnTo>
                  <a:lnTo>
                    <a:pt x="0" y="98983"/>
                  </a:lnTo>
                  <a:lnTo>
                    <a:pt x="2016036" y="98983"/>
                  </a:lnTo>
                  <a:lnTo>
                    <a:pt x="3456038" y="98983"/>
                  </a:lnTo>
                  <a:lnTo>
                    <a:pt x="3456038" y="0"/>
                  </a:lnTo>
                  <a:close/>
                </a:path>
              </a:pathLst>
            </a:custGeom>
            <a:solidFill>
              <a:srgbClr val="000000"/>
            </a:solidFill>
          </p:spPr>
          <p:txBody>
            <a:bodyPr wrap="square" lIns="0" tIns="0" rIns="0" bIns="0" rtlCol="0"/>
            <a:lstStyle/>
            <a:p>
              <a:endParaRPr>
                <a:latin typeface="华文中宋" panose="02010600040101010101" pitchFamily="2" charset="-122"/>
                <a:ea typeface="华文中宋" panose="02010600040101010101" pitchFamily="2" charset="-122"/>
              </a:endParaRPr>
            </a:p>
          </p:txBody>
        </p:sp>
        <p:sp>
          <p:nvSpPr>
            <p:cNvPr id="24" name="object 17">
              <a:extLst>
                <a:ext uri="{FF2B5EF4-FFF2-40B4-BE49-F238E27FC236}">
                  <a16:creationId xmlns:a16="http://schemas.microsoft.com/office/drawing/2014/main" id="{BCF86EAB-3CE2-4658-A1E7-9D8761CAABA3}"/>
                </a:ext>
              </a:extLst>
            </p:cNvPr>
            <p:cNvSpPr/>
            <p:nvPr/>
          </p:nvSpPr>
          <p:spPr>
            <a:xfrm>
              <a:off x="3456038" y="3141040"/>
              <a:ext cx="2304415" cy="99060"/>
            </a:xfrm>
            <a:custGeom>
              <a:avLst/>
              <a:gdLst/>
              <a:ahLst/>
              <a:cxnLst/>
              <a:rect l="l" t="t" r="r" b="b"/>
              <a:pathLst>
                <a:path w="2304415" h="99060">
                  <a:moveTo>
                    <a:pt x="2303957" y="0"/>
                  </a:moveTo>
                  <a:lnTo>
                    <a:pt x="1958378" y="0"/>
                  </a:lnTo>
                  <a:lnTo>
                    <a:pt x="0" y="0"/>
                  </a:lnTo>
                  <a:lnTo>
                    <a:pt x="0" y="98983"/>
                  </a:lnTo>
                  <a:lnTo>
                    <a:pt x="1958378" y="98983"/>
                  </a:lnTo>
                  <a:lnTo>
                    <a:pt x="2303957" y="98983"/>
                  </a:lnTo>
                  <a:lnTo>
                    <a:pt x="2303957" y="0"/>
                  </a:lnTo>
                  <a:close/>
                </a:path>
              </a:pathLst>
            </a:custGeom>
            <a:solidFill>
              <a:srgbClr val="003E87"/>
            </a:solidFill>
          </p:spPr>
          <p:txBody>
            <a:bodyPr wrap="square" lIns="0" tIns="0" rIns="0" bIns="0" rtlCol="0"/>
            <a:lstStyle/>
            <a:p>
              <a:endParaRPr>
                <a:latin typeface="华文中宋" panose="02010600040101010101" pitchFamily="2" charset="-122"/>
                <a:ea typeface="华文中宋" panose="02010600040101010101" pitchFamily="2" charset="-122"/>
              </a:endParaRPr>
            </a:p>
          </p:txBody>
        </p:sp>
      </p:grpSp>
      <p:sp>
        <p:nvSpPr>
          <p:cNvPr id="26" name="object 21">
            <a:extLst>
              <a:ext uri="{FF2B5EF4-FFF2-40B4-BE49-F238E27FC236}">
                <a16:creationId xmlns:a16="http://schemas.microsoft.com/office/drawing/2014/main" id="{4C598C02-0A32-456C-96E0-902143F3A328}"/>
              </a:ext>
            </a:extLst>
          </p:cNvPr>
          <p:cNvSpPr txBox="1">
            <a:spLocks noGrp="1"/>
          </p:cNvSpPr>
          <p:nvPr>
            <p:ph type="sldNum" sz="quarter" idx="7"/>
          </p:nvPr>
        </p:nvSpPr>
        <p:spPr>
          <a:xfrm>
            <a:off x="5501170" y="3138859"/>
            <a:ext cx="325110" cy="83997"/>
          </a:xfrm>
          <a:prstGeom prst="rect">
            <a:avLst/>
          </a:prstGeom>
        </p:spPr>
        <p:txBody>
          <a:bodyPr vert="horz" wrap="square" lIns="0" tIns="6985" rIns="0" bIns="0" rtlCol="0">
            <a:spAutoFit/>
          </a:bodyPr>
          <a:lstStyle/>
          <a:p>
            <a:pPr marL="39370">
              <a:lnSpc>
                <a:spcPct val="100000"/>
              </a:lnSpc>
              <a:spcBef>
                <a:spcPts val="55"/>
              </a:spcBef>
            </a:pPr>
            <a:fld id="{81D60167-4931-47E6-BA6A-407CBD079E47}" type="slidenum">
              <a:rPr dirty="0">
                <a:latin typeface="华文中宋" panose="02010600040101010101" pitchFamily="2" charset="-122"/>
                <a:ea typeface="华文中宋" panose="02010600040101010101" pitchFamily="2" charset="-122"/>
              </a:rPr>
              <a:t>6</a:t>
            </a:fld>
            <a:r>
              <a:rPr spc="-10" dirty="0">
                <a:latin typeface="华文中宋" panose="02010600040101010101" pitchFamily="2" charset="-122"/>
                <a:ea typeface="华文中宋" panose="02010600040101010101" pitchFamily="2" charset="-122"/>
              </a:rPr>
              <a:t> </a:t>
            </a:r>
            <a:r>
              <a:rPr dirty="0">
                <a:latin typeface="华文中宋" panose="02010600040101010101" pitchFamily="2" charset="-122"/>
                <a:ea typeface="华文中宋" panose="02010600040101010101" pitchFamily="2" charset="-122"/>
              </a:rPr>
              <a:t>/</a:t>
            </a:r>
            <a:r>
              <a:rPr spc="-5" dirty="0">
                <a:latin typeface="华文中宋" panose="02010600040101010101" pitchFamily="2" charset="-122"/>
                <a:ea typeface="华文中宋" panose="02010600040101010101" pitchFamily="2" charset="-122"/>
              </a:rPr>
              <a:t> </a:t>
            </a:r>
            <a:r>
              <a:rPr spc="-25" dirty="0">
                <a:latin typeface="华文中宋" panose="02010600040101010101" pitchFamily="2" charset="-122"/>
                <a:ea typeface="华文中宋" panose="02010600040101010101" pitchFamily="2" charset="-122"/>
              </a:rPr>
              <a:t>12</a:t>
            </a:r>
          </a:p>
        </p:txBody>
      </p:sp>
      <p:sp>
        <p:nvSpPr>
          <p:cNvPr id="31" name="object 16">
            <a:extLst>
              <a:ext uri="{FF2B5EF4-FFF2-40B4-BE49-F238E27FC236}">
                <a16:creationId xmlns:a16="http://schemas.microsoft.com/office/drawing/2014/main" id="{099E4F91-823E-48E8-934B-8F8559C394B0}"/>
              </a:ext>
            </a:extLst>
          </p:cNvPr>
          <p:cNvSpPr txBox="1">
            <a:spLocks/>
          </p:cNvSpPr>
          <p:nvPr/>
        </p:nvSpPr>
        <p:spPr>
          <a:xfrm>
            <a:off x="2369976" y="3134998"/>
            <a:ext cx="553403" cy="103233"/>
          </a:xfrm>
          <a:prstGeom prst="rect">
            <a:avLst/>
          </a:prstGeom>
        </p:spPr>
        <p:txBody>
          <a:bodyPr vert="horz" wrap="square" lIns="0" tIns="10795" rIns="0" bIns="0" rtlCol="0">
            <a:spAutoFit/>
          </a:bodyPr>
          <a:lstStyle>
            <a:defPPr>
              <a:defRPr kern="0"/>
            </a:defPPr>
          </a:lstStyle>
          <a:p>
            <a:pPr marL="12700" algn="ctr">
              <a:spcBef>
                <a:spcPts val="85"/>
              </a:spcBef>
            </a:pPr>
            <a:r>
              <a:rPr lang="en-US" altLang="zh-CN" sz="600" spc="-75">
                <a:solidFill>
                  <a:schemeClr val="bg1"/>
                </a:solidFill>
                <a:latin typeface="华文中宋" panose="02010600040101010101" pitchFamily="2" charset="-122"/>
                <a:ea typeface="华文中宋" panose="02010600040101010101" pitchFamily="2" charset="-122"/>
              </a:rPr>
              <a:t>1</a:t>
            </a:r>
            <a:r>
              <a:rPr lang="en-US" altLang="zh-CN" sz="600" spc="-75" baseline="30000">
                <a:solidFill>
                  <a:schemeClr val="bg1"/>
                </a:solidFill>
                <a:latin typeface="华文中宋" panose="02010600040101010101" pitchFamily="2" charset="-122"/>
                <a:ea typeface="华文中宋" panose="02010600040101010101" pitchFamily="2" charset="-122"/>
              </a:rPr>
              <a:t>st</a:t>
            </a:r>
            <a:r>
              <a:rPr lang="en-US" altLang="zh-CN" sz="600" spc="-75">
                <a:solidFill>
                  <a:schemeClr val="bg1"/>
                </a:solidFill>
                <a:latin typeface="华文中宋" panose="02010600040101010101" pitchFamily="2" charset="-122"/>
                <a:ea typeface="华文中宋" panose="02010600040101010101" pitchFamily="2" charset="-122"/>
              </a:rPr>
              <a:t>  Nov  2024 </a:t>
            </a:r>
            <a:endParaRPr lang="en-US" sz="600" spc="-75" dirty="0">
              <a:solidFill>
                <a:schemeClr val="bg1"/>
              </a:solidFill>
              <a:latin typeface="华文中宋" panose="02010600040101010101" pitchFamily="2" charset="-122"/>
              <a:ea typeface="华文中宋" panose="02010600040101010101" pitchFamily="2" charset="-122"/>
            </a:endParaRPr>
          </a:p>
        </p:txBody>
      </p:sp>
      <p:pic>
        <p:nvPicPr>
          <p:cNvPr id="2" name="图片 1">
            <a:extLst>
              <a:ext uri="{FF2B5EF4-FFF2-40B4-BE49-F238E27FC236}">
                <a16:creationId xmlns:a16="http://schemas.microsoft.com/office/drawing/2014/main" id="{6A9D2A1F-752D-427D-917C-BB6508DF4B48}"/>
              </a:ext>
            </a:extLst>
          </p:cNvPr>
          <p:cNvPicPr>
            <a:picLocks noChangeAspect="1"/>
          </p:cNvPicPr>
          <p:nvPr/>
        </p:nvPicPr>
        <p:blipFill>
          <a:blip r:embed="rId6"/>
          <a:stretch>
            <a:fillRect/>
          </a:stretch>
        </p:blipFill>
        <p:spPr>
          <a:xfrm>
            <a:off x="107950" y="716289"/>
            <a:ext cx="5549900" cy="1108326"/>
          </a:xfrm>
          <a:prstGeom prst="rect">
            <a:avLst/>
          </a:prstGeom>
        </p:spPr>
      </p:pic>
      <p:pic>
        <p:nvPicPr>
          <p:cNvPr id="15" name="图片 14">
            <a:extLst>
              <a:ext uri="{FF2B5EF4-FFF2-40B4-BE49-F238E27FC236}">
                <a16:creationId xmlns:a16="http://schemas.microsoft.com/office/drawing/2014/main" id="{76AF723F-F38C-4A99-8086-5811717B23A7}"/>
              </a:ext>
            </a:extLst>
          </p:cNvPr>
          <p:cNvPicPr>
            <a:picLocks noChangeAspect="1"/>
          </p:cNvPicPr>
          <p:nvPr/>
        </p:nvPicPr>
        <p:blipFill>
          <a:blip r:embed="rId7"/>
          <a:stretch>
            <a:fillRect/>
          </a:stretch>
        </p:blipFill>
        <p:spPr>
          <a:xfrm>
            <a:off x="368300" y="1992662"/>
            <a:ext cx="1333582" cy="276415"/>
          </a:xfrm>
          <a:prstGeom prst="rect">
            <a:avLst/>
          </a:prstGeom>
        </p:spPr>
      </p:pic>
      <p:pic>
        <p:nvPicPr>
          <p:cNvPr id="16" name="图片 15">
            <a:extLst>
              <a:ext uri="{FF2B5EF4-FFF2-40B4-BE49-F238E27FC236}">
                <a16:creationId xmlns:a16="http://schemas.microsoft.com/office/drawing/2014/main" id="{CCCE4055-A60A-4453-AA59-62BF07327505}"/>
              </a:ext>
            </a:extLst>
          </p:cNvPr>
          <p:cNvPicPr>
            <a:picLocks noChangeAspect="1"/>
          </p:cNvPicPr>
          <p:nvPr/>
        </p:nvPicPr>
        <p:blipFill>
          <a:blip r:embed="rId8"/>
          <a:stretch>
            <a:fillRect/>
          </a:stretch>
        </p:blipFill>
        <p:spPr>
          <a:xfrm>
            <a:off x="389549" y="2582529"/>
            <a:ext cx="1905000" cy="248851"/>
          </a:xfrm>
          <a:prstGeom prst="rect">
            <a:avLst/>
          </a:prstGeom>
        </p:spPr>
      </p:pic>
      <p:cxnSp>
        <p:nvCxnSpPr>
          <p:cNvPr id="20" name="直接箭头连接符 19">
            <a:extLst>
              <a:ext uri="{FF2B5EF4-FFF2-40B4-BE49-F238E27FC236}">
                <a16:creationId xmlns:a16="http://schemas.microsoft.com/office/drawing/2014/main" id="{5CF4342C-14E1-426F-AD57-82B163DF0A21}"/>
              </a:ext>
            </a:extLst>
          </p:cNvPr>
          <p:cNvCxnSpPr>
            <a:stCxn id="15" idx="2"/>
          </p:cNvCxnSpPr>
          <p:nvPr/>
        </p:nvCxnSpPr>
        <p:spPr>
          <a:xfrm>
            <a:off x="1035091" y="2269077"/>
            <a:ext cx="0" cy="25948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5" name="矩形 34">
            <a:extLst>
              <a:ext uri="{FF2B5EF4-FFF2-40B4-BE49-F238E27FC236}">
                <a16:creationId xmlns:a16="http://schemas.microsoft.com/office/drawing/2014/main" id="{1125C79A-22D1-4F87-B6E8-35954F33F170}"/>
              </a:ext>
            </a:extLst>
          </p:cNvPr>
          <p:cNvSpPr/>
          <p:nvPr/>
        </p:nvSpPr>
        <p:spPr>
          <a:xfrm>
            <a:off x="1112676" y="25390"/>
            <a:ext cx="2514600" cy="184666"/>
          </a:xfrm>
          <a:prstGeom prst="rect">
            <a:avLst/>
          </a:prstGeom>
        </p:spPr>
        <p:txBody>
          <a:bodyPr wrap="square">
            <a:spAutoFit/>
          </a:bodyPr>
          <a:lstStyle/>
          <a:p>
            <a:r>
              <a:rPr lang="zh-CN" altLang="en-US" sz="600" b="1" dirty="0">
                <a:solidFill>
                  <a:schemeClr val="bg1">
                    <a:lumMod val="65000"/>
                  </a:schemeClr>
                </a:solidFill>
                <a:latin typeface="华文中宋" panose="02010600040101010101" pitchFamily="2" charset="-122"/>
                <a:ea typeface="华文中宋" panose="02010600040101010101" pitchFamily="2" charset="-122"/>
              </a:rPr>
              <a:t>Terminology </a:t>
            </a:r>
            <a:r>
              <a:rPr lang="en-US" altLang="zh-CN" sz="600" b="1" dirty="0">
                <a:solidFill>
                  <a:schemeClr val="bg1">
                    <a:lumMod val="65000"/>
                  </a:schemeClr>
                </a:solidFill>
                <a:latin typeface="华文中宋" panose="02010600040101010101" pitchFamily="2" charset="-122"/>
                <a:ea typeface="华文中宋" panose="02010600040101010101" pitchFamily="2" charset="-122"/>
              </a:rPr>
              <a:t>	</a:t>
            </a:r>
            <a:r>
              <a:rPr lang="zh-CN" altLang="en-US" sz="600" b="1" dirty="0">
                <a:solidFill>
                  <a:schemeClr val="bg1"/>
                </a:solidFill>
                <a:latin typeface="华文中宋" panose="02010600040101010101" pitchFamily="2" charset="-122"/>
                <a:ea typeface="华文中宋" panose="02010600040101010101" pitchFamily="2" charset="-122"/>
              </a:rPr>
              <a:t>Technical Route </a:t>
            </a:r>
            <a:r>
              <a:rPr lang="en-US" altLang="zh-CN" sz="600" b="1" dirty="0">
                <a:solidFill>
                  <a:schemeClr val="bg1">
                    <a:lumMod val="65000"/>
                  </a:schemeClr>
                </a:solidFill>
                <a:latin typeface="华文中宋" panose="02010600040101010101" pitchFamily="2" charset="-122"/>
                <a:ea typeface="华文中宋" panose="02010600040101010101" pitchFamily="2" charset="-122"/>
              </a:rPr>
              <a:t>	</a:t>
            </a:r>
            <a:r>
              <a:rPr lang="zh-CN" altLang="en-US" sz="600" b="1" dirty="0">
                <a:solidFill>
                  <a:schemeClr val="bg1">
                    <a:lumMod val="65000"/>
                  </a:schemeClr>
                </a:solidFill>
                <a:latin typeface="华文中宋" panose="02010600040101010101" pitchFamily="2" charset="-122"/>
                <a:ea typeface="华文中宋" panose="02010600040101010101" pitchFamily="2" charset="-122"/>
              </a:rPr>
              <a:t>Results</a:t>
            </a:r>
          </a:p>
        </p:txBody>
      </p:sp>
      <p:sp>
        <p:nvSpPr>
          <p:cNvPr id="21" name="object 18">
            <a:extLst>
              <a:ext uri="{FF2B5EF4-FFF2-40B4-BE49-F238E27FC236}">
                <a16:creationId xmlns:a16="http://schemas.microsoft.com/office/drawing/2014/main" id="{11AFE53D-3644-4403-AF5A-E6CE22B83D17}"/>
              </a:ext>
            </a:extLst>
          </p:cNvPr>
          <p:cNvSpPr txBox="1">
            <a:spLocks/>
          </p:cNvSpPr>
          <p:nvPr/>
        </p:nvSpPr>
        <p:spPr>
          <a:xfrm>
            <a:off x="695375" y="3134200"/>
            <a:ext cx="812597" cy="103233"/>
          </a:xfrm>
          <a:prstGeom prst="rect">
            <a:avLst/>
          </a:prstGeom>
        </p:spPr>
        <p:txBody>
          <a:bodyPr vert="horz" wrap="square" lIns="0" tIns="10795" rIns="0" bIns="0" rtlCol="0">
            <a:spAutoFit/>
          </a:bodyPr>
          <a:lstStyle>
            <a:defPPr>
              <a:defRPr kern="0"/>
            </a:defPPr>
          </a:lstStyle>
          <a:p>
            <a:pPr marL="12700" algn="ctr">
              <a:spcBef>
                <a:spcPts val="85"/>
              </a:spcBef>
            </a:pPr>
            <a:r>
              <a:rPr lang="en-US" altLang="zh-CN" sz="600" spc="5">
                <a:solidFill>
                  <a:schemeClr val="bg1"/>
                </a:solidFill>
                <a:latin typeface="Times New Roman" panose="02020603050405020304" pitchFamily="18" charset="0"/>
                <a:ea typeface="华文中宋" panose="02010600040101010101" pitchFamily="2" charset="-122"/>
                <a:cs typeface="Times New Roman" panose="02020603050405020304" pitchFamily="18" charset="0"/>
              </a:rPr>
              <a:t>PhilFan</a:t>
            </a:r>
            <a:endParaRPr lang="en-US" sz="600" spc="5" dirty="0">
              <a:solidFill>
                <a:schemeClr val="bg1"/>
              </a:solidFill>
              <a:latin typeface="Times New Roman" panose="02020603050405020304" pitchFamily="18" charset="0"/>
              <a:ea typeface="华文中宋" panose="02010600040101010101" pitchFamily="2" charset="-122"/>
              <a:cs typeface="Times New Roman" panose="02020603050405020304" pitchFamily="18" charset="0"/>
            </a:endParaRPr>
          </a:p>
        </p:txBody>
      </p:sp>
    </p:spTree>
  </p:cSld>
  <p:clrMapOvr>
    <a:masterClrMapping/>
  </p:clrMapOvr>
  <p:transition>
    <p:cut/>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object 10">
            <a:extLst>
              <a:ext uri="{FF2B5EF4-FFF2-40B4-BE49-F238E27FC236}">
                <a16:creationId xmlns:a16="http://schemas.microsoft.com/office/drawing/2014/main" id="{65D9EBBC-5CB4-481C-AF7C-ADEC2EDDFD4E}"/>
              </a:ext>
            </a:extLst>
          </p:cNvPr>
          <p:cNvPicPr/>
          <p:nvPr/>
        </p:nvPicPr>
        <p:blipFill>
          <a:blip r:embed="rId3" cstate="print"/>
          <a:stretch>
            <a:fillRect/>
          </a:stretch>
        </p:blipFill>
        <p:spPr>
          <a:xfrm>
            <a:off x="0" y="230362"/>
            <a:ext cx="5778500" cy="255590"/>
          </a:xfrm>
          <a:prstGeom prst="rect">
            <a:avLst/>
          </a:prstGeom>
        </p:spPr>
      </p:pic>
      <p:grpSp>
        <p:nvGrpSpPr>
          <p:cNvPr id="3" name="object 3"/>
          <p:cNvGrpSpPr/>
          <p:nvPr/>
        </p:nvGrpSpPr>
        <p:grpSpPr>
          <a:xfrm>
            <a:off x="4118381" y="25"/>
            <a:ext cx="1647419" cy="230504"/>
            <a:chOff x="4118381" y="25"/>
            <a:chExt cx="1647419" cy="230504"/>
          </a:xfrm>
        </p:grpSpPr>
        <p:sp>
          <p:nvSpPr>
            <p:cNvPr id="4" name="object 4"/>
            <p:cNvSpPr/>
            <p:nvPr/>
          </p:nvSpPr>
          <p:spPr>
            <a:xfrm>
              <a:off x="4118381" y="25"/>
              <a:ext cx="490220" cy="230504"/>
            </a:xfrm>
            <a:custGeom>
              <a:avLst/>
              <a:gdLst/>
              <a:ahLst/>
              <a:cxnLst/>
              <a:rect l="l" t="t" r="r" b="b"/>
              <a:pathLst>
                <a:path w="490220" h="230504">
                  <a:moveTo>
                    <a:pt x="489635" y="0"/>
                  </a:moveTo>
                  <a:lnTo>
                    <a:pt x="0" y="0"/>
                  </a:lnTo>
                  <a:lnTo>
                    <a:pt x="0" y="230339"/>
                  </a:lnTo>
                  <a:lnTo>
                    <a:pt x="489635" y="230339"/>
                  </a:lnTo>
                  <a:lnTo>
                    <a:pt x="489635" y="0"/>
                  </a:lnTo>
                  <a:close/>
                </a:path>
              </a:pathLst>
            </a:custGeom>
            <a:solidFill>
              <a:srgbClr val="000000"/>
            </a:solidFill>
          </p:spPr>
          <p:txBody>
            <a:bodyPr wrap="square" lIns="0" tIns="0" rIns="0" bIns="0" rtlCol="0"/>
            <a:lstStyle/>
            <a:p>
              <a:endParaRPr>
                <a:latin typeface="华文中宋" panose="02010600040101010101" pitchFamily="2" charset="-122"/>
                <a:ea typeface="华文中宋" panose="02010600040101010101" pitchFamily="2" charset="-122"/>
              </a:endParaRPr>
            </a:p>
          </p:txBody>
        </p:sp>
        <p:sp>
          <p:nvSpPr>
            <p:cNvPr id="6" name="object 6"/>
            <p:cNvSpPr/>
            <p:nvPr/>
          </p:nvSpPr>
          <p:spPr>
            <a:xfrm>
              <a:off x="4608017" y="25"/>
              <a:ext cx="777875" cy="230504"/>
            </a:xfrm>
            <a:custGeom>
              <a:avLst/>
              <a:gdLst/>
              <a:ahLst/>
              <a:cxnLst/>
              <a:rect l="l" t="t" r="r" b="b"/>
              <a:pathLst>
                <a:path w="777875" h="230504">
                  <a:moveTo>
                    <a:pt x="777570" y="0"/>
                  </a:moveTo>
                  <a:lnTo>
                    <a:pt x="0" y="0"/>
                  </a:lnTo>
                  <a:lnTo>
                    <a:pt x="0" y="230339"/>
                  </a:lnTo>
                  <a:lnTo>
                    <a:pt x="777570" y="230339"/>
                  </a:lnTo>
                  <a:lnTo>
                    <a:pt x="777570" y="0"/>
                  </a:lnTo>
                  <a:close/>
                </a:path>
              </a:pathLst>
            </a:custGeom>
            <a:solidFill>
              <a:srgbClr val="000000"/>
            </a:solidFill>
          </p:spPr>
          <p:txBody>
            <a:bodyPr wrap="square" lIns="0" tIns="0" rIns="0" bIns="0" rtlCol="0"/>
            <a:lstStyle/>
            <a:p>
              <a:endParaRPr>
                <a:latin typeface="华文中宋" panose="02010600040101010101" pitchFamily="2" charset="-122"/>
                <a:ea typeface="华文中宋" panose="02010600040101010101" pitchFamily="2" charset="-122"/>
              </a:endParaRPr>
            </a:p>
          </p:txBody>
        </p:sp>
        <p:pic>
          <p:nvPicPr>
            <p:cNvPr id="7" name="object 7"/>
            <p:cNvPicPr/>
            <p:nvPr/>
          </p:nvPicPr>
          <p:blipFill>
            <a:blip r:embed="rId4" cstate="print"/>
            <a:stretch>
              <a:fillRect/>
            </a:stretch>
          </p:blipFill>
          <p:spPr>
            <a:xfrm>
              <a:off x="4702149" y="11545"/>
              <a:ext cx="589326" cy="207300"/>
            </a:xfrm>
            <a:prstGeom prst="rect">
              <a:avLst/>
            </a:prstGeom>
          </p:spPr>
        </p:pic>
        <p:sp>
          <p:nvSpPr>
            <p:cNvPr id="8" name="object 8"/>
            <p:cNvSpPr/>
            <p:nvPr/>
          </p:nvSpPr>
          <p:spPr>
            <a:xfrm>
              <a:off x="5385587" y="25"/>
              <a:ext cx="380213" cy="230504"/>
            </a:xfrm>
            <a:custGeom>
              <a:avLst/>
              <a:gdLst/>
              <a:ahLst/>
              <a:cxnLst/>
              <a:rect l="l" t="t" r="r" b="b"/>
              <a:pathLst>
                <a:path w="374650" h="230504">
                  <a:moveTo>
                    <a:pt x="374408" y="0"/>
                  </a:moveTo>
                  <a:lnTo>
                    <a:pt x="0" y="0"/>
                  </a:lnTo>
                  <a:lnTo>
                    <a:pt x="0" y="230339"/>
                  </a:lnTo>
                  <a:lnTo>
                    <a:pt x="374408" y="230339"/>
                  </a:lnTo>
                  <a:lnTo>
                    <a:pt x="374408" y="0"/>
                  </a:lnTo>
                  <a:close/>
                </a:path>
              </a:pathLst>
            </a:custGeom>
            <a:solidFill>
              <a:srgbClr val="000000"/>
            </a:solidFill>
          </p:spPr>
          <p:txBody>
            <a:bodyPr wrap="square" lIns="0" tIns="0" rIns="0" bIns="0" rtlCol="0"/>
            <a:lstStyle/>
            <a:p>
              <a:endParaRPr>
                <a:latin typeface="华文中宋" panose="02010600040101010101" pitchFamily="2" charset="-122"/>
                <a:ea typeface="华文中宋" panose="02010600040101010101" pitchFamily="2" charset="-122"/>
              </a:endParaRPr>
            </a:p>
          </p:txBody>
        </p:sp>
        <p:pic>
          <p:nvPicPr>
            <p:cNvPr id="9" name="object 9"/>
            <p:cNvPicPr/>
            <p:nvPr/>
          </p:nvPicPr>
          <p:blipFill>
            <a:blip r:embed="rId5" cstate="print"/>
            <a:stretch>
              <a:fillRect/>
            </a:stretch>
          </p:blipFill>
          <p:spPr>
            <a:xfrm>
              <a:off x="5463387" y="3863"/>
              <a:ext cx="218818" cy="218818"/>
            </a:xfrm>
            <a:prstGeom prst="rect">
              <a:avLst/>
            </a:prstGeom>
          </p:spPr>
        </p:pic>
      </p:grpSp>
      <p:sp>
        <p:nvSpPr>
          <p:cNvPr id="11" name="object 11"/>
          <p:cNvSpPr txBox="1"/>
          <p:nvPr/>
        </p:nvSpPr>
        <p:spPr>
          <a:xfrm>
            <a:off x="196810" y="222730"/>
            <a:ext cx="2533690" cy="222497"/>
          </a:xfrm>
          <a:prstGeom prst="rect">
            <a:avLst/>
          </a:prstGeom>
        </p:spPr>
        <p:txBody>
          <a:bodyPr vert="horz" wrap="square" lIns="0" tIns="17145" rIns="0" bIns="0" rtlCol="0">
            <a:spAutoFit/>
          </a:bodyPr>
          <a:lstStyle/>
          <a:p>
            <a:pPr marL="12700">
              <a:lnSpc>
                <a:spcPts val="1614"/>
              </a:lnSpc>
              <a:spcBef>
                <a:spcPts val="135"/>
              </a:spcBef>
            </a:pPr>
            <a:r>
              <a:rPr lang="en-US" altLang="zh-CN" sz="1400" b="1" spc="-15" dirty="0">
                <a:solidFill>
                  <a:srgbClr val="FFFFFF"/>
                </a:solidFill>
                <a:latin typeface="Times New Roman" panose="02020603050405020304" pitchFamily="18" charset="0"/>
                <a:ea typeface="华文中宋" panose="02010600040101010101" pitchFamily="2" charset="-122"/>
                <a:cs typeface="Times New Roman" panose="02020603050405020304" pitchFamily="18" charset="0"/>
              </a:rPr>
              <a:t>Surrogate ASRs Selection</a:t>
            </a:r>
            <a:endParaRPr sz="800" b="1" dirty="0">
              <a:latin typeface="Times New Roman" panose="02020603050405020304" pitchFamily="18" charset="0"/>
              <a:ea typeface="华文中宋" panose="02010600040101010101" pitchFamily="2" charset="-122"/>
              <a:cs typeface="Times New Roman" panose="02020603050405020304" pitchFamily="18" charset="0"/>
            </a:endParaRPr>
          </a:p>
        </p:txBody>
      </p:sp>
      <p:grpSp>
        <p:nvGrpSpPr>
          <p:cNvPr id="32" name="组合 31">
            <a:extLst>
              <a:ext uri="{FF2B5EF4-FFF2-40B4-BE49-F238E27FC236}">
                <a16:creationId xmlns:a16="http://schemas.microsoft.com/office/drawing/2014/main" id="{42719545-24A2-AF3F-0C1B-8C6BE492D76C}"/>
              </a:ext>
            </a:extLst>
          </p:cNvPr>
          <p:cNvGrpSpPr/>
          <p:nvPr/>
        </p:nvGrpSpPr>
        <p:grpSpPr>
          <a:xfrm>
            <a:off x="383196" y="2659951"/>
            <a:ext cx="4999407" cy="253854"/>
            <a:chOff x="383196" y="2743484"/>
            <a:chExt cx="4999407" cy="253854"/>
          </a:xfrm>
        </p:grpSpPr>
        <p:sp>
          <p:nvSpPr>
            <p:cNvPr id="34" name="矩形: 圆角 33">
              <a:extLst>
                <a:ext uri="{FF2B5EF4-FFF2-40B4-BE49-F238E27FC236}">
                  <a16:creationId xmlns:a16="http://schemas.microsoft.com/office/drawing/2014/main" id="{3479B014-F162-4DF8-157F-8C70C1B907B2}"/>
                </a:ext>
              </a:extLst>
            </p:cNvPr>
            <p:cNvSpPr/>
            <p:nvPr/>
          </p:nvSpPr>
          <p:spPr>
            <a:xfrm>
              <a:off x="383197" y="2744226"/>
              <a:ext cx="4999406" cy="253112"/>
            </a:xfrm>
            <a:prstGeom prst="roundRect">
              <a:avLst/>
            </a:prstGeom>
            <a:solidFill>
              <a:schemeClr val="bg1"/>
            </a:solid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latin typeface="Georgia" panose="02040502050405020303" pitchFamily="18" charset="0"/>
                <a:ea typeface="华文中宋" panose="02010600040101010101" pitchFamily="2" charset="-122"/>
              </a:endParaRPr>
            </a:p>
          </p:txBody>
        </p:sp>
        <p:sp>
          <p:nvSpPr>
            <p:cNvPr id="33" name="文本框 32">
              <a:extLst>
                <a:ext uri="{FF2B5EF4-FFF2-40B4-BE49-F238E27FC236}">
                  <a16:creationId xmlns:a16="http://schemas.microsoft.com/office/drawing/2014/main" id="{C4F00195-80A6-D6D0-0E22-AF10AF7404BB}"/>
                </a:ext>
              </a:extLst>
            </p:cNvPr>
            <p:cNvSpPr txBox="1"/>
            <p:nvPr/>
          </p:nvSpPr>
          <p:spPr>
            <a:xfrm>
              <a:off x="383196" y="2743484"/>
              <a:ext cx="4999405" cy="246221"/>
            </a:xfrm>
            <a:prstGeom prst="rect">
              <a:avLst/>
            </a:prstGeom>
            <a:noFill/>
          </p:spPr>
          <p:txBody>
            <a:bodyPr wrap="square">
              <a:spAutoFit/>
            </a:bodyPr>
            <a:lstStyle/>
            <a:p>
              <a:pPr marL="12700" algn="ctr">
                <a:lnSpc>
                  <a:spcPct val="100000"/>
                </a:lnSpc>
                <a:spcBef>
                  <a:spcPts val="695"/>
                </a:spcBef>
              </a:pPr>
              <a:r>
                <a:rPr lang="en-US" altLang="zh-CN" sz="1000" b="1" spc="-5" dirty="0">
                  <a:latin typeface="Georgia" panose="02040502050405020303" pitchFamily="18" charset="0"/>
                  <a:ea typeface="华文中宋" panose="02010600040101010101" pitchFamily="2" charset="-122"/>
                  <a:cs typeface="阿里巴巴普惠体 B"/>
                </a:rPr>
                <a:t>Incorporate both CNN-based and Transformer-based ASRs</a:t>
              </a:r>
              <a:endParaRPr lang="zh-CN" altLang="en-US" sz="1000" b="1" dirty="0">
                <a:latin typeface="Georgia" panose="02040502050405020303" pitchFamily="18" charset="0"/>
                <a:ea typeface="华文中宋" panose="02010600040101010101" pitchFamily="2" charset="-122"/>
                <a:cs typeface="阿里巴巴普惠体 B"/>
              </a:endParaRPr>
            </a:p>
          </p:txBody>
        </p:sp>
      </p:grpSp>
      <p:pic>
        <p:nvPicPr>
          <p:cNvPr id="2" name="图片 1">
            <a:extLst>
              <a:ext uri="{FF2B5EF4-FFF2-40B4-BE49-F238E27FC236}">
                <a16:creationId xmlns:a16="http://schemas.microsoft.com/office/drawing/2014/main" id="{0C0832FB-707B-4D3C-9ABE-CB0676FB75EA}"/>
              </a:ext>
            </a:extLst>
          </p:cNvPr>
          <p:cNvPicPr>
            <a:picLocks noChangeAspect="1"/>
          </p:cNvPicPr>
          <p:nvPr/>
        </p:nvPicPr>
        <p:blipFill>
          <a:blip r:embed="rId6"/>
          <a:stretch>
            <a:fillRect/>
          </a:stretch>
        </p:blipFill>
        <p:spPr>
          <a:xfrm>
            <a:off x="3515739" y="670723"/>
            <a:ext cx="2185355" cy="1843219"/>
          </a:xfrm>
          <a:prstGeom prst="rect">
            <a:avLst/>
          </a:prstGeom>
        </p:spPr>
      </p:pic>
      <p:grpSp>
        <p:nvGrpSpPr>
          <p:cNvPr id="26" name="object 15">
            <a:extLst>
              <a:ext uri="{FF2B5EF4-FFF2-40B4-BE49-F238E27FC236}">
                <a16:creationId xmlns:a16="http://schemas.microsoft.com/office/drawing/2014/main" id="{C0AD8E98-8937-4627-BD9C-B0D7711086F6}"/>
              </a:ext>
            </a:extLst>
          </p:cNvPr>
          <p:cNvGrpSpPr/>
          <p:nvPr/>
        </p:nvGrpSpPr>
        <p:grpSpPr>
          <a:xfrm>
            <a:off x="0" y="3141040"/>
            <a:ext cx="5760085" cy="99060"/>
            <a:chOff x="0" y="3141040"/>
            <a:chExt cx="5760085" cy="99060"/>
          </a:xfrm>
        </p:grpSpPr>
        <p:sp>
          <p:nvSpPr>
            <p:cNvPr id="27" name="object 16">
              <a:extLst>
                <a:ext uri="{FF2B5EF4-FFF2-40B4-BE49-F238E27FC236}">
                  <a16:creationId xmlns:a16="http://schemas.microsoft.com/office/drawing/2014/main" id="{DEA16E62-D022-4BEC-8F9E-070C170FD703}"/>
                </a:ext>
              </a:extLst>
            </p:cNvPr>
            <p:cNvSpPr/>
            <p:nvPr/>
          </p:nvSpPr>
          <p:spPr>
            <a:xfrm>
              <a:off x="0" y="3141040"/>
              <a:ext cx="3456304" cy="99060"/>
            </a:xfrm>
            <a:custGeom>
              <a:avLst/>
              <a:gdLst/>
              <a:ahLst/>
              <a:cxnLst/>
              <a:rect l="l" t="t" r="r" b="b"/>
              <a:pathLst>
                <a:path w="3456304" h="99060">
                  <a:moveTo>
                    <a:pt x="3456038" y="0"/>
                  </a:moveTo>
                  <a:lnTo>
                    <a:pt x="2016036" y="0"/>
                  </a:lnTo>
                  <a:lnTo>
                    <a:pt x="0" y="0"/>
                  </a:lnTo>
                  <a:lnTo>
                    <a:pt x="0" y="98983"/>
                  </a:lnTo>
                  <a:lnTo>
                    <a:pt x="2016036" y="98983"/>
                  </a:lnTo>
                  <a:lnTo>
                    <a:pt x="3456038" y="98983"/>
                  </a:lnTo>
                  <a:lnTo>
                    <a:pt x="3456038" y="0"/>
                  </a:lnTo>
                  <a:close/>
                </a:path>
              </a:pathLst>
            </a:custGeom>
            <a:solidFill>
              <a:srgbClr val="000000"/>
            </a:solidFill>
          </p:spPr>
          <p:txBody>
            <a:bodyPr wrap="square" lIns="0" tIns="0" rIns="0" bIns="0" rtlCol="0"/>
            <a:lstStyle/>
            <a:p>
              <a:endParaRPr>
                <a:latin typeface="华文中宋" panose="02010600040101010101" pitchFamily="2" charset="-122"/>
                <a:ea typeface="华文中宋" panose="02010600040101010101" pitchFamily="2" charset="-122"/>
              </a:endParaRPr>
            </a:p>
          </p:txBody>
        </p:sp>
        <p:sp>
          <p:nvSpPr>
            <p:cNvPr id="28" name="object 17">
              <a:extLst>
                <a:ext uri="{FF2B5EF4-FFF2-40B4-BE49-F238E27FC236}">
                  <a16:creationId xmlns:a16="http://schemas.microsoft.com/office/drawing/2014/main" id="{2B73F5D3-CB75-4A2F-A9AF-E9D7536654F7}"/>
                </a:ext>
              </a:extLst>
            </p:cNvPr>
            <p:cNvSpPr/>
            <p:nvPr/>
          </p:nvSpPr>
          <p:spPr>
            <a:xfrm>
              <a:off x="3456038" y="3141040"/>
              <a:ext cx="2304415" cy="99060"/>
            </a:xfrm>
            <a:custGeom>
              <a:avLst/>
              <a:gdLst/>
              <a:ahLst/>
              <a:cxnLst/>
              <a:rect l="l" t="t" r="r" b="b"/>
              <a:pathLst>
                <a:path w="2304415" h="99060">
                  <a:moveTo>
                    <a:pt x="2303957" y="0"/>
                  </a:moveTo>
                  <a:lnTo>
                    <a:pt x="1958378" y="0"/>
                  </a:lnTo>
                  <a:lnTo>
                    <a:pt x="0" y="0"/>
                  </a:lnTo>
                  <a:lnTo>
                    <a:pt x="0" y="98983"/>
                  </a:lnTo>
                  <a:lnTo>
                    <a:pt x="1958378" y="98983"/>
                  </a:lnTo>
                  <a:lnTo>
                    <a:pt x="2303957" y="98983"/>
                  </a:lnTo>
                  <a:lnTo>
                    <a:pt x="2303957" y="0"/>
                  </a:lnTo>
                  <a:close/>
                </a:path>
              </a:pathLst>
            </a:custGeom>
            <a:solidFill>
              <a:srgbClr val="003E87"/>
            </a:solidFill>
          </p:spPr>
          <p:txBody>
            <a:bodyPr wrap="square" lIns="0" tIns="0" rIns="0" bIns="0" rtlCol="0"/>
            <a:lstStyle/>
            <a:p>
              <a:endParaRPr>
                <a:latin typeface="华文中宋" panose="02010600040101010101" pitchFamily="2" charset="-122"/>
                <a:ea typeface="华文中宋" panose="02010600040101010101" pitchFamily="2" charset="-122"/>
              </a:endParaRPr>
            </a:p>
          </p:txBody>
        </p:sp>
      </p:grpSp>
      <p:sp>
        <p:nvSpPr>
          <p:cNvPr id="30" name="object 21">
            <a:extLst>
              <a:ext uri="{FF2B5EF4-FFF2-40B4-BE49-F238E27FC236}">
                <a16:creationId xmlns:a16="http://schemas.microsoft.com/office/drawing/2014/main" id="{B2BD3D87-201B-4C0F-B392-9F1C8CBF6E68}"/>
              </a:ext>
            </a:extLst>
          </p:cNvPr>
          <p:cNvSpPr txBox="1">
            <a:spLocks noGrp="1"/>
          </p:cNvSpPr>
          <p:nvPr>
            <p:ph type="sldNum" sz="quarter" idx="7"/>
          </p:nvPr>
        </p:nvSpPr>
        <p:spPr>
          <a:xfrm>
            <a:off x="5501170" y="3138859"/>
            <a:ext cx="325110" cy="83997"/>
          </a:xfrm>
          <a:prstGeom prst="rect">
            <a:avLst/>
          </a:prstGeom>
        </p:spPr>
        <p:txBody>
          <a:bodyPr vert="horz" wrap="square" lIns="0" tIns="6985" rIns="0" bIns="0" rtlCol="0">
            <a:spAutoFit/>
          </a:bodyPr>
          <a:lstStyle/>
          <a:p>
            <a:pPr marL="39370">
              <a:lnSpc>
                <a:spcPct val="100000"/>
              </a:lnSpc>
              <a:spcBef>
                <a:spcPts val="55"/>
              </a:spcBef>
            </a:pPr>
            <a:fld id="{81D60167-4931-47E6-BA6A-407CBD079E47}" type="slidenum">
              <a:rPr dirty="0">
                <a:latin typeface="华文中宋" panose="02010600040101010101" pitchFamily="2" charset="-122"/>
                <a:ea typeface="华文中宋" panose="02010600040101010101" pitchFamily="2" charset="-122"/>
              </a:rPr>
              <a:t>7</a:t>
            </a:fld>
            <a:r>
              <a:rPr spc="-10" dirty="0">
                <a:latin typeface="华文中宋" panose="02010600040101010101" pitchFamily="2" charset="-122"/>
                <a:ea typeface="华文中宋" panose="02010600040101010101" pitchFamily="2" charset="-122"/>
              </a:rPr>
              <a:t> </a:t>
            </a:r>
            <a:r>
              <a:rPr dirty="0">
                <a:latin typeface="华文中宋" panose="02010600040101010101" pitchFamily="2" charset="-122"/>
                <a:ea typeface="华文中宋" panose="02010600040101010101" pitchFamily="2" charset="-122"/>
              </a:rPr>
              <a:t>/</a:t>
            </a:r>
            <a:r>
              <a:rPr spc="-5" dirty="0">
                <a:latin typeface="华文中宋" panose="02010600040101010101" pitchFamily="2" charset="-122"/>
                <a:ea typeface="华文中宋" panose="02010600040101010101" pitchFamily="2" charset="-122"/>
              </a:rPr>
              <a:t> </a:t>
            </a:r>
            <a:r>
              <a:rPr spc="-25" dirty="0">
                <a:latin typeface="华文中宋" panose="02010600040101010101" pitchFamily="2" charset="-122"/>
                <a:ea typeface="华文中宋" panose="02010600040101010101" pitchFamily="2" charset="-122"/>
              </a:rPr>
              <a:t>12</a:t>
            </a:r>
          </a:p>
        </p:txBody>
      </p:sp>
      <p:sp>
        <p:nvSpPr>
          <p:cNvPr id="31" name="object 16">
            <a:extLst>
              <a:ext uri="{FF2B5EF4-FFF2-40B4-BE49-F238E27FC236}">
                <a16:creationId xmlns:a16="http://schemas.microsoft.com/office/drawing/2014/main" id="{35FFCD06-2CCA-4522-B03D-185D1B1208FC}"/>
              </a:ext>
            </a:extLst>
          </p:cNvPr>
          <p:cNvSpPr txBox="1">
            <a:spLocks/>
          </p:cNvSpPr>
          <p:nvPr/>
        </p:nvSpPr>
        <p:spPr>
          <a:xfrm>
            <a:off x="2369976" y="3134998"/>
            <a:ext cx="553403" cy="103233"/>
          </a:xfrm>
          <a:prstGeom prst="rect">
            <a:avLst/>
          </a:prstGeom>
        </p:spPr>
        <p:txBody>
          <a:bodyPr vert="horz" wrap="square" lIns="0" tIns="10795" rIns="0" bIns="0" rtlCol="0">
            <a:spAutoFit/>
          </a:bodyPr>
          <a:lstStyle>
            <a:defPPr>
              <a:defRPr kern="0"/>
            </a:defPPr>
          </a:lstStyle>
          <a:p>
            <a:pPr marL="12700" algn="ctr">
              <a:spcBef>
                <a:spcPts val="85"/>
              </a:spcBef>
            </a:pPr>
            <a:r>
              <a:rPr lang="en-US" altLang="zh-CN" sz="600" spc="-75">
                <a:solidFill>
                  <a:schemeClr val="bg1"/>
                </a:solidFill>
                <a:latin typeface="华文中宋" panose="02010600040101010101" pitchFamily="2" charset="-122"/>
                <a:ea typeface="华文中宋" panose="02010600040101010101" pitchFamily="2" charset="-122"/>
              </a:rPr>
              <a:t>1</a:t>
            </a:r>
            <a:r>
              <a:rPr lang="en-US" altLang="zh-CN" sz="600" spc="-75" baseline="30000">
                <a:solidFill>
                  <a:schemeClr val="bg1"/>
                </a:solidFill>
                <a:latin typeface="华文中宋" panose="02010600040101010101" pitchFamily="2" charset="-122"/>
                <a:ea typeface="华文中宋" panose="02010600040101010101" pitchFamily="2" charset="-122"/>
              </a:rPr>
              <a:t>st</a:t>
            </a:r>
            <a:r>
              <a:rPr lang="en-US" altLang="zh-CN" sz="600" spc="-75">
                <a:solidFill>
                  <a:schemeClr val="bg1"/>
                </a:solidFill>
                <a:latin typeface="华文中宋" panose="02010600040101010101" pitchFamily="2" charset="-122"/>
                <a:ea typeface="华文中宋" panose="02010600040101010101" pitchFamily="2" charset="-122"/>
              </a:rPr>
              <a:t>  Nov  2024 </a:t>
            </a:r>
            <a:endParaRPr lang="en-US" sz="600" spc="-75" dirty="0">
              <a:solidFill>
                <a:schemeClr val="bg1"/>
              </a:solidFill>
              <a:latin typeface="华文中宋" panose="02010600040101010101" pitchFamily="2" charset="-122"/>
              <a:ea typeface="华文中宋" panose="02010600040101010101" pitchFamily="2" charset="-122"/>
            </a:endParaRPr>
          </a:p>
        </p:txBody>
      </p:sp>
      <p:sp>
        <p:nvSpPr>
          <p:cNvPr id="17" name="矩形 16">
            <a:extLst>
              <a:ext uri="{FF2B5EF4-FFF2-40B4-BE49-F238E27FC236}">
                <a16:creationId xmlns:a16="http://schemas.microsoft.com/office/drawing/2014/main" id="{91836C67-B02C-4636-905D-767CC6C64D29}"/>
              </a:ext>
            </a:extLst>
          </p:cNvPr>
          <p:cNvSpPr/>
          <p:nvPr/>
        </p:nvSpPr>
        <p:spPr>
          <a:xfrm>
            <a:off x="2068090" y="1429178"/>
            <a:ext cx="1521570" cy="276999"/>
          </a:xfrm>
          <a:prstGeom prst="rect">
            <a:avLst/>
          </a:prstGeom>
        </p:spPr>
        <p:txBody>
          <a:bodyPr wrap="none">
            <a:spAutoFit/>
          </a:bodyPr>
          <a:lstStyle/>
          <a:p>
            <a:r>
              <a:rPr lang="en-US" altLang="zh-CN" sz="1200" dirty="0">
                <a:latin typeface="Georgia" panose="02040502050405020303" pitchFamily="18" charset="0"/>
              </a:rPr>
              <a:t>G</a:t>
            </a:r>
            <a:r>
              <a:rPr lang="zh-CN" altLang="en-US" sz="1200" dirty="0">
                <a:latin typeface="Georgia" panose="02040502050405020303" pitchFamily="18" charset="0"/>
              </a:rPr>
              <a:t>lobal information </a:t>
            </a:r>
          </a:p>
        </p:txBody>
      </p:sp>
      <p:sp>
        <p:nvSpPr>
          <p:cNvPr id="18" name="矩形 17">
            <a:extLst>
              <a:ext uri="{FF2B5EF4-FFF2-40B4-BE49-F238E27FC236}">
                <a16:creationId xmlns:a16="http://schemas.microsoft.com/office/drawing/2014/main" id="{29ABAE98-9C56-4D23-A712-EA4F4BC0EDBA}"/>
              </a:ext>
            </a:extLst>
          </p:cNvPr>
          <p:cNvSpPr/>
          <p:nvPr/>
        </p:nvSpPr>
        <p:spPr>
          <a:xfrm>
            <a:off x="911613" y="1429178"/>
            <a:ext cx="1148071" cy="276999"/>
          </a:xfrm>
          <a:prstGeom prst="rect">
            <a:avLst/>
          </a:prstGeom>
        </p:spPr>
        <p:txBody>
          <a:bodyPr wrap="none">
            <a:spAutoFit/>
          </a:bodyPr>
          <a:lstStyle/>
          <a:p>
            <a:r>
              <a:rPr lang="en-US" altLang="zh-CN" sz="1200" dirty="0">
                <a:latin typeface="Georgia" panose="02040502050405020303" pitchFamily="18" charset="0"/>
              </a:rPr>
              <a:t>L</a:t>
            </a:r>
            <a:r>
              <a:rPr lang="zh-CN" altLang="en-US" sz="1200" dirty="0">
                <a:latin typeface="Georgia" panose="02040502050405020303" pitchFamily="18" charset="0"/>
              </a:rPr>
              <a:t>ocal features</a:t>
            </a:r>
          </a:p>
        </p:txBody>
      </p:sp>
      <p:sp>
        <p:nvSpPr>
          <p:cNvPr id="19" name="矩形 18">
            <a:extLst>
              <a:ext uri="{FF2B5EF4-FFF2-40B4-BE49-F238E27FC236}">
                <a16:creationId xmlns:a16="http://schemas.microsoft.com/office/drawing/2014/main" id="{E8B34A9C-ACF1-4A18-92C4-0152B2DC8292}"/>
              </a:ext>
            </a:extLst>
          </p:cNvPr>
          <p:cNvSpPr/>
          <p:nvPr/>
        </p:nvSpPr>
        <p:spPr>
          <a:xfrm>
            <a:off x="248240" y="1760272"/>
            <a:ext cx="593432" cy="276999"/>
          </a:xfrm>
          <a:prstGeom prst="rect">
            <a:avLst/>
          </a:prstGeom>
        </p:spPr>
        <p:txBody>
          <a:bodyPr wrap="none">
            <a:spAutoFit/>
          </a:bodyPr>
          <a:lstStyle/>
          <a:p>
            <a:pPr algn="ctr"/>
            <a:r>
              <a:rPr lang="zh-CN" altLang="en-US" sz="1200" dirty="0">
                <a:latin typeface="Georgia" panose="02040502050405020303" pitchFamily="18" charset="0"/>
              </a:rPr>
              <a:t>CNNs</a:t>
            </a:r>
          </a:p>
        </p:txBody>
      </p:sp>
      <p:sp>
        <p:nvSpPr>
          <p:cNvPr id="21" name="矩形 20">
            <a:extLst>
              <a:ext uri="{FF2B5EF4-FFF2-40B4-BE49-F238E27FC236}">
                <a16:creationId xmlns:a16="http://schemas.microsoft.com/office/drawing/2014/main" id="{B70F909E-0846-48AD-B05D-96F5AECD3FCF}"/>
              </a:ext>
            </a:extLst>
          </p:cNvPr>
          <p:cNvSpPr/>
          <p:nvPr/>
        </p:nvSpPr>
        <p:spPr>
          <a:xfrm>
            <a:off x="-9843" y="2131748"/>
            <a:ext cx="1109599" cy="276999"/>
          </a:xfrm>
          <a:prstGeom prst="rect">
            <a:avLst/>
          </a:prstGeom>
        </p:spPr>
        <p:txBody>
          <a:bodyPr wrap="none">
            <a:spAutoFit/>
          </a:bodyPr>
          <a:lstStyle/>
          <a:p>
            <a:pPr algn="ctr"/>
            <a:r>
              <a:rPr lang="zh-CN" altLang="en-US" sz="1200" dirty="0">
                <a:latin typeface="Georgia" panose="02040502050405020303" pitchFamily="18" charset="0"/>
              </a:rPr>
              <a:t>Transformers</a:t>
            </a:r>
          </a:p>
        </p:txBody>
      </p:sp>
      <p:sp>
        <p:nvSpPr>
          <p:cNvPr id="36" name="乘号 35">
            <a:extLst>
              <a:ext uri="{FF2B5EF4-FFF2-40B4-BE49-F238E27FC236}">
                <a16:creationId xmlns:a16="http://schemas.microsoft.com/office/drawing/2014/main" id="{AA741E48-C44D-4F87-8B07-A55FBB687B29}"/>
              </a:ext>
            </a:extLst>
          </p:cNvPr>
          <p:cNvSpPr/>
          <p:nvPr/>
        </p:nvSpPr>
        <p:spPr>
          <a:xfrm>
            <a:off x="2615792" y="1708359"/>
            <a:ext cx="376474" cy="380824"/>
          </a:xfrm>
          <a:prstGeom prst="mathMultiply">
            <a:avLst/>
          </a:prstGeom>
          <a:solidFill>
            <a:srgbClr val="C0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1" i="0" u="none" strike="noStrike" kern="0" cap="none" spc="0" normalizeH="0" baseline="0" noProof="0">
              <a:ln>
                <a:noFill/>
              </a:ln>
              <a:effectLst/>
              <a:uLnTx/>
              <a:uFillTx/>
              <a:latin typeface="Georgia" panose="02040502050405020303" pitchFamily="18" charset="0"/>
              <a:ea typeface="等线" panose="02010600030101010101" pitchFamily="2" charset="-122"/>
            </a:endParaRPr>
          </a:p>
        </p:txBody>
      </p:sp>
      <p:pic>
        <p:nvPicPr>
          <p:cNvPr id="37" name="图片 36">
            <a:extLst>
              <a:ext uri="{FF2B5EF4-FFF2-40B4-BE49-F238E27FC236}">
                <a16:creationId xmlns:a16="http://schemas.microsoft.com/office/drawing/2014/main" id="{C75773C5-5954-40FC-A8FA-86A61EE7A4DB}"/>
              </a:ext>
            </a:extLst>
          </p:cNvPr>
          <p:cNvPicPr>
            <a:picLocks noChangeAspect="1"/>
          </p:cNvPicPr>
          <p:nvPr/>
        </p:nvPicPr>
        <p:blipFill>
          <a:blip r:embed="rId7"/>
          <a:stretch>
            <a:fillRect/>
          </a:stretch>
        </p:blipFill>
        <p:spPr>
          <a:xfrm>
            <a:off x="1355514" y="1768637"/>
            <a:ext cx="260268" cy="260268"/>
          </a:xfrm>
          <a:prstGeom prst="rect">
            <a:avLst/>
          </a:prstGeom>
        </p:spPr>
      </p:pic>
      <p:sp>
        <p:nvSpPr>
          <p:cNvPr id="38" name="乘号 37">
            <a:extLst>
              <a:ext uri="{FF2B5EF4-FFF2-40B4-BE49-F238E27FC236}">
                <a16:creationId xmlns:a16="http://schemas.microsoft.com/office/drawing/2014/main" id="{A5361D55-78B0-464F-B1BB-56CBDB861598}"/>
              </a:ext>
            </a:extLst>
          </p:cNvPr>
          <p:cNvSpPr/>
          <p:nvPr/>
        </p:nvSpPr>
        <p:spPr>
          <a:xfrm>
            <a:off x="1297411" y="2079835"/>
            <a:ext cx="376474" cy="380824"/>
          </a:xfrm>
          <a:prstGeom prst="mathMultiply">
            <a:avLst/>
          </a:prstGeom>
          <a:solidFill>
            <a:srgbClr val="C0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1" i="0" u="none" strike="noStrike" kern="0" cap="none" spc="0" normalizeH="0" baseline="0" noProof="0">
              <a:ln>
                <a:noFill/>
              </a:ln>
              <a:effectLst/>
              <a:uLnTx/>
              <a:uFillTx/>
              <a:latin typeface="Georgia" panose="02040502050405020303" pitchFamily="18" charset="0"/>
              <a:ea typeface="等线" panose="02010600030101010101" pitchFamily="2" charset="-122"/>
            </a:endParaRPr>
          </a:p>
        </p:txBody>
      </p:sp>
      <p:pic>
        <p:nvPicPr>
          <p:cNvPr id="39" name="图片 38">
            <a:extLst>
              <a:ext uri="{FF2B5EF4-FFF2-40B4-BE49-F238E27FC236}">
                <a16:creationId xmlns:a16="http://schemas.microsoft.com/office/drawing/2014/main" id="{9E8B0481-EF77-4512-8E05-598BC9208722}"/>
              </a:ext>
            </a:extLst>
          </p:cNvPr>
          <p:cNvPicPr>
            <a:picLocks noChangeAspect="1"/>
          </p:cNvPicPr>
          <p:nvPr/>
        </p:nvPicPr>
        <p:blipFill>
          <a:blip r:embed="rId7"/>
          <a:stretch>
            <a:fillRect/>
          </a:stretch>
        </p:blipFill>
        <p:spPr>
          <a:xfrm>
            <a:off x="2673895" y="2140113"/>
            <a:ext cx="260268" cy="260268"/>
          </a:xfrm>
          <a:prstGeom prst="rect">
            <a:avLst/>
          </a:prstGeom>
        </p:spPr>
      </p:pic>
      <p:grpSp>
        <p:nvGrpSpPr>
          <p:cNvPr id="44" name="组合 43">
            <a:extLst>
              <a:ext uri="{FF2B5EF4-FFF2-40B4-BE49-F238E27FC236}">
                <a16:creationId xmlns:a16="http://schemas.microsoft.com/office/drawing/2014/main" id="{E73DF7A1-F793-409B-BA53-22EAFDDD50A6}"/>
              </a:ext>
            </a:extLst>
          </p:cNvPr>
          <p:cNvGrpSpPr/>
          <p:nvPr/>
        </p:nvGrpSpPr>
        <p:grpSpPr>
          <a:xfrm>
            <a:off x="154361" y="585303"/>
            <a:ext cx="3338140" cy="675645"/>
            <a:chOff x="67707" y="610840"/>
            <a:chExt cx="3759030" cy="760834"/>
          </a:xfrm>
        </p:grpSpPr>
        <p:pic>
          <p:nvPicPr>
            <p:cNvPr id="40" name="图片 39">
              <a:extLst>
                <a:ext uri="{FF2B5EF4-FFF2-40B4-BE49-F238E27FC236}">
                  <a16:creationId xmlns:a16="http://schemas.microsoft.com/office/drawing/2014/main" id="{498C4965-BAB1-4C2E-B680-F95AF2BF6344}"/>
                </a:ext>
              </a:extLst>
            </p:cNvPr>
            <p:cNvPicPr>
              <a:picLocks noChangeAspect="1"/>
            </p:cNvPicPr>
            <p:nvPr/>
          </p:nvPicPr>
          <p:blipFill>
            <a:blip r:embed="rId8"/>
            <a:stretch>
              <a:fillRect/>
            </a:stretch>
          </p:blipFill>
          <p:spPr>
            <a:xfrm>
              <a:off x="131379" y="610840"/>
              <a:ext cx="3695358" cy="737970"/>
            </a:xfrm>
            <a:prstGeom prst="rect">
              <a:avLst/>
            </a:prstGeom>
          </p:spPr>
        </p:pic>
        <p:pic>
          <p:nvPicPr>
            <p:cNvPr id="41" name="图片 40">
              <a:extLst>
                <a:ext uri="{FF2B5EF4-FFF2-40B4-BE49-F238E27FC236}">
                  <a16:creationId xmlns:a16="http://schemas.microsoft.com/office/drawing/2014/main" id="{85F4F975-22E9-472E-B682-C562FE9EC754}"/>
                </a:ext>
              </a:extLst>
            </p:cNvPr>
            <p:cNvPicPr>
              <a:picLocks noChangeAspect="1"/>
            </p:cNvPicPr>
            <p:nvPr/>
          </p:nvPicPr>
          <p:blipFill>
            <a:blip r:embed="rId9">
              <a:alphaModFix amt="86000"/>
            </a:blip>
            <a:stretch>
              <a:fillRect/>
            </a:stretch>
          </p:blipFill>
          <p:spPr>
            <a:xfrm>
              <a:off x="67707" y="920763"/>
              <a:ext cx="3759030" cy="450911"/>
            </a:xfrm>
            <a:prstGeom prst="rect">
              <a:avLst/>
            </a:prstGeom>
          </p:spPr>
        </p:pic>
        <p:pic>
          <p:nvPicPr>
            <p:cNvPr id="43" name="图片 42">
              <a:extLst>
                <a:ext uri="{FF2B5EF4-FFF2-40B4-BE49-F238E27FC236}">
                  <a16:creationId xmlns:a16="http://schemas.microsoft.com/office/drawing/2014/main" id="{60A8954D-52C7-4121-80CD-CE9EAF2CB58E}"/>
                </a:ext>
              </a:extLst>
            </p:cNvPr>
            <p:cNvPicPr>
              <a:picLocks noChangeAspect="1"/>
            </p:cNvPicPr>
            <p:nvPr/>
          </p:nvPicPr>
          <p:blipFill>
            <a:blip r:embed="rId9">
              <a:alphaModFix amt="86000"/>
            </a:blip>
            <a:stretch>
              <a:fillRect/>
            </a:stretch>
          </p:blipFill>
          <p:spPr>
            <a:xfrm>
              <a:off x="1667907" y="631961"/>
              <a:ext cx="2158829" cy="292232"/>
            </a:xfrm>
            <a:prstGeom prst="rect">
              <a:avLst/>
            </a:prstGeom>
          </p:spPr>
        </p:pic>
      </p:grpSp>
      <p:sp>
        <p:nvSpPr>
          <p:cNvPr id="45" name="矩形 44">
            <a:extLst>
              <a:ext uri="{FF2B5EF4-FFF2-40B4-BE49-F238E27FC236}">
                <a16:creationId xmlns:a16="http://schemas.microsoft.com/office/drawing/2014/main" id="{8A4FC6A5-7B0F-4945-A97E-F4671113BD93}"/>
              </a:ext>
            </a:extLst>
          </p:cNvPr>
          <p:cNvSpPr/>
          <p:nvPr/>
        </p:nvSpPr>
        <p:spPr>
          <a:xfrm>
            <a:off x="1112676" y="25390"/>
            <a:ext cx="2514600" cy="184666"/>
          </a:xfrm>
          <a:prstGeom prst="rect">
            <a:avLst/>
          </a:prstGeom>
        </p:spPr>
        <p:txBody>
          <a:bodyPr wrap="square">
            <a:spAutoFit/>
          </a:bodyPr>
          <a:lstStyle/>
          <a:p>
            <a:r>
              <a:rPr lang="zh-CN" altLang="en-US" sz="600" b="1" dirty="0">
                <a:solidFill>
                  <a:schemeClr val="bg1">
                    <a:lumMod val="65000"/>
                  </a:schemeClr>
                </a:solidFill>
                <a:latin typeface="华文中宋" panose="02010600040101010101" pitchFamily="2" charset="-122"/>
                <a:ea typeface="华文中宋" panose="02010600040101010101" pitchFamily="2" charset="-122"/>
              </a:rPr>
              <a:t>Terminology </a:t>
            </a:r>
            <a:r>
              <a:rPr lang="en-US" altLang="zh-CN" sz="600" b="1" dirty="0">
                <a:solidFill>
                  <a:schemeClr val="bg1">
                    <a:lumMod val="65000"/>
                  </a:schemeClr>
                </a:solidFill>
                <a:latin typeface="华文中宋" panose="02010600040101010101" pitchFamily="2" charset="-122"/>
                <a:ea typeface="华文中宋" panose="02010600040101010101" pitchFamily="2" charset="-122"/>
              </a:rPr>
              <a:t>	</a:t>
            </a:r>
            <a:r>
              <a:rPr lang="zh-CN" altLang="en-US" sz="600" b="1" dirty="0">
                <a:solidFill>
                  <a:schemeClr val="bg1"/>
                </a:solidFill>
                <a:latin typeface="华文中宋" panose="02010600040101010101" pitchFamily="2" charset="-122"/>
                <a:ea typeface="华文中宋" panose="02010600040101010101" pitchFamily="2" charset="-122"/>
              </a:rPr>
              <a:t>Technical Route </a:t>
            </a:r>
            <a:r>
              <a:rPr lang="en-US" altLang="zh-CN" sz="600" b="1" dirty="0">
                <a:solidFill>
                  <a:schemeClr val="bg1">
                    <a:lumMod val="65000"/>
                  </a:schemeClr>
                </a:solidFill>
                <a:latin typeface="华文中宋" panose="02010600040101010101" pitchFamily="2" charset="-122"/>
                <a:ea typeface="华文中宋" panose="02010600040101010101" pitchFamily="2" charset="-122"/>
              </a:rPr>
              <a:t>	</a:t>
            </a:r>
            <a:r>
              <a:rPr lang="zh-CN" altLang="en-US" sz="600" b="1" dirty="0">
                <a:solidFill>
                  <a:schemeClr val="bg1">
                    <a:lumMod val="65000"/>
                  </a:schemeClr>
                </a:solidFill>
                <a:latin typeface="华文中宋" panose="02010600040101010101" pitchFamily="2" charset="-122"/>
                <a:ea typeface="华文中宋" panose="02010600040101010101" pitchFamily="2" charset="-122"/>
              </a:rPr>
              <a:t>Results</a:t>
            </a:r>
          </a:p>
        </p:txBody>
      </p:sp>
      <p:sp>
        <p:nvSpPr>
          <p:cNvPr id="42" name="object 18">
            <a:extLst>
              <a:ext uri="{FF2B5EF4-FFF2-40B4-BE49-F238E27FC236}">
                <a16:creationId xmlns:a16="http://schemas.microsoft.com/office/drawing/2014/main" id="{3005E81E-E682-4112-8F52-BB3D5B8234B2}"/>
              </a:ext>
            </a:extLst>
          </p:cNvPr>
          <p:cNvSpPr txBox="1">
            <a:spLocks/>
          </p:cNvSpPr>
          <p:nvPr/>
        </p:nvSpPr>
        <p:spPr>
          <a:xfrm>
            <a:off x="695375" y="3134200"/>
            <a:ext cx="812597" cy="103233"/>
          </a:xfrm>
          <a:prstGeom prst="rect">
            <a:avLst/>
          </a:prstGeom>
        </p:spPr>
        <p:txBody>
          <a:bodyPr vert="horz" wrap="square" lIns="0" tIns="10795" rIns="0" bIns="0" rtlCol="0">
            <a:spAutoFit/>
          </a:bodyPr>
          <a:lstStyle>
            <a:defPPr>
              <a:defRPr kern="0"/>
            </a:defPPr>
          </a:lstStyle>
          <a:p>
            <a:pPr marL="12700" algn="ctr">
              <a:spcBef>
                <a:spcPts val="85"/>
              </a:spcBef>
            </a:pPr>
            <a:r>
              <a:rPr lang="en-US" altLang="zh-CN" sz="600" spc="5">
                <a:solidFill>
                  <a:schemeClr val="bg1"/>
                </a:solidFill>
                <a:latin typeface="Times New Roman" panose="02020603050405020304" pitchFamily="18" charset="0"/>
                <a:ea typeface="华文中宋" panose="02010600040101010101" pitchFamily="2" charset="-122"/>
                <a:cs typeface="Times New Roman" panose="02020603050405020304" pitchFamily="18" charset="0"/>
              </a:rPr>
              <a:t>PhilFan</a:t>
            </a:r>
            <a:endParaRPr lang="en-US" sz="600" spc="5" dirty="0">
              <a:solidFill>
                <a:schemeClr val="bg1"/>
              </a:solidFill>
              <a:latin typeface="Times New Roman" panose="02020603050405020304" pitchFamily="18" charset="0"/>
              <a:ea typeface="华文中宋" panose="02010600040101010101" pitchFamily="2" charset="-122"/>
              <a:cs typeface="Times New Roman" panose="02020603050405020304" pitchFamily="18" charset="0"/>
            </a:endParaRPr>
          </a:p>
        </p:txBody>
      </p:sp>
    </p:spTree>
  </p:cSld>
  <p:clrMapOvr>
    <a:masterClrMapping/>
  </p:clrMapOvr>
  <p:transition>
    <p:cut/>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object 10">
            <a:extLst>
              <a:ext uri="{FF2B5EF4-FFF2-40B4-BE49-F238E27FC236}">
                <a16:creationId xmlns:a16="http://schemas.microsoft.com/office/drawing/2014/main" id="{AD291416-5776-4722-AB56-FE712BDC5313}"/>
              </a:ext>
            </a:extLst>
          </p:cNvPr>
          <p:cNvPicPr/>
          <p:nvPr/>
        </p:nvPicPr>
        <p:blipFill>
          <a:blip r:embed="rId3" cstate="print"/>
          <a:stretch>
            <a:fillRect/>
          </a:stretch>
        </p:blipFill>
        <p:spPr>
          <a:xfrm>
            <a:off x="0" y="230362"/>
            <a:ext cx="5778500" cy="255590"/>
          </a:xfrm>
          <a:prstGeom prst="rect">
            <a:avLst/>
          </a:prstGeom>
        </p:spPr>
      </p:pic>
      <p:sp>
        <p:nvSpPr>
          <p:cNvPr id="33" name="矩形: 圆角 32">
            <a:extLst>
              <a:ext uri="{FF2B5EF4-FFF2-40B4-BE49-F238E27FC236}">
                <a16:creationId xmlns:a16="http://schemas.microsoft.com/office/drawing/2014/main" id="{2FED49F0-DB5F-7010-D7DC-EE668A38EE70}"/>
              </a:ext>
            </a:extLst>
          </p:cNvPr>
          <p:cNvSpPr/>
          <p:nvPr/>
        </p:nvSpPr>
        <p:spPr>
          <a:xfrm>
            <a:off x="383197" y="2640790"/>
            <a:ext cx="4999406" cy="436663"/>
          </a:xfrm>
          <a:prstGeom prst="roundRect">
            <a:avLst/>
          </a:prstGeom>
          <a:solidFill>
            <a:schemeClr val="bg1"/>
          </a:solid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600">
              <a:latin typeface="华文中宋" panose="02010600040101010101" pitchFamily="2" charset="-122"/>
              <a:ea typeface="华文中宋" panose="02010600040101010101" pitchFamily="2" charset="-122"/>
            </a:endParaRPr>
          </a:p>
        </p:txBody>
      </p:sp>
      <p:grpSp>
        <p:nvGrpSpPr>
          <p:cNvPr id="3" name="object 3"/>
          <p:cNvGrpSpPr/>
          <p:nvPr/>
        </p:nvGrpSpPr>
        <p:grpSpPr>
          <a:xfrm>
            <a:off x="4118381" y="25"/>
            <a:ext cx="1647419" cy="230504"/>
            <a:chOff x="4118381" y="25"/>
            <a:chExt cx="1647419" cy="230504"/>
          </a:xfrm>
        </p:grpSpPr>
        <p:sp>
          <p:nvSpPr>
            <p:cNvPr id="4" name="object 4"/>
            <p:cNvSpPr/>
            <p:nvPr/>
          </p:nvSpPr>
          <p:spPr>
            <a:xfrm>
              <a:off x="4118381" y="25"/>
              <a:ext cx="490220" cy="230504"/>
            </a:xfrm>
            <a:custGeom>
              <a:avLst/>
              <a:gdLst/>
              <a:ahLst/>
              <a:cxnLst/>
              <a:rect l="l" t="t" r="r" b="b"/>
              <a:pathLst>
                <a:path w="490220" h="230504">
                  <a:moveTo>
                    <a:pt x="489635" y="0"/>
                  </a:moveTo>
                  <a:lnTo>
                    <a:pt x="0" y="0"/>
                  </a:lnTo>
                  <a:lnTo>
                    <a:pt x="0" y="230339"/>
                  </a:lnTo>
                  <a:lnTo>
                    <a:pt x="489635" y="230339"/>
                  </a:lnTo>
                  <a:lnTo>
                    <a:pt x="489635" y="0"/>
                  </a:lnTo>
                  <a:close/>
                </a:path>
              </a:pathLst>
            </a:custGeom>
            <a:solidFill>
              <a:srgbClr val="000000"/>
            </a:solidFill>
          </p:spPr>
          <p:txBody>
            <a:bodyPr wrap="square" lIns="0" tIns="0" rIns="0" bIns="0" rtlCol="0"/>
            <a:lstStyle/>
            <a:p>
              <a:endParaRPr sz="1600">
                <a:latin typeface="华文中宋" panose="02010600040101010101" pitchFamily="2" charset="-122"/>
                <a:ea typeface="华文中宋" panose="02010600040101010101" pitchFamily="2" charset="-122"/>
              </a:endParaRPr>
            </a:p>
          </p:txBody>
        </p:sp>
        <p:pic>
          <p:nvPicPr>
            <p:cNvPr id="5" name="object 5"/>
            <p:cNvPicPr/>
            <p:nvPr/>
          </p:nvPicPr>
          <p:blipFill>
            <a:blip r:embed="rId4" cstate="print"/>
            <a:stretch>
              <a:fillRect/>
            </a:stretch>
          </p:blipFill>
          <p:spPr>
            <a:xfrm>
              <a:off x="4259554" y="11545"/>
              <a:ext cx="207300" cy="207300"/>
            </a:xfrm>
            <a:prstGeom prst="rect">
              <a:avLst/>
            </a:prstGeom>
          </p:spPr>
        </p:pic>
        <p:sp>
          <p:nvSpPr>
            <p:cNvPr id="6" name="object 6"/>
            <p:cNvSpPr/>
            <p:nvPr/>
          </p:nvSpPr>
          <p:spPr>
            <a:xfrm>
              <a:off x="4608017" y="25"/>
              <a:ext cx="777875" cy="230504"/>
            </a:xfrm>
            <a:custGeom>
              <a:avLst/>
              <a:gdLst/>
              <a:ahLst/>
              <a:cxnLst/>
              <a:rect l="l" t="t" r="r" b="b"/>
              <a:pathLst>
                <a:path w="777875" h="230504">
                  <a:moveTo>
                    <a:pt x="777570" y="0"/>
                  </a:moveTo>
                  <a:lnTo>
                    <a:pt x="0" y="0"/>
                  </a:lnTo>
                  <a:lnTo>
                    <a:pt x="0" y="230339"/>
                  </a:lnTo>
                  <a:lnTo>
                    <a:pt x="777570" y="230339"/>
                  </a:lnTo>
                  <a:lnTo>
                    <a:pt x="777570" y="0"/>
                  </a:lnTo>
                  <a:close/>
                </a:path>
              </a:pathLst>
            </a:custGeom>
            <a:solidFill>
              <a:srgbClr val="000000"/>
            </a:solidFill>
          </p:spPr>
          <p:txBody>
            <a:bodyPr wrap="square" lIns="0" tIns="0" rIns="0" bIns="0" rtlCol="0"/>
            <a:lstStyle/>
            <a:p>
              <a:endParaRPr sz="1600">
                <a:latin typeface="华文中宋" panose="02010600040101010101" pitchFamily="2" charset="-122"/>
                <a:ea typeface="华文中宋" panose="02010600040101010101" pitchFamily="2" charset="-122"/>
              </a:endParaRPr>
            </a:p>
          </p:txBody>
        </p:sp>
        <p:pic>
          <p:nvPicPr>
            <p:cNvPr id="7" name="object 7"/>
            <p:cNvPicPr/>
            <p:nvPr/>
          </p:nvPicPr>
          <p:blipFill>
            <a:blip r:embed="rId5" cstate="print"/>
            <a:stretch>
              <a:fillRect/>
            </a:stretch>
          </p:blipFill>
          <p:spPr>
            <a:xfrm>
              <a:off x="4702149" y="11545"/>
              <a:ext cx="589326" cy="207300"/>
            </a:xfrm>
            <a:prstGeom prst="rect">
              <a:avLst/>
            </a:prstGeom>
          </p:spPr>
        </p:pic>
        <p:sp>
          <p:nvSpPr>
            <p:cNvPr id="8" name="object 8"/>
            <p:cNvSpPr/>
            <p:nvPr/>
          </p:nvSpPr>
          <p:spPr>
            <a:xfrm>
              <a:off x="5385587" y="25"/>
              <a:ext cx="380213" cy="230504"/>
            </a:xfrm>
            <a:custGeom>
              <a:avLst/>
              <a:gdLst/>
              <a:ahLst/>
              <a:cxnLst/>
              <a:rect l="l" t="t" r="r" b="b"/>
              <a:pathLst>
                <a:path w="374650" h="230504">
                  <a:moveTo>
                    <a:pt x="374408" y="0"/>
                  </a:moveTo>
                  <a:lnTo>
                    <a:pt x="0" y="0"/>
                  </a:lnTo>
                  <a:lnTo>
                    <a:pt x="0" y="230339"/>
                  </a:lnTo>
                  <a:lnTo>
                    <a:pt x="374408" y="230339"/>
                  </a:lnTo>
                  <a:lnTo>
                    <a:pt x="374408" y="0"/>
                  </a:lnTo>
                  <a:close/>
                </a:path>
              </a:pathLst>
            </a:custGeom>
            <a:solidFill>
              <a:srgbClr val="000000"/>
            </a:solidFill>
          </p:spPr>
          <p:txBody>
            <a:bodyPr wrap="square" lIns="0" tIns="0" rIns="0" bIns="0" rtlCol="0"/>
            <a:lstStyle/>
            <a:p>
              <a:endParaRPr sz="1600">
                <a:latin typeface="华文中宋" panose="02010600040101010101" pitchFamily="2" charset="-122"/>
                <a:ea typeface="华文中宋" panose="02010600040101010101" pitchFamily="2" charset="-122"/>
              </a:endParaRPr>
            </a:p>
          </p:txBody>
        </p:sp>
        <p:pic>
          <p:nvPicPr>
            <p:cNvPr id="9" name="object 9"/>
            <p:cNvPicPr/>
            <p:nvPr/>
          </p:nvPicPr>
          <p:blipFill>
            <a:blip r:embed="rId6" cstate="print"/>
            <a:stretch>
              <a:fillRect/>
            </a:stretch>
          </p:blipFill>
          <p:spPr>
            <a:xfrm>
              <a:off x="5463387" y="3863"/>
              <a:ext cx="218818" cy="218818"/>
            </a:xfrm>
            <a:prstGeom prst="rect">
              <a:avLst/>
            </a:prstGeom>
          </p:spPr>
        </p:pic>
      </p:grpSp>
      <p:sp>
        <p:nvSpPr>
          <p:cNvPr id="11" name="object 11"/>
          <p:cNvSpPr txBox="1">
            <a:spLocks noGrp="1"/>
          </p:cNvSpPr>
          <p:nvPr>
            <p:ph type="ctrTitle"/>
          </p:nvPr>
        </p:nvSpPr>
        <p:spPr>
          <a:xfrm>
            <a:off x="101556" y="242291"/>
            <a:ext cx="4762544" cy="222497"/>
          </a:xfrm>
          <a:prstGeom prst="rect">
            <a:avLst/>
          </a:prstGeom>
        </p:spPr>
        <p:txBody>
          <a:bodyPr vert="horz" wrap="square" lIns="0" tIns="17145" rIns="0" bIns="0" rtlCol="0">
            <a:spAutoFit/>
          </a:bodyPr>
          <a:lstStyle/>
          <a:p>
            <a:pPr marL="12700">
              <a:lnSpc>
                <a:spcPts val="1614"/>
              </a:lnSpc>
              <a:spcBef>
                <a:spcPts val="135"/>
              </a:spcBef>
            </a:pPr>
            <a:r>
              <a:rPr lang="en-US" b="1" spc="-15" dirty="0" err="1">
                <a:latin typeface="Times New Roman" panose="02020603050405020304" pitchFamily="18" charset="0"/>
                <a:ea typeface="华文中宋" panose="02010600040101010101" pitchFamily="2" charset="-122"/>
                <a:cs typeface="Times New Roman" panose="02020603050405020304" pitchFamily="18" charset="0"/>
              </a:rPr>
              <a:t>Pertubation</a:t>
            </a:r>
            <a:r>
              <a:rPr lang="en-US" b="1" spc="-15" dirty="0">
                <a:latin typeface="Times New Roman" panose="02020603050405020304" pitchFamily="18" charset="0"/>
                <a:ea typeface="华文中宋" panose="02010600040101010101" pitchFamily="2" charset="-122"/>
                <a:cs typeface="Times New Roman" panose="02020603050405020304" pitchFamily="18" charset="0"/>
              </a:rPr>
              <a:t> Initialization</a:t>
            </a:r>
            <a:endParaRPr b="1" dirty="0">
              <a:latin typeface="Times New Roman" panose="02020603050405020304" pitchFamily="18" charset="0"/>
              <a:ea typeface="华文中宋" panose="02010600040101010101" pitchFamily="2" charset="-122"/>
              <a:cs typeface="Times New Roman" panose="02020603050405020304" pitchFamily="18" charset="0"/>
            </a:endParaRPr>
          </a:p>
        </p:txBody>
      </p:sp>
      <p:sp>
        <p:nvSpPr>
          <p:cNvPr id="32" name="文本框 31">
            <a:extLst>
              <a:ext uri="{FF2B5EF4-FFF2-40B4-BE49-F238E27FC236}">
                <a16:creationId xmlns:a16="http://schemas.microsoft.com/office/drawing/2014/main" id="{9D7C6745-B85D-268B-4FDC-A74F2D86C69D}"/>
              </a:ext>
            </a:extLst>
          </p:cNvPr>
          <p:cNvSpPr txBox="1"/>
          <p:nvPr/>
        </p:nvSpPr>
        <p:spPr>
          <a:xfrm>
            <a:off x="382448" y="2647581"/>
            <a:ext cx="4999406" cy="461665"/>
          </a:xfrm>
          <a:prstGeom prst="rect">
            <a:avLst/>
          </a:prstGeom>
          <a:noFill/>
        </p:spPr>
        <p:txBody>
          <a:bodyPr wrap="square">
            <a:spAutoFit/>
          </a:bodyPr>
          <a:lstStyle/>
          <a:p>
            <a:pPr marL="12700" algn="l">
              <a:lnSpc>
                <a:spcPct val="100000"/>
              </a:lnSpc>
              <a:spcBef>
                <a:spcPts val="695"/>
              </a:spcBef>
            </a:pPr>
            <a:r>
              <a:rPr lang="en-US" altLang="zh-CN" sz="800" b="1" spc="-5" dirty="0">
                <a:latin typeface="Georgia" panose="02040502050405020303" pitchFamily="18" charset="0"/>
                <a:ea typeface="华文中宋" panose="02010600040101010101" pitchFamily="2" charset="-122"/>
                <a:cs typeface="阿里巴巴普惠体 B"/>
              </a:rPr>
              <a:t>the adaptive search algorithm initializes δ by pushing adversarial example toward the decision boundary of all surrogate ASRs, thereby circumventing the time consuming and uncertain initial search process. </a:t>
            </a:r>
            <a:endParaRPr lang="zh-CN" altLang="en-US" sz="800" b="1" dirty="0">
              <a:latin typeface="Georgia" panose="02040502050405020303" pitchFamily="18" charset="0"/>
              <a:ea typeface="华文中宋" panose="02010600040101010101" pitchFamily="2" charset="-122"/>
              <a:cs typeface="阿里巴巴普惠体 B"/>
            </a:endParaRPr>
          </a:p>
        </p:txBody>
      </p:sp>
      <p:grpSp>
        <p:nvGrpSpPr>
          <p:cNvPr id="26" name="object 15">
            <a:extLst>
              <a:ext uri="{FF2B5EF4-FFF2-40B4-BE49-F238E27FC236}">
                <a16:creationId xmlns:a16="http://schemas.microsoft.com/office/drawing/2014/main" id="{1D4F9556-665F-4A92-93BF-AC26C0F84EF0}"/>
              </a:ext>
            </a:extLst>
          </p:cNvPr>
          <p:cNvGrpSpPr/>
          <p:nvPr/>
        </p:nvGrpSpPr>
        <p:grpSpPr>
          <a:xfrm>
            <a:off x="0" y="3141040"/>
            <a:ext cx="5760085" cy="99060"/>
            <a:chOff x="0" y="3141040"/>
            <a:chExt cx="5760085" cy="99060"/>
          </a:xfrm>
        </p:grpSpPr>
        <p:sp>
          <p:nvSpPr>
            <p:cNvPr id="27" name="object 16">
              <a:extLst>
                <a:ext uri="{FF2B5EF4-FFF2-40B4-BE49-F238E27FC236}">
                  <a16:creationId xmlns:a16="http://schemas.microsoft.com/office/drawing/2014/main" id="{57E20D26-0D8E-430B-96A6-D678635072AB}"/>
                </a:ext>
              </a:extLst>
            </p:cNvPr>
            <p:cNvSpPr/>
            <p:nvPr/>
          </p:nvSpPr>
          <p:spPr>
            <a:xfrm>
              <a:off x="0" y="3141040"/>
              <a:ext cx="3456304" cy="99060"/>
            </a:xfrm>
            <a:custGeom>
              <a:avLst/>
              <a:gdLst/>
              <a:ahLst/>
              <a:cxnLst/>
              <a:rect l="l" t="t" r="r" b="b"/>
              <a:pathLst>
                <a:path w="3456304" h="99060">
                  <a:moveTo>
                    <a:pt x="3456038" y="0"/>
                  </a:moveTo>
                  <a:lnTo>
                    <a:pt x="2016036" y="0"/>
                  </a:lnTo>
                  <a:lnTo>
                    <a:pt x="0" y="0"/>
                  </a:lnTo>
                  <a:lnTo>
                    <a:pt x="0" y="98983"/>
                  </a:lnTo>
                  <a:lnTo>
                    <a:pt x="2016036" y="98983"/>
                  </a:lnTo>
                  <a:lnTo>
                    <a:pt x="3456038" y="98983"/>
                  </a:lnTo>
                  <a:lnTo>
                    <a:pt x="3456038" y="0"/>
                  </a:lnTo>
                  <a:close/>
                </a:path>
              </a:pathLst>
            </a:custGeom>
            <a:solidFill>
              <a:srgbClr val="000000"/>
            </a:solidFill>
          </p:spPr>
          <p:txBody>
            <a:bodyPr wrap="square" lIns="0" tIns="0" rIns="0" bIns="0" rtlCol="0"/>
            <a:lstStyle/>
            <a:p>
              <a:endParaRPr sz="1600">
                <a:latin typeface="华文中宋" panose="02010600040101010101" pitchFamily="2" charset="-122"/>
                <a:ea typeface="华文中宋" panose="02010600040101010101" pitchFamily="2" charset="-122"/>
              </a:endParaRPr>
            </a:p>
          </p:txBody>
        </p:sp>
        <p:sp>
          <p:nvSpPr>
            <p:cNvPr id="28" name="object 17">
              <a:extLst>
                <a:ext uri="{FF2B5EF4-FFF2-40B4-BE49-F238E27FC236}">
                  <a16:creationId xmlns:a16="http://schemas.microsoft.com/office/drawing/2014/main" id="{6324CF29-7809-486B-910B-E356CA7472CE}"/>
                </a:ext>
              </a:extLst>
            </p:cNvPr>
            <p:cNvSpPr/>
            <p:nvPr/>
          </p:nvSpPr>
          <p:spPr>
            <a:xfrm>
              <a:off x="3456038" y="3141040"/>
              <a:ext cx="2304415" cy="99060"/>
            </a:xfrm>
            <a:custGeom>
              <a:avLst/>
              <a:gdLst/>
              <a:ahLst/>
              <a:cxnLst/>
              <a:rect l="l" t="t" r="r" b="b"/>
              <a:pathLst>
                <a:path w="2304415" h="99060">
                  <a:moveTo>
                    <a:pt x="2303957" y="0"/>
                  </a:moveTo>
                  <a:lnTo>
                    <a:pt x="1958378" y="0"/>
                  </a:lnTo>
                  <a:lnTo>
                    <a:pt x="0" y="0"/>
                  </a:lnTo>
                  <a:lnTo>
                    <a:pt x="0" y="98983"/>
                  </a:lnTo>
                  <a:lnTo>
                    <a:pt x="1958378" y="98983"/>
                  </a:lnTo>
                  <a:lnTo>
                    <a:pt x="2303957" y="98983"/>
                  </a:lnTo>
                  <a:lnTo>
                    <a:pt x="2303957" y="0"/>
                  </a:lnTo>
                  <a:close/>
                </a:path>
              </a:pathLst>
            </a:custGeom>
            <a:solidFill>
              <a:srgbClr val="003E87"/>
            </a:solidFill>
          </p:spPr>
          <p:txBody>
            <a:bodyPr wrap="square" lIns="0" tIns="0" rIns="0" bIns="0" rtlCol="0"/>
            <a:lstStyle/>
            <a:p>
              <a:endParaRPr sz="1600">
                <a:latin typeface="华文中宋" panose="02010600040101010101" pitchFamily="2" charset="-122"/>
                <a:ea typeface="华文中宋" panose="02010600040101010101" pitchFamily="2" charset="-122"/>
              </a:endParaRPr>
            </a:p>
          </p:txBody>
        </p:sp>
      </p:grpSp>
      <p:sp>
        <p:nvSpPr>
          <p:cNvPr id="30" name="object 21">
            <a:extLst>
              <a:ext uri="{FF2B5EF4-FFF2-40B4-BE49-F238E27FC236}">
                <a16:creationId xmlns:a16="http://schemas.microsoft.com/office/drawing/2014/main" id="{55343328-D137-4F33-8A56-B243FE20A9D2}"/>
              </a:ext>
            </a:extLst>
          </p:cNvPr>
          <p:cNvSpPr txBox="1">
            <a:spLocks noGrp="1"/>
          </p:cNvSpPr>
          <p:nvPr>
            <p:ph type="sldNum" sz="quarter" idx="7"/>
          </p:nvPr>
        </p:nvSpPr>
        <p:spPr>
          <a:xfrm>
            <a:off x="5501170" y="3138859"/>
            <a:ext cx="325110" cy="68609"/>
          </a:xfrm>
          <a:prstGeom prst="rect">
            <a:avLst/>
          </a:prstGeom>
        </p:spPr>
        <p:txBody>
          <a:bodyPr vert="horz" wrap="square" lIns="0" tIns="6985" rIns="0" bIns="0" rtlCol="0">
            <a:spAutoFit/>
          </a:bodyPr>
          <a:lstStyle/>
          <a:p>
            <a:pPr marL="39370">
              <a:lnSpc>
                <a:spcPct val="100000"/>
              </a:lnSpc>
              <a:spcBef>
                <a:spcPts val="55"/>
              </a:spcBef>
            </a:pPr>
            <a:fld id="{81D60167-4931-47E6-BA6A-407CBD079E47}" type="slidenum">
              <a:rPr sz="400" dirty="0">
                <a:latin typeface="华文中宋" panose="02010600040101010101" pitchFamily="2" charset="-122"/>
                <a:ea typeface="华文中宋" panose="02010600040101010101" pitchFamily="2" charset="-122"/>
              </a:rPr>
              <a:t>8</a:t>
            </a:fld>
            <a:r>
              <a:rPr sz="400" spc="-10" dirty="0">
                <a:latin typeface="华文中宋" panose="02010600040101010101" pitchFamily="2" charset="-122"/>
                <a:ea typeface="华文中宋" panose="02010600040101010101" pitchFamily="2" charset="-122"/>
              </a:rPr>
              <a:t> </a:t>
            </a:r>
            <a:r>
              <a:rPr sz="400" dirty="0">
                <a:latin typeface="华文中宋" panose="02010600040101010101" pitchFamily="2" charset="-122"/>
                <a:ea typeface="华文中宋" panose="02010600040101010101" pitchFamily="2" charset="-122"/>
              </a:rPr>
              <a:t>/</a:t>
            </a:r>
            <a:r>
              <a:rPr sz="400" spc="-5" dirty="0">
                <a:latin typeface="华文中宋" panose="02010600040101010101" pitchFamily="2" charset="-122"/>
                <a:ea typeface="华文中宋" panose="02010600040101010101" pitchFamily="2" charset="-122"/>
              </a:rPr>
              <a:t> </a:t>
            </a:r>
            <a:r>
              <a:rPr sz="400" spc="-25" dirty="0">
                <a:latin typeface="华文中宋" panose="02010600040101010101" pitchFamily="2" charset="-122"/>
                <a:ea typeface="华文中宋" panose="02010600040101010101" pitchFamily="2" charset="-122"/>
              </a:rPr>
              <a:t>12</a:t>
            </a:r>
          </a:p>
        </p:txBody>
      </p:sp>
      <p:pic>
        <p:nvPicPr>
          <p:cNvPr id="2" name="图片 1">
            <a:extLst>
              <a:ext uri="{FF2B5EF4-FFF2-40B4-BE49-F238E27FC236}">
                <a16:creationId xmlns:a16="http://schemas.microsoft.com/office/drawing/2014/main" id="{1E50D5F7-B6D0-41C4-8B61-8867E10E4E42}"/>
              </a:ext>
            </a:extLst>
          </p:cNvPr>
          <p:cNvPicPr>
            <a:picLocks noChangeAspect="1"/>
          </p:cNvPicPr>
          <p:nvPr/>
        </p:nvPicPr>
        <p:blipFill>
          <a:blip r:embed="rId7"/>
          <a:stretch>
            <a:fillRect/>
          </a:stretch>
        </p:blipFill>
        <p:spPr>
          <a:xfrm>
            <a:off x="3796834" y="547638"/>
            <a:ext cx="1666553" cy="1998479"/>
          </a:xfrm>
          <a:prstGeom prst="rect">
            <a:avLst/>
          </a:prstGeom>
        </p:spPr>
      </p:pic>
      <p:grpSp>
        <p:nvGrpSpPr>
          <p:cNvPr id="17" name="组合 16">
            <a:extLst>
              <a:ext uri="{FF2B5EF4-FFF2-40B4-BE49-F238E27FC236}">
                <a16:creationId xmlns:a16="http://schemas.microsoft.com/office/drawing/2014/main" id="{E12B1ABE-AE5A-47A2-8C68-97BC96BFADC6}"/>
              </a:ext>
            </a:extLst>
          </p:cNvPr>
          <p:cNvGrpSpPr/>
          <p:nvPr/>
        </p:nvGrpSpPr>
        <p:grpSpPr>
          <a:xfrm>
            <a:off x="210903" y="585303"/>
            <a:ext cx="3390946" cy="678690"/>
            <a:chOff x="210903" y="585303"/>
            <a:chExt cx="3390946" cy="678690"/>
          </a:xfrm>
        </p:grpSpPr>
        <p:pic>
          <p:nvPicPr>
            <p:cNvPr id="36" name="图片 35">
              <a:extLst>
                <a:ext uri="{FF2B5EF4-FFF2-40B4-BE49-F238E27FC236}">
                  <a16:creationId xmlns:a16="http://schemas.microsoft.com/office/drawing/2014/main" id="{C64B67AC-AEC9-4C84-ABA5-0199632A808B}"/>
                </a:ext>
              </a:extLst>
            </p:cNvPr>
            <p:cNvPicPr>
              <a:picLocks noChangeAspect="1"/>
            </p:cNvPicPr>
            <p:nvPr/>
          </p:nvPicPr>
          <p:blipFill>
            <a:blip r:embed="rId8"/>
            <a:stretch>
              <a:fillRect/>
            </a:stretch>
          </p:blipFill>
          <p:spPr>
            <a:xfrm>
              <a:off x="210904" y="585303"/>
              <a:ext cx="3281597" cy="655341"/>
            </a:xfrm>
            <a:prstGeom prst="rect">
              <a:avLst/>
            </a:prstGeom>
          </p:spPr>
        </p:pic>
        <p:pic>
          <p:nvPicPr>
            <p:cNvPr id="37" name="图片 36">
              <a:extLst>
                <a:ext uri="{FF2B5EF4-FFF2-40B4-BE49-F238E27FC236}">
                  <a16:creationId xmlns:a16="http://schemas.microsoft.com/office/drawing/2014/main" id="{400BCD89-8E93-49EC-A646-5A6C645417D4}"/>
                </a:ext>
              </a:extLst>
            </p:cNvPr>
            <p:cNvPicPr>
              <a:picLocks noChangeAspect="1"/>
            </p:cNvPicPr>
            <p:nvPr/>
          </p:nvPicPr>
          <p:blipFill>
            <a:blip r:embed="rId9">
              <a:alphaModFix amt="86000"/>
            </a:blip>
            <a:stretch>
              <a:fillRect/>
            </a:stretch>
          </p:blipFill>
          <p:spPr>
            <a:xfrm flipH="1">
              <a:off x="2211193" y="840222"/>
              <a:ext cx="1390656" cy="423771"/>
            </a:xfrm>
            <a:prstGeom prst="parallelogram">
              <a:avLst>
                <a:gd name="adj" fmla="val 26057"/>
              </a:avLst>
            </a:prstGeom>
          </p:spPr>
        </p:pic>
        <p:pic>
          <p:nvPicPr>
            <p:cNvPr id="38" name="图片 37">
              <a:extLst>
                <a:ext uri="{FF2B5EF4-FFF2-40B4-BE49-F238E27FC236}">
                  <a16:creationId xmlns:a16="http://schemas.microsoft.com/office/drawing/2014/main" id="{55ED6BB3-35DF-494D-B7E0-C27C108F3253}"/>
                </a:ext>
              </a:extLst>
            </p:cNvPr>
            <p:cNvPicPr>
              <a:picLocks noChangeAspect="1"/>
            </p:cNvPicPr>
            <p:nvPr/>
          </p:nvPicPr>
          <p:blipFill>
            <a:blip r:embed="rId9">
              <a:alphaModFix amt="86000"/>
            </a:blip>
            <a:stretch>
              <a:fillRect/>
            </a:stretch>
          </p:blipFill>
          <p:spPr>
            <a:xfrm>
              <a:off x="210903" y="604059"/>
              <a:ext cx="1376597" cy="259511"/>
            </a:xfrm>
            <a:prstGeom prst="rect">
              <a:avLst/>
            </a:prstGeom>
          </p:spPr>
        </p:pic>
        <p:pic>
          <p:nvPicPr>
            <p:cNvPr id="39" name="图片 38">
              <a:extLst>
                <a:ext uri="{FF2B5EF4-FFF2-40B4-BE49-F238E27FC236}">
                  <a16:creationId xmlns:a16="http://schemas.microsoft.com/office/drawing/2014/main" id="{57EC1725-C076-4632-B27E-E724F5A0839D}"/>
                </a:ext>
              </a:extLst>
            </p:cNvPr>
            <p:cNvPicPr>
              <a:picLocks noChangeAspect="1"/>
            </p:cNvPicPr>
            <p:nvPr/>
          </p:nvPicPr>
          <p:blipFill>
            <a:blip r:embed="rId9">
              <a:alphaModFix amt="86000"/>
            </a:blip>
            <a:stretch>
              <a:fillRect/>
            </a:stretch>
          </p:blipFill>
          <p:spPr>
            <a:xfrm>
              <a:off x="2271800" y="604060"/>
              <a:ext cx="1220702" cy="236162"/>
            </a:xfrm>
            <a:prstGeom prst="rect">
              <a:avLst/>
            </a:prstGeom>
          </p:spPr>
        </p:pic>
      </p:grpSp>
      <mc:AlternateContent xmlns:mc="http://schemas.openxmlformats.org/markup-compatibility/2006" xmlns:a14="http://schemas.microsoft.com/office/drawing/2010/main">
        <mc:Choice Requires="a14">
          <p:sp>
            <p:nvSpPr>
              <p:cNvPr id="41" name="矩形: 圆角 40">
                <a:extLst>
                  <a:ext uri="{FF2B5EF4-FFF2-40B4-BE49-F238E27FC236}">
                    <a16:creationId xmlns:a16="http://schemas.microsoft.com/office/drawing/2014/main" id="{3D71F80D-9359-498E-B3CC-D93FDDCA2747}"/>
                  </a:ext>
                </a:extLst>
              </p:cNvPr>
              <p:cNvSpPr/>
              <p:nvPr/>
            </p:nvSpPr>
            <p:spPr>
              <a:xfrm>
                <a:off x="63953" y="4441239"/>
                <a:ext cx="316535" cy="301273"/>
              </a:xfrm>
              <a:prstGeom prst="round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altLang="zh-CN" sz="1600" b="0" i="1" dirty="0" smtClean="0">
                          <a:solidFill>
                            <a:schemeClr val="tx1"/>
                          </a:solidFill>
                          <a:latin typeface="Cambria Math" panose="02040503050406030204" pitchFamily="18" charset="0"/>
                          <a:ea typeface="华文中宋" panose="02010600040101010101" pitchFamily="2" charset="-122"/>
                        </a:rPr>
                        <m:t>𝑥</m:t>
                      </m:r>
                    </m:oMath>
                  </m:oMathPara>
                </a14:m>
                <a:endParaRPr lang="zh-CN" altLang="en-US" sz="1600" dirty="0">
                  <a:solidFill>
                    <a:schemeClr val="tx1"/>
                  </a:solidFill>
                  <a:latin typeface="Georgia" panose="02040502050405020303" pitchFamily="18" charset="0"/>
                  <a:ea typeface="华文中宋" panose="02010600040101010101" pitchFamily="2" charset="-122"/>
                </a:endParaRPr>
              </a:p>
            </p:txBody>
          </p:sp>
        </mc:Choice>
        <mc:Fallback xmlns="">
          <p:sp>
            <p:nvSpPr>
              <p:cNvPr id="41" name="矩形: 圆角 40">
                <a:extLst>
                  <a:ext uri="{FF2B5EF4-FFF2-40B4-BE49-F238E27FC236}">
                    <a16:creationId xmlns:a16="http://schemas.microsoft.com/office/drawing/2014/main" id="{3D71F80D-9359-498E-B3CC-D93FDDCA2747}"/>
                  </a:ext>
                </a:extLst>
              </p:cNvPr>
              <p:cNvSpPr>
                <a:spLocks noRot="1" noChangeAspect="1" noMove="1" noResize="1" noEditPoints="1" noAdjustHandles="1" noChangeArrowheads="1" noChangeShapeType="1" noTextEdit="1"/>
              </p:cNvSpPr>
              <p:nvPr/>
            </p:nvSpPr>
            <p:spPr>
              <a:xfrm>
                <a:off x="63953" y="4441239"/>
                <a:ext cx="316535" cy="301273"/>
              </a:xfrm>
              <a:prstGeom prst="roundRect">
                <a:avLst/>
              </a:prstGeom>
              <a:blipFill>
                <a:blip r:embed="rId10"/>
                <a:stretch>
                  <a:fillRect/>
                </a:stretch>
              </a:blipFill>
              <a:ln>
                <a:solidFill>
                  <a:schemeClr val="tx1"/>
                </a:solidFill>
              </a:ln>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43" name="矩形: 圆角 42">
                <a:extLst>
                  <a:ext uri="{FF2B5EF4-FFF2-40B4-BE49-F238E27FC236}">
                    <a16:creationId xmlns:a16="http://schemas.microsoft.com/office/drawing/2014/main" id="{5C420407-2A1C-4A65-BE65-28EF76D2E081}"/>
                  </a:ext>
                </a:extLst>
              </p:cNvPr>
              <p:cNvSpPr/>
              <p:nvPr/>
            </p:nvSpPr>
            <p:spPr>
              <a:xfrm>
                <a:off x="-588008" y="5064257"/>
                <a:ext cx="316535" cy="301273"/>
              </a:xfrm>
              <a:prstGeom prst="round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altLang="zh-CN" sz="1600" b="0" i="1" dirty="0" smtClean="0">
                          <a:solidFill>
                            <a:schemeClr val="tx1"/>
                          </a:solidFill>
                          <a:latin typeface="Cambria Math" panose="02040503050406030204" pitchFamily="18" charset="0"/>
                          <a:ea typeface="华文中宋" panose="02010600040101010101" pitchFamily="2" charset="-122"/>
                        </a:rPr>
                        <m:t>𝑡</m:t>
                      </m:r>
                    </m:oMath>
                  </m:oMathPara>
                </a14:m>
                <a:endParaRPr lang="zh-CN" altLang="en-US" sz="1600" dirty="0">
                  <a:solidFill>
                    <a:schemeClr val="tx1"/>
                  </a:solidFill>
                  <a:latin typeface="Georgia" panose="02040502050405020303" pitchFamily="18" charset="0"/>
                  <a:ea typeface="华文中宋" panose="02010600040101010101" pitchFamily="2" charset="-122"/>
                </a:endParaRPr>
              </a:p>
            </p:txBody>
          </p:sp>
        </mc:Choice>
        <mc:Fallback xmlns="">
          <p:sp>
            <p:nvSpPr>
              <p:cNvPr id="43" name="矩形: 圆角 42">
                <a:extLst>
                  <a:ext uri="{FF2B5EF4-FFF2-40B4-BE49-F238E27FC236}">
                    <a16:creationId xmlns:a16="http://schemas.microsoft.com/office/drawing/2014/main" id="{5C420407-2A1C-4A65-BE65-28EF76D2E081}"/>
                  </a:ext>
                </a:extLst>
              </p:cNvPr>
              <p:cNvSpPr>
                <a:spLocks noRot="1" noChangeAspect="1" noMove="1" noResize="1" noEditPoints="1" noAdjustHandles="1" noChangeArrowheads="1" noChangeShapeType="1" noTextEdit="1"/>
              </p:cNvSpPr>
              <p:nvPr/>
            </p:nvSpPr>
            <p:spPr>
              <a:xfrm>
                <a:off x="-588008" y="5064257"/>
                <a:ext cx="316535" cy="301273"/>
              </a:xfrm>
              <a:prstGeom prst="roundRect">
                <a:avLst/>
              </a:prstGeom>
              <a:blipFill>
                <a:blip r:embed="rId11"/>
                <a:stretch>
                  <a:fillRect/>
                </a:stretch>
              </a:blipFill>
              <a:ln>
                <a:solidFill>
                  <a:schemeClr val="tx1"/>
                </a:solidFill>
              </a:ln>
            </p:spPr>
            <p:txBody>
              <a:bodyPr/>
              <a:lstStyle/>
              <a:p>
                <a:r>
                  <a:rPr lang="zh-CN" altLang="en-US">
                    <a:noFill/>
                  </a:rPr>
                  <a:t> </a:t>
                </a:r>
              </a:p>
            </p:txBody>
          </p:sp>
        </mc:Fallback>
      </mc:AlternateContent>
      <p:sp>
        <p:nvSpPr>
          <p:cNvPr id="45" name="矩形: 圆角 44">
            <a:extLst>
              <a:ext uri="{FF2B5EF4-FFF2-40B4-BE49-F238E27FC236}">
                <a16:creationId xmlns:a16="http://schemas.microsoft.com/office/drawing/2014/main" id="{1018F37B-473C-4ADF-B05E-ED4A4B16F9B2}"/>
              </a:ext>
            </a:extLst>
          </p:cNvPr>
          <p:cNvSpPr/>
          <p:nvPr/>
        </p:nvSpPr>
        <p:spPr>
          <a:xfrm>
            <a:off x="989785" y="4655633"/>
            <a:ext cx="2224119" cy="423905"/>
          </a:xfrm>
          <a:prstGeom prst="round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sz="1100" b="1" dirty="0">
                <a:solidFill>
                  <a:schemeClr val="tx1"/>
                </a:solidFill>
                <a:latin typeface="Georgia" panose="02040502050405020303" pitchFamily="18" charset="0"/>
                <a:ea typeface="华文中宋" panose="02010600040101010101" pitchFamily="2" charset="-122"/>
              </a:rPr>
              <a:t>Adaptive Search Algorithm</a:t>
            </a:r>
            <a:endParaRPr lang="zh-CN" altLang="en-US" sz="1100" b="1" dirty="0">
              <a:solidFill>
                <a:schemeClr val="tx1"/>
              </a:solidFill>
              <a:latin typeface="Georgia" panose="02040502050405020303" pitchFamily="18" charset="0"/>
              <a:ea typeface="华文中宋" panose="02010600040101010101" pitchFamily="2" charset="-122"/>
            </a:endParaRPr>
          </a:p>
        </p:txBody>
      </p:sp>
      <mc:AlternateContent xmlns:mc="http://schemas.openxmlformats.org/markup-compatibility/2006" xmlns:a14="http://schemas.microsoft.com/office/drawing/2010/main">
        <mc:Choice Requires="a14">
          <p:sp>
            <p:nvSpPr>
              <p:cNvPr id="46" name="矩形: 圆角 45">
                <a:extLst>
                  <a:ext uri="{FF2B5EF4-FFF2-40B4-BE49-F238E27FC236}">
                    <a16:creationId xmlns:a16="http://schemas.microsoft.com/office/drawing/2014/main" id="{CAD14125-2D8C-44EC-B726-D86380EDBFA1}"/>
                  </a:ext>
                </a:extLst>
              </p:cNvPr>
              <p:cNvSpPr/>
              <p:nvPr/>
            </p:nvSpPr>
            <p:spPr>
              <a:xfrm>
                <a:off x="3442504" y="4504996"/>
                <a:ext cx="1141436" cy="301273"/>
              </a:xfrm>
              <a:prstGeom prst="round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altLang="zh-CN" sz="1600" b="0" i="1" dirty="0" smtClean="0">
                          <a:solidFill>
                            <a:schemeClr val="tx1"/>
                          </a:solidFill>
                          <a:latin typeface="Cambria Math" panose="02040503050406030204" pitchFamily="18" charset="0"/>
                          <a:ea typeface="华文中宋" panose="02010600040101010101" pitchFamily="2" charset="-122"/>
                        </a:rPr>
                        <m:t>𝜇</m:t>
                      </m:r>
                    </m:oMath>
                  </m:oMathPara>
                </a14:m>
                <a:endParaRPr lang="zh-CN" altLang="en-US" sz="1600" dirty="0">
                  <a:solidFill>
                    <a:schemeClr val="tx1"/>
                  </a:solidFill>
                  <a:latin typeface="Georgia" panose="02040502050405020303" pitchFamily="18" charset="0"/>
                  <a:ea typeface="华文中宋" panose="02010600040101010101" pitchFamily="2" charset="-122"/>
                </a:endParaRPr>
              </a:p>
            </p:txBody>
          </p:sp>
        </mc:Choice>
        <mc:Fallback xmlns="">
          <p:sp>
            <p:nvSpPr>
              <p:cNvPr id="46" name="矩形: 圆角 45">
                <a:extLst>
                  <a:ext uri="{FF2B5EF4-FFF2-40B4-BE49-F238E27FC236}">
                    <a16:creationId xmlns:a16="http://schemas.microsoft.com/office/drawing/2014/main" id="{CAD14125-2D8C-44EC-B726-D86380EDBFA1}"/>
                  </a:ext>
                </a:extLst>
              </p:cNvPr>
              <p:cNvSpPr>
                <a:spLocks noRot="1" noChangeAspect="1" noMove="1" noResize="1" noEditPoints="1" noAdjustHandles="1" noChangeArrowheads="1" noChangeShapeType="1" noTextEdit="1"/>
              </p:cNvSpPr>
              <p:nvPr/>
            </p:nvSpPr>
            <p:spPr>
              <a:xfrm>
                <a:off x="3442504" y="4504996"/>
                <a:ext cx="1141436" cy="301273"/>
              </a:xfrm>
              <a:prstGeom prst="roundRect">
                <a:avLst/>
              </a:prstGeom>
              <a:blipFill>
                <a:blip r:embed="rId12"/>
                <a:stretch>
                  <a:fillRect b="-5660"/>
                </a:stretch>
              </a:blipFill>
              <a:ln>
                <a:solidFill>
                  <a:schemeClr val="tx1"/>
                </a:solidFill>
              </a:ln>
            </p:spPr>
            <p:txBody>
              <a:bodyPr/>
              <a:lstStyle/>
              <a:p>
                <a:r>
                  <a:rPr lang="zh-CN" altLang="en-US">
                    <a:noFill/>
                  </a:rPr>
                  <a:t> </a:t>
                </a:r>
              </a:p>
            </p:txBody>
          </p:sp>
        </mc:Fallback>
      </mc:AlternateContent>
      <p:sp>
        <p:nvSpPr>
          <p:cNvPr id="47" name="矩形: 圆角 46">
            <a:extLst>
              <a:ext uri="{FF2B5EF4-FFF2-40B4-BE49-F238E27FC236}">
                <a16:creationId xmlns:a16="http://schemas.microsoft.com/office/drawing/2014/main" id="{323CFC87-DDD2-49E3-AE21-2D3EDD61679A}"/>
              </a:ext>
            </a:extLst>
          </p:cNvPr>
          <p:cNvSpPr/>
          <p:nvPr/>
        </p:nvSpPr>
        <p:spPr>
          <a:xfrm>
            <a:off x="3442504" y="4922864"/>
            <a:ext cx="1144298" cy="301273"/>
          </a:xfrm>
          <a:prstGeom prst="round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sz="900" dirty="0">
                <a:solidFill>
                  <a:schemeClr val="tx1"/>
                </a:solidFill>
                <a:latin typeface="Georgia" panose="02040502050405020303" pitchFamily="18" charset="0"/>
                <a:ea typeface="华文中宋" panose="02010600040101010101" pitchFamily="2" charset="-122"/>
              </a:rPr>
              <a:t>padding lengths</a:t>
            </a:r>
            <a:endParaRPr lang="zh-CN" altLang="en-US" sz="900" dirty="0">
              <a:solidFill>
                <a:schemeClr val="tx1"/>
              </a:solidFill>
              <a:latin typeface="Georgia" panose="02040502050405020303" pitchFamily="18" charset="0"/>
              <a:ea typeface="华文中宋" panose="02010600040101010101" pitchFamily="2" charset="-122"/>
            </a:endParaRPr>
          </a:p>
        </p:txBody>
      </p:sp>
      <p:sp>
        <p:nvSpPr>
          <p:cNvPr id="48" name="文本框 47">
            <a:extLst>
              <a:ext uri="{FF2B5EF4-FFF2-40B4-BE49-F238E27FC236}">
                <a16:creationId xmlns:a16="http://schemas.microsoft.com/office/drawing/2014/main" id="{1A6B0C30-88FE-45C7-92F6-B2411CE95F7E}"/>
              </a:ext>
            </a:extLst>
          </p:cNvPr>
          <p:cNvSpPr txBox="1"/>
          <p:nvPr/>
        </p:nvSpPr>
        <p:spPr>
          <a:xfrm>
            <a:off x="-239291" y="4251831"/>
            <a:ext cx="999028" cy="215444"/>
          </a:xfrm>
          <a:prstGeom prst="rect">
            <a:avLst/>
          </a:prstGeom>
          <a:noFill/>
        </p:spPr>
        <p:txBody>
          <a:bodyPr wrap="square">
            <a:spAutoFit/>
          </a:bodyPr>
          <a:lstStyle/>
          <a:p>
            <a:pPr marL="12700" algn="l">
              <a:lnSpc>
                <a:spcPct val="100000"/>
              </a:lnSpc>
              <a:spcBef>
                <a:spcPts val="695"/>
              </a:spcBef>
            </a:pPr>
            <a:r>
              <a:rPr lang="en-US" altLang="zh-CN" sz="800" spc="-5" dirty="0">
                <a:solidFill>
                  <a:schemeClr val="tx1"/>
                </a:solidFill>
                <a:latin typeface="Georgia" panose="02040502050405020303" pitchFamily="18" charset="0"/>
                <a:ea typeface="华文中宋" panose="02010600040101010101" pitchFamily="2" charset="-122"/>
                <a:cs typeface="阿里巴巴普惠体 B"/>
              </a:rPr>
              <a:t>Original sound</a:t>
            </a:r>
            <a:endParaRPr lang="zh-CN" altLang="en-US" sz="800" dirty="0">
              <a:solidFill>
                <a:schemeClr val="tx1"/>
              </a:solidFill>
              <a:latin typeface="Georgia" panose="02040502050405020303" pitchFamily="18" charset="0"/>
              <a:ea typeface="华文中宋" panose="02010600040101010101" pitchFamily="2" charset="-122"/>
              <a:cs typeface="阿里巴巴普惠体 B"/>
            </a:endParaRPr>
          </a:p>
        </p:txBody>
      </p:sp>
      <p:sp>
        <p:nvSpPr>
          <p:cNvPr id="50" name="文本框 49">
            <a:extLst>
              <a:ext uri="{FF2B5EF4-FFF2-40B4-BE49-F238E27FC236}">
                <a16:creationId xmlns:a16="http://schemas.microsoft.com/office/drawing/2014/main" id="{2018E39A-C81A-4CE3-A4CB-4353C4233044}"/>
              </a:ext>
            </a:extLst>
          </p:cNvPr>
          <p:cNvSpPr txBox="1"/>
          <p:nvPr/>
        </p:nvSpPr>
        <p:spPr>
          <a:xfrm>
            <a:off x="-819589" y="5336896"/>
            <a:ext cx="794996" cy="215444"/>
          </a:xfrm>
          <a:prstGeom prst="rect">
            <a:avLst/>
          </a:prstGeom>
          <a:noFill/>
        </p:spPr>
        <p:txBody>
          <a:bodyPr wrap="square">
            <a:spAutoFit/>
          </a:bodyPr>
          <a:lstStyle/>
          <a:p>
            <a:pPr marL="12700" algn="ctr">
              <a:lnSpc>
                <a:spcPct val="100000"/>
              </a:lnSpc>
              <a:spcBef>
                <a:spcPts val="695"/>
              </a:spcBef>
            </a:pPr>
            <a:r>
              <a:rPr lang="en-US" altLang="zh-CN" sz="800" spc="-5" dirty="0">
                <a:solidFill>
                  <a:schemeClr val="tx1"/>
                </a:solidFill>
                <a:latin typeface="Georgia" panose="02040502050405020303" pitchFamily="18" charset="0"/>
                <a:ea typeface="华文中宋" panose="02010600040101010101" pitchFamily="2" charset="-122"/>
                <a:cs typeface="阿里巴巴普惠体 B"/>
              </a:rPr>
              <a:t>Command</a:t>
            </a:r>
            <a:endParaRPr lang="zh-CN" altLang="en-US" sz="800" dirty="0">
              <a:solidFill>
                <a:schemeClr val="tx1"/>
              </a:solidFill>
              <a:latin typeface="Georgia" panose="02040502050405020303" pitchFamily="18" charset="0"/>
              <a:ea typeface="华文中宋" panose="02010600040101010101" pitchFamily="2" charset="-122"/>
              <a:cs typeface="阿里巴巴普惠体 B"/>
            </a:endParaRPr>
          </a:p>
        </p:txBody>
      </p:sp>
      <mc:AlternateContent xmlns:mc="http://schemas.openxmlformats.org/markup-compatibility/2006" xmlns:a14="http://schemas.microsoft.com/office/drawing/2010/main">
        <mc:Choice Requires="a14">
          <p:sp>
            <p:nvSpPr>
              <p:cNvPr id="51" name="矩形: 圆角 50">
                <a:extLst>
                  <a:ext uri="{FF2B5EF4-FFF2-40B4-BE49-F238E27FC236}">
                    <a16:creationId xmlns:a16="http://schemas.microsoft.com/office/drawing/2014/main" id="{E02D3C5E-32CA-4729-9684-E59C7C9637E4}"/>
                  </a:ext>
                </a:extLst>
              </p:cNvPr>
              <p:cNvSpPr/>
              <p:nvPr/>
            </p:nvSpPr>
            <p:spPr>
              <a:xfrm>
                <a:off x="63953" y="5064257"/>
                <a:ext cx="316536" cy="301273"/>
              </a:xfrm>
              <a:prstGeom prst="round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altLang="zh-CN" sz="1100" i="1" dirty="0" smtClean="0">
                              <a:solidFill>
                                <a:schemeClr val="tx1"/>
                              </a:solidFill>
                              <a:latin typeface="Cambria Math" panose="02040503050406030204" pitchFamily="18" charset="0"/>
                              <a:ea typeface="华文中宋" panose="02010600040101010101" pitchFamily="2" charset="-122"/>
                            </a:rPr>
                          </m:ctrlPr>
                        </m:sSubPr>
                        <m:e>
                          <m:r>
                            <a:rPr lang="en-US" altLang="zh-CN" sz="1100" b="0" i="1" dirty="0" smtClean="0">
                              <a:solidFill>
                                <a:schemeClr val="tx1"/>
                              </a:solidFill>
                              <a:latin typeface="Cambria Math" panose="02040503050406030204" pitchFamily="18" charset="0"/>
                              <a:ea typeface="华文中宋" panose="02010600040101010101" pitchFamily="2" charset="-122"/>
                            </a:rPr>
                            <m:t>𝑥</m:t>
                          </m:r>
                        </m:e>
                        <m:sub>
                          <m:r>
                            <a:rPr lang="en-US" altLang="zh-CN" sz="1100" b="0" i="1" dirty="0" smtClean="0">
                              <a:solidFill>
                                <a:schemeClr val="tx1"/>
                              </a:solidFill>
                              <a:latin typeface="Cambria Math" panose="02040503050406030204" pitchFamily="18" charset="0"/>
                              <a:ea typeface="华文中宋" panose="02010600040101010101" pitchFamily="2" charset="-122"/>
                            </a:rPr>
                            <m:t>𝑡</m:t>
                          </m:r>
                        </m:sub>
                      </m:sSub>
                    </m:oMath>
                  </m:oMathPara>
                </a14:m>
                <a:endParaRPr lang="en-US" altLang="zh-CN" sz="1100" dirty="0">
                  <a:solidFill>
                    <a:schemeClr val="tx1"/>
                  </a:solidFill>
                  <a:latin typeface="Georgia" panose="02040502050405020303" pitchFamily="18" charset="0"/>
                  <a:ea typeface="华文中宋" panose="02010600040101010101" pitchFamily="2" charset="-122"/>
                </a:endParaRPr>
              </a:p>
            </p:txBody>
          </p:sp>
        </mc:Choice>
        <mc:Fallback xmlns="">
          <p:sp>
            <p:nvSpPr>
              <p:cNvPr id="51" name="矩形: 圆角 50">
                <a:extLst>
                  <a:ext uri="{FF2B5EF4-FFF2-40B4-BE49-F238E27FC236}">
                    <a16:creationId xmlns:a16="http://schemas.microsoft.com/office/drawing/2014/main" id="{E02D3C5E-32CA-4729-9684-E59C7C9637E4}"/>
                  </a:ext>
                </a:extLst>
              </p:cNvPr>
              <p:cNvSpPr>
                <a:spLocks noRot="1" noChangeAspect="1" noMove="1" noResize="1" noEditPoints="1" noAdjustHandles="1" noChangeArrowheads="1" noChangeShapeType="1" noTextEdit="1"/>
              </p:cNvSpPr>
              <p:nvPr/>
            </p:nvSpPr>
            <p:spPr>
              <a:xfrm>
                <a:off x="63953" y="5064257"/>
                <a:ext cx="316536" cy="301273"/>
              </a:xfrm>
              <a:prstGeom prst="roundRect">
                <a:avLst/>
              </a:prstGeom>
              <a:blipFill>
                <a:blip r:embed="rId13"/>
                <a:stretch>
                  <a:fillRect/>
                </a:stretch>
              </a:blipFill>
              <a:ln>
                <a:solidFill>
                  <a:schemeClr val="tx1"/>
                </a:solidFill>
              </a:ln>
            </p:spPr>
            <p:txBody>
              <a:bodyPr/>
              <a:lstStyle/>
              <a:p>
                <a:r>
                  <a:rPr lang="zh-CN" altLang="en-US">
                    <a:noFill/>
                  </a:rPr>
                  <a:t> </a:t>
                </a:r>
              </a:p>
            </p:txBody>
          </p:sp>
        </mc:Fallback>
      </mc:AlternateContent>
      <p:sp>
        <p:nvSpPr>
          <p:cNvPr id="19" name="矩形 18">
            <a:extLst>
              <a:ext uri="{FF2B5EF4-FFF2-40B4-BE49-F238E27FC236}">
                <a16:creationId xmlns:a16="http://schemas.microsoft.com/office/drawing/2014/main" id="{6C8CFA36-1792-4004-A4F9-495A93607AAA}"/>
              </a:ext>
            </a:extLst>
          </p:cNvPr>
          <p:cNvSpPr/>
          <p:nvPr/>
        </p:nvSpPr>
        <p:spPr>
          <a:xfrm>
            <a:off x="318864" y="12900025"/>
            <a:ext cx="685800" cy="533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53" name="直接箭头连接符 52">
            <a:extLst>
              <a:ext uri="{FF2B5EF4-FFF2-40B4-BE49-F238E27FC236}">
                <a16:creationId xmlns:a16="http://schemas.microsoft.com/office/drawing/2014/main" id="{8132DE09-C33A-4104-9FB8-2E06B6E423AE}"/>
              </a:ext>
            </a:extLst>
          </p:cNvPr>
          <p:cNvCxnSpPr>
            <a:cxnSpLocks/>
            <a:stCxn id="43" idx="3"/>
            <a:endCxn id="51" idx="1"/>
          </p:cNvCxnSpPr>
          <p:nvPr/>
        </p:nvCxnSpPr>
        <p:spPr>
          <a:xfrm>
            <a:off x="-271473" y="5214894"/>
            <a:ext cx="335426"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4" name="文本框 53">
            <a:extLst>
              <a:ext uri="{FF2B5EF4-FFF2-40B4-BE49-F238E27FC236}">
                <a16:creationId xmlns:a16="http://schemas.microsoft.com/office/drawing/2014/main" id="{A66D21A7-9318-438C-9B9F-BE5D6A2CC701}"/>
              </a:ext>
            </a:extLst>
          </p:cNvPr>
          <p:cNvSpPr txBox="1"/>
          <p:nvPr/>
        </p:nvSpPr>
        <p:spPr>
          <a:xfrm>
            <a:off x="-337154" y="5051522"/>
            <a:ext cx="401107" cy="215444"/>
          </a:xfrm>
          <a:prstGeom prst="rect">
            <a:avLst/>
          </a:prstGeom>
          <a:noFill/>
        </p:spPr>
        <p:txBody>
          <a:bodyPr wrap="square">
            <a:spAutoFit/>
          </a:bodyPr>
          <a:lstStyle/>
          <a:p>
            <a:pPr marL="12700" algn="l">
              <a:lnSpc>
                <a:spcPct val="100000"/>
              </a:lnSpc>
              <a:spcBef>
                <a:spcPts val="695"/>
              </a:spcBef>
            </a:pPr>
            <a:r>
              <a:rPr lang="en-US" altLang="zh-CN" sz="800" spc="-5" dirty="0">
                <a:solidFill>
                  <a:schemeClr val="tx1"/>
                </a:solidFill>
                <a:latin typeface="Georgia" panose="02040502050405020303" pitchFamily="18" charset="0"/>
                <a:ea typeface="华文中宋" panose="02010600040101010101" pitchFamily="2" charset="-122"/>
                <a:cs typeface="阿里巴巴普惠体 B"/>
              </a:rPr>
              <a:t>TTS</a:t>
            </a:r>
            <a:endParaRPr lang="zh-CN" altLang="en-US" sz="800" dirty="0">
              <a:solidFill>
                <a:schemeClr val="tx1"/>
              </a:solidFill>
              <a:latin typeface="Georgia" panose="02040502050405020303" pitchFamily="18" charset="0"/>
              <a:ea typeface="华文中宋" panose="02010600040101010101" pitchFamily="2" charset="-122"/>
              <a:cs typeface="阿里巴巴普惠体 B"/>
            </a:endParaRPr>
          </a:p>
        </p:txBody>
      </p:sp>
      <p:cxnSp>
        <p:nvCxnSpPr>
          <p:cNvPr id="59" name="直接箭头连接符 58">
            <a:extLst>
              <a:ext uri="{FF2B5EF4-FFF2-40B4-BE49-F238E27FC236}">
                <a16:creationId xmlns:a16="http://schemas.microsoft.com/office/drawing/2014/main" id="{32F91423-9332-47B6-BB68-806208F7B250}"/>
              </a:ext>
            </a:extLst>
          </p:cNvPr>
          <p:cNvCxnSpPr>
            <a:cxnSpLocks/>
            <a:stCxn id="51" idx="3"/>
            <a:endCxn id="45" idx="1"/>
          </p:cNvCxnSpPr>
          <p:nvPr/>
        </p:nvCxnSpPr>
        <p:spPr>
          <a:xfrm flipV="1">
            <a:off x="380489" y="4867586"/>
            <a:ext cx="609296" cy="34730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0" name="文本框 59">
            <a:extLst>
              <a:ext uri="{FF2B5EF4-FFF2-40B4-BE49-F238E27FC236}">
                <a16:creationId xmlns:a16="http://schemas.microsoft.com/office/drawing/2014/main" id="{892824D2-5399-4B54-AE37-5D2A7731C14E}"/>
              </a:ext>
            </a:extLst>
          </p:cNvPr>
          <p:cNvSpPr txBox="1"/>
          <p:nvPr/>
        </p:nvSpPr>
        <p:spPr>
          <a:xfrm rot="1493312">
            <a:off x="343097" y="4567732"/>
            <a:ext cx="756964" cy="215444"/>
          </a:xfrm>
          <a:prstGeom prst="rect">
            <a:avLst/>
          </a:prstGeom>
          <a:noFill/>
        </p:spPr>
        <p:txBody>
          <a:bodyPr wrap="square">
            <a:spAutoFit/>
          </a:bodyPr>
          <a:lstStyle/>
          <a:p>
            <a:pPr marL="12700" algn="l">
              <a:lnSpc>
                <a:spcPct val="100000"/>
              </a:lnSpc>
              <a:spcBef>
                <a:spcPts val="695"/>
              </a:spcBef>
            </a:pPr>
            <a:r>
              <a:rPr lang="en-US" altLang="zh-CN" sz="800" spc="-5" dirty="0">
                <a:solidFill>
                  <a:schemeClr val="tx1"/>
                </a:solidFill>
                <a:latin typeface="Georgia" panose="02040502050405020303" pitchFamily="18" charset="0"/>
                <a:ea typeface="华文中宋" panose="02010600040101010101" pitchFamily="2" charset="-122"/>
                <a:cs typeface="阿里巴巴普惠体 B"/>
              </a:rPr>
              <a:t>Normalize</a:t>
            </a:r>
            <a:endParaRPr lang="zh-CN" altLang="en-US" sz="800" dirty="0">
              <a:solidFill>
                <a:schemeClr val="tx1"/>
              </a:solidFill>
              <a:latin typeface="Georgia" panose="02040502050405020303" pitchFamily="18" charset="0"/>
              <a:ea typeface="华文中宋" panose="02010600040101010101" pitchFamily="2" charset="-122"/>
              <a:cs typeface="阿里巴巴普惠体 B"/>
            </a:endParaRPr>
          </a:p>
        </p:txBody>
      </p:sp>
      <p:cxnSp>
        <p:nvCxnSpPr>
          <p:cNvPr id="66" name="直接箭头连接符 65">
            <a:extLst>
              <a:ext uri="{FF2B5EF4-FFF2-40B4-BE49-F238E27FC236}">
                <a16:creationId xmlns:a16="http://schemas.microsoft.com/office/drawing/2014/main" id="{1A81A6A5-550C-4847-9D5F-58E2E1D224E0}"/>
              </a:ext>
            </a:extLst>
          </p:cNvPr>
          <p:cNvCxnSpPr>
            <a:cxnSpLocks/>
            <a:stCxn id="41" idx="3"/>
            <a:endCxn id="45" idx="1"/>
          </p:cNvCxnSpPr>
          <p:nvPr/>
        </p:nvCxnSpPr>
        <p:spPr>
          <a:xfrm>
            <a:off x="380488" y="4591876"/>
            <a:ext cx="609297" cy="27571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9" name="文本框 68">
            <a:extLst>
              <a:ext uri="{FF2B5EF4-FFF2-40B4-BE49-F238E27FC236}">
                <a16:creationId xmlns:a16="http://schemas.microsoft.com/office/drawing/2014/main" id="{23238389-E271-4704-8476-70A9A2C5A4D8}"/>
              </a:ext>
            </a:extLst>
          </p:cNvPr>
          <p:cNvSpPr txBox="1"/>
          <p:nvPr/>
        </p:nvSpPr>
        <p:spPr>
          <a:xfrm rot="19706577">
            <a:off x="337469" y="4979240"/>
            <a:ext cx="756964" cy="215444"/>
          </a:xfrm>
          <a:prstGeom prst="rect">
            <a:avLst/>
          </a:prstGeom>
          <a:noFill/>
          <a:ln>
            <a:noFill/>
          </a:ln>
        </p:spPr>
        <p:txBody>
          <a:bodyPr wrap="square">
            <a:spAutoFit/>
          </a:bodyPr>
          <a:lstStyle/>
          <a:p>
            <a:pPr marL="12700" algn="l">
              <a:lnSpc>
                <a:spcPct val="100000"/>
              </a:lnSpc>
              <a:spcBef>
                <a:spcPts val="695"/>
              </a:spcBef>
            </a:pPr>
            <a:r>
              <a:rPr lang="en-US" altLang="zh-CN" sz="800" spc="-5" dirty="0">
                <a:solidFill>
                  <a:schemeClr val="tx1"/>
                </a:solidFill>
                <a:latin typeface="Georgia" panose="02040502050405020303" pitchFamily="18" charset="0"/>
                <a:ea typeface="华文中宋" panose="02010600040101010101" pitchFamily="2" charset="-122"/>
                <a:cs typeface="阿里巴巴普惠体 B"/>
              </a:rPr>
              <a:t>Normalize</a:t>
            </a:r>
            <a:endParaRPr lang="zh-CN" altLang="en-US" sz="800" dirty="0">
              <a:solidFill>
                <a:schemeClr val="tx1"/>
              </a:solidFill>
              <a:latin typeface="Georgia" panose="02040502050405020303" pitchFamily="18" charset="0"/>
              <a:ea typeface="华文中宋" panose="02010600040101010101" pitchFamily="2" charset="-122"/>
              <a:cs typeface="阿里巴巴普惠体 B"/>
            </a:endParaRPr>
          </a:p>
        </p:txBody>
      </p:sp>
      <mc:AlternateContent xmlns:mc="http://schemas.openxmlformats.org/markup-compatibility/2006" xmlns:a14="http://schemas.microsoft.com/office/drawing/2010/main">
        <mc:Choice Requires="a14">
          <p:sp>
            <p:nvSpPr>
              <p:cNvPr id="80" name="矩形: 圆角 79">
                <a:extLst>
                  <a:ext uri="{FF2B5EF4-FFF2-40B4-BE49-F238E27FC236}">
                    <a16:creationId xmlns:a16="http://schemas.microsoft.com/office/drawing/2014/main" id="{7EE5C295-F334-4954-99E1-25977C024615}"/>
                  </a:ext>
                </a:extLst>
              </p:cNvPr>
              <p:cNvSpPr/>
              <p:nvPr/>
            </p:nvSpPr>
            <p:spPr>
              <a:xfrm>
                <a:off x="4896872" y="4716949"/>
                <a:ext cx="404303" cy="301273"/>
              </a:xfrm>
              <a:prstGeom prst="round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
                    </m:oMathParaPr>
                    <m:oMath xmlns:m="http://schemas.openxmlformats.org/officeDocument/2006/math">
                      <m:r>
                        <m:rPr>
                          <m:sty m:val="p"/>
                        </m:rPr>
                        <a:rPr lang="en-US" altLang="zh-CN" sz="1600" b="0" i="1" dirty="0" smtClean="0">
                          <a:solidFill>
                            <a:schemeClr val="tx1"/>
                          </a:solidFill>
                          <a:latin typeface="Cambria Math" panose="02040503050406030204" pitchFamily="18" charset="0"/>
                          <a:ea typeface="华文中宋" panose="02010600040101010101" pitchFamily="2" charset="-122"/>
                        </a:rPr>
                        <m:t>δ</m:t>
                      </m:r>
                    </m:oMath>
                  </m:oMathPara>
                </a14:m>
                <a:endParaRPr lang="en-US" altLang="zh-CN" sz="1600" b="0" dirty="0">
                  <a:solidFill>
                    <a:schemeClr val="tx1"/>
                  </a:solidFill>
                  <a:latin typeface="Georgia" panose="02040502050405020303" pitchFamily="18" charset="0"/>
                  <a:ea typeface="华文中宋" panose="02010600040101010101" pitchFamily="2" charset="-122"/>
                </a:endParaRPr>
              </a:p>
            </p:txBody>
          </p:sp>
        </mc:Choice>
        <mc:Fallback xmlns="">
          <p:sp>
            <p:nvSpPr>
              <p:cNvPr id="80" name="矩形: 圆角 79">
                <a:extLst>
                  <a:ext uri="{FF2B5EF4-FFF2-40B4-BE49-F238E27FC236}">
                    <a16:creationId xmlns:a16="http://schemas.microsoft.com/office/drawing/2014/main" id="{7EE5C295-F334-4954-99E1-25977C024615}"/>
                  </a:ext>
                </a:extLst>
              </p:cNvPr>
              <p:cNvSpPr>
                <a:spLocks noRot="1" noChangeAspect="1" noMove="1" noResize="1" noEditPoints="1" noAdjustHandles="1" noChangeArrowheads="1" noChangeShapeType="1" noTextEdit="1"/>
              </p:cNvSpPr>
              <p:nvPr/>
            </p:nvSpPr>
            <p:spPr>
              <a:xfrm>
                <a:off x="4896872" y="4716949"/>
                <a:ext cx="404303" cy="301273"/>
              </a:xfrm>
              <a:prstGeom prst="roundRect">
                <a:avLst/>
              </a:prstGeom>
              <a:blipFill>
                <a:blip r:embed="rId14"/>
                <a:stretch>
                  <a:fillRect/>
                </a:stretch>
              </a:blipFill>
              <a:ln>
                <a:solidFill>
                  <a:schemeClr val="tx1"/>
                </a:solidFill>
              </a:ln>
            </p:spPr>
            <p:txBody>
              <a:bodyPr/>
              <a:lstStyle/>
              <a:p>
                <a:r>
                  <a:rPr lang="zh-CN" altLang="en-US">
                    <a:noFill/>
                  </a:rPr>
                  <a:t> </a:t>
                </a:r>
              </a:p>
            </p:txBody>
          </p:sp>
        </mc:Fallback>
      </mc:AlternateContent>
      <p:cxnSp>
        <p:nvCxnSpPr>
          <p:cNvPr id="82" name="直接箭头连接符 81">
            <a:extLst>
              <a:ext uri="{FF2B5EF4-FFF2-40B4-BE49-F238E27FC236}">
                <a16:creationId xmlns:a16="http://schemas.microsoft.com/office/drawing/2014/main" id="{8DA015FD-D795-469C-A883-0FAEFBBCCFD7}"/>
              </a:ext>
            </a:extLst>
          </p:cNvPr>
          <p:cNvCxnSpPr>
            <a:stCxn id="45" idx="3"/>
            <a:endCxn id="46" idx="1"/>
          </p:cNvCxnSpPr>
          <p:nvPr/>
        </p:nvCxnSpPr>
        <p:spPr>
          <a:xfrm flipV="1">
            <a:off x="3213904" y="4655633"/>
            <a:ext cx="228600" cy="21195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3" name="直接箭头连接符 82">
            <a:extLst>
              <a:ext uri="{FF2B5EF4-FFF2-40B4-BE49-F238E27FC236}">
                <a16:creationId xmlns:a16="http://schemas.microsoft.com/office/drawing/2014/main" id="{343F6258-9129-4796-9D07-3F516A666BAE}"/>
              </a:ext>
            </a:extLst>
          </p:cNvPr>
          <p:cNvCxnSpPr>
            <a:cxnSpLocks/>
            <a:stCxn id="45" idx="3"/>
            <a:endCxn id="47" idx="1"/>
          </p:cNvCxnSpPr>
          <p:nvPr/>
        </p:nvCxnSpPr>
        <p:spPr>
          <a:xfrm>
            <a:off x="3213904" y="4867586"/>
            <a:ext cx="228600" cy="20591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6" name="直接箭头连接符 85">
            <a:extLst>
              <a:ext uri="{FF2B5EF4-FFF2-40B4-BE49-F238E27FC236}">
                <a16:creationId xmlns:a16="http://schemas.microsoft.com/office/drawing/2014/main" id="{7C499A2A-EE2D-4594-984F-E52783641566}"/>
              </a:ext>
            </a:extLst>
          </p:cNvPr>
          <p:cNvCxnSpPr>
            <a:cxnSpLocks/>
            <a:stCxn id="46" idx="3"/>
            <a:endCxn id="80" idx="1"/>
          </p:cNvCxnSpPr>
          <p:nvPr/>
        </p:nvCxnSpPr>
        <p:spPr>
          <a:xfrm>
            <a:off x="4583940" y="4655633"/>
            <a:ext cx="312932" cy="21195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0" name="直接箭头连接符 89">
            <a:extLst>
              <a:ext uri="{FF2B5EF4-FFF2-40B4-BE49-F238E27FC236}">
                <a16:creationId xmlns:a16="http://schemas.microsoft.com/office/drawing/2014/main" id="{5F0F7A88-A902-44FD-88EA-49D9D18494CF}"/>
              </a:ext>
            </a:extLst>
          </p:cNvPr>
          <p:cNvCxnSpPr>
            <a:cxnSpLocks/>
            <a:stCxn id="47" idx="3"/>
            <a:endCxn id="80" idx="1"/>
          </p:cNvCxnSpPr>
          <p:nvPr/>
        </p:nvCxnSpPr>
        <p:spPr>
          <a:xfrm flipV="1">
            <a:off x="4586802" y="4867586"/>
            <a:ext cx="310070" cy="20591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6" name="连接符: 肘形 95">
            <a:extLst>
              <a:ext uri="{FF2B5EF4-FFF2-40B4-BE49-F238E27FC236}">
                <a16:creationId xmlns:a16="http://schemas.microsoft.com/office/drawing/2014/main" id="{984C677D-5123-4FD1-8B1A-08713DEEF50D}"/>
              </a:ext>
            </a:extLst>
          </p:cNvPr>
          <p:cNvCxnSpPr>
            <a:stCxn id="80" idx="0"/>
            <a:endCxn id="48" idx="0"/>
          </p:cNvCxnSpPr>
          <p:nvPr/>
        </p:nvCxnSpPr>
        <p:spPr>
          <a:xfrm rot="16200000" flipV="1">
            <a:off x="2447065" y="2064989"/>
            <a:ext cx="465118" cy="4838801"/>
          </a:xfrm>
          <a:prstGeom prst="bentConnector3">
            <a:avLst>
              <a:gd name="adj1" fmla="val 132766"/>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98" name="图片 97">
            <a:extLst>
              <a:ext uri="{FF2B5EF4-FFF2-40B4-BE49-F238E27FC236}">
                <a16:creationId xmlns:a16="http://schemas.microsoft.com/office/drawing/2014/main" id="{6E06A785-699B-4156-9C7F-2539844BE650}"/>
              </a:ext>
            </a:extLst>
          </p:cNvPr>
          <p:cNvPicPr>
            <a:picLocks noChangeAspect="1"/>
          </p:cNvPicPr>
          <p:nvPr/>
        </p:nvPicPr>
        <p:blipFill>
          <a:blip r:embed="rId15"/>
          <a:stretch>
            <a:fillRect/>
          </a:stretch>
        </p:blipFill>
        <p:spPr>
          <a:xfrm>
            <a:off x="132235" y="1385957"/>
            <a:ext cx="3341346" cy="886900"/>
          </a:xfrm>
          <a:prstGeom prst="rect">
            <a:avLst/>
          </a:prstGeom>
        </p:spPr>
      </p:pic>
      <p:sp>
        <p:nvSpPr>
          <p:cNvPr id="99" name="文本框 98">
            <a:extLst>
              <a:ext uri="{FF2B5EF4-FFF2-40B4-BE49-F238E27FC236}">
                <a16:creationId xmlns:a16="http://schemas.microsoft.com/office/drawing/2014/main" id="{D8F84917-A06B-4D2C-B352-BD2F230060FE}"/>
              </a:ext>
            </a:extLst>
          </p:cNvPr>
          <p:cNvSpPr txBox="1"/>
          <p:nvPr/>
        </p:nvSpPr>
        <p:spPr>
          <a:xfrm>
            <a:off x="108915" y="2331754"/>
            <a:ext cx="3352800" cy="215444"/>
          </a:xfrm>
          <a:prstGeom prst="rect">
            <a:avLst/>
          </a:prstGeom>
          <a:noFill/>
        </p:spPr>
        <p:txBody>
          <a:bodyPr wrap="square" rtlCol="0">
            <a:spAutoFit/>
          </a:bodyPr>
          <a:lstStyle/>
          <a:p>
            <a:pPr algn="ctr"/>
            <a:r>
              <a:rPr lang="en-US" altLang="zh-CN" sz="800" dirty="0">
                <a:latin typeface="Georgia" panose="02040502050405020303" pitchFamily="18" charset="0"/>
              </a:rPr>
              <a:t>According to the algorithm, I draw this map to help us to understand</a:t>
            </a:r>
            <a:endParaRPr lang="zh-CN" altLang="en-US" sz="800" dirty="0">
              <a:latin typeface="Georgia" panose="02040502050405020303" pitchFamily="18" charset="0"/>
            </a:endParaRPr>
          </a:p>
        </p:txBody>
      </p:sp>
      <p:sp>
        <p:nvSpPr>
          <p:cNvPr id="100" name="矩形 99">
            <a:extLst>
              <a:ext uri="{FF2B5EF4-FFF2-40B4-BE49-F238E27FC236}">
                <a16:creationId xmlns:a16="http://schemas.microsoft.com/office/drawing/2014/main" id="{ABA944DF-DCA3-4E9A-90B2-0D8A76FCD5E4}"/>
              </a:ext>
            </a:extLst>
          </p:cNvPr>
          <p:cNvSpPr/>
          <p:nvPr/>
        </p:nvSpPr>
        <p:spPr>
          <a:xfrm>
            <a:off x="1112676" y="25390"/>
            <a:ext cx="2514600" cy="184666"/>
          </a:xfrm>
          <a:prstGeom prst="rect">
            <a:avLst/>
          </a:prstGeom>
        </p:spPr>
        <p:txBody>
          <a:bodyPr wrap="square">
            <a:spAutoFit/>
          </a:bodyPr>
          <a:lstStyle/>
          <a:p>
            <a:r>
              <a:rPr lang="zh-CN" altLang="en-US" sz="600" b="1" dirty="0">
                <a:solidFill>
                  <a:schemeClr val="bg1">
                    <a:lumMod val="65000"/>
                  </a:schemeClr>
                </a:solidFill>
                <a:latin typeface="华文中宋" panose="02010600040101010101" pitchFamily="2" charset="-122"/>
                <a:ea typeface="华文中宋" panose="02010600040101010101" pitchFamily="2" charset="-122"/>
              </a:rPr>
              <a:t>Terminology </a:t>
            </a:r>
            <a:r>
              <a:rPr lang="en-US" altLang="zh-CN" sz="600" b="1" dirty="0">
                <a:solidFill>
                  <a:schemeClr val="bg1">
                    <a:lumMod val="65000"/>
                  </a:schemeClr>
                </a:solidFill>
                <a:latin typeface="华文中宋" panose="02010600040101010101" pitchFamily="2" charset="-122"/>
                <a:ea typeface="华文中宋" panose="02010600040101010101" pitchFamily="2" charset="-122"/>
              </a:rPr>
              <a:t>	</a:t>
            </a:r>
            <a:r>
              <a:rPr lang="zh-CN" altLang="en-US" sz="600" b="1" dirty="0">
                <a:solidFill>
                  <a:schemeClr val="bg1"/>
                </a:solidFill>
                <a:latin typeface="华文中宋" panose="02010600040101010101" pitchFamily="2" charset="-122"/>
                <a:ea typeface="华文中宋" panose="02010600040101010101" pitchFamily="2" charset="-122"/>
              </a:rPr>
              <a:t>Technical Route </a:t>
            </a:r>
            <a:r>
              <a:rPr lang="en-US" altLang="zh-CN" sz="600" b="1" dirty="0">
                <a:solidFill>
                  <a:schemeClr val="bg1">
                    <a:lumMod val="65000"/>
                  </a:schemeClr>
                </a:solidFill>
                <a:latin typeface="华文中宋" panose="02010600040101010101" pitchFamily="2" charset="-122"/>
                <a:ea typeface="华文中宋" panose="02010600040101010101" pitchFamily="2" charset="-122"/>
              </a:rPr>
              <a:t>	</a:t>
            </a:r>
            <a:r>
              <a:rPr lang="zh-CN" altLang="en-US" sz="600" b="1" dirty="0">
                <a:solidFill>
                  <a:schemeClr val="bg1">
                    <a:lumMod val="65000"/>
                  </a:schemeClr>
                </a:solidFill>
                <a:latin typeface="华文中宋" panose="02010600040101010101" pitchFamily="2" charset="-122"/>
                <a:ea typeface="华文中宋" panose="02010600040101010101" pitchFamily="2" charset="-122"/>
              </a:rPr>
              <a:t>Results</a:t>
            </a:r>
          </a:p>
        </p:txBody>
      </p:sp>
      <p:sp>
        <p:nvSpPr>
          <p:cNvPr id="49" name="object 18">
            <a:extLst>
              <a:ext uri="{FF2B5EF4-FFF2-40B4-BE49-F238E27FC236}">
                <a16:creationId xmlns:a16="http://schemas.microsoft.com/office/drawing/2014/main" id="{0ACBD099-B66E-45BD-9B80-D31105962976}"/>
              </a:ext>
            </a:extLst>
          </p:cNvPr>
          <p:cNvSpPr txBox="1">
            <a:spLocks/>
          </p:cNvSpPr>
          <p:nvPr/>
        </p:nvSpPr>
        <p:spPr>
          <a:xfrm>
            <a:off x="695375" y="3134200"/>
            <a:ext cx="812597" cy="103233"/>
          </a:xfrm>
          <a:prstGeom prst="rect">
            <a:avLst/>
          </a:prstGeom>
        </p:spPr>
        <p:txBody>
          <a:bodyPr vert="horz" wrap="square" lIns="0" tIns="10795" rIns="0" bIns="0" rtlCol="0">
            <a:spAutoFit/>
          </a:bodyPr>
          <a:lstStyle>
            <a:defPPr>
              <a:defRPr kern="0"/>
            </a:defPPr>
          </a:lstStyle>
          <a:p>
            <a:pPr marL="12700" algn="ctr">
              <a:spcBef>
                <a:spcPts val="85"/>
              </a:spcBef>
            </a:pPr>
            <a:r>
              <a:rPr lang="en-US" altLang="zh-CN" sz="600" spc="5">
                <a:solidFill>
                  <a:schemeClr val="bg1"/>
                </a:solidFill>
                <a:latin typeface="Times New Roman" panose="02020603050405020304" pitchFamily="18" charset="0"/>
                <a:ea typeface="华文中宋" panose="02010600040101010101" pitchFamily="2" charset="-122"/>
                <a:cs typeface="Times New Roman" panose="02020603050405020304" pitchFamily="18" charset="0"/>
              </a:rPr>
              <a:t>PhilFan</a:t>
            </a:r>
            <a:endParaRPr lang="en-US" sz="600" spc="5" dirty="0">
              <a:solidFill>
                <a:schemeClr val="bg1"/>
              </a:solidFill>
              <a:latin typeface="Times New Roman" panose="02020603050405020304" pitchFamily="18" charset="0"/>
              <a:ea typeface="华文中宋" panose="02010600040101010101" pitchFamily="2" charset="-122"/>
              <a:cs typeface="Times New Roman" panose="02020603050405020304" pitchFamily="18" charset="0"/>
            </a:endParaRPr>
          </a:p>
        </p:txBody>
      </p:sp>
    </p:spTree>
  </p:cSld>
  <p:clrMapOvr>
    <a:masterClrMapping/>
  </p:clrMapOvr>
  <p:transition>
    <p:cut/>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矩形: 圆角 42">
            <a:extLst>
              <a:ext uri="{FF2B5EF4-FFF2-40B4-BE49-F238E27FC236}">
                <a16:creationId xmlns:a16="http://schemas.microsoft.com/office/drawing/2014/main" id="{84E9FAC5-7AD2-4561-A324-7774A776EF4D}"/>
              </a:ext>
            </a:extLst>
          </p:cNvPr>
          <p:cNvSpPr/>
          <p:nvPr/>
        </p:nvSpPr>
        <p:spPr>
          <a:xfrm>
            <a:off x="3549044" y="1644940"/>
            <a:ext cx="2163262" cy="796302"/>
          </a:xfrm>
          <a:prstGeom prst="round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Georgia" panose="02040502050405020303" pitchFamily="18" charset="0"/>
              <a:ea typeface="华文中宋" panose="02010600040101010101" pitchFamily="2" charset="-122"/>
            </a:endParaRPr>
          </a:p>
        </p:txBody>
      </p:sp>
      <p:sp>
        <p:nvSpPr>
          <p:cNvPr id="44" name="矩形: 圆角 43">
            <a:extLst>
              <a:ext uri="{FF2B5EF4-FFF2-40B4-BE49-F238E27FC236}">
                <a16:creationId xmlns:a16="http://schemas.microsoft.com/office/drawing/2014/main" id="{B6048113-308F-49C4-9220-40A038FC2DB6}"/>
              </a:ext>
            </a:extLst>
          </p:cNvPr>
          <p:cNvSpPr/>
          <p:nvPr/>
        </p:nvSpPr>
        <p:spPr>
          <a:xfrm>
            <a:off x="3549044" y="553131"/>
            <a:ext cx="2163262" cy="981181"/>
          </a:xfrm>
          <a:prstGeom prst="round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Georgia" panose="02040502050405020303" pitchFamily="18" charset="0"/>
              <a:ea typeface="华文中宋" panose="02010600040101010101" pitchFamily="2" charset="-122"/>
            </a:endParaRPr>
          </a:p>
        </p:txBody>
      </p:sp>
      <p:sp>
        <p:nvSpPr>
          <p:cNvPr id="31" name="矩形: 圆角 30">
            <a:extLst>
              <a:ext uri="{FF2B5EF4-FFF2-40B4-BE49-F238E27FC236}">
                <a16:creationId xmlns:a16="http://schemas.microsoft.com/office/drawing/2014/main" id="{AD3F1383-F4C8-B8D0-A641-32163946C4C3}"/>
              </a:ext>
            </a:extLst>
          </p:cNvPr>
          <p:cNvSpPr/>
          <p:nvPr/>
        </p:nvSpPr>
        <p:spPr>
          <a:xfrm>
            <a:off x="383197" y="2744226"/>
            <a:ext cx="4999406" cy="253112"/>
          </a:xfrm>
          <a:prstGeom prst="roundRect">
            <a:avLst/>
          </a:prstGeom>
          <a:solidFill>
            <a:schemeClr val="bg1"/>
          </a:solid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latin typeface="华文中宋" panose="02010600040101010101" pitchFamily="2" charset="-122"/>
              <a:ea typeface="华文中宋" panose="02010600040101010101" pitchFamily="2" charset="-122"/>
            </a:endParaRPr>
          </a:p>
        </p:txBody>
      </p:sp>
      <p:grpSp>
        <p:nvGrpSpPr>
          <p:cNvPr id="3" name="object 3"/>
          <p:cNvGrpSpPr/>
          <p:nvPr/>
        </p:nvGrpSpPr>
        <p:grpSpPr>
          <a:xfrm>
            <a:off x="4118381" y="25"/>
            <a:ext cx="1647418" cy="230504"/>
            <a:chOff x="4118381" y="25"/>
            <a:chExt cx="1647418" cy="230504"/>
          </a:xfrm>
        </p:grpSpPr>
        <p:sp>
          <p:nvSpPr>
            <p:cNvPr id="4" name="object 4"/>
            <p:cNvSpPr/>
            <p:nvPr/>
          </p:nvSpPr>
          <p:spPr>
            <a:xfrm>
              <a:off x="4118381" y="25"/>
              <a:ext cx="490220" cy="230504"/>
            </a:xfrm>
            <a:custGeom>
              <a:avLst/>
              <a:gdLst/>
              <a:ahLst/>
              <a:cxnLst/>
              <a:rect l="l" t="t" r="r" b="b"/>
              <a:pathLst>
                <a:path w="490220" h="230504">
                  <a:moveTo>
                    <a:pt x="489635" y="0"/>
                  </a:moveTo>
                  <a:lnTo>
                    <a:pt x="0" y="0"/>
                  </a:lnTo>
                  <a:lnTo>
                    <a:pt x="0" y="230339"/>
                  </a:lnTo>
                  <a:lnTo>
                    <a:pt x="489635" y="230339"/>
                  </a:lnTo>
                  <a:lnTo>
                    <a:pt x="489635" y="0"/>
                  </a:lnTo>
                  <a:close/>
                </a:path>
              </a:pathLst>
            </a:custGeom>
            <a:solidFill>
              <a:srgbClr val="000000"/>
            </a:solidFill>
          </p:spPr>
          <p:txBody>
            <a:bodyPr wrap="square" lIns="0" tIns="0" rIns="0" bIns="0" rtlCol="0"/>
            <a:lstStyle/>
            <a:p>
              <a:endParaRPr>
                <a:latin typeface="华文中宋" panose="02010600040101010101" pitchFamily="2" charset="-122"/>
                <a:ea typeface="华文中宋" panose="02010600040101010101" pitchFamily="2" charset="-122"/>
              </a:endParaRPr>
            </a:p>
          </p:txBody>
        </p:sp>
        <p:sp>
          <p:nvSpPr>
            <p:cNvPr id="6" name="object 6"/>
            <p:cNvSpPr/>
            <p:nvPr/>
          </p:nvSpPr>
          <p:spPr>
            <a:xfrm>
              <a:off x="4608017" y="25"/>
              <a:ext cx="777875" cy="230504"/>
            </a:xfrm>
            <a:custGeom>
              <a:avLst/>
              <a:gdLst/>
              <a:ahLst/>
              <a:cxnLst/>
              <a:rect l="l" t="t" r="r" b="b"/>
              <a:pathLst>
                <a:path w="777875" h="230504">
                  <a:moveTo>
                    <a:pt x="777570" y="0"/>
                  </a:moveTo>
                  <a:lnTo>
                    <a:pt x="0" y="0"/>
                  </a:lnTo>
                  <a:lnTo>
                    <a:pt x="0" y="230339"/>
                  </a:lnTo>
                  <a:lnTo>
                    <a:pt x="777570" y="230339"/>
                  </a:lnTo>
                  <a:lnTo>
                    <a:pt x="777570" y="0"/>
                  </a:lnTo>
                  <a:close/>
                </a:path>
              </a:pathLst>
            </a:custGeom>
            <a:solidFill>
              <a:srgbClr val="000000"/>
            </a:solidFill>
          </p:spPr>
          <p:txBody>
            <a:bodyPr wrap="square" lIns="0" tIns="0" rIns="0" bIns="0" rtlCol="0"/>
            <a:lstStyle/>
            <a:p>
              <a:endParaRPr>
                <a:latin typeface="华文中宋" panose="02010600040101010101" pitchFamily="2" charset="-122"/>
                <a:ea typeface="华文中宋" panose="02010600040101010101" pitchFamily="2" charset="-122"/>
              </a:endParaRPr>
            </a:p>
          </p:txBody>
        </p:sp>
        <p:pic>
          <p:nvPicPr>
            <p:cNvPr id="7" name="object 7"/>
            <p:cNvPicPr/>
            <p:nvPr/>
          </p:nvPicPr>
          <p:blipFill>
            <a:blip r:embed="rId3" cstate="print"/>
            <a:stretch>
              <a:fillRect/>
            </a:stretch>
          </p:blipFill>
          <p:spPr>
            <a:xfrm>
              <a:off x="4702149" y="11545"/>
              <a:ext cx="589326" cy="207300"/>
            </a:xfrm>
            <a:prstGeom prst="rect">
              <a:avLst/>
            </a:prstGeom>
          </p:spPr>
        </p:pic>
        <p:sp>
          <p:nvSpPr>
            <p:cNvPr id="8" name="object 8"/>
            <p:cNvSpPr/>
            <p:nvPr/>
          </p:nvSpPr>
          <p:spPr>
            <a:xfrm>
              <a:off x="5385586" y="25"/>
              <a:ext cx="380213" cy="230504"/>
            </a:xfrm>
            <a:custGeom>
              <a:avLst/>
              <a:gdLst/>
              <a:ahLst/>
              <a:cxnLst/>
              <a:rect l="l" t="t" r="r" b="b"/>
              <a:pathLst>
                <a:path w="374650" h="230504">
                  <a:moveTo>
                    <a:pt x="374408" y="0"/>
                  </a:moveTo>
                  <a:lnTo>
                    <a:pt x="0" y="0"/>
                  </a:lnTo>
                  <a:lnTo>
                    <a:pt x="0" y="230339"/>
                  </a:lnTo>
                  <a:lnTo>
                    <a:pt x="374408" y="230339"/>
                  </a:lnTo>
                  <a:lnTo>
                    <a:pt x="374408" y="0"/>
                  </a:lnTo>
                  <a:close/>
                </a:path>
              </a:pathLst>
            </a:custGeom>
            <a:solidFill>
              <a:srgbClr val="000000"/>
            </a:solidFill>
          </p:spPr>
          <p:txBody>
            <a:bodyPr wrap="square" lIns="0" tIns="0" rIns="0" bIns="0" rtlCol="0"/>
            <a:lstStyle/>
            <a:p>
              <a:endParaRPr>
                <a:latin typeface="华文中宋" panose="02010600040101010101" pitchFamily="2" charset="-122"/>
                <a:ea typeface="华文中宋" panose="02010600040101010101" pitchFamily="2" charset="-122"/>
              </a:endParaRPr>
            </a:p>
          </p:txBody>
        </p:sp>
        <p:pic>
          <p:nvPicPr>
            <p:cNvPr id="9" name="object 9"/>
            <p:cNvPicPr/>
            <p:nvPr/>
          </p:nvPicPr>
          <p:blipFill>
            <a:blip r:embed="rId4" cstate="print"/>
            <a:stretch>
              <a:fillRect/>
            </a:stretch>
          </p:blipFill>
          <p:spPr>
            <a:xfrm>
              <a:off x="5463387" y="3863"/>
              <a:ext cx="218818" cy="218818"/>
            </a:xfrm>
            <a:prstGeom prst="rect">
              <a:avLst/>
            </a:prstGeom>
          </p:spPr>
        </p:pic>
      </p:grpSp>
      <p:sp>
        <p:nvSpPr>
          <p:cNvPr id="30" name="文本框 29">
            <a:extLst>
              <a:ext uri="{FF2B5EF4-FFF2-40B4-BE49-F238E27FC236}">
                <a16:creationId xmlns:a16="http://schemas.microsoft.com/office/drawing/2014/main" id="{32265920-F564-F799-8B22-C51D015BF285}"/>
              </a:ext>
            </a:extLst>
          </p:cNvPr>
          <p:cNvSpPr txBox="1"/>
          <p:nvPr/>
        </p:nvSpPr>
        <p:spPr>
          <a:xfrm>
            <a:off x="383198" y="2708348"/>
            <a:ext cx="4999406" cy="307777"/>
          </a:xfrm>
          <a:prstGeom prst="rect">
            <a:avLst/>
          </a:prstGeom>
          <a:noFill/>
        </p:spPr>
        <p:txBody>
          <a:bodyPr wrap="square">
            <a:spAutoFit/>
          </a:bodyPr>
          <a:lstStyle/>
          <a:p>
            <a:pPr marL="12700" algn="ctr">
              <a:lnSpc>
                <a:spcPct val="100000"/>
              </a:lnSpc>
              <a:spcBef>
                <a:spcPts val="695"/>
              </a:spcBef>
            </a:pPr>
            <a:r>
              <a:rPr lang="en-US" altLang="zh-CN" sz="1400" b="1" spc="-5" dirty="0">
                <a:latin typeface="华文中宋" panose="02010600040101010101" pitchFamily="2" charset="-122"/>
                <a:ea typeface="华文中宋" panose="02010600040101010101" pitchFamily="2" charset="-122"/>
                <a:cs typeface="阿里巴巴普惠体 B"/>
              </a:rPr>
              <a:t>considers both current &amp; preceding surrogate ASRs.</a:t>
            </a:r>
            <a:endParaRPr lang="zh-CN" altLang="en-US" sz="1400" b="1" dirty="0">
              <a:latin typeface="华文中宋" panose="02010600040101010101" pitchFamily="2" charset="-122"/>
              <a:ea typeface="华文中宋" panose="02010600040101010101" pitchFamily="2" charset="-122"/>
              <a:cs typeface="阿里巴巴普惠体 B"/>
            </a:endParaRPr>
          </a:p>
        </p:txBody>
      </p:sp>
      <p:sp>
        <p:nvSpPr>
          <p:cNvPr id="14" name="文本框 13">
            <a:extLst>
              <a:ext uri="{FF2B5EF4-FFF2-40B4-BE49-F238E27FC236}">
                <a16:creationId xmlns:a16="http://schemas.microsoft.com/office/drawing/2014/main" id="{63F0EB10-2A91-A310-613B-83F448898E18}"/>
              </a:ext>
            </a:extLst>
          </p:cNvPr>
          <p:cNvSpPr txBox="1"/>
          <p:nvPr/>
        </p:nvSpPr>
        <p:spPr>
          <a:xfrm>
            <a:off x="3612744" y="599576"/>
            <a:ext cx="1990545" cy="246221"/>
          </a:xfrm>
          <a:prstGeom prst="rect">
            <a:avLst/>
          </a:prstGeom>
          <a:noFill/>
        </p:spPr>
        <p:txBody>
          <a:bodyPr wrap="square">
            <a:spAutoFit/>
          </a:bodyPr>
          <a:lstStyle/>
          <a:p>
            <a:pPr marL="27940">
              <a:lnSpc>
                <a:spcPct val="100000"/>
              </a:lnSpc>
              <a:spcBef>
                <a:spcPts val="395"/>
              </a:spcBef>
            </a:pPr>
            <a:r>
              <a:rPr lang="en-US" altLang="zh-CN" sz="1000" b="1" spc="-15" dirty="0">
                <a:latin typeface="Georgia" panose="02040502050405020303" pitchFamily="18" charset="0"/>
                <a:ea typeface="华文中宋" panose="02010600040101010101" pitchFamily="2" charset="-122"/>
              </a:rPr>
              <a:t>Inner Loop</a:t>
            </a:r>
            <a:endParaRPr lang="zh-CN" altLang="en-US" sz="1000" b="1" spc="-15" dirty="0">
              <a:latin typeface="Georgia" panose="02040502050405020303" pitchFamily="18" charset="0"/>
              <a:ea typeface="华文中宋" panose="02010600040101010101" pitchFamily="2" charset="-122"/>
            </a:endParaRPr>
          </a:p>
        </p:txBody>
      </p:sp>
      <p:grpSp>
        <p:nvGrpSpPr>
          <p:cNvPr id="27" name="object 15">
            <a:extLst>
              <a:ext uri="{FF2B5EF4-FFF2-40B4-BE49-F238E27FC236}">
                <a16:creationId xmlns:a16="http://schemas.microsoft.com/office/drawing/2014/main" id="{00CC4EC6-4B02-4437-9E5F-4ACC10749D26}"/>
              </a:ext>
            </a:extLst>
          </p:cNvPr>
          <p:cNvGrpSpPr/>
          <p:nvPr/>
        </p:nvGrpSpPr>
        <p:grpSpPr>
          <a:xfrm>
            <a:off x="0" y="3141040"/>
            <a:ext cx="5760085" cy="99060"/>
            <a:chOff x="0" y="3141040"/>
            <a:chExt cx="5760085" cy="99060"/>
          </a:xfrm>
        </p:grpSpPr>
        <p:sp>
          <p:nvSpPr>
            <p:cNvPr id="28" name="object 16">
              <a:extLst>
                <a:ext uri="{FF2B5EF4-FFF2-40B4-BE49-F238E27FC236}">
                  <a16:creationId xmlns:a16="http://schemas.microsoft.com/office/drawing/2014/main" id="{7F544C26-5185-4DF8-AE43-C99A0D668889}"/>
                </a:ext>
              </a:extLst>
            </p:cNvPr>
            <p:cNvSpPr/>
            <p:nvPr/>
          </p:nvSpPr>
          <p:spPr>
            <a:xfrm>
              <a:off x="0" y="3141040"/>
              <a:ext cx="3456304" cy="99060"/>
            </a:xfrm>
            <a:custGeom>
              <a:avLst/>
              <a:gdLst/>
              <a:ahLst/>
              <a:cxnLst/>
              <a:rect l="l" t="t" r="r" b="b"/>
              <a:pathLst>
                <a:path w="3456304" h="99060">
                  <a:moveTo>
                    <a:pt x="3456038" y="0"/>
                  </a:moveTo>
                  <a:lnTo>
                    <a:pt x="2016036" y="0"/>
                  </a:lnTo>
                  <a:lnTo>
                    <a:pt x="0" y="0"/>
                  </a:lnTo>
                  <a:lnTo>
                    <a:pt x="0" y="98983"/>
                  </a:lnTo>
                  <a:lnTo>
                    <a:pt x="2016036" y="98983"/>
                  </a:lnTo>
                  <a:lnTo>
                    <a:pt x="3456038" y="98983"/>
                  </a:lnTo>
                  <a:lnTo>
                    <a:pt x="3456038" y="0"/>
                  </a:lnTo>
                  <a:close/>
                </a:path>
              </a:pathLst>
            </a:custGeom>
            <a:solidFill>
              <a:srgbClr val="000000"/>
            </a:solidFill>
          </p:spPr>
          <p:txBody>
            <a:bodyPr wrap="square" lIns="0" tIns="0" rIns="0" bIns="0" rtlCol="0"/>
            <a:lstStyle/>
            <a:p>
              <a:endParaRPr>
                <a:latin typeface="华文中宋" panose="02010600040101010101" pitchFamily="2" charset="-122"/>
                <a:ea typeface="华文中宋" panose="02010600040101010101" pitchFamily="2" charset="-122"/>
              </a:endParaRPr>
            </a:p>
          </p:txBody>
        </p:sp>
        <p:sp>
          <p:nvSpPr>
            <p:cNvPr id="29" name="object 17">
              <a:extLst>
                <a:ext uri="{FF2B5EF4-FFF2-40B4-BE49-F238E27FC236}">
                  <a16:creationId xmlns:a16="http://schemas.microsoft.com/office/drawing/2014/main" id="{4C7BB3B1-2FF7-4CCC-9D5E-D288834834A7}"/>
                </a:ext>
              </a:extLst>
            </p:cNvPr>
            <p:cNvSpPr/>
            <p:nvPr/>
          </p:nvSpPr>
          <p:spPr>
            <a:xfrm>
              <a:off x="3456038" y="3141040"/>
              <a:ext cx="2304415" cy="99060"/>
            </a:xfrm>
            <a:custGeom>
              <a:avLst/>
              <a:gdLst/>
              <a:ahLst/>
              <a:cxnLst/>
              <a:rect l="l" t="t" r="r" b="b"/>
              <a:pathLst>
                <a:path w="2304415" h="99060">
                  <a:moveTo>
                    <a:pt x="2303957" y="0"/>
                  </a:moveTo>
                  <a:lnTo>
                    <a:pt x="1958378" y="0"/>
                  </a:lnTo>
                  <a:lnTo>
                    <a:pt x="0" y="0"/>
                  </a:lnTo>
                  <a:lnTo>
                    <a:pt x="0" y="98983"/>
                  </a:lnTo>
                  <a:lnTo>
                    <a:pt x="1958378" y="98983"/>
                  </a:lnTo>
                  <a:lnTo>
                    <a:pt x="2303957" y="98983"/>
                  </a:lnTo>
                  <a:lnTo>
                    <a:pt x="2303957" y="0"/>
                  </a:lnTo>
                  <a:close/>
                </a:path>
              </a:pathLst>
            </a:custGeom>
            <a:solidFill>
              <a:srgbClr val="003E87"/>
            </a:solidFill>
          </p:spPr>
          <p:txBody>
            <a:bodyPr wrap="square" lIns="0" tIns="0" rIns="0" bIns="0" rtlCol="0"/>
            <a:lstStyle/>
            <a:p>
              <a:endParaRPr>
                <a:latin typeface="华文中宋" panose="02010600040101010101" pitchFamily="2" charset="-122"/>
                <a:ea typeface="华文中宋" panose="02010600040101010101" pitchFamily="2" charset="-122"/>
              </a:endParaRPr>
            </a:p>
          </p:txBody>
        </p:sp>
      </p:grpSp>
      <p:sp>
        <p:nvSpPr>
          <p:cNvPr id="33" name="object 21">
            <a:extLst>
              <a:ext uri="{FF2B5EF4-FFF2-40B4-BE49-F238E27FC236}">
                <a16:creationId xmlns:a16="http://schemas.microsoft.com/office/drawing/2014/main" id="{E4B1BC0F-9FDD-4539-AC32-0FA8F0CE2B1B}"/>
              </a:ext>
            </a:extLst>
          </p:cNvPr>
          <p:cNvSpPr txBox="1">
            <a:spLocks noGrp="1"/>
          </p:cNvSpPr>
          <p:nvPr>
            <p:ph type="sldNum" sz="quarter" idx="7"/>
          </p:nvPr>
        </p:nvSpPr>
        <p:spPr>
          <a:xfrm>
            <a:off x="5501170" y="3138859"/>
            <a:ext cx="325110" cy="83997"/>
          </a:xfrm>
          <a:prstGeom prst="rect">
            <a:avLst/>
          </a:prstGeom>
        </p:spPr>
        <p:txBody>
          <a:bodyPr vert="horz" wrap="square" lIns="0" tIns="6985" rIns="0" bIns="0" rtlCol="0">
            <a:spAutoFit/>
          </a:bodyPr>
          <a:lstStyle/>
          <a:p>
            <a:pPr marL="39370">
              <a:lnSpc>
                <a:spcPct val="100000"/>
              </a:lnSpc>
              <a:spcBef>
                <a:spcPts val="55"/>
              </a:spcBef>
            </a:pPr>
            <a:fld id="{81D60167-4931-47E6-BA6A-407CBD079E47}" type="slidenum">
              <a:rPr dirty="0">
                <a:latin typeface="华文中宋" panose="02010600040101010101" pitchFamily="2" charset="-122"/>
                <a:ea typeface="华文中宋" panose="02010600040101010101" pitchFamily="2" charset="-122"/>
              </a:rPr>
              <a:t>9</a:t>
            </a:fld>
            <a:r>
              <a:rPr spc="-10" dirty="0">
                <a:latin typeface="华文中宋" panose="02010600040101010101" pitchFamily="2" charset="-122"/>
                <a:ea typeface="华文中宋" panose="02010600040101010101" pitchFamily="2" charset="-122"/>
              </a:rPr>
              <a:t> </a:t>
            </a:r>
            <a:r>
              <a:rPr dirty="0">
                <a:latin typeface="华文中宋" panose="02010600040101010101" pitchFamily="2" charset="-122"/>
                <a:ea typeface="华文中宋" panose="02010600040101010101" pitchFamily="2" charset="-122"/>
              </a:rPr>
              <a:t>/</a:t>
            </a:r>
            <a:r>
              <a:rPr spc="-5" dirty="0">
                <a:latin typeface="华文中宋" panose="02010600040101010101" pitchFamily="2" charset="-122"/>
                <a:ea typeface="华文中宋" panose="02010600040101010101" pitchFamily="2" charset="-122"/>
              </a:rPr>
              <a:t> </a:t>
            </a:r>
            <a:r>
              <a:rPr spc="-25" dirty="0">
                <a:latin typeface="华文中宋" panose="02010600040101010101" pitchFamily="2" charset="-122"/>
                <a:ea typeface="华文中宋" panose="02010600040101010101" pitchFamily="2" charset="-122"/>
              </a:rPr>
              <a:t>12</a:t>
            </a:r>
          </a:p>
        </p:txBody>
      </p:sp>
      <p:sp>
        <p:nvSpPr>
          <p:cNvPr id="34" name="object 16">
            <a:extLst>
              <a:ext uri="{FF2B5EF4-FFF2-40B4-BE49-F238E27FC236}">
                <a16:creationId xmlns:a16="http://schemas.microsoft.com/office/drawing/2014/main" id="{ED22B805-17B8-467D-A8C6-6E4DA6FE96F9}"/>
              </a:ext>
            </a:extLst>
          </p:cNvPr>
          <p:cNvSpPr txBox="1">
            <a:spLocks/>
          </p:cNvSpPr>
          <p:nvPr/>
        </p:nvSpPr>
        <p:spPr>
          <a:xfrm>
            <a:off x="2369976" y="3134998"/>
            <a:ext cx="553403" cy="103233"/>
          </a:xfrm>
          <a:prstGeom prst="rect">
            <a:avLst/>
          </a:prstGeom>
        </p:spPr>
        <p:txBody>
          <a:bodyPr vert="horz" wrap="square" lIns="0" tIns="10795" rIns="0" bIns="0" rtlCol="0">
            <a:spAutoFit/>
          </a:bodyPr>
          <a:lstStyle>
            <a:defPPr>
              <a:defRPr kern="0"/>
            </a:defPPr>
          </a:lstStyle>
          <a:p>
            <a:pPr marL="12700" algn="ctr">
              <a:spcBef>
                <a:spcPts val="85"/>
              </a:spcBef>
            </a:pPr>
            <a:r>
              <a:rPr lang="en-US" altLang="zh-CN" sz="600" spc="-75">
                <a:solidFill>
                  <a:schemeClr val="bg1"/>
                </a:solidFill>
                <a:latin typeface="华文中宋" panose="02010600040101010101" pitchFamily="2" charset="-122"/>
                <a:ea typeface="华文中宋" panose="02010600040101010101" pitchFamily="2" charset="-122"/>
              </a:rPr>
              <a:t>1</a:t>
            </a:r>
            <a:r>
              <a:rPr lang="en-US" altLang="zh-CN" sz="600" spc="-75" baseline="30000">
                <a:solidFill>
                  <a:schemeClr val="bg1"/>
                </a:solidFill>
                <a:latin typeface="华文中宋" panose="02010600040101010101" pitchFamily="2" charset="-122"/>
                <a:ea typeface="华文中宋" panose="02010600040101010101" pitchFamily="2" charset="-122"/>
              </a:rPr>
              <a:t>st</a:t>
            </a:r>
            <a:r>
              <a:rPr lang="en-US" altLang="zh-CN" sz="600" spc="-75">
                <a:solidFill>
                  <a:schemeClr val="bg1"/>
                </a:solidFill>
                <a:latin typeface="华文中宋" panose="02010600040101010101" pitchFamily="2" charset="-122"/>
                <a:ea typeface="华文中宋" panose="02010600040101010101" pitchFamily="2" charset="-122"/>
              </a:rPr>
              <a:t>  Nov  2024 </a:t>
            </a:r>
            <a:endParaRPr lang="en-US" sz="600" spc="-75" dirty="0">
              <a:solidFill>
                <a:schemeClr val="bg1"/>
              </a:solidFill>
              <a:latin typeface="华文中宋" panose="02010600040101010101" pitchFamily="2" charset="-122"/>
              <a:ea typeface="华文中宋" panose="02010600040101010101" pitchFamily="2" charset="-122"/>
            </a:endParaRPr>
          </a:p>
        </p:txBody>
      </p:sp>
      <p:pic>
        <p:nvPicPr>
          <p:cNvPr id="35" name="object 10">
            <a:extLst>
              <a:ext uri="{FF2B5EF4-FFF2-40B4-BE49-F238E27FC236}">
                <a16:creationId xmlns:a16="http://schemas.microsoft.com/office/drawing/2014/main" id="{8D3E1094-D269-40D4-A515-BC1684DB95A6}"/>
              </a:ext>
            </a:extLst>
          </p:cNvPr>
          <p:cNvPicPr/>
          <p:nvPr/>
        </p:nvPicPr>
        <p:blipFill>
          <a:blip r:embed="rId5" cstate="print"/>
          <a:stretch>
            <a:fillRect/>
          </a:stretch>
        </p:blipFill>
        <p:spPr>
          <a:xfrm>
            <a:off x="0" y="230362"/>
            <a:ext cx="5778500" cy="255590"/>
          </a:xfrm>
          <a:prstGeom prst="rect">
            <a:avLst/>
          </a:prstGeom>
        </p:spPr>
      </p:pic>
      <p:sp>
        <p:nvSpPr>
          <p:cNvPr id="36" name="object 11">
            <a:extLst>
              <a:ext uri="{FF2B5EF4-FFF2-40B4-BE49-F238E27FC236}">
                <a16:creationId xmlns:a16="http://schemas.microsoft.com/office/drawing/2014/main" id="{B30F93E9-2925-4A4D-825B-CDEA85C177D8}"/>
              </a:ext>
            </a:extLst>
          </p:cNvPr>
          <p:cNvSpPr txBox="1">
            <a:spLocks/>
          </p:cNvSpPr>
          <p:nvPr/>
        </p:nvSpPr>
        <p:spPr>
          <a:xfrm>
            <a:off x="101556" y="242291"/>
            <a:ext cx="3162344" cy="222497"/>
          </a:xfrm>
          <a:prstGeom prst="rect">
            <a:avLst/>
          </a:prstGeom>
        </p:spPr>
        <p:txBody>
          <a:bodyPr vert="horz" wrap="square" lIns="0" tIns="17145" rIns="0" bIns="0" rtlCol="0">
            <a:spAutoFit/>
          </a:bodyPr>
          <a:lstStyle>
            <a:lvl1pPr>
              <a:defRPr sz="1400" b="0" i="0">
                <a:solidFill>
                  <a:schemeClr val="bg1"/>
                </a:solidFill>
                <a:latin typeface="宋体"/>
                <a:ea typeface="+mj-ea"/>
                <a:cs typeface="宋体"/>
              </a:defRPr>
            </a:lvl1pPr>
          </a:lstStyle>
          <a:p>
            <a:pPr marL="12700">
              <a:lnSpc>
                <a:spcPts val="1614"/>
              </a:lnSpc>
              <a:spcBef>
                <a:spcPts val="135"/>
              </a:spcBef>
            </a:pPr>
            <a:r>
              <a:rPr lang="en-US" b="1" spc="-15" dirty="0">
                <a:latin typeface="Times New Roman" panose="02020603050405020304" pitchFamily="18" charset="0"/>
                <a:ea typeface="华文中宋" panose="02010600040101010101" pitchFamily="2" charset="-122"/>
                <a:cs typeface="Times New Roman" panose="02020603050405020304" pitchFamily="18" charset="0"/>
              </a:rPr>
              <a:t>Sequential Ensemble Optimization</a:t>
            </a:r>
            <a:endParaRPr lang="en-US" b="1" dirty="0">
              <a:latin typeface="Times New Roman" panose="02020603050405020304" pitchFamily="18" charset="0"/>
              <a:ea typeface="华文中宋" panose="02010600040101010101" pitchFamily="2" charset="-122"/>
              <a:cs typeface="Times New Roman" panose="02020603050405020304" pitchFamily="18" charset="0"/>
            </a:endParaRPr>
          </a:p>
        </p:txBody>
      </p:sp>
      <p:pic>
        <p:nvPicPr>
          <p:cNvPr id="13" name="图片 12">
            <a:extLst>
              <a:ext uri="{FF2B5EF4-FFF2-40B4-BE49-F238E27FC236}">
                <a16:creationId xmlns:a16="http://schemas.microsoft.com/office/drawing/2014/main" id="{40441173-4111-4E1B-8C47-2508028DE8BA}"/>
              </a:ext>
            </a:extLst>
          </p:cNvPr>
          <p:cNvPicPr>
            <a:picLocks noChangeAspect="1"/>
          </p:cNvPicPr>
          <p:nvPr/>
        </p:nvPicPr>
        <p:blipFill>
          <a:blip r:embed="rId6"/>
          <a:stretch>
            <a:fillRect/>
          </a:stretch>
        </p:blipFill>
        <p:spPr>
          <a:xfrm>
            <a:off x="154361" y="1500155"/>
            <a:ext cx="3338140" cy="1043737"/>
          </a:xfrm>
          <a:prstGeom prst="rect">
            <a:avLst/>
          </a:prstGeom>
        </p:spPr>
      </p:pic>
      <p:grpSp>
        <p:nvGrpSpPr>
          <p:cNvPr id="37" name="组合 36">
            <a:extLst>
              <a:ext uri="{FF2B5EF4-FFF2-40B4-BE49-F238E27FC236}">
                <a16:creationId xmlns:a16="http://schemas.microsoft.com/office/drawing/2014/main" id="{AB770865-40BE-43DE-AB9B-E4449D2FB0C9}"/>
              </a:ext>
            </a:extLst>
          </p:cNvPr>
          <p:cNvGrpSpPr/>
          <p:nvPr/>
        </p:nvGrpSpPr>
        <p:grpSpPr>
          <a:xfrm>
            <a:off x="154361" y="585303"/>
            <a:ext cx="3338140" cy="675645"/>
            <a:chOff x="67707" y="610840"/>
            <a:chExt cx="3759030" cy="760834"/>
          </a:xfrm>
        </p:grpSpPr>
        <p:pic>
          <p:nvPicPr>
            <p:cNvPr id="38" name="图片 37">
              <a:extLst>
                <a:ext uri="{FF2B5EF4-FFF2-40B4-BE49-F238E27FC236}">
                  <a16:creationId xmlns:a16="http://schemas.microsoft.com/office/drawing/2014/main" id="{DF8C8146-2BA7-4E20-BEBB-BC5177F2FA88}"/>
                </a:ext>
              </a:extLst>
            </p:cNvPr>
            <p:cNvPicPr>
              <a:picLocks noChangeAspect="1"/>
            </p:cNvPicPr>
            <p:nvPr/>
          </p:nvPicPr>
          <p:blipFill>
            <a:blip r:embed="rId7"/>
            <a:stretch>
              <a:fillRect/>
            </a:stretch>
          </p:blipFill>
          <p:spPr>
            <a:xfrm>
              <a:off x="131379" y="610840"/>
              <a:ext cx="3695358" cy="737970"/>
            </a:xfrm>
            <a:prstGeom prst="rect">
              <a:avLst/>
            </a:prstGeom>
          </p:spPr>
        </p:pic>
        <p:pic>
          <p:nvPicPr>
            <p:cNvPr id="39" name="图片 38">
              <a:extLst>
                <a:ext uri="{FF2B5EF4-FFF2-40B4-BE49-F238E27FC236}">
                  <a16:creationId xmlns:a16="http://schemas.microsoft.com/office/drawing/2014/main" id="{4CAB08A9-195C-4DA4-8CAD-867A843B3630}"/>
                </a:ext>
              </a:extLst>
            </p:cNvPr>
            <p:cNvPicPr>
              <a:picLocks noChangeAspect="1"/>
            </p:cNvPicPr>
            <p:nvPr/>
          </p:nvPicPr>
          <p:blipFill>
            <a:blip r:embed="rId8">
              <a:alphaModFix amt="86000"/>
            </a:blip>
            <a:stretch>
              <a:fillRect/>
            </a:stretch>
          </p:blipFill>
          <p:spPr>
            <a:xfrm>
              <a:off x="67707" y="924192"/>
              <a:ext cx="2415347" cy="447482"/>
            </a:xfrm>
            <a:prstGeom prst="rect">
              <a:avLst/>
            </a:prstGeom>
          </p:spPr>
        </p:pic>
        <p:pic>
          <p:nvPicPr>
            <p:cNvPr id="41" name="图片 40">
              <a:extLst>
                <a:ext uri="{FF2B5EF4-FFF2-40B4-BE49-F238E27FC236}">
                  <a16:creationId xmlns:a16="http://schemas.microsoft.com/office/drawing/2014/main" id="{669A2EFE-1704-4CC0-B207-1BCA09CBBBE0}"/>
                </a:ext>
              </a:extLst>
            </p:cNvPr>
            <p:cNvPicPr>
              <a:picLocks noChangeAspect="1"/>
            </p:cNvPicPr>
            <p:nvPr/>
          </p:nvPicPr>
          <p:blipFill>
            <a:blip r:embed="rId8">
              <a:alphaModFix amt="86000"/>
            </a:blip>
            <a:stretch>
              <a:fillRect/>
            </a:stretch>
          </p:blipFill>
          <p:spPr>
            <a:xfrm>
              <a:off x="159116" y="631961"/>
              <a:ext cx="1432872" cy="292232"/>
            </a:xfrm>
            <a:prstGeom prst="rect">
              <a:avLst/>
            </a:prstGeom>
          </p:spPr>
        </p:pic>
      </p:grpSp>
      <p:sp>
        <p:nvSpPr>
          <p:cNvPr id="45" name="文本框 44">
            <a:extLst>
              <a:ext uri="{FF2B5EF4-FFF2-40B4-BE49-F238E27FC236}">
                <a16:creationId xmlns:a16="http://schemas.microsoft.com/office/drawing/2014/main" id="{18474417-4DF4-4E7B-B0B2-C4F5B12E2D41}"/>
              </a:ext>
            </a:extLst>
          </p:cNvPr>
          <p:cNvSpPr txBox="1"/>
          <p:nvPr/>
        </p:nvSpPr>
        <p:spPr>
          <a:xfrm>
            <a:off x="3580812" y="1714796"/>
            <a:ext cx="2206013" cy="656590"/>
          </a:xfrm>
          <a:prstGeom prst="rect">
            <a:avLst/>
          </a:prstGeom>
          <a:noFill/>
        </p:spPr>
        <p:txBody>
          <a:bodyPr wrap="square">
            <a:spAutoFit/>
          </a:bodyPr>
          <a:lstStyle/>
          <a:p>
            <a:pPr marL="27940">
              <a:lnSpc>
                <a:spcPct val="100000"/>
              </a:lnSpc>
              <a:spcBef>
                <a:spcPts val="395"/>
              </a:spcBef>
            </a:pPr>
            <a:r>
              <a:rPr lang="en-US" altLang="zh-CN" sz="1000" b="1" spc="-15" dirty="0">
                <a:latin typeface="Georgia" panose="02040502050405020303" pitchFamily="18" charset="0"/>
                <a:ea typeface="华文中宋" panose="02010600040101010101" pitchFamily="2" charset="-122"/>
              </a:rPr>
              <a:t>Outer Loop</a:t>
            </a:r>
            <a:endParaRPr lang="en-US" altLang="zh-CN" sz="1000" spc="-15" dirty="0">
              <a:latin typeface="Georgia" panose="02040502050405020303" pitchFamily="18" charset="0"/>
              <a:ea typeface="华文中宋" panose="02010600040101010101" pitchFamily="2" charset="-122"/>
            </a:endParaRPr>
          </a:p>
          <a:p>
            <a:pPr marL="199390" indent="-171450">
              <a:lnSpc>
                <a:spcPct val="100000"/>
              </a:lnSpc>
              <a:spcBef>
                <a:spcPts val="395"/>
              </a:spcBef>
              <a:buFont typeface="Arial" panose="020B0604020202020204" pitchFamily="34" charset="0"/>
              <a:buChar char="•"/>
            </a:pPr>
            <a:r>
              <a:rPr lang="en-US" altLang="zh-CN" sz="1000" spc="-15" dirty="0">
                <a:latin typeface="Georgia" panose="02040502050405020303" pitchFamily="18" charset="0"/>
                <a:ea typeface="华文中宋" panose="02010600040101010101" pitchFamily="2" charset="-122"/>
              </a:rPr>
              <a:t>Update δ</a:t>
            </a:r>
          </a:p>
          <a:p>
            <a:pPr marL="199390" indent="-171450">
              <a:lnSpc>
                <a:spcPct val="100000"/>
              </a:lnSpc>
              <a:spcBef>
                <a:spcPts val="395"/>
              </a:spcBef>
              <a:buFont typeface="Arial" panose="020B0604020202020204" pitchFamily="34" charset="0"/>
              <a:buChar char="•"/>
            </a:pPr>
            <a:r>
              <a:rPr lang="en-US" altLang="zh-CN" sz="1000" spc="-15" dirty="0">
                <a:latin typeface="Georgia" panose="02040502050405020303" pitchFamily="18" charset="0"/>
                <a:ea typeface="华文中宋" panose="02010600040101010101" pitchFamily="2" charset="-122"/>
              </a:rPr>
              <a:t>Shuffle the set of surrogate ASRs</a:t>
            </a:r>
            <a:endParaRPr lang="zh-CN" altLang="en-US" sz="1000" spc="-15" dirty="0">
              <a:latin typeface="Georgia" panose="02040502050405020303" pitchFamily="18" charset="0"/>
              <a:ea typeface="华文中宋" panose="02010600040101010101" pitchFamily="2" charset="-122"/>
            </a:endParaRPr>
          </a:p>
        </p:txBody>
      </p:sp>
      <p:pic>
        <p:nvPicPr>
          <p:cNvPr id="15" name="图片 14">
            <a:extLst>
              <a:ext uri="{FF2B5EF4-FFF2-40B4-BE49-F238E27FC236}">
                <a16:creationId xmlns:a16="http://schemas.microsoft.com/office/drawing/2014/main" id="{10965A99-4D95-4107-8B18-BEA1C984CF02}"/>
              </a:ext>
            </a:extLst>
          </p:cNvPr>
          <p:cNvPicPr>
            <a:picLocks noChangeAspect="1"/>
          </p:cNvPicPr>
          <p:nvPr/>
        </p:nvPicPr>
        <p:blipFill>
          <a:blip r:embed="rId9"/>
          <a:stretch>
            <a:fillRect/>
          </a:stretch>
        </p:blipFill>
        <p:spPr>
          <a:xfrm>
            <a:off x="3562836" y="888698"/>
            <a:ext cx="1205875" cy="208710"/>
          </a:xfrm>
          <a:prstGeom prst="rect">
            <a:avLst/>
          </a:prstGeom>
        </p:spPr>
      </p:pic>
      <p:sp>
        <p:nvSpPr>
          <p:cNvPr id="46" name="文本框 45">
            <a:extLst>
              <a:ext uri="{FF2B5EF4-FFF2-40B4-BE49-F238E27FC236}">
                <a16:creationId xmlns:a16="http://schemas.microsoft.com/office/drawing/2014/main" id="{09381438-3951-4D3D-8DB4-87ECCD531D18}"/>
              </a:ext>
            </a:extLst>
          </p:cNvPr>
          <p:cNvSpPr txBox="1"/>
          <p:nvPr/>
        </p:nvSpPr>
        <p:spPr>
          <a:xfrm>
            <a:off x="4683819" y="865972"/>
            <a:ext cx="1121685" cy="200055"/>
          </a:xfrm>
          <a:prstGeom prst="rect">
            <a:avLst/>
          </a:prstGeom>
          <a:noFill/>
        </p:spPr>
        <p:txBody>
          <a:bodyPr wrap="square">
            <a:spAutoFit/>
          </a:bodyPr>
          <a:lstStyle/>
          <a:p>
            <a:pPr marL="27940">
              <a:lnSpc>
                <a:spcPct val="100000"/>
              </a:lnSpc>
              <a:spcBef>
                <a:spcPts val="395"/>
              </a:spcBef>
            </a:pPr>
            <a:r>
              <a:rPr lang="en-US" altLang="zh-CN" sz="700" spc="-15">
                <a:latin typeface="Georgia" panose="02040502050405020303" pitchFamily="18" charset="0"/>
                <a:ea typeface="华文中宋" panose="02010600040101010101" pitchFamily="2" charset="-122"/>
              </a:rPr>
              <a:t>Updating one-by-one</a:t>
            </a:r>
            <a:endParaRPr lang="zh-CN" altLang="en-US" sz="700" spc="-15" dirty="0">
              <a:latin typeface="Georgia" panose="02040502050405020303" pitchFamily="18" charset="0"/>
              <a:ea typeface="华文中宋" panose="02010600040101010101" pitchFamily="2" charset="-122"/>
            </a:endParaRPr>
          </a:p>
        </p:txBody>
      </p:sp>
      <p:pic>
        <p:nvPicPr>
          <p:cNvPr id="19" name="图片 18">
            <a:extLst>
              <a:ext uri="{FF2B5EF4-FFF2-40B4-BE49-F238E27FC236}">
                <a16:creationId xmlns:a16="http://schemas.microsoft.com/office/drawing/2014/main" id="{658DB6E3-B4DA-481C-8032-7EC86F3E24DD}"/>
              </a:ext>
            </a:extLst>
          </p:cNvPr>
          <p:cNvPicPr>
            <a:picLocks noChangeAspect="1"/>
          </p:cNvPicPr>
          <p:nvPr/>
        </p:nvPicPr>
        <p:blipFill>
          <a:blip r:embed="rId10"/>
          <a:stretch>
            <a:fillRect/>
          </a:stretch>
        </p:blipFill>
        <p:spPr>
          <a:xfrm>
            <a:off x="3549044" y="1138464"/>
            <a:ext cx="1748442" cy="159278"/>
          </a:xfrm>
          <a:prstGeom prst="rect">
            <a:avLst/>
          </a:prstGeom>
        </p:spPr>
      </p:pic>
      <p:sp>
        <p:nvSpPr>
          <p:cNvPr id="49" name="文本框 48">
            <a:extLst>
              <a:ext uri="{FF2B5EF4-FFF2-40B4-BE49-F238E27FC236}">
                <a16:creationId xmlns:a16="http://schemas.microsoft.com/office/drawing/2014/main" id="{B994E480-C58A-40D3-AB67-A6F6FBD22D71}"/>
              </a:ext>
            </a:extLst>
          </p:cNvPr>
          <p:cNvSpPr txBox="1"/>
          <p:nvPr/>
        </p:nvSpPr>
        <p:spPr>
          <a:xfrm>
            <a:off x="3855879" y="1280508"/>
            <a:ext cx="2063837" cy="200055"/>
          </a:xfrm>
          <a:prstGeom prst="rect">
            <a:avLst/>
          </a:prstGeom>
          <a:noFill/>
        </p:spPr>
        <p:txBody>
          <a:bodyPr wrap="square">
            <a:spAutoFit/>
          </a:bodyPr>
          <a:lstStyle/>
          <a:p>
            <a:pPr marL="27940">
              <a:lnSpc>
                <a:spcPct val="100000"/>
              </a:lnSpc>
              <a:spcBef>
                <a:spcPts val="395"/>
              </a:spcBef>
            </a:pPr>
            <a:r>
              <a:rPr lang="en-US" altLang="zh-CN" sz="700" spc="-15" dirty="0">
                <a:latin typeface="Georgia" panose="02040502050405020303" pitchFamily="18" charset="0"/>
                <a:ea typeface="华文中宋" panose="02010600040101010101" pitchFamily="2" charset="-122"/>
              </a:rPr>
              <a:t>restrict the updated </a:t>
            </a:r>
            <a:r>
              <a:rPr lang="en-US" altLang="zh-CN" sz="700" spc="-15" dirty="0" err="1">
                <a:latin typeface="Georgia" panose="02040502050405020303" pitchFamily="18" charset="0"/>
                <a:ea typeface="华文中宋" panose="02010600040101010101" pitchFamily="2" charset="-122"/>
              </a:rPr>
              <a:t>δj</a:t>
            </a:r>
            <a:r>
              <a:rPr lang="en-US" altLang="zh-CN" sz="700" spc="-15" dirty="0">
                <a:latin typeface="Georgia" panose="02040502050405020303" pitchFamily="18" charset="0"/>
                <a:ea typeface="华文中宋" panose="02010600040101010101" pitchFamily="2" charset="-122"/>
              </a:rPr>
              <a:t> within a limited range</a:t>
            </a:r>
            <a:endParaRPr lang="zh-CN" altLang="en-US" sz="700" spc="-15" dirty="0">
              <a:latin typeface="Georgia" panose="02040502050405020303" pitchFamily="18" charset="0"/>
              <a:ea typeface="华文中宋" panose="02010600040101010101" pitchFamily="2" charset="-122"/>
            </a:endParaRPr>
          </a:p>
        </p:txBody>
      </p:sp>
      <p:sp>
        <p:nvSpPr>
          <p:cNvPr id="50" name="矩形 49">
            <a:extLst>
              <a:ext uri="{FF2B5EF4-FFF2-40B4-BE49-F238E27FC236}">
                <a16:creationId xmlns:a16="http://schemas.microsoft.com/office/drawing/2014/main" id="{B5B61EBD-B84E-4D50-89EC-10E608E7702C}"/>
              </a:ext>
            </a:extLst>
          </p:cNvPr>
          <p:cNvSpPr/>
          <p:nvPr/>
        </p:nvSpPr>
        <p:spPr>
          <a:xfrm>
            <a:off x="1112676" y="25390"/>
            <a:ext cx="2514600" cy="184666"/>
          </a:xfrm>
          <a:prstGeom prst="rect">
            <a:avLst/>
          </a:prstGeom>
        </p:spPr>
        <p:txBody>
          <a:bodyPr wrap="square">
            <a:spAutoFit/>
          </a:bodyPr>
          <a:lstStyle/>
          <a:p>
            <a:r>
              <a:rPr lang="zh-CN" altLang="en-US" sz="600" b="1" dirty="0">
                <a:solidFill>
                  <a:schemeClr val="bg1">
                    <a:lumMod val="65000"/>
                  </a:schemeClr>
                </a:solidFill>
                <a:latin typeface="华文中宋" panose="02010600040101010101" pitchFamily="2" charset="-122"/>
                <a:ea typeface="华文中宋" panose="02010600040101010101" pitchFamily="2" charset="-122"/>
              </a:rPr>
              <a:t>Terminology </a:t>
            </a:r>
            <a:r>
              <a:rPr lang="en-US" altLang="zh-CN" sz="600" b="1" dirty="0">
                <a:solidFill>
                  <a:schemeClr val="bg1">
                    <a:lumMod val="65000"/>
                  </a:schemeClr>
                </a:solidFill>
                <a:latin typeface="华文中宋" panose="02010600040101010101" pitchFamily="2" charset="-122"/>
                <a:ea typeface="华文中宋" panose="02010600040101010101" pitchFamily="2" charset="-122"/>
              </a:rPr>
              <a:t>	</a:t>
            </a:r>
            <a:r>
              <a:rPr lang="zh-CN" altLang="en-US" sz="600" b="1" dirty="0">
                <a:solidFill>
                  <a:schemeClr val="bg1"/>
                </a:solidFill>
                <a:latin typeface="华文中宋" panose="02010600040101010101" pitchFamily="2" charset="-122"/>
                <a:ea typeface="华文中宋" panose="02010600040101010101" pitchFamily="2" charset="-122"/>
              </a:rPr>
              <a:t>Technical Route </a:t>
            </a:r>
            <a:r>
              <a:rPr lang="en-US" altLang="zh-CN" sz="600" b="1" dirty="0">
                <a:solidFill>
                  <a:schemeClr val="bg1">
                    <a:lumMod val="65000"/>
                  </a:schemeClr>
                </a:solidFill>
                <a:latin typeface="华文中宋" panose="02010600040101010101" pitchFamily="2" charset="-122"/>
                <a:ea typeface="华文中宋" panose="02010600040101010101" pitchFamily="2" charset="-122"/>
              </a:rPr>
              <a:t>	</a:t>
            </a:r>
            <a:r>
              <a:rPr lang="zh-CN" altLang="en-US" sz="600" b="1" dirty="0">
                <a:solidFill>
                  <a:schemeClr val="bg1">
                    <a:lumMod val="65000"/>
                  </a:schemeClr>
                </a:solidFill>
                <a:latin typeface="华文中宋" panose="02010600040101010101" pitchFamily="2" charset="-122"/>
                <a:ea typeface="华文中宋" panose="02010600040101010101" pitchFamily="2" charset="-122"/>
              </a:rPr>
              <a:t>Results</a:t>
            </a:r>
          </a:p>
        </p:txBody>
      </p:sp>
      <p:sp>
        <p:nvSpPr>
          <p:cNvPr id="42" name="object 18">
            <a:extLst>
              <a:ext uri="{FF2B5EF4-FFF2-40B4-BE49-F238E27FC236}">
                <a16:creationId xmlns:a16="http://schemas.microsoft.com/office/drawing/2014/main" id="{DE375C35-3BF4-4988-9D29-50AD90B1790B}"/>
              </a:ext>
            </a:extLst>
          </p:cNvPr>
          <p:cNvSpPr txBox="1">
            <a:spLocks/>
          </p:cNvSpPr>
          <p:nvPr/>
        </p:nvSpPr>
        <p:spPr>
          <a:xfrm>
            <a:off x="695375" y="3134200"/>
            <a:ext cx="812597" cy="103233"/>
          </a:xfrm>
          <a:prstGeom prst="rect">
            <a:avLst/>
          </a:prstGeom>
        </p:spPr>
        <p:txBody>
          <a:bodyPr vert="horz" wrap="square" lIns="0" tIns="10795" rIns="0" bIns="0" rtlCol="0">
            <a:spAutoFit/>
          </a:bodyPr>
          <a:lstStyle>
            <a:defPPr>
              <a:defRPr kern="0"/>
            </a:defPPr>
          </a:lstStyle>
          <a:p>
            <a:pPr marL="12700" algn="ctr">
              <a:spcBef>
                <a:spcPts val="85"/>
              </a:spcBef>
            </a:pPr>
            <a:r>
              <a:rPr lang="en-US" altLang="zh-CN" sz="600" spc="5">
                <a:solidFill>
                  <a:schemeClr val="bg1"/>
                </a:solidFill>
                <a:latin typeface="Times New Roman" panose="02020603050405020304" pitchFamily="18" charset="0"/>
                <a:ea typeface="华文中宋" panose="02010600040101010101" pitchFamily="2" charset="-122"/>
                <a:cs typeface="Times New Roman" panose="02020603050405020304" pitchFamily="18" charset="0"/>
              </a:rPr>
              <a:t>PhilFan</a:t>
            </a:r>
            <a:endParaRPr lang="en-US" sz="600" spc="5" dirty="0">
              <a:solidFill>
                <a:schemeClr val="bg1"/>
              </a:solidFill>
              <a:latin typeface="Times New Roman" panose="02020603050405020304" pitchFamily="18" charset="0"/>
              <a:ea typeface="华文中宋" panose="02010600040101010101" pitchFamily="2" charset="-122"/>
              <a:cs typeface="Times New Roman" panose="02020603050405020304" pitchFamily="18" charset="0"/>
            </a:endParaRPr>
          </a:p>
        </p:txBody>
      </p:sp>
    </p:spTree>
  </p:cSld>
  <p:clrMapOvr>
    <a:masterClrMapping/>
  </p:clrMapOvr>
  <p:transition>
    <p:cut/>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emplate/>
  <TotalTime>6946</TotalTime>
  <Words>508</Words>
  <Application>Microsoft Office PowerPoint</Application>
  <PresentationFormat>自定义</PresentationFormat>
  <Paragraphs>143</Paragraphs>
  <Slides>13</Slides>
  <Notes>13</Notes>
  <HiddenSlides>0</HiddenSlides>
  <MMClips>0</MMClips>
  <ScaleCrop>false</ScaleCrop>
  <HeadingPairs>
    <vt:vector size="6" baseType="variant">
      <vt:variant>
        <vt:lpstr>已用的字体</vt:lpstr>
      </vt:variant>
      <vt:variant>
        <vt:i4>9</vt:i4>
      </vt:variant>
      <vt:variant>
        <vt:lpstr>主题</vt:lpstr>
      </vt:variant>
      <vt:variant>
        <vt:i4>1</vt:i4>
      </vt:variant>
      <vt:variant>
        <vt:lpstr>幻灯片标题</vt:lpstr>
      </vt:variant>
      <vt:variant>
        <vt:i4>13</vt:i4>
      </vt:variant>
    </vt:vector>
  </HeadingPairs>
  <TitlesOfParts>
    <vt:vector size="23" baseType="lpstr">
      <vt:lpstr>Georgia</vt:lpstr>
      <vt:lpstr>Cambria Math</vt:lpstr>
      <vt:lpstr>等线</vt:lpstr>
      <vt:lpstr>华文中宋</vt:lpstr>
      <vt:lpstr>Arial</vt:lpstr>
      <vt:lpstr>阿里巴巴普惠体 B</vt:lpstr>
      <vt:lpstr>Times New Roman</vt:lpstr>
      <vt:lpstr>宋体</vt:lpstr>
      <vt:lpstr>Calibri</vt:lpstr>
      <vt:lpstr>Office Theme</vt:lpstr>
      <vt:lpstr>PowerPoint 演示文稿</vt:lpstr>
      <vt:lpstr>PowerPoint 演示文稿</vt:lpstr>
      <vt:lpstr>PowerPoint 演示文稿</vt:lpstr>
      <vt:lpstr>PowerPoint 演示文稿</vt:lpstr>
      <vt:lpstr>Difficulties in Audio Adversarial Attacks</vt:lpstr>
      <vt:lpstr>PowerPoint 演示文稿</vt:lpstr>
      <vt:lpstr>PowerPoint 演示文稿</vt:lpstr>
      <vt:lpstr>Pertubation Initialization</vt:lpstr>
      <vt:lpstr>PowerPoint 演示文稿</vt:lpstr>
      <vt:lpstr>Experiment Design</vt:lpstr>
      <vt:lpstr>Data</vt:lpstr>
      <vt:lpstr>Data</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一种隐私保护的人体姿态识别系统 - SRTP立项答辩</dc:title>
  <dc:creator>樊铧纬  金家成  蔡舒瑶</dc:creator>
  <cp:lastModifiedBy>樊铧纬</cp:lastModifiedBy>
  <cp:revision>158</cp:revision>
  <dcterms:created xsi:type="dcterms:W3CDTF">2024-04-06T14:58:04Z</dcterms:created>
  <dcterms:modified xsi:type="dcterms:W3CDTF">2024-11-01T10:52:05Z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2024-04-06T00:00:00Z</vt:filetime>
  </property>
  <property fmtid="{D5CDD505-2E9C-101B-9397-08002B2CF9AE}" pid="3" name="Creator">
    <vt:lpwstr>LaTeX with Beamer class</vt:lpwstr>
  </property>
  <property fmtid="{D5CDD505-2E9C-101B-9397-08002B2CF9AE}" pid="4" name="Producer">
    <vt:lpwstr>xdvipdfmx (20220710)</vt:lpwstr>
  </property>
  <property fmtid="{D5CDD505-2E9C-101B-9397-08002B2CF9AE}" pid="5" name="LastSaved">
    <vt:filetime>2024-04-06T00:00:00Z</vt:filetime>
  </property>
</Properties>
</file>