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media/image134.svg" ContentType="image/svg+xml"/>
  <Override PartName="/ppt/media/image136.svg" ContentType="image/svg+xml"/>
  <Override PartName="/ppt/media/image2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5.svg" ContentType="image/svg+xml"/>
  <Override PartName="/ppt/media/image61.svg" ContentType="image/svg+xml"/>
  <Override PartName="/ppt/media/image66.svg" ContentType="image/svg+xml"/>
  <Override PartName="/ppt/media/image68.svg" ContentType="image/svg+xml"/>
  <Override PartName="/ppt/media/image70.svg" ContentType="image/svg+xml"/>
  <Override PartName="/ppt/media/image72.svg" ContentType="image/svg+xml"/>
  <Override PartName="/ppt/media/image74.svg" ContentType="image/svg+xml"/>
  <Override PartName="/ppt/media/image76.svg" ContentType="image/svg+xml"/>
  <Override PartName="/ppt/media/image7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media/image88.svg" ContentType="image/svg+xml"/>
  <Override PartName="/ppt/media/image9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0" r:id="rId3"/>
    <p:sldId id="264" r:id="rId5"/>
    <p:sldId id="279" r:id="rId6"/>
    <p:sldId id="280" r:id="rId7"/>
    <p:sldId id="282" r:id="rId8"/>
    <p:sldId id="269" r:id="rId9"/>
    <p:sldId id="278" r:id="rId10"/>
    <p:sldId id="284" r:id="rId11"/>
    <p:sldId id="285" r:id="rId12"/>
    <p:sldId id="286" r:id="rId13"/>
    <p:sldId id="276" r:id="rId14"/>
    <p:sldId id="277" r:id="rId15"/>
    <p:sldId id="275" r:id="rId16"/>
    <p:sldId id="268" r:id="rId17"/>
    <p:sldId id="272" r:id="rId18"/>
    <p:sldId id="257" r:id="rId19"/>
    <p:sldId id="283" r:id="rId20"/>
    <p:sldId id="270" r:id="rId21"/>
    <p:sldId id="258" r:id="rId22"/>
    <p:sldId id="265" r:id="rId23"/>
    <p:sldId id="273" r:id="rId24"/>
    <p:sldId id="274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 philfan" initials="f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5E2C"/>
    <a:srgbClr val="96BC93"/>
    <a:srgbClr val="A7C7A5"/>
    <a:srgbClr val="A5A5A5"/>
    <a:srgbClr val="FCEEA7"/>
    <a:srgbClr val="F7D347"/>
    <a:srgbClr val="6B9753"/>
    <a:srgbClr val="E2E8DE"/>
    <a:srgbClr val="BBD3B9"/>
    <a:srgbClr val="70A3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99" autoAdjust="0"/>
  </p:normalViewPr>
  <p:slideViewPr>
    <p:cSldViewPr snapToGrid="0">
      <p:cViewPr varScale="1">
        <p:scale>
          <a:sx n="69" d="100"/>
          <a:sy n="69" d="100"/>
        </p:scale>
        <p:origin x="2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4F63D4-8270-4B7B-B6C3-69146C39E22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7D90628-2F8B-4CE9-B090-651B371243A6}">
      <dgm:prSet phldrT="[文本]" custT="1"/>
      <dgm:spPr>
        <a:solidFill>
          <a:srgbClr val="FEE8DB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57150" tIns="57150" rIns="57150" bIns="571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D6426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cs"/>
            </a:rPr>
            <a:t>了解品牌</a:t>
          </a:r>
        </a:p>
      </dgm:t>
    </dgm:pt>
    <dgm:pt modelId="{E7A6FE7B-48BA-4909-A8EC-85204F60C122}" cxnId="{913D226B-D929-403A-9B80-ED3D7F0F5F09}" type="parTrans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E597205F-BF9B-47EF-8695-D78FECC98B94}" cxnId="{913D226B-D929-403A-9B80-ED3D7F0F5F09}" type="sibTrans">
      <dgm:prSet/>
      <dgm:spPr>
        <a:solidFill>
          <a:srgbClr val="D8D8D8"/>
        </a:solidFill>
        <a:ln>
          <a:solidFill>
            <a:srgbClr val="D8D8D8"/>
          </a:solidFill>
        </a:ln>
      </dgm:spPr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C758A064-D809-4B8E-8E9C-E714083ED8AE}">
      <dgm:prSet phldrT="[文本]" custT="1"/>
      <dgm:spPr>
        <a:solidFill>
          <a:srgbClr val="FEE8DB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57150" tIns="57150" rIns="57150" bIns="571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D6426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cs"/>
            </a:rPr>
            <a:t>对比产品</a:t>
          </a:r>
        </a:p>
      </dgm:t>
    </dgm:pt>
    <dgm:pt modelId="{8CFFF011-E50F-47A8-B298-3276047AF069}" cxnId="{F3146B6C-7F13-4081-B180-28D7FE2189F2}" type="parTrans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300954A0-9FD5-4820-9952-268F934BF533}" cxnId="{F3146B6C-7F13-4081-B180-28D7FE2189F2}" type="sibTrans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06C7C4E3-D6F7-4BAC-AA5E-770F80B4B9A4}">
      <dgm:prSet phldrT="[文本]" custT="1"/>
      <dgm:spPr>
        <a:solidFill>
          <a:srgbClr val="FEE8DB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57150" tIns="57150" rIns="57150" bIns="571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D6426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cs"/>
            </a:rPr>
            <a:t>验证信息</a:t>
          </a:r>
        </a:p>
      </dgm:t>
    </dgm:pt>
    <dgm:pt modelId="{97AEAB9C-8C80-4996-B01D-BDE72DA4A8D4}" cxnId="{520DF4F9-3484-4FC8-A390-221E294B3D60}" type="parTrans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780243BF-2438-454C-B7AA-7E5E43A2D04A}" cxnId="{520DF4F9-3484-4FC8-A390-221E294B3D60}" type="sibTrans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86124DA3-56F8-4E9C-ACEE-90266C2461A8}">
      <dgm:prSet phldrT="[文本]" custT="1"/>
      <dgm:spPr>
        <a:solidFill>
          <a:srgbClr val="FEE8DB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57150" tIns="57150" rIns="57150" bIns="571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D6426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cs"/>
            </a:rPr>
            <a:t>查看评测</a:t>
          </a:r>
        </a:p>
      </dgm:t>
    </dgm:pt>
    <dgm:pt modelId="{6947381C-848A-43EE-B92B-031222C90105}" cxnId="{EC046ED0-8036-4A56-A923-17780DEB5D70}" type="parTrans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79E32BC9-D723-4A48-995A-65B7F19427C3}" cxnId="{EC046ED0-8036-4A56-A923-17780DEB5D70}" type="sibTrans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69A43D1F-B266-40FC-A043-5C9A0F92003B}" type="pres">
      <dgm:prSet presAssocID="{EB4F63D4-8270-4B7B-B6C3-69146C39E226}" presName="Name0" presStyleCnt="0">
        <dgm:presLayoutVars>
          <dgm:dir/>
          <dgm:resizeHandles val="exact"/>
        </dgm:presLayoutVars>
      </dgm:prSet>
      <dgm:spPr/>
    </dgm:pt>
    <dgm:pt modelId="{3DAA6607-79B0-453C-A8D3-87C1395263E6}" type="pres">
      <dgm:prSet presAssocID="{EB4F63D4-8270-4B7B-B6C3-69146C39E226}" presName="cycle" presStyleCnt="0"/>
      <dgm:spPr/>
    </dgm:pt>
    <dgm:pt modelId="{81A3AB90-89E9-428D-A627-A8EDFDF36732}" type="pres">
      <dgm:prSet presAssocID="{37D90628-2F8B-4CE9-B090-651B371243A6}" presName="nodeFirstNode" presStyleLbl="node1" presStyleIdx="0" presStyleCnt="4" custScaleX="75723" custScaleY="55561">
        <dgm:presLayoutVars>
          <dgm:bulletEnabled val="1"/>
        </dgm:presLayoutVars>
      </dgm:prSet>
      <dgm:spPr>
        <a:xfrm>
          <a:off x="1306197" y="547344"/>
          <a:ext cx="871416" cy="435708"/>
        </a:xfrm>
        <a:prstGeom prst="roundRect">
          <a:avLst/>
        </a:prstGeom>
      </dgm:spPr>
    </dgm:pt>
    <dgm:pt modelId="{0B881558-7D73-4A90-8EB0-60DD6EB6B0D7}" type="pres">
      <dgm:prSet presAssocID="{E597205F-BF9B-47EF-8695-D78FECC98B94}" presName="sibTransFirstNode" presStyleLbl="bgShp" presStyleIdx="0" presStyleCnt="1"/>
      <dgm:spPr/>
    </dgm:pt>
    <dgm:pt modelId="{E80C2EBA-A682-4D3F-88CA-CF10240837D2}" type="pres">
      <dgm:prSet presAssocID="{C758A064-D809-4B8E-8E9C-E714083ED8AE}" presName="nodeFollowingNodes" presStyleLbl="node1" presStyleIdx="1" presStyleCnt="4" custScaleX="70951" custScaleY="55561" custRadScaleRad="123604" custRadScaleInc="4838">
        <dgm:presLayoutVars>
          <dgm:bulletEnabled val="1"/>
        </dgm:presLayoutVars>
      </dgm:prSet>
      <dgm:spPr>
        <a:xfrm>
          <a:off x="2263416" y="1504562"/>
          <a:ext cx="871416" cy="435708"/>
        </a:xfrm>
        <a:prstGeom prst="roundRect">
          <a:avLst/>
        </a:prstGeom>
      </dgm:spPr>
    </dgm:pt>
    <dgm:pt modelId="{92405E9B-F64B-4549-96CF-A63B85F67D11}" type="pres">
      <dgm:prSet presAssocID="{06C7C4E3-D6F7-4BAC-AA5E-770F80B4B9A4}" presName="nodeFollowingNodes" presStyleLbl="node1" presStyleIdx="2" presStyleCnt="4" custScaleX="72105" custScaleY="55561" custRadScaleRad="140820" custRadScaleInc="-1196">
        <dgm:presLayoutVars>
          <dgm:bulletEnabled val="1"/>
        </dgm:presLayoutVars>
      </dgm:prSet>
      <dgm:spPr>
        <a:xfrm>
          <a:off x="1326455" y="2852365"/>
          <a:ext cx="871416" cy="435708"/>
        </a:xfrm>
        <a:prstGeom prst="roundRect">
          <a:avLst/>
        </a:prstGeom>
      </dgm:spPr>
    </dgm:pt>
    <dgm:pt modelId="{5B2A54BE-E2BE-40F1-A9DB-36CE4C13ABF0}" type="pres">
      <dgm:prSet presAssocID="{86124DA3-56F8-4E9C-ACEE-90266C2461A8}" presName="nodeFollowingNodes" presStyleLbl="node1" presStyleIdx="3" presStyleCnt="4" custScaleX="69089" custScaleY="55561" custRadScaleRad="124724" custRadScaleInc="-3366">
        <dgm:presLayoutVars>
          <dgm:bulletEnabled val="1"/>
        </dgm:presLayoutVars>
      </dgm:prSet>
      <dgm:spPr>
        <a:xfrm>
          <a:off x="348979" y="1504562"/>
          <a:ext cx="871416" cy="435708"/>
        </a:xfrm>
        <a:prstGeom prst="roundRect">
          <a:avLst/>
        </a:prstGeom>
      </dgm:spPr>
    </dgm:pt>
  </dgm:ptLst>
  <dgm:cxnLst>
    <dgm:cxn modelId="{02A38F3E-B5FC-470D-ACA9-425B80AC78E1}" type="presOf" srcId="{86124DA3-56F8-4E9C-ACEE-90266C2461A8}" destId="{5B2A54BE-E2BE-40F1-A9DB-36CE4C13ABF0}" srcOrd="0" destOrd="0" presId="urn:microsoft.com/office/officeart/2005/8/layout/cycle3"/>
    <dgm:cxn modelId="{913D226B-D929-403A-9B80-ED3D7F0F5F09}" srcId="{EB4F63D4-8270-4B7B-B6C3-69146C39E226}" destId="{37D90628-2F8B-4CE9-B090-651B371243A6}" srcOrd="0" destOrd="0" parTransId="{E7A6FE7B-48BA-4909-A8EC-85204F60C122}" sibTransId="{E597205F-BF9B-47EF-8695-D78FECC98B94}"/>
    <dgm:cxn modelId="{F3146B6C-7F13-4081-B180-28D7FE2189F2}" srcId="{EB4F63D4-8270-4B7B-B6C3-69146C39E226}" destId="{C758A064-D809-4B8E-8E9C-E714083ED8AE}" srcOrd="1" destOrd="0" parTransId="{8CFFF011-E50F-47A8-B298-3276047AF069}" sibTransId="{300954A0-9FD5-4820-9952-268F934BF533}"/>
    <dgm:cxn modelId="{10E99153-6669-4815-87EE-160D237D9D5C}" type="presOf" srcId="{06C7C4E3-D6F7-4BAC-AA5E-770F80B4B9A4}" destId="{92405E9B-F64B-4549-96CF-A63B85F67D11}" srcOrd="0" destOrd="0" presId="urn:microsoft.com/office/officeart/2005/8/layout/cycle3"/>
    <dgm:cxn modelId="{E236628E-3513-4F69-A499-36F7EAD1904F}" type="presOf" srcId="{C758A064-D809-4B8E-8E9C-E714083ED8AE}" destId="{E80C2EBA-A682-4D3F-88CA-CF10240837D2}" srcOrd="0" destOrd="0" presId="urn:microsoft.com/office/officeart/2005/8/layout/cycle3"/>
    <dgm:cxn modelId="{709D41AC-224C-428B-9193-B27EFDE18959}" type="presOf" srcId="{37D90628-2F8B-4CE9-B090-651B371243A6}" destId="{81A3AB90-89E9-428D-A627-A8EDFDF36732}" srcOrd="0" destOrd="0" presId="urn:microsoft.com/office/officeart/2005/8/layout/cycle3"/>
    <dgm:cxn modelId="{EC046ED0-8036-4A56-A923-17780DEB5D70}" srcId="{EB4F63D4-8270-4B7B-B6C3-69146C39E226}" destId="{86124DA3-56F8-4E9C-ACEE-90266C2461A8}" srcOrd="3" destOrd="0" parTransId="{6947381C-848A-43EE-B92B-031222C90105}" sibTransId="{79E32BC9-D723-4A48-995A-65B7F19427C3}"/>
    <dgm:cxn modelId="{4E0BE7D6-F81D-4379-9DBC-CF4683E9CFDA}" type="presOf" srcId="{EB4F63D4-8270-4B7B-B6C3-69146C39E226}" destId="{69A43D1F-B266-40FC-A043-5C9A0F92003B}" srcOrd="0" destOrd="0" presId="urn:microsoft.com/office/officeart/2005/8/layout/cycle3"/>
    <dgm:cxn modelId="{E529BCF2-1DB1-4893-B334-BCCA1177D193}" type="presOf" srcId="{E597205F-BF9B-47EF-8695-D78FECC98B94}" destId="{0B881558-7D73-4A90-8EB0-60DD6EB6B0D7}" srcOrd="0" destOrd="0" presId="urn:microsoft.com/office/officeart/2005/8/layout/cycle3"/>
    <dgm:cxn modelId="{520DF4F9-3484-4FC8-A390-221E294B3D60}" srcId="{EB4F63D4-8270-4B7B-B6C3-69146C39E226}" destId="{06C7C4E3-D6F7-4BAC-AA5E-770F80B4B9A4}" srcOrd="2" destOrd="0" parTransId="{97AEAB9C-8C80-4996-B01D-BDE72DA4A8D4}" sibTransId="{780243BF-2438-454C-B7AA-7E5E43A2D04A}"/>
    <dgm:cxn modelId="{F6427DE9-41DD-44F5-BCE7-A1F89D0AD531}" type="presParOf" srcId="{69A43D1F-B266-40FC-A043-5C9A0F92003B}" destId="{3DAA6607-79B0-453C-A8D3-87C1395263E6}" srcOrd="0" destOrd="0" presId="urn:microsoft.com/office/officeart/2005/8/layout/cycle3"/>
    <dgm:cxn modelId="{17C96A82-8E82-46F5-8D3C-27619B522A89}" type="presParOf" srcId="{3DAA6607-79B0-453C-A8D3-87C1395263E6}" destId="{81A3AB90-89E9-428D-A627-A8EDFDF36732}" srcOrd="0" destOrd="0" presId="urn:microsoft.com/office/officeart/2005/8/layout/cycle3"/>
    <dgm:cxn modelId="{9D9C6231-B198-41C5-8122-DE8DA7367D7E}" type="presParOf" srcId="{3DAA6607-79B0-453C-A8D3-87C1395263E6}" destId="{0B881558-7D73-4A90-8EB0-60DD6EB6B0D7}" srcOrd="1" destOrd="0" presId="urn:microsoft.com/office/officeart/2005/8/layout/cycle3"/>
    <dgm:cxn modelId="{EB2F5332-B172-4164-8E41-1EE0E9978949}" type="presParOf" srcId="{3DAA6607-79B0-453C-A8D3-87C1395263E6}" destId="{E80C2EBA-A682-4D3F-88CA-CF10240837D2}" srcOrd="2" destOrd="0" presId="urn:microsoft.com/office/officeart/2005/8/layout/cycle3"/>
    <dgm:cxn modelId="{4ED85542-B9C4-42C0-8A99-2990C5A4F7A2}" type="presParOf" srcId="{3DAA6607-79B0-453C-A8D3-87C1395263E6}" destId="{92405E9B-F64B-4549-96CF-A63B85F67D11}" srcOrd="3" destOrd="0" presId="urn:microsoft.com/office/officeart/2005/8/layout/cycle3"/>
    <dgm:cxn modelId="{4C691506-47E7-475E-9FD3-4BE8446A42A0}" type="presParOf" srcId="{3DAA6607-79B0-453C-A8D3-87C1395263E6}" destId="{5B2A54BE-E2BE-40F1-A9DB-36CE4C13ABF0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4F63D4-8270-4B7B-B6C3-69146C39E22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7D90628-2F8B-4CE9-B090-651B371243A6}">
      <dgm:prSet phldrT="[文本]" custT="1"/>
      <dgm:spPr>
        <a:solidFill>
          <a:srgbClr val="E2F0D9"/>
        </a:solidFill>
        <a:ln>
          <a:noFill/>
        </a:ln>
      </dgm:spPr>
      <dgm:t>
        <a:bodyPr/>
        <a:lstStyle/>
        <a:p>
          <a:r>
            <a:rPr lang="zh-CN" altLang="en-US" sz="14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传统电商</a:t>
          </a:r>
        </a:p>
      </dgm:t>
    </dgm:pt>
    <dgm:pt modelId="{E7A6FE7B-48BA-4909-A8EC-85204F60C122}" cxnId="{913D226B-D929-403A-9B80-ED3D7F0F5F09}" type="parTrans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E597205F-BF9B-47EF-8695-D78FECC98B94}" cxnId="{913D226B-D929-403A-9B80-ED3D7F0F5F09}" type="sibTrans">
      <dgm:prSet/>
      <dgm:spPr>
        <a:solidFill>
          <a:srgbClr val="D8D8D8"/>
        </a:solidFill>
      </dgm:spPr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06C7C4E3-D6F7-4BAC-AA5E-770F80B4B9A4}">
      <dgm:prSet phldrT="[文本]" custT="1"/>
      <dgm:spPr>
        <a:solidFill>
          <a:srgbClr val="E2F0D9"/>
        </a:solidFill>
        <a:ln>
          <a:noFill/>
        </a:ln>
      </dgm:spPr>
      <dgm:t>
        <a:bodyPr/>
        <a:lstStyle/>
        <a:p>
          <a:r>
            <a:rPr lang="zh-CN" altLang="en-US" sz="14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小程序</a:t>
          </a:r>
          <a:r>
            <a:rPr lang="en-US" altLang="zh-CN" sz="14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/</a:t>
          </a:r>
          <a:r>
            <a:rPr lang="zh-CN" altLang="en-US" sz="14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独立站</a:t>
          </a:r>
        </a:p>
      </dgm:t>
    </dgm:pt>
    <dgm:pt modelId="{97AEAB9C-8C80-4996-B01D-BDE72DA4A8D4}" cxnId="{520DF4F9-3484-4FC8-A390-221E294B3D60}" type="parTrans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780243BF-2438-454C-B7AA-7E5E43A2D04A}" cxnId="{520DF4F9-3484-4FC8-A390-221E294B3D60}" type="sibTrans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86124DA3-56F8-4E9C-ACEE-90266C2461A8}">
      <dgm:prSet phldrT="[文本]" custT="1"/>
      <dgm:spPr>
        <a:solidFill>
          <a:srgbClr val="E2F0D9"/>
        </a:solidFill>
        <a:ln>
          <a:noFill/>
        </a:ln>
      </dgm:spPr>
      <dgm:t>
        <a:bodyPr/>
        <a:lstStyle/>
        <a:p>
          <a:r>
            <a:rPr lang="zh-CN" altLang="en-US" sz="14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平台电商</a:t>
          </a:r>
        </a:p>
      </dgm:t>
    </dgm:pt>
    <dgm:pt modelId="{6947381C-848A-43EE-B92B-031222C90105}" cxnId="{EC046ED0-8036-4A56-A923-17780DEB5D70}" type="parTrans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79E32BC9-D723-4A48-995A-65B7F19427C3}" cxnId="{EC046ED0-8036-4A56-A923-17780DEB5D70}" type="sibTrans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69A43D1F-B266-40FC-A043-5C9A0F92003B}" type="pres">
      <dgm:prSet presAssocID="{EB4F63D4-8270-4B7B-B6C3-69146C39E226}" presName="Name0" presStyleCnt="0">
        <dgm:presLayoutVars>
          <dgm:dir/>
          <dgm:resizeHandles val="exact"/>
        </dgm:presLayoutVars>
      </dgm:prSet>
      <dgm:spPr/>
    </dgm:pt>
    <dgm:pt modelId="{3DAA6607-79B0-453C-A8D3-87C1395263E6}" type="pres">
      <dgm:prSet presAssocID="{EB4F63D4-8270-4B7B-B6C3-69146C39E226}" presName="cycle" presStyleCnt="0"/>
      <dgm:spPr/>
    </dgm:pt>
    <dgm:pt modelId="{81A3AB90-89E9-428D-A627-A8EDFDF36732}" type="pres">
      <dgm:prSet presAssocID="{37D90628-2F8B-4CE9-B090-651B371243A6}" presName="nodeFirstNode" presStyleLbl="node1" presStyleIdx="0" presStyleCnt="3" custScaleX="68642" custScaleY="55561">
        <dgm:presLayoutVars>
          <dgm:bulletEnabled val="1"/>
        </dgm:presLayoutVars>
      </dgm:prSet>
      <dgm:spPr/>
    </dgm:pt>
    <dgm:pt modelId="{0B881558-7D73-4A90-8EB0-60DD6EB6B0D7}" type="pres">
      <dgm:prSet presAssocID="{E597205F-BF9B-47EF-8695-D78FECC98B94}" presName="sibTransFirstNode" presStyleLbl="bgShp" presStyleIdx="0" presStyleCnt="1"/>
      <dgm:spPr/>
    </dgm:pt>
    <dgm:pt modelId="{92405E9B-F64B-4549-96CF-A63B85F67D11}" type="pres">
      <dgm:prSet presAssocID="{06C7C4E3-D6F7-4BAC-AA5E-770F80B4B9A4}" presName="nodeFollowingNodes" presStyleLbl="node1" presStyleIdx="1" presStyleCnt="3" custScaleX="55561" custScaleY="94658" custRadScaleRad="113196" custRadScaleInc="-2163">
        <dgm:presLayoutVars>
          <dgm:bulletEnabled val="1"/>
        </dgm:presLayoutVars>
      </dgm:prSet>
      <dgm:spPr/>
    </dgm:pt>
    <dgm:pt modelId="{5B2A54BE-E2BE-40F1-A9DB-36CE4C13ABF0}" type="pres">
      <dgm:prSet presAssocID="{86124DA3-56F8-4E9C-ACEE-90266C2461A8}" presName="nodeFollowingNodes" presStyleLbl="node1" presStyleIdx="2" presStyleCnt="3" custScaleX="70868" custScaleY="71150">
        <dgm:presLayoutVars>
          <dgm:bulletEnabled val="1"/>
        </dgm:presLayoutVars>
      </dgm:prSet>
      <dgm:spPr/>
    </dgm:pt>
  </dgm:ptLst>
  <dgm:cxnLst>
    <dgm:cxn modelId="{02A38F3E-B5FC-470D-ACA9-425B80AC78E1}" type="presOf" srcId="{86124DA3-56F8-4E9C-ACEE-90266C2461A8}" destId="{5B2A54BE-E2BE-40F1-A9DB-36CE4C13ABF0}" srcOrd="0" destOrd="0" presId="urn:microsoft.com/office/officeart/2005/8/layout/cycle3"/>
    <dgm:cxn modelId="{913D226B-D929-403A-9B80-ED3D7F0F5F09}" srcId="{EB4F63D4-8270-4B7B-B6C3-69146C39E226}" destId="{37D90628-2F8B-4CE9-B090-651B371243A6}" srcOrd="0" destOrd="0" parTransId="{E7A6FE7B-48BA-4909-A8EC-85204F60C122}" sibTransId="{E597205F-BF9B-47EF-8695-D78FECC98B94}"/>
    <dgm:cxn modelId="{10E99153-6669-4815-87EE-160D237D9D5C}" type="presOf" srcId="{06C7C4E3-D6F7-4BAC-AA5E-770F80B4B9A4}" destId="{92405E9B-F64B-4549-96CF-A63B85F67D11}" srcOrd="0" destOrd="0" presId="urn:microsoft.com/office/officeart/2005/8/layout/cycle3"/>
    <dgm:cxn modelId="{709D41AC-224C-428B-9193-B27EFDE18959}" type="presOf" srcId="{37D90628-2F8B-4CE9-B090-651B371243A6}" destId="{81A3AB90-89E9-428D-A627-A8EDFDF36732}" srcOrd="0" destOrd="0" presId="urn:microsoft.com/office/officeart/2005/8/layout/cycle3"/>
    <dgm:cxn modelId="{EC046ED0-8036-4A56-A923-17780DEB5D70}" srcId="{EB4F63D4-8270-4B7B-B6C3-69146C39E226}" destId="{86124DA3-56F8-4E9C-ACEE-90266C2461A8}" srcOrd="2" destOrd="0" parTransId="{6947381C-848A-43EE-B92B-031222C90105}" sibTransId="{79E32BC9-D723-4A48-995A-65B7F19427C3}"/>
    <dgm:cxn modelId="{4E0BE7D6-F81D-4379-9DBC-CF4683E9CFDA}" type="presOf" srcId="{EB4F63D4-8270-4B7B-B6C3-69146C39E226}" destId="{69A43D1F-B266-40FC-A043-5C9A0F92003B}" srcOrd="0" destOrd="0" presId="urn:microsoft.com/office/officeart/2005/8/layout/cycle3"/>
    <dgm:cxn modelId="{E529BCF2-1DB1-4893-B334-BCCA1177D193}" type="presOf" srcId="{E597205F-BF9B-47EF-8695-D78FECC98B94}" destId="{0B881558-7D73-4A90-8EB0-60DD6EB6B0D7}" srcOrd="0" destOrd="0" presId="urn:microsoft.com/office/officeart/2005/8/layout/cycle3"/>
    <dgm:cxn modelId="{520DF4F9-3484-4FC8-A390-221E294B3D60}" srcId="{EB4F63D4-8270-4B7B-B6C3-69146C39E226}" destId="{06C7C4E3-D6F7-4BAC-AA5E-770F80B4B9A4}" srcOrd="1" destOrd="0" parTransId="{97AEAB9C-8C80-4996-B01D-BDE72DA4A8D4}" sibTransId="{780243BF-2438-454C-B7AA-7E5E43A2D04A}"/>
    <dgm:cxn modelId="{F6427DE9-41DD-44F5-BCE7-A1F89D0AD531}" type="presParOf" srcId="{69A43D1F-B266-40FC-A043-5C9A0F92003B}" destId="{3DAA6607-79B0-453C-A8D3-87C1395263E6}" srcOrd="0" destOrd="0" presId="urn:microsoft.com/office/officeart/2005/8/layout/cycle3"/>
    <dgm:cxn modelId="{17C96A82-8E82-46F5-8D3C-27619B522A89}" type="presParOf" srcId="{3DAA6607-79B0-453C-A8D3-87C1395263E6}" destId="{81A3AB90-89E9-428D-A627-A8EDFDF36732}" srcOrd="0" destOrd="0" presId="urn:microsoft.com/office/officeart/2005/8/layout/cycle3"/>
    <dgm:cxn modelId="{9D9C6231-B198-41C5-8122-DE8DA7367D7E}" type="presParOf" srcId="{3DAA6607-79B0-453C-A8D3-87C1395263E6}" destId="{0B881558-7D73-4A90-8EB0-60DD6EB6B0D7}" srcOrd="1" destOrd="0" presId="urn:microsoft.com/office/officeart/2005/8/layout/cycle3"/>
    <dgm:cxn modelId="{4ED85542-B9C4-42C0-8A99-2990C5A4F7A2}" type="presParOf" srcId="{3DAA6607-79B0-453C-A8D3-87C1395263E6}" destId="{92405E9B-F64B-4549-96CF-A63B85F67D11}" srcOrd="2" destOrd="0" presId="urn:microsoft.com/office/officeart/2005/8/layout/cycle3"/>
    <dgm:cxn modelId="{4C691506-47E7-475E-9FD3-4BE8446A42A0}" type="presParOf" srcId="{3DAA6607-79B0-453C-A8D3-87C1395263E6}" destId="{5B2A54BE-E2BE-40F1-A9DB-36CE4C13ABF0}" srcOrd="3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4F63D4-8270-4B7B-B6C3-69146C39E22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7D90628-2F8B-4CE9-B090-651B371243A6}">
      <dgm:prSet phldrT="[文本]" custT="1"/>
      <dgm:spPr>
        <a:solidFill>
          <a:srgbClr val="FFEBB2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57150" tIns="57150" rIns="57150" bIns="571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F9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cs"/>
            </a:rPr>
            <a:t>日常购买</a:t>
          </a:r>
        </a:p>
      </dgm:t>
    </dgm:pt>
    <dgm:pt modelId="{E7A6FE7B-48BA-4909-A8EC-85204F60C122}" cxnId="{913D226B-D929-403A-9B80-ED3D7F0F5F09}" type="parTrans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E597205F-BF9B-47EF-8695-D78FECC98B94}" cxnId="{913D226B-D929-403A-9B80-ED3D7F0F5F09}" type="sibTrans">
      <dgm:prSet/>
      <dgm:spPr>
        <a:solidFill>
          <a:srgbClr val="D8D8D8"/>
        </a:solidFill>
      </dgm:spPr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86124DA3-56F8-4E9C-ACEE-90266C2461A8}">
      <dgm:prSet phldrT="[文本]" custT="1"/>
      <dgm:spPr>
        <a:solidFill>
          <a:srgbClr val="FFEBB2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57150" tIns="57150" rIns="57150" bIns="571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F9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cs"/>
            </a:rPr>
            <a:t>临时想到</a:t>
          </a:r>
        </a:p>
      </dgm:t>
    </dgm:pt>
    <dgm:pt modelId="{6947381C-848A-43EE-B92B-031222C90105}" cxnId="{EC046ED0-8036-4A56-A923-17780DEB5D70}" type="parTrans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79E32BC9-D723-4A48-995A-65B7F19427C3}" cxnId="{EC046ED0-8036-4A56-A923-17780DEB5D70}" type="sibTrans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69A43D1F-B266-40FC-A043-5C9A0F92003B}" type="pres">
      <dgm:prSet presAssocID="{EB4F63D4-8270-4B7B-B6C3-69146C39E226}" presName="Name0" presStyleCnt="0">
        <dgm:presLayoutVars>
          <dgm:dir/>
          <dgm:resizeHandles val="exact"/>
        </dgm:presLayoutVars>
      </dgm:prSet>
      <dgm:spPr/>
    </dgm:pt>
    <dgm:pt modelId="{A992872F-A670-4843-B06F-A882A6A046C3}" type="pres">
      <dgm:prSet presAssocID="{EB4F63D4-8270-4B7B-B6C3-69146C39E226}" presName="node1" presStyleLbl="node1" presStyleIdx="0" presStyleCnt="2">
        <dgm:presLayoutVars>
          <dgm:bulletEnabled val="1"/>
        </dgm:presLayoutVars>
      </dgm:prSet>
      <dgm:spPr>
        <a:xfrm>
          <a:off x="522871" y="0"/>
          <a:ext cx="1054805" cy="527402"/>
        </a:xfrm>
        <a:prstGeom prst="roundRect">
          <a:avLst/>
        </a:prstGeom>
      </dgm:spPr>
    </dgm:pt>
    <dgm:pt modelId="{D3CBEB40-5035-4BB3-9711-1A716401E66B}" type="pres">
      <dgm:prSet presAssocID="{EB4F63D4-8270-4B7B-B6C3-69146C39E226}" presName="sibTrans" presStyleLbl="bgShp" presStyleIdx="0" presStyleCnt="1"/>
      <dgm:spPr/>
    </dgm:pt>
    <dgm:pt modelId="{C7B419CA-1F99-458B-A082-A1E4C8D0EA99}" type="pres">
      <dgm:prSet presAssocID="{EB4F63D4-8270-4B7B-B6C3-69146C39E226}" presName="node2" presStyleLbl="node1" presStyleIdx="1" presStyleCnt="2">
        <dgm:presLayoutVars>
          <dgm:bulletEnabled val="1"/>
        </dgm:presLayoutVars>
      </dgm:prSet>
      <dgm:spPr>
        <a:xfrm>
          <a:off x="522871" y="937604"/>
          <a:ext cx="1054805" cy="527402"/>
        </a:xfrm>
        <a:prstGeom prst="roundRect">
          <a:avLst/>
        </a:prstGeom>
      </dgm:spPr>
    </dgm:pt>
    <dgm:pt modelId="{83F1CEFC-7959-4BB3-A503-6D53F94FD388}" type="pres">
      <dgm:prSet presAssocID="{EB4F63D4-8270-4B7B-B6C3-69146C39E226}" presName="sp1" presStyleCnt="0"/>
      <dgm:spPr/>
    </dgm:pt>
    <dgm:pt modelId="{4E236379-97C6-44CE-9F56-9D93AC78C107}" type="pres">
      <dgm:prSet presAssocID="{EB4F63D4-8270-4B7B-B6C3-69146C39E226}" presName="sp2" presStyleCnt="0"/>
      <dgm:spPr/>
    </dgm:pt>
  </dgm:ptLst>
  <dgm:cxnLst>
    <dgm:cxn modelId="{AF05E02D-8E63-4EF9-BBB7-13FC96452F2D}" type="presOf" srcId="{86124DA3-56F8-4E9C-ACEE-90266C2461A8}" destId="{C7B419CA-1F99-458B-A082-A1E4C8D0EA99}" srcOrd="0" destOrd="0" presId="urn:microsoft.com/office/officeart/2005/8/layout/cycle3"/>
    <dgm:cxn modelId="{913D226B-D929-403A-9B80-ED3D7F0F5F09}" srcId="{EB4F63D4-8270-4B7B-B6C3-69146C39E226}" destId="{37D90628-2F8B-4CE9-B090-651B371243A6}" srcOrd="0" destOrd="0" parTransId="{E7A6FE7B-48BA-4909-A8EC-85204F60C122}" sibTransId="{E597205F-BF9B-47EF-8695-D78FECC98B94}"/>
    <dgm:cxn modelId="{24ECBC4E-7D7A-4EE0-8319-18784DBC4829}" type="presOf" srcId="{37D90628-2F8B-4CE9-B090-651B371243A6}" destId="{A992872F-A670-4843-B06F-A882A6A046C3}" srcOrd="0" destOrd="0" presId="urn:microsoft.com/office/officeart/2005/8/layout/cycle3"/>
    <dgm:cxn modelId="{2B809D8E-4B59-4C6E-AFAE-1C030D711EED}" type="presOf" srcId="{E597205F-BF9B-47EF-8695-D78FECC98B94}" destId="{D3CBEB40-5035-4BB3-9711-1A716401E66B}" srcOrd="0" destOrd="0" presId="urn:microsoft.com/office/officeart/2005/8/layout/cycle3"/>
    <dgm:cxn modelId="{EC046ED0-8036-4A56-A923-17780DEB5D70}" srcId="{EB4F63D4-8270-4B7B-B6C3-69146C39E226}" destId="{86124DA3-56F8-4E9C-ACEE-90266C2461A8}" srcOrd="1" destOrd="0" parTransId="{6947381C-848A-43EE-B92B-031222C90105}" sibTransId="{79E32BC9-D723-4A48-995A-65B7F19427C3}"/>
    <dgm:cxn modelId="{4E0BE7D6-F81D-4379-9DBC-CF4683E9CFDA}" type="presOf" srcId="{EB4F63D4-8270-4B7B-B6C3-69146C39E226}" destId="{69A43D1F-B266-40FC-A043-5C9A0F92003B}" srcOrd="0" destOrd="0" presId="urn:microsoft.com/office/officeart/2005/8/layout/cycle3"/>
    <dgm:cxn modelId="{20DBA0CA-4781-4EC7-BDCB-BF15984DD493}" type="presParOf" srcId="{69A43D1F-B266-40FC-A043-5C9A0F92003B}" destId="{A992872F-A670-4843-B06F-A882A6A046C3}" srcOrd="0" destOrd="0" presId="urn:microsoft.com/office/officeart/2005/8/layout/cycle3"/>
    <dgm:cxn modelId="{1BE4E7D1-B42B-4298-8905-D71868EE2056}" type="presParOf" srcId="{69A43D1F-B266-40FC-A043-5C9A0F92003B}" destId="{D3CBEB40-5035-4BB3-9711-1A716401E66B}" srcOrd="1" destOrd="0" presId="urn:microsoft.com/office/officeart/2005/8/layout/cycle3"/>
    <dgm:cxn modelId="{93D2476E-B981-4D42-8514-A7953DD5E5A4}" type="presParOf" srcId="{69A43D1F-B266-40FC-A043-5C9A0F92003B}" destId="{C7B419CA-1F99-458B-A082-A1E4C8D0EA99}" srcOrd="2" destOrd="0" presId="urn:microsoft.com/office/officeart/2005/8/layout/cycle3"/>
    <dgm:cxn modelId="{E8818E56-26BE-4C9F-AA5B-DAA820A2ADA0}" type="presParOf" srcId="{69A43D1F-B266-40FC-A043-5C9A0F92003B}" destId="{83F1CEFC-7959-4BB3-A503-6D53F94FD388}" srcOrd="3" destOrd="0" presId="urn:microsoft.com/office/officeart/2005/8/layout/cycle3"/>
    <dgm:cxn modelId="{85FA5EED-0027-442B-8908-54191A138013}" type="presParOf" srcId="{69A43D1F-B266-40FC-A043-5C9A0F92003B}" destId="{4E236379-97C6-44CE-9F56-9D93AC78C107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4F63D4-8270-4B7B-B6C3-69146C39E22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7D90628-2F8B-4CE9-B090-651B371243A6}">
      <dgm:prSet phldrT="[文本]"/>
      <dgm:spPr>
        <a:solidFill>
          <a:srgbClr val="FFEBB2"/>
        </a:solidFill>
        <a:ln>
          <a:noFill/>
        </a:ln>
      </dgm:spPr>
      <dgm:t>
        <a:bodyPr/>
        <a:lstStyle/>
        <a:p>
          <a:r>
            <a:rPr lang="zh-CN" altLang="en-US" b="1" dirty="0">
              <a:solidFill>
                <a:srgbClr val="BF9000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咨询分发</a:t>
          </a:r>
        </a:p>
      </dgm:t>
    </dgm:pt>
    <dgm:pt modelId="{E7A6FE7B-48BA-4909-A8EC-85204F60C122}" cxnId="{913D226B-D929-403A-9B80-ED3D7F0F5F09}" type="parTrans">
      <dgm:prSet/>
      <dgm:spPr/>
      <dgm:t>
        <a:bodyPr/>
        <a:lstStyle/>
        <a:p>
          <a:endParaRPr lang="zh-CN" altLang="en-US" b="1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E597205F-BF9B-47EF-8695-D78FECC98B94}" cxnId="{913D226B-D929-403A-9B80-ED3D7F0F5F09}" type="sibTrans">
      <dgm:prSet/>
      <dgm:spPr>
        <a:solidFill>
          <a:srgbClr val="D8D8D8"/>
        </a:solidFill>
      </dgm:spPr>
      <dgm:t>
        <a:bodyPr/>
        <a:lstStyle/>
        <a:p>
          <a:endParaRPr lang="zh-CN" altLang="en-US" b="1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86124DA3-56F8-4E9C-ACEE-90266C2461A8}">
      <dgm:prSet phldrT="[文本]"/>
      <dgm:spPr>
        <a:solidFill>
          <a:srgbClr val="FFEBB2"/>
        </a:solidFill>
        <a:ln>
          <a:noFill/>
        </a:ln>
      </dgm:spPr>
      <dgm:t>
        <a:bodyPr/>
        <a:lstStyle/>
        <a:p>
          <a:r>
            <a:rPr lang="zh-CN" altLang="en-US" b="1" dirty="0">
              <a:solidFill>
                <a:srgbClr val="BF9000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内容种草</a:t>
          </a:r>
        </a:p>
      </dgm:t>
    </dgm:pt>
    <dgm:pt modelId="{6947381C-848A-43EE-B92B-031222C90105}" cxnId="{EC046ED0-8036-4A56-A923-17780DEB5D70}" type="parTrans">
      <dgm:prSet/>
      <dgm:spPr/>
      <dgm:t>
        <a:bodyPr/>
        <a:lstStyle/>
        <a:p>
          <a:endParaRPr lang="zh-CN" altLang="en-US" b="1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79E32BC9-D723-4A48-995A-65B7F19427C3}" cxnId="{EC046ED0-8036-4A56-A923-17780DEB5D70}" type="sibTrans">
      <dgm:prSet/>
      <dgm:spPr/>
      <dgm:t>
        <a:bodyPr/>
        <a:lstStyle/>
        <a:p>
          <a:endParaRPr lang="zh-CN" altLang="en-US" b="1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712FE536-33BF-4CF3-99A5-7DE4C6C8ECD1}">
      <dgm:prSet/>
      <dgm:spPr>
        <a:solidFill>
          <a:srgbClr val="FFEBB2"/>
        </a:solidFill>
        <a:ln>
          <a:noFill/>
        </a:ln>
      </dgm:spPr>
      <dgm:t>
        <a:bodyPr/>
        <a:lstStyle/>
        <a:p>
          <a:r>
            <a:rPr lang="zh-CN" altLang="en-US" b="1" dirty="0">
              <a:solidFill>
                <a:srgbClr val="BF9000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广告推送</a:t>
          </a:r>
        </a:p>
      </dgm:t>
    </dgm:pt>
    <dgm:pt modelId="{2E36B887-24BE-4D27-95B1-E75C8997BE0F}" cxnId="{956A53AF-F17E-46C0-827D-31C6B37E0CEA}" type="parTrans">
      <dgm:prSet/>
      <dgm:spPr/>
      <dgm:t>
        <a:bodyPr/>
        <a:lstStyle/>
        <a:p>
          <a:endParaRPr lang="zh-CN" altLang="en-US" b="1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BEF555EB-80B0-400C-B45B-A55DD3391CD1}" cxnId="{956A53AF-F17E-46C0-827D-31C6B37E0CEA}" type="sibTrans">
      <dgm:prSet/>
      <dgm:spPr/>
      <dgm:t>
        <a:bodyPr/>
        <a:lstStyle/>
        <a:p>
          <a:endParaRPr lang="zh-CN" altLang="en-US" b="1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69A43D1F-B266-40FC-A043-5C9A0F92003B}" type="pres">
      <dgm:prSet presAssocID="{EB4F63D4-8270-4B7B-B6C3-69146C39E226}" presName="Name0" presStyleCnt="0">
        <dgm:presLayoutVars>
          <dgm:dir/>
          <dgm:resizeHandles val="exact"/>
        </dgm:presLayoutVars>
      </dgm:prSet>
      <dgm:spPr/>
    </dgm:pt>
    <dgm:pt modelId="{13755F56-7DC7-4E63-862A-C1A5A996D3D3}" type="pres">
      <dgm:prSet presAssocID="{EB4F63D4-8270-4B7B-B6C3-69146C39E226}" presName="cycle" presStyleCnt="0"/>
      <dgm:spPr/>
    </dgm:pt>
    <dgm:pt modelId="{8C949A54-55F6-42A3-9B52-A75D8CD90FC7}" type="pres">
      <dgm:prSet presAssocID="{37D90628-2F8B-4CE9-B090-651B371243A6}" presName="nodeFirstNode" presStyleLbl="node1" presStyleIdx="0" presStyleCnt="3">
        <dgm:presLayoutVars>
          <dgm:bulletEnabled val="1"/>
        </dgm:presLayoutVars>
      </dgm:prSet>
      <dgm:spPr/>
    </dgm:pt>
    <dgm:pt modelId="{5308B07C-3598-47BE-8895-81A89820ABE4}" type="pres">
      <dgm:prSet presAssocID="{E597205F-BF9B-47EF-8695-D78FECC98B94}" presName="sibTransFirstNode" presStyleLbl="bgShp" presStyleIdx="0" presStyleCnt="1"/>
      <dgm:spPr/>
    </dgm:pt>
    <dgm:pt modelId="{22C8BF9F-0D0C-46D7-9B1E-D330ACA10812}" type="pres">
      <dgm:prSet presAssocID="{86124DA3-56F8-4E9C-ACEE-90266C2461A8}" presName="nodeFollowingNodes" presStyleLbl="node1" presStyleIdx="1" presStyleCnt="3">
        <dgm:presLayoutVars>
          <dgm:bulletEnabled val="1"/>
        </dgm:presLayoutVars>
      </dgm:prSet>
      <dgm:spPr/>
    </dgm:pt>
    <dgm:pt modelId="{0FF40FC3-EBD3-40E2-8C5F-73DC52CF789A}" type="pres">
      <dgm:prSet presAssocID="{712FE536-33BF-4CF3-99A5-7DE4C6C8ECD1}" presName="nodeFollowingNodes" presStyleLbl="node1" presStyleIdx="2" presStyleCnt="3">
        <dgm:presLayoutVars>
          <dgm:bulletEnabled val="1"/>
        </dgm:presLayoutVars>
      </dgm:prSet>
      <dgm:spPr/>
    </dgm:pt>
  </dgm:ptLst>
  <dgm:cxnLst>
    <dgm:cxn modelId="{3A097630-B29D-4722-A613-D0E3F7A5374F}" type="presOf" srcId="{712FE536-33BF-4CF3-99A5-7DE4C6C8ECD1}" destId="{0FF40FC3-EBD3-40E2-8C5F-73DC52CF789A}" srcOrd="0" destOrd="0" presId="urn:microsoft.com/office/officeart/2005/8/layout/cycle3"/>
    <dgm:cxn modelId="{A7862341-3F75-400E-9DE9-62BC18463940}" type="presOf" srcId="{37D90628-2F8B-4CE9-B090-651B371243A6}" destId="{8C949A54-55F6-42A3-9B52-A75D8CD90FC7}" srcOrd="0" destOrd="0" presId="urn:microsoft.com/office/officeart/2005/8/layout/cycle3"/>
    <dgm:cxn modelId="{53C37645-5D44-4964-A51E-076D3C5D4961}" type="presOf" srcId="{86124DA3-56F8-4E9C-ACEE-90266C2461A8}" destId="{22C8BF9F-0D0C-46D7-9B1E-D330ACA10812}" srcOrd="0" destOrd="0" presId="urn:microsoft.com/office/officeart/2005/8/layout/cycle3"/>
    <dgm:cxn modelId="{913D226B-D929-403A-9B80-ED3D7F0F5F09}" srcId="{EB4F63D4-8270-4B7B-B6C3-69146C39E226}" destId="{37D90628-2F8B-4CE9-B090-651B371243A6}" srcOrd="0" destOrd="0" parTransId="{E7A6FE7B-48BA-4909-A8EC-85204F60C122}" sibTransId="{E597205F-BF9B-47EF-8695-D78FECC98B94}"/>
    <dgm:cxn modelId="{85B85D50-8A65-47C3-9184-89A2FD2443D2}" type="presOf" srcId="{E597205F-BF9B-47EF-8695-D78FECC98B94}" destId="{5308B07C-3598-47BE-8895-81A89820ABE4}" srcOrd="0" destOrd="0" presId="urn:microsoft.com/office/officeart/2005/8/layout/cycle3"/>
    <dgm:cxn modelId="{956A53AF-F17E-46C0-827D-31C6B37E0CEA}" srcId="{EB4F63D4-8270-4B7B-B6C3-69146C39E226}" destId="{712FE536-33BF-4CF3-99A5-7DE4C6C8ECD1}" srcOrd="2" destOrd="0" parTransId="{2E36B887-24BE-4D27-95B1-E75C8997BE0F}" sibTransId="{BEF555EB-80B0-400C-B45B-A55DD3391CD1}"/>
    <dgm:cxn modelId="{EC046ED0-8036-4A56-A923-17780DEB5D70}" srcId="{EB4F63D4-8270-4B7B-B6C3-69146C39E226}" destId="{86124DA3-56F8-4E9C-ACEE-90266C2461A8}" srcOrd="1" destOrd="0" parTransId="{6947381C-848A-43EE-B92B-031222C90105}" sibTransId="{79E32BC9-D723-4A48-995A-65B7F19427C3}"/>
    <dgm:cxn modelId="{4E0BE7D6-F81D-4379-9DBC-CF4683E9CFDA}" type="presOf" srcId="{EB4F63D4-8270-4B7B-B6C3-69146C39E226}" destId="{69A43D1F-B266-40FC-A043-5C9A0F92003B}" srcOrd="0" destOrd="0" presId="urn:microsoft.com/office/officeart/2005/8/layout/cycle3"/>
    <dgm:cxn modelId="{DD754C99-3D5F-4598-B1D9-6EF04EEF46A2}" type="presParOf" srcId="{69A43D1F-B266-40FC-A043-5C9A0F92003B}" destId="{13755F56-7DC7-4E63-862A-C1A5A996D3D3}" srcOrd="0" destOrd="0" presId="urn:microsoft.com/office/officeart/2005/8/layout/cycle3"/>
    <dgm:cxn modelId="{3C1F78E8-B482-4331-BB3F-CB3978B1BD73}" type="presParOf" srcId="{13755F56-7DC7-4E63-862A-C1A5A996D3D3}" destId="{8C949A54-55F6-42A3-9B52-A75D8CD90FC7}" srcOrd="0" destOrd="0" presId="urn:microsoft.com/office/officeart/2005/8/layout/cycle3"/>
    <dgm:cxn modelId="{6DE29591-5DE2-45A9-9A7C-76762B5E5970}" type="presParOf" srcId="{13755F56-7DC7-4E63-862A-C1A5A996D3D3}" destId="{5308B07C-3598-47BE-8895-81A89820ABE4}" srcOrd="1" destOrd="0" presId="urn:microsoft.com/office/officeart/2005/8/layout/cycle3"/>
    <dgm:cxn modelId="{8C26711A-6E99-49D7-B568-80673349CBDF}" type="presParOf" srcId="{13755F56-7DC7-4E63-862A-C1A5A996D3D3}" destId="{22C8BF9F-0D0C-46D7-9B1E-D330ACA10812}" srcOrd="2" destOrd="0" presId="urn:microsoft.com/office/officeart/2005/8/layout/cycle3"/>
    <dgm:cxn modelId="{3BE4ED6D-C805-44C1-A02D-912692BAD2B3}" type="presParOf" srcId="{13755F56-7DC7-4E63-862A-C1A5A996D3D3}" destId="{0FF40FC3-EBD3-40E2-8C5F-73DC52CF789A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4F63D4-8270-4B7B-B6C3-69146C39E22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9A43D1F-B266-40FC-A043-5C9A0F92003B}" type="pres">
      <dgm:prSet presAssocID="{EB4F63D4-8270-4B7B-B6C3-69146C39E226}" presName="Name0" presStyleCnt="0">
        <dgm:presLayoutVars>
          <dgm:dir/>
          <dgm:resizeHandles val="exact"/>
        </dgm:presLayoutVars>
      </dgm:prSet>
      <dgm:spPr/>
    </dgm:pt>
    <dgm:pt modelId="{EEC26C0E-3DEB-47AA-8693-DA32969F7849}" type="pres">
      <dgm:prSet presAssocID="{EB4F63D4-8270-4B7B-B6C3-69146C39E226}" presName="cycle" presStyleCnt="0"/>
      <dgm:spPr/>
    </dgm:pt>
  </dgm:ptLst>
  <dgm:cxnLst>
    <dgm:cxn modelId="{4E0BE7D6-F81D-4379-9DBC-CF4683E9CFDA}" type="presOf" srcId="{EB4F63D4-8270-4B7B-B6C3-69146C39E226}" destId="{69A43D1F-B266-40FC-A043-5C9A0F92003B}" srcOrd="0" destOrd="0" presId="urn:microsoft.com/office/officeart/2005/8/layout/cycle3"/>
    <dgm:cxn modelId="{9696E088-A08B-4094-AB39-EA8FD8DA198D}" type="presParOf" srcId="{69A43D1F-B266-40FC-A043-5C9A0F92003B}" destId="{EEC26C0E-3DEB-47AA-8693-DA32969F7849}" srcOrd="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ADD5A2-ACD4-4886-9288-2EA8256AB40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29A5C21-5516-43DA-A73F-626EB83DFFB9}">
      <dgm:prSet phldrT="[文本]" custT="1"/>
      <dgm:spPr>
        <a:solidFill>
          <a:srgbClr val="859E76"/>
        </a:solidFill>
        <a:ln>
          <a:solidFill>
            <a:srgbClr val="859E76"/>
          </a:solidFill>
        </a:ln>
      </dgm:spPr>
      <dgm:t>
        <a:bodyPr/>
        <a:lstStyle/>
        <a:p>
          <a:r>
            <a:rPr lang="zh-CN" altLang="en-US" sz="1400" dirty="0">
              <a:latin typeface="思源宋体 Heavy" panose="02020900000000000000" pitchFamily="18" charset="-122"/>
              <a:ea typeface="思源宋体 Heavy" panose="02020900000000000000" pitchFamily="18" charset="-122"/>
            </a:rPr>
            <a:t>上游：原料及包装供应商</a:t>
          </a:r>
        </a:p>
      </dgm:t>
    </dgm:pt>
    <dgm:pt modelId="{B28B4F3C-06B3-4E77-A0F2-2C2B68EF549E}" cxnId="{CDB6EB89-D2EF-4A46-B238-A0CDF0E1DC50}" type="parTrans">
      <dgm:prSet/>
      <dgm:spPr/>
      <dgm:t>
        <a:bodyPr/>
        <a:lstStyle/>
        <a:p>
          <a:endParaRPr lang="zh-CN" altLang="en-US" sz="1400">
            <a:latin typeface="思源宋体 Heavy" panose="02020900000000000000" pitchFamily="18" charset="-122"/>
            <a:ea typeface="思源宋体 Heavy" panose="02020900000000000000" pitchFamily="18" charset="-122"/>
          </a:endParaRPr>
        </a:p>
      </dgm:t>
    </dgm:pt>
    <dgm:pt modelId="{1A11333E-90FE-40AB-B9FD-C7A1E39555FE}" cxnId="{CDB6EB89-D2EF-4A46-B238-A0CDF0E1DC50}" type="sibTrans">
      <dgm:prSet/>
      <dgm:spPr/>
      <dgm:t>
        <a:bodyPr/>
        <a:lstStyle/>
        <a:p>
          <a:endParaRPr lang="zh-CN" altLang="en-US" sz="1400">
            <a:latin typeface="思源宋体 Heavy" panose="02020900000000000000" pitchFamily="18" charset="-122"/>
            <a:ea typeface="思源宋体 Heavy" panose="02020900000000000000" pitchFamily="18" charset="-122"/>
          </a:endParaRPr>
        </a:p>
      </dgm:t>
    </dgm:pt>
    <dgm:pt modelId="{9D5C069D-45A4-49EC-9F40-EDE3802885B7}">
      <dgm:prSet phldrT="[文本]" custT="1"/>
      <dgm:spPr>
        <a:solidFill>
          <a:srgbClr val="5E8A57"/>
        </a:solidFill>
      </dgm:spPr>
      <dgm:t>
        <a:bodyPr/>
        <a:lstStyle/>
        <a:p>
          <a:r>
            <a:rPr lang="zh-CN" altLang="en-US" sz="1400" dirty="0">
              <a:latin typeface="思源宋体 Heavy" panose="02020900000000000000" pitchFamily="18" charset="-122"/>
              <a:ea typeface="思源宋体 Heavy" panose="02020900000000000000" pitchFamily="18" charset="-122"/>
            </a:rPr>
            <a:t>中游：制造商与品牌商</a:t>
          </a:r>
        </a:p>
      </dgm:t>
    </dgm:pt>
    <dgm:pt modelId="{93CF81C8-224E-4252-B945-DF0E2D33AE06}" cxnId="{3FF01E08-33DB-45D0-B81B-041E3D7B1DC6}" type="parTrans">
      <dgm:prSet/>
      <dgm:spPr/>
      <dgm:t>
        <a:bodyPr/>
        <a:lstStyle/>
        <a:p>
          <a:endParaRPr lang="zh-CN" altLang="en-US" sz="1400">
            <a:latin typeface="思源宋体 Heavy" panose="02020900000000000000" pitchFamily="18" charset="-122"/>
            <a:ea typeface="思源宋体 Heavy" panose="02020900000000000000" pitchFamily="18" charset="-122"/>
          </a:endParaRPr>
        </a:p>
      </dgm:t>
    </dgm:pt>
    <dgm:pt modelId="{555E2ED0-281E-4D50-979D-F484FCFC98A3}" cxnId="{3FF01E08-33DB-45D0-B81B-041E3D7B1DC6}" type="sibTrans">
      <dgm:prSet/>
      <dgm:spPr/>
      <dgm:t>
        <a:bodyPr/>
        <a:lstStyle/>
        <a:p>
          <a:endParaRPr lang="zh-CN" altLang="en-US" sz="1400">
            <a:latin typeface="思源宋体 Heavy" panose="02020900000000000000" pitchFamily="18" charset="-122"/>
            <a:ea typeface="思源宋体 Heavy" panose="02020900000000000000" pitchFamily="18" charset="-122"/>
          </a:endParaRPr>
        </a:p>
      </dgm:t>
    </dgm:pt>
    <dgm:pt modelId="{3053983B-AF27-4EC1-B63D-85C6085162B4}">
      <dgm:prSet phldrT="[文本]" custT="1"/>
      <dgm:spPr>
        <a:solidFill>
          <a:srgbClr val="677F65"/>
        </a:solidFill>
      </dgm:spPr>
      <dgm:t>
        <a:bodyPr/>
        <a:lstStyle/>
        <a:p>
          <a:r>
            <a:rPr lang="zh-CN" altLang="en-US" sz="1400" dirty="0">
              <a:latin typeface="思源宋体 Heavy" panose="02020900000000000000" pitchFamily="18" charset="-122"/>
              <a:ea typeface="思源宋体 Heavy" panose="02020900000000000000" pitchFamily="18" charset="-122"/>
            </a:rPr>
            <a:t>下游：销售渠道</a:t>
          </a:r>
        </a:p>
      </dgm:t>
    </dgm:pt>
    <dgm:pt modelId="{F1A0EE49-A5CC-483B-854C-7E8916ADF10D}" cxnId="{02353FFD-3938-49F3-A075-DEAE2D96BF46}" type="parTrans">
      <dgm:prSet/>
      <dgm:spPr/>
      <dgm:t>
        <a:bodyPr/>
        <a:lstStyle/>
        <a:p>
          <a:endParaRPr lang="zh-CN" altLang="en-US" sz="1400">
            <a:latin typeface="思源宋体 Heavy" panose="02020900000000000000" pitchFamily="18" charset="-122"/>
            <a:ea typeface="思源宋体 Heavy" panose="02020900000000000000" pitchFamily="18" charset="-122"/>
          </a:endParaRPr>
        </a:p>
      </dgm:t>
    </dgm:pt>
    <dgm:pt modelId="{53CA7C01-6A78-4DDE-BD1F-D0D3F4D47FB1}" cxnId="{02353FFD-3938-49F3-A075-DEAE2D96BF46}" type="sibTrans">
      <dgm:prSet/>
      <dgm:spPr/>
      <dgm:t>
        <a:bodyPr/>
        <a:lstStyle/>
        <a:p>
          <a:endParaRPr lang="zh-CN" altLang="en-US" sz="1400">
            <a:latin typeface="思源宋体 Heavy" panose="02020900000000000000" pitchFamily="18" charset="-122"/>
            <a:ea typeface="思源宋体 Heavy" panose="02020900000000000000" pitchFamily="18" charset="-122"/>
          </a:endParaRPr>
        </a:p>
      </dgm:t>
    </dgm:pt>
    <dgm:pt modelId="{BB6E2790-409B-4B8C-9079-F52FA78874C7}" type="pres">
      <dgm:prSet presAssocID="{82ADD5A2-ACD4-4886-9288-2EA8256AB404}" presName="Name0" presStyleCnt="0">
        <dgm:presLayoutVars>
          <dgm:dir/>
          <dgm:animLvl val="lvl"/>
          <dgm:resizeHandles val="exact"/>
        </dgm:presLayoutVars>
      </dgm:prSet>
      <dgm:spPr/>
    </dgm:pt>
    <dgm:pt modelId="{3B803F53-F4D0-4E08-B162-2E35EF422F2A}" type="pres">
      <dgm:prSet presAssocID="{329A5C21-5516-43DA-A73F-626EB83DFFB9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09BC9C1-E5A6-4507-B75C-F8328545BD61}" type="pres">
      <dgm:prSet presAssocID="{1A11333E-90FE-40AB-B9FD-C7A1E39555FE}" presName="parTxOnlySpace" presStyleCnt="0"/>
      <dgm:spPr/>
    </dgm:pt>
    <dgm:pt modelId="{0403C8E3-50E9-461D-9389-C8668BAEE31F}" type="pres">
      <dgm:prSet presAssocID="{9D5C069D-45A4-49EC-9F40-EDE3802885B7}" presName="parTxOnly" presStyleLbl="node1" presStyleIdx="1" presStyleCnt="3" custLinFactNeighborX="-17564" custLinFactNeighborY="-7790">
        <dgm:presLayoutVars>
          <dgm:chMax val="0"/>
          <dgm:chPref val="0"/>
          <dgm:bulletEnabled val="1"/>
        </dgm:presLayoutVars>
      </dgm:prSet>
      <dgm:spPr/>
    </dgm:pt>
    <dgm:pt modelId="{05B69F05-4BD4-42BA-AE99-4CC71EFA755E}" type="pres">
      <dgm:prSet presAssocID="{555E2ED0-281E-4D50-979D-F484FCFC98A3}" presName="parTxOnlySpace" presStyleCnt="0"/>
      <dgm:spPr/>
    </dgm:pt>
    <dgm:pt modelId="{76B1F0D0-54D4-4449-990C-3014B7C89B6C}" type="pres">
      <dgm:prSet presAssocID="{3053983B-AF27-4EC1-B63D-85C6085162B4}" presName="parTxOnly" presStyleLbl="node1" presStyleIdx="2" presStyleCnt="3" custLinFactNeighborX="-17564" custLinFactNeighborY="-88481">
        <dgm:presLayoutVars>
          <dgm:chMax val="0"/>
          <dgm:chPref val="0"/>
          <dgm:bulletEnabled val="1"/>
        </dgm:presLayoutVars>
      </dgm:prSet>
      <dgm:spPr/>
    </dgm:pt>
  </dgm:ptLst>
  <dgm:cxnLst>
    <dgm:cxn modelId="{3FF01E08-33DB-45D0-B81B-041E3D7B1DC6}" srcId="{82ADD5A2-ACD4-4886-9288-2EA8256AB404}" destId="{9D5C069D-45A4-49EC-9F40-EDE3802885B7}" srcOrd="1" destOrd="0" parTransId="{93CF81C8-224E-4252-B945-DF0E2D33AE06}" sibTransId="{555E2ED0-281E-4D50-979D-F484FCFC98A3}"/>
    <dgm:cxn modelId="{954B490C-B722-4C39-BB1B-5BEBC2B21F26}" type="presOf" srcId="{82ADD5A2-ACD4-4886-9288-2EA8256AB404}" destId="{BB6E2790-409B-4B8C-9079-F52FA78874C7}" srcOrd="0" destOrd="0" presId="urn:microsoft.com/office/officeart/2005/8/layout/chevron1"/>
    <dgm:cxn modelId="{256AEC10-B9B2-49B1-98E7-0B840EBF3624}" type="presOf" srcId="{3053983B-AF27-4EC1-B63D-85C6085162B4}" destId="{76B1F0D0-54D4-4449-990C-3014B7C89B6C}" srcOrd="0" destOrd="0" presId="urn:microsoft.com/office/officeart/2005/8/layout/chevron1"/>
    <dgm:cxn modelId="{BDA6CB1D-43E1-493E-A9AB-8A45EA28C0BD}" type="presOf" srcId="{329A5C21-5516-43DA-A73F-626EB83DFFB9}" destId="{3B803F53-F4D0-4E08-B162-2E35EF422F2A}" srcOrd="0" destOrd="0" presId="urn:microsoft.com/office/officeart/2005/8/layout/chevron1"/>
    <dgm:cxn modelId="{CDB6EB89-D2EF-4A46-B238-A0CDF0E1DC50}" srcId="{82ADD5A2-ACD4-4886-9288-2EA8256AB404}" destId="{329A5C21-5516-43DA-A73F-626EB83DFFB9}" srcOrd="0" destOrd="0" parTransId="{B28B4F3C-06B3-4E77-A0F2-2C2B68EF549E}" sibTransId="{1A11333E-90FE-40AB-B9FD-C7A1E39555FE}"/>
    <dgm:cxn modelId="{1E043FC4-24EF-4E9A-ADA6-714709197FE4}" type="presOf" srcId="{9D5C069D-45A4-49EC-9F40-EDE3802885B7}" destId="{0403C8E3-50E9-461D-9389-C8668BAEE31F}" srcOrd="0" destOrd="0" presId="urn:microsoft.com/office/officeart/2005/8/layout/chevron1"/>
    <dgm:cxn modelId="{02353FFD-3938-49F3-A075-DEAE2D96BF46}" srcId="{82ADD5A2-ACD4-4886-9288-2EA8256AB404}" destId="{3053983B-AF27-4EC1-B63D-85C6085162B4}" srcOrd="2" destOrd="0" parTransId="{F1A0EE49-A5CC-483B-854C-7E8916ADF10D}" sibTransId="{53CA7C01-6A78-4DDE-BD1F-D0D3F4D47FB1}"/>
    <dgm:cxn modelId="{66EE2B13-2782-4FB4-AA29-DC48CEBD49C1}" type="presParOf" srcId="{BB6E2790-409B-4B8C-9079-F52FA78874C7}" destId="{3B803F53-F4D0-4E08-B162-2E35EF422F2A}" srcOrd="0" destOrd="0" presId="urn:microsoft.com/office/officeart/2005/8/layout/chevron1"/>
    <dgm:cxn modelId="{3D60F272-FD68-481A-9689-5F2D26458F46}" type="presParOf" srcId="{BB6E2790-409B-4B8C-9079-F52FA78874C7}" destId="{209BC9C1-E5A6-4507-B75C-F8328545BD61}" srcOrd="1" destOrd="0" presId="urn:microsoft.com/office/officeart/2005/8/layout/chevron1"/>
    <dgm:cxn modelId="{FAE05E6E-AD1F-4A34-88C5-7ACE842837F6}" type="presParOf" srcId="{BB6E2790-409B-4B8C-9079-F52FA78874C7}" destId="{0403C8E3-50E9-461D-9389-C8668BAEE31F}" srcOrd="2" destOrd="0" presId="urn:microsoft.com/office/officeart/2005/8/layout/chevron1"/>
    <dgm:cxn modelId="{96340A15-2D66-4BDA-BDB5-AF31CFCEF7A3}" type="presParOf" srcId="{BB6E2790-409B-4B8C-9079-F52FA78874C7}" destId="{05B69F05-4BD4-42BA-AE99-4CC71EFA755E}" srcOrd="3" destOrd="0" presId="urn:microsoft.com/office/officeart/2005/8/layout/chevron1"/>
    <dgm:cxn modelId="{B7DC185E-96D3-4F01-AF76-E0776668C2DA}" type="presParOf" srcId="{BB6E2790-409B-4B8C-9079-F52FA78874C7}" destId="{76B1F0D0-54D4-4449-990C-3014B7C89B6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3144253" cy="3444834"/>
        <a:chOff x="0" y="0"/>
        <a:chExt cx="3144253" cy="3444834"/>
      </a:xfrm>
    </dsp:grpSpPr>
    <dsp:sp modelId="{0B881558-7D73-4A90-8EB0-60DD6EB6B0D7}">
      <dsp:nvSpPr>
        <dsp:cNvPr id="4" name="环形箭头 3"/>
        <dsp:cNvSpPr/>
      </dsp:nvSpPr>
      <dsp:spPr bwMode="white">
        <a:xfrm>
          <a:off x="353687" y="477548"/>
          <a:ext cx="2436880" cy="2436880"/>
        </a:xfrm>
        <a:prstGeom prst="circularArrow">
          <a:avLst>
            <a:gd name="adj1" fmla="val 5000"/>
            <a:gd name="adj2" fmla="val 360000"/>
            <a:gd name="adj3" fmla="val 13220831"/>
            <a:gd name="adj4" fmla="val 17628637"/>
            <a:gd name="adj5" fmla="val 5500"/>
          </a:avLst>
        </a:prstGeom>
        <a:solidFill>
          <a:srgbClr val="D8D8D8"/>
        </a:solidFill>
        <a:ln>
          <a:solidFill>
            <a:srgbClr val="D8D8D8"/>
          </a:solidFill>
        </a:ln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353687" y="477548"/>
        <a:ext cx="2436880" cy="2436880"/>
      </dsp:txXfrm>
    </dsp:sp>
    <dsp:sp modelId="{81A3AB90-89E9-428D-A627-A8EDFDF36732}">
      <dsp:nvSpPr>
        <dsp:cNvPr id="3" name="圆角矩形 2"/>
        <dsp:cNvSpPr/>
      </dsp:nvSpPr>
      <dsp:spPr bwMode="white">
        <a:xfrm>
          <a:off x="871185" y="500761"/>
          <a:ext cx="1401882" cy="700941"/>
        </a:xfrm>
        <a:prstGeom prst="roundRect">
          <a:avLst/>
        </a:prstGeom>
        <a:solidFill>
          <a:srgbClr val="FEE8D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57150" tIns="57150" rIns="57150" bIns="57150" numCol="1" spcCol="1270" anchor="ctr" anchorCtr="0" forceAA="0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D6426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cs"/>
            </a:rPr>
            <a:t>了解品牌</a:t>
          </a:r>
        </a:p>
      </dsp:txBody>
      <dsp:txXfrm>
        <a:off x="871185" y="500761"/>
        <a:ext cx="1401882" cy="700941"/>
      </dsp:txXfrm>
    </dsp:sp>
    <dsp:sp modelId="{E80C2EBA-A682-4D3F-88CA-CF10240837D2}">
      <dsp:nvSpPr>
        <dsp:cNvPr id="5" name="圆角矩形 4"/>
        <dsp:cNvSpPr/>
      </dsp:nvSpPr>
      <dsp:spPr bwMode="white">
        <a:xfrm>
          <a:off x="1742371" y="1437373"/>
          <a:ext cx="1401882" cy="700941"/>
        </a:xfrm>
        <a:prstGeom prst="roundRect">
          <a:avLst/>
        </a:prstGeom>
        <a:solidFill>
          <a:srgbClr val="FEE8D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57150" tIns="57150" rIns="57150" bIns="57150" numCol="1" spcCol="1270" anchor="ctr" anchorCtr="0" forceAA="0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D6426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cs"/>
            </a:rPr>
            <a:t>对比产品</a:t>
          </a:r>
        </a:p>
      </dsp:txBody>
      <dsp:txXfrm>
        <a:off x="1742371" y="1437373"/>
        <a:ext cx="1401882" cy="700941"/>
      </dsp:txXfrm>
    </dsp:sp>
    <dsp:sp modelId="{92405E9B-F64B-4549-96CF-A63B85F67D11}">
      <dsp:nvSpPr>
        <dsp:cNvPr id="6" name="圆角矩形 5"/>
        <dsp:cNvSpPr/>
      </dsp:nvSpPr>
      <dsp:spPr bwMode="white">
        <a:xfrm>
          <a:off x="889623" y="2598611"/>
          <a:ext cx="1401882" cy="700941"/>
        </a:xfrm>
        <a:prstGeom prst="roundRect">
          <a:avLst/>
        </a:prstGeom>
        <a:solidFill>
          <a:srgbClr val="FEE8D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57150" tIns="57150" rIns="57150" bIns="57150" numCol="1" spcCol="1270" anchor="ctr" anchorCtr="0" forceAA="0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D6426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cs"/>
            </a:rPr>
            <a:t>验证信息</a:t>
          </a:r>
        </a:p>
      </dsp:txBody>
      <dsp:txXfrm>
        <a:off x="889623" y="2598611"/>
        <a:ext cx="1401882" cy="700941"/>
      </dsp:txXfrm>
    </dsp:sp>
    <dsp:sp modelId="{5B2A54BE-E2BE-40F1-A9DB-36CE4C13ABF0}">
      <dsp:nvSpPr>
        <dsp:cNvPr id="7" name="圆角矩形 6"/>
        <dsp:cNvSpPr/>
      </dsp:nvSpPr>
      <dsp:spPr bwMode="white">
        <a:xfrm>
          <a:off x="0" y="1417893"/>
          <a:ext cx="1401882" cy="700941"/>
        </a:xfrm>
        <a:prstGeom prst="roundRect">
          <a:avLst/>
        </a:prstGeom>
        <a:solidFill>
          <a:srgbClr val="FEE8D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57150" tIns="57150" rIns="57150" bIns="57150" numCol="1" spcCol="1270" anchor="ctr" anchorCtr="0" forceAA="0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D6426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cs"/>
            </a:rPr>
            <a:t>查看评测</a:t>
          </a:r>
        </a:p>
      </dsp:txBody>
      <dsp:txXfrm>
        <a:off x="0" y="1417893"/>
        <a:ext cx="1401882" cy="7009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3210909" cy="2618784"/>
        <a:chOff x="0" y="0"/>
        <a:chExt cx="3210909" cy="2618784"/>
      </a:xfrm>
    </dsp:grpSpPr>
    <dsp:sp modelId="{0B881558-7D73-4A90-8EB0-60DD6EB6B0D7}">
      <dsp:nvSpPr>
        <dsp:cNvPr id="4" name="环形箭头 3"/>
        <dsp:cNvSpPr/>
      </dsp:nvSpPr>
      <dsp:spPr bwMode="white">
        <a:xfrm>
          <a:off x="485693" y="125639"/>
          <a:ext cx="2239523" cy="2239523"/>
        </a:xfrm>
        <a:prstGeom prst="circularArrow">
          <a:avLst>
            <a:gd name="adj1" fmla="val 5000"/>
            <a:gd name="adj2" fmla="val 360000"/>
            <a:gd name="adj3" fmla="val 12723252"/>
            <a:gd name="adj4" fmla="val 17900044"/>
            <a:gd name="adj5" fmla="val 5500"/>
          </a:avLst>
        </a:prstGeom>
        <a:solidFill>
          <a:srgbClr val="D8D8D8"/>
        </a:solidFill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485693" y="125639"/>
        <a:ext cx="2239523" cy="2239523"/>
      </dsp:txXfrm>
    </dsp:sp>
    <dsp:sp modelId="{81A3AB90-89E9-428D-A627-A8EDFDF36732}">
      <dsp:nvSpPr>
        <dsp:cNvPr id="3" name="圆角矩形 2"/>
        <dsp:cNvSpPr/>
      </dsp:nvSpPr>
      <dsp:spPr bwMode="white">
        <a:xfrm>
          <a:off x="864992" y="190056"/>
          <a:ext cx="1480926" cy="740463"/>
        </a:xfrm>
        <a:prstGeom prst="roundRect">
          <a:avLst/>
        </a:prstGeom>
        <a:solidFill>
          <a:srgbClr val="E2F0D9"/>
        </a:solidFill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3340" tIns="53340" rIns="53340" bIns="533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传统电商</a:t>
          </a:r>
        </a:p>
      </dsp:txBody>
      <dsp:txXfrm>
        <a:off x="864992" y="190056"/>
        <a:ext cx="1480926" cy="740463"/>
      </dsp:txXfrm>
    </dsp:sp>
    <dsp:sp modelId="{92405E9B-F64B-4549-96CF-A63B85F67D11}">
      <dsp:nvSpPr>
        <dsp:cNvPr id="5" name="圆角矩形 4"/>
        <dsp:cNvSpPr/>
      </dsp:nvSpPr>
      <dsp:spPr bwMode="white">
        <a:xfrm>
          <a:off x="1729983" y="1720579"/>
          <a:ext cx="1480926" cy="740463"/>
        </a:xfrm>
        <a:prstGeom prst="roundRect">
          <a:avLst/>
        </a:prstGeom>
        <a:solidFill>
          <a:srgbClr val="E2F0D9"/>
        </a:solidFill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3340" tIns="53340" rIns="53340" bIns="533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小程序</a:t>
          </a:r>
          <a:r>
            <a:rPr lang="en-US" altLang="zh-CN" sz="14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/</a:t>
          </a:r>
          <a:r>
            <a:rPr lang="zh-CN" altLang="en-US" sz="14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独立站</a:t>
          </a:r>
        </a:p>
      </dsp:txBody>
      <dsp:txXfrm>
        <a:off x="1729983" y="1720579"/>
        <a:ext cx="1480926" cy="740463"/>
      </dsp:txXfrm>
    </dsp:sp>
    <dsp:sp modelId="{5B2A54BE-E2BE-40F1-A9DB-36CE4C13ABF0}">
      <dsp:nvSpPr>
        <dsp:cNvPr id="6" name="圆角矩形 5"/>
        <dsp:cNvSpPr/>
      </dsp:nvSpPr>
      <dsp:spPr bwMode="white">
        <a:xfrm>
          <a:off x="0" y="1688265"/>
          <a:ext cx="1480926" cy="740463"/>
        </a:xfrm>
        <a:prstGeom prst="roundRect">
          <a:avLst/>
        </a:prstGeom>
        <a:solidFill>
          <a:srgbClr val="E2F0D9"/>
        </a:solidFill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3340" tIns="53340" rIns="53340" bIns="533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平台电商</a:t>
          </a:r>
        </a:p>
      </dsp:txBody>
      <dsp:txXfrm>
        <a:off x="0" y="1688265"/>
        <a:ext cx="1480926" cy="7404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318506" cy="1465007"/>
        <a:chOff x="0" y="0"/>
        <a:chExt cx="1318506" cy="1465007"/>
      </a:xfrm>
    </dsp:grpSpPr>
    <dsp:sp modelId="{D3CBEB40-5035-4BB3-9711-1A716401E66B}">
      <dsp:nvSpPr>
        <dsp:cNvPr id="4" name="环形箭头 3"/>
        <dsp:cNvSpPr/>
      </dsp:nvSpPr>
      <dsp:spPr bwMode="white">
        <a:xfrm>
          <a:off x="267279" y="-50853"/>
          <a:ext cx="1565990" cy="1565990"/>
        </a:xfrm>
        <a:prstGeom prst="circularArrow">
          <a:avLst>
            <a:gd name="adj1" fmla="val 5000"/>
            <a:gd name="adj2" fmla="val 360000"/>
            <a:gd name="adj3" fmla="val 12646366"/>
            <a:gd name="adj4" fmla="val 17941982"/>
            <a:gd name="adj5" fmla="val 5500"/>
          </a:avLst>
        </a:prstGeom>
        <a:solidFill>
          <a:srgbClr val="D8D8D8"/>
        </a:solidFill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267279" y="-50853"/>
        <a:ext cx="1565990" cy="1565990"/>
      </dsp:txXfrm>
    </dsp:sp>
    <dsp:sp modelId="{A992872F-A670-4843-B06F-A882A6A046C3}">
      <dsp:nvSpPr>
        <dsp:cNvPr id="3" name="圆角矩形 2"/>
        <dsp:cNvSpPr/>
      </dsp:nvSpPr>
      <dsp:spPr bwMode="white">
        <a:xfrm>
          <a:off x="522871" y="0"/>
          <a:ext cx="1054805" cy="527403"/>
        </a:xfrm>
        <a:prstGeom prst="roundRect">
          <a:avLst/>
        </a:prstGeom>
        <a:solidFill>
          <a:srgbClr val="FFEBB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57150" tIns="57150" rIns="57150" bIns="57150" numCol="1" spcCol="1270" anchor="ctr" anchorCtr="0" forceAA="0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F9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cs"/>
            </a:rPr>
            <a:t>日常购买</a:t>
          </a:r>
        </a:p>
      </dsp:txBody>
      <dsp:txXfrm>
        <a:off x="522871" y="0"/>
        <a:ext cx="1054805" cy="527403"/>
      </dsp:txXfrm>
    </dsp:sp>
    <dsp:sp modelId="{C7B419CA-1F99-458B-A082-A1E4C8D0EA99}">
      <dsp:nvSpPr>
        <dsp:cNvPr id="5" name="圆角矩形 4"/>
        <dsp:cNvSpPr/>
      </dsp:nvSpPr>
      <dsp:spPr bwMode="white">
        <a:xfrm>
          <a:off x="522871" y="937604"/>
          <a:ext cx="1054805" cy="527403"/>
        </a:xfrm>
        <a:prstGeom prst="roundRect">
          <a:avLst/>
        </a:prstGeom>
        <a:solidFill>
          <a:srgbClr val="FFEBB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57150" tIns="57150" rIns="57150" bIns="57150" numCol="1" spcCol="1270" anchor="ctr" anchorCtr="0" forceAA="0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solidFill>
                <a:srgbClr val="BF9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cs"/>
            </a:rPr>
            <a:t>临时想到</a:t>
          </a:r>
        </a:p>
      </dsp:txBody>
      <dsp:txXfrm>
        <a:off x="522871" y="937604"/>
        <a:ext cx="1054805" cy="5274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2280015" cy="1487936"/>
        <a:chOff x="0" y="0"/>
        <a:chExt cx="2280015" cy="1487936"/>
      </a:xfrm>
    </dsp:grpSpPr>
    <dsp:sp modelId="{5308B07C-3598-47BE-8895-81A89820ABE4}">
      <dsp:nvSpPr>
        <dsp:cNvPr id="4" name="环形箭头 3"/>
        <dsp:cNvSpPr/>
      </dsp:nvSpPr>
      <dsp:spPr bwMode="white">
        <a:xfrm>
          <a:off x="381835" y="-29153"/>
          <a:ext cx="1516345" cy="1516345"/>
        </a:xfrm>
        <a:prstGeom prst="circularArrow">
          <a:avLst>
            <a:gd name="adj1" fmla="val 5000"/>
            <a:gd name="adj2" fmla="val 360000"/>
            <a:gd name="adj3" fmla="val 12943349"/>
            <a:gd name="adj4" fmla="val 17779991"/>
            <a:gd name="adj5" fmla="val 5500"/>
          </a:avLst>
        </a:prstGeom>
        <a:solidFill>
          <a:srgbClr val="D8D8D8"/>
        </a:solidFill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381835" y="-29153"/>
        <a:ext cx="1516345" cy="1516345"/>
      </dsp:txXfrm>
    </dsp:sp>
    <dsp:sp modelId="{8C949A54-55F6-42A3-9B52-A75D8CD90FC7}">
      <dsp:nvSpPr>
        <dsp:cNvPr id="3" name="圆角矩形 2"/>
        <dsp:cNvSpPr/>
      </dsp:nvSpPr>
      <dsp:spPr bwMode="white">
        <a:xfrm>
          <a:off x="666485" y="0"/>
          <a:ext cx="947045" cy="473523"/>
        </a:xfrm>
        <a:prstGeom prst="roundRect">
          <a:avLst/>
        </a:prstGeom>
        <a:solidFill>
          <a:srgbClr val="FFEBB2"/>
        </a:solidFill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7150" tIns="57150" rIns="57150" bIns="57150" anchor="ctr"/>
        <a:lstStyle>
          <a:lvl1pPr algn="ctr">
            <a:defRPr sz="1500"/>
          </a:lvl1pPr>
          <a:lvl2pPr marL="57150" indent="-57150" algn="ctr">
            <a:defRPr sz="1100"/>
          </a:lvl2pPr>
          <a:lvl3pPr marL="114300" indent="-57150" algn="ctr">
            <a:defRPr sz="1100"/>
          </a:lvl3pPr>
          <a:lvl4pPr marL="171450" indent="-57150" algn="ctr">
            <a:defRPr sz="1100"/>
          </a:lvl4pPr>
          <a:lvl5pPr marL="228600" indent="-57150" algn="ctr">
            <a:defRPr sz="1100"/>
          </a:lvl5pPr>
          <a:lvl6pPr marL="285750" indent="-57150" algn="ctr">
            <a:defRPr sz="1100"/>
          </a:lvl6pPr>
          <a:lvl7pPr marL="342900" indent="-57150" algn="ctr">
            <a:defRPr sz="1100"/>
          </a:lvl7pPr>
          <a:lvl8pPr marL="400050" indent="-57150" algn="ctr">
            <a:defRPr sz="1100"/>
          </a:lvl8pPr>
          <a:lvl9pPr marL="457200" indent="-57150" algn="ctr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rgbClr val="BF9000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咨询分发</a:t>
          </a:r>
        </a:p>
      </dsp:txBody>
      <dsp:txXfrm>
        <a:off x="666485" y="0"/>
        <a:ext cx="947045" cy="473523"/>
      </dsp:txXfrm>
    </dsp:sp>
    <dsp:sp modelId="{22C8BF9F-0D0C-46D7-9B1E-D330ACA10812}">
      <dsp:nvSpPr>
        <dsp:cNvPr id="5" name="圆角矩形 4"/>
        <dsp:cNvSpPr/>
      </dsp:nvSpPr>
      <dsp:spPr bwMode="white">
        <a:xfrm>
          <a:off x="1252157" y="1014413"/>
          <a:ext cx="947045" cy="473523"/>
        </a:xfrm>
        <a:prstGeom prst="roundRect">
          <a:avLst/>
        </a:prstGeom>
        <a:solidFill>
          <a:srgbClr val="FFEBB2"/>
        </a:solidFill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7150" tIns="57150" rIns="57150" bIns="57150" anchor="ctr"/>
        <a:lstStyle>
          <a:lvl1pPr algn="ctr">
            <a:defRPr sz="1500"/>
          </a:lvl1pPr>
          <a:lvl2pPr marL="57150" indent="-57150" algn="ctr">
            <a:defRPr sz="1100"/>
          </a:lvl2pPr>
          <a:lvl3pPr marL="114300" indent="-57150" algn="ctr">
            <a:defRPr sz="1100"/>
          </a:lvl3pPr>
          <a:lvl4pPr marL="171450" indent="-57150" algn="ctr">
            <a:defRPr sz="1100"/>
          </a:lvl4pPr>
          <a:lvl5pPr marL="228600" indent="-57150" algn="ctr">
            <a:defRPr sz="1100"/>
          </a:lvl5pPr>
          <a:lvl6pPr marL="285750" indent="-57150" algn="ctr">
            <a:defRPr sz="1100"/>
          </a:lvl6pPr>
          <a:lvl7pPr marL="342900" indent="-57150" algn="ctr">
            <a:defRPr sz="1100"/>
          </a:lvl7pPr>
          <a:lvl8pPr marL="400050" indent="-57150" algn="ctr">
            <a:defRPr sz="1100"/>
          </a:lvl8pPr>
          <a:lvl9pPr marL="457200" indent="-57150" algn="ctr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rgbClr val="BF9000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内容种草</a:t>
          </a:r>
        </a:p>
      </dsp:txBody>
      <dsp:txXfrm>
        <a:off x="1252157" y="1014413"/>
        <a:ext cx="947045" cy="473523"/>
      </dsp:txXfrm>
    </dsp:sp>
    <dsp:sp modelId="{0FF40FC3-EBD3-40E2-8C5F-73DC52CF789A}">
      <dsp:nvSpPr>
        <dsp:cNvPr id="6" name="圆角矩形 5"/>
        <dsp:cNvSpPr/>
      </dsp:nvSpPr>
      <dsp:spPr bwMode="white">
        <a:xfrm>
          <a:off x="80813" y="1014413"/>
          <a:ext cx="947045" cy="473523"/>
        </a:xfrm>
        <a:prstGeom prst="roundRect">
          <a:avLst/>
        </a:prstGeom>
        <a:solidFill>
          <a:srgbClr val="FFEBB2"/>
        </a:solidFill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7150" tIns="57150" rIns="57150" bIns="57150" anchor="ctr"/>
        <a:lstStyle>
          <a:lvl1pPr algn="ctr">
            <a:defRPr sz="1500"/>
          </a:lvl1pPr>
          <a:lvl2pPr marL="57150" indent="-57150" algn="ctr">
            <a:defRPr sz="1100"/>
          </a:lvl2pPr>
          <a:lvl3pPr marL="114300" indent="-57150" algn="ctr">
            <a:defRPr sz="1100"/>
          </a:lvl3pPr>
          <a:lvl4pPr marL="171450" indent="-57150" algn="ctr">
            <a:defRPr sz="1100"/>
          </a:lvl4pPr>
          <a:lvl5pPr marL="228600" indent="-57150" algn="ctr">
            <a:defRPr sz="1100"/>
          </a:lvl5pPr>
          <a:lvl6pPr marL="285750" indent="-57150" algn="ctr">
            <a:defRPr sz="1100"/>
          </a:lvl6pPr>
          <a:lvl7pPr marL="342900" indent="-57150" algn="ctr">
            <a:defRPr sz="1100"/>
          </a:lvl7pPr>
          <a:lvl8pPr marL="400050" indent="-57150" algn="ctr">
            <a:defRPr sz="1100"/>
          </a:lvl8pPr>
          <a:lvl9pPr marL="457200" indent="-57150" algn="ctr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rgbClr val="BF9000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广告推送</a:t>
          </a:r>
        </a:p>
      </dsp:txBody>
      <dsp:txXfrm>
        <a:off x="80813" y="1014413"/>
        <a:ext cx="947045" cy="4735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954971" cy="605043"/>
        <a:chOff x="0" y="0"/>
        <a:chExt cx="8954971" cy="605043"/>
      </a:xfrm>
    </dsp:grpSpPr>
    <dsp:sp modelId="{3B803F53-F4D0-4E08-B162-2E35EF422F2A}">
      <dsp:nvSpPr>
        <dsp:cNvPr id="3" name="燕尾形 2"/>
        <dsp:cNvSpPr/>
      </dsp:nvSpPr>
      <dsp:spPr bwMode="white">
        <a:xfrm>
          <a:off x="0" y="0"/>
          <a:ext cx="3198204" cy="605043"/>
        </a:xfrm>
        <a:prstGeom prst="chevron">
          <a:avLst/>
        </a:prstGeom>
        <a:solidFill>
          <a:srgbClr val="859E76"/>
        </a:solidFill>
        <a:ln>
          <a:solidFill>
            <a:srgbClr val="859E76"/>
          </a:solidFill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6007" tIns="18669" rIns="18669" bIns="1866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dirty="0">
              <a:latin typeface="思源宋体 Heavy" panose="02020900000000000000" pitchFamily="18" charset="-122"/>
              <a:ea typeface="思源宋体 Heavy" panose="02020900000000000000" pitchFamily="18" charset="-122"/>
            </a:rPr>
            <a:t>上游：原料及包装供应商</a:t>
          </a:r>
        </a:p>
      </dsp:txBody>
      <dsp:txXfrm>
        <a:off x="0" y="0"/>
        <a:ext cx="3198204" cy="605043"/>
      </dsp:txXfrm>
    </dsp:sp>
    <dsp:sp modelId="{0403C8E3-50E9-461D-9389-C8668BAEE31F}">
      <dsp:nvSpPr>
        <dsp:cNvPr id="4" name="燕尾形 3"/>
        <dsp:cNvSpPr/>
      </dsp:nvSpPr>
      <dsp:spPr bwMode="white">
        <a:xfrm>
          <a:off x="2934557" y="0"/>
          <a:ext cx="3198204" cy="605043"/>
        </a:xfrm>
        <a:prstGeom prst="chevron">
          <a:avLst/>
        </a:prstGeom>
        <a:solidFill>
          <a:srgbClr val="5E8A57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6007" tIns="18669" rIns="18669" bIns="1866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dirty="0">
              <a:latin typeface="思源宋体 Heavy" panose="02020900000000000000" pitchFamily="18" charset="-122"/>
              <a:ea typeface="思源宋体 Heavy" panose="02020900000000000000" pitchFamily="18" charset="-122"/>
            </a:rPr>
            <a:t>中游：制造商与品牌商</a:t>
          </a:r>
        </a:p>
      </dsp:txBody>
      <dsp:txXfrm>
        <a:off x="2934557" y="0"/>
        <a:ext cx="3198204" cy="605043"/>
      </dsp:txXfrm>
    </dsp:sp>
    <dsp:sp modelId="{76B1F0D0-54D4-4449-990C-3014B7C89B6C}">
      <dsp:nvSpPr>
        <dsp:cNvPr id="5" name="燕尾形 4"/>
        <dsp:cNvSpPr/>
      </dsp:nvSpPr>
      <dsp:spPr bwMode="white">
        <a:xfrm>
          <a:off x="5756767" y="0"/>
          <a:ext cx="3198204" cy="605043"/>
        </a:xfrm>
        <a:prstGeom prst="chevron">
          <a:avLst/>
        </a:prstGeom>
        <a:solidFill>
          <a:srgbClr val="677F65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6007" tIns="18669" rIns="18669" bIns="1866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dirty="0">
              <a:latin typeface="思源宋体 Heavy" panose="02020900000000000000" pitchFamily="18" charset="-122"/>
              <a:ea typeface="思源宋体 Heavy" panose="02020900000000000000" pitchFamily="18" charset="-122"/>
            </a:rPr>
            <a:t>下游：销售渠道</a:t>
          </a:r>
        </a:p>
      </dsp:txBody>
      <dsp:txXfrm>
        <a:off x="5756767" y="0"/>
        <a:ext cx="3198204" cy="605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type="chevron" r:blip="" rot="180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type="chevron" r:blip="" rot="180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CCD6A-3507-4388-9E62-66141716A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CB728-8CF2-47A1-905A-825C190B38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CCEE-5453-43CF-B70A-EF239800A9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B31E-4365-4268-B1BD-58A8D69E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CCEE-5453-43CF-B70A-EF239800A9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B31E-4365-4268-B1BD-58A8D69E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CCEE-5453-43CF-B70A-EF239800A9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B31E-4365-4268-B1BD-58A8D69E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CCEE-5453-43CF-B70A-EF239800A9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B31E-4365-4268-B1BD-58A8D69E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CCEE-5453-43CF-B70A-EF239800A9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B31E-4365-4268-B1BD-58A8D69E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CCEE-5453-43CF-B70A-EF239800A9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B31E-4365-4268-B1BD-58A8D69E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CCEE-5453-43CF-B70A-EF239800A9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B31E-4365-4268-B1BD-58A8D69E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CCEE-5453-43CF-B70A-EF239800A9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B31E-4365-4268-B1BD-58A8D69E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CCEE-5453-43CF-B70A-EF239800A9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B31E-4365-4268-B1BD-58A8D69E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CCEE-5453-43CF-B70A-EF239800A9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B31E-4365-4268-B1BD-58A8D69E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CCEE-5453-43CF-B70A-EF239800A9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B31E-4365-4268-B1BD-58A8D69EB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4CCEE-5453-43CF-B70A-EF239800A9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DB31E-4365-4268-B1BD-58A8D69EB7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png"/><Relationship Id="rId8" Type="http://schemas.openxmlformats.org/officeDocument/2006/relationships/image" Target="../media/image28.png"/><Relationship Id="rId7" Type="http://schemas.openxmlformats.org/officeDocument/2006/relationships/image" Target="../media/image91.png"/><Relationship Id="rId6" Type="http://schemas.openxmlformats.org/officeDocument/2006/relationships/image" Target="../media/image9.png"/><Relationship Id="rId5" Type="http://schemas.microsoft.com/office/2007/relationships/hdphoto" Target="../media/image90.wdp"/><Relationship Id="rId4" Type="http://schemas.openxmlformats.org/officeDocument/2006/relationships/image" Target="../media/image89.png"/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8" Type="http://schemas.openxmlformats.org/officeDocument/2006/relationships/notesSlide" Target="../notesSlides/notesSlide10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96.jpeg"/><Relationship Id="rId15" Type="http://schemas.openxmlformats.org/officeDocument/2006/relationships/image" Target="../media/image95.jpeg"/><Relationship Id="rId14" Type="http://schemas.openxmlformats.org/officeDocument/2006/relationships/image" Target="../media/image94.jpeg"/><Relationship Id="rId13" Type="http://schemas.openxmlformats.org/officeDocument/2006/relationships/image" Target="../media/image55.jpeg"/><Relationship Id="rId12" Type="http://schemas.openxmlformats.org/officeDocument/2006/relationships/image" Target="../media/image54.png"/><Relationship Id="rId11" Type="http://schemas.openxmlformats.org/officeDocument/2006/relationships/image" Target="../media/image53.png"/><Relationship Id="rId10" Type="http://schemas.openxmlformats.org/officeDocument/2006/relationships/image" Target="../media/image93.sv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microsoft.com/office/2007/relationships/hdphoto" Target="../media/image98.wdp"/><Relationship Id="rId2" Type="http://schemas.openxmlformats.org/officeDocument/2006/relationships/image" Target="../media/image97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microsoft.com/office/2007/relationships/hdphoto" Target="../media/image100.wdp"/><Relationship Id="rId2" Type="http://schemas.openxmlformats.org/officeDocument/2006/relationships/image" Target="../media/image99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diagramData" Target="../diagrams/data2.xml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3" Type="http://schemas.openxmlformats.org/officeDocument/2006/relationships/notesSlide" Target="../notesSlides/notesSlide15.xml"/><Relationship Id="rId32" Type="http://schemas.openxmlformats.org/officeDocument/2006/relationships/slideLayout" Target="../slideLayouts/slideLayout2.xml"/><Relationship Id="rId31" Type="http://schemas.openxmlformats.org/officeDocument/2006/relationships/image" Target="../media/image28.png"/><Relationship Id="rId30" Type="http://schemas.openxmlformats.org/officeDocument/2006/relationships/image" Target="../media/image29.png"/><Relationship Id="rId3" Type="http://schemas.microsoft.com/office/2007/relationships/hdphoto" Target="../media/image14.wdp"/><Relationship Id="rId29" Type="http://schemas.openxmlformats.org/officeDocument/2006/relationships/image" Target="../media/image15.png"/><Relationship Id="rId28" Type="http://schemas.microsoft.com/office/2007/relationships/diagramDrawing" Target="../diagrams/drawing5.xml"/><Relationship Id="rId27" Type="http://schemas.openxmlformats.org/officeDocument/2006/relationships/diagramColors" Target="../diagrams/colors5.xml"/><Relationship Id="rId26" Type="http://schemas.openxmlformats.org/officeDocument/2006/relationships/diagramQuickStyle" Target="../diagrams/quickStyle5.xml"/><Relationship Id="rId25" Type="http://schemas.openxmlformats.org/officeDocument/2006/relationships/diagramLayout" Target="../diagrams/layout5.xml"/><Relationship Id="rId24" Type="http://schemas.openxmlformats.org/officeDocument/2006/relationships/diagramData" Target="../diagrams/data5.xml"/><Relationship Id="rId23" Type="http://schemas.microsoft.com/office/2007/relationships/diagramDrawing" Target="../diagrams/drawing4.xml"/><Relationship Id="rId22" Type="http://schemas.openxmlformats.org/officeDocument/2006/relationships/diagramColors" Target="../diagrams/colors4.xml"/><Relationship Id="rId21" Type="http://schemas.openxmlformats.org/officeDocument/2006/relationships/diagramQuickStyle" Target="../diagrams/quickStyle4.xml"/><Relationship Id="rId20" Type="http://schemas.openxmlformats.org/officeDocument/2006/relationships/diagramLayout" Target="../diagrams/layout4.xml"/><Relationship Id="rId2" Type="http://schemas.openxmlformats.org/officeDocument/2006/relationships/image" Target="../media/image13.png"/><Relationship Id="rId19" Type="http://schemas.openxmlformats.org/officeDocument/2006/relationships/diagramData" Target="../diagrams/data4.xml"/><Relationship Id="rId18" Type="http://schemas.microsoft.com/office/2007/relationships/diagramDrawing" Target="../diagrams/drawing3.xml"/><Relationship Id="rId17" Type="http://schemas.openxmlformats.org/officeDocument/2006/relationships/diagramColors" Target="../diagrams/colors3.xml"/><Relationship Id="rId16" Type="http://schemas.openxmlformats.org/officeDocument/2006/relationships/diagramQuickStyle" Target="../diagrams/quickStyle3.xml"/><Relationship Id="rId15" Type="http://schemas.openxmlformats.org/officeDocument/2006/relationships/diagramLayout" Target="../diagrams/layout3.xml"/><Relationship Id="rId14" Type="http://schemas.openxmlformats.org/officeDocument/2006/relationships/diagramData" Target="../diagrams/data3.xml"/><Relationship Id="rId13" Type="http://schemas.microsoft.com/office/2007/relationships/diagramDrawing" Target="../diagrams/drawing2.xml"/><Relationship Id="rId12" Type="http://schemas.openxmlformats.org/officeDocument/2006/relationships/diagramColors" Target="../diagrams/colors2.xml"/><Relationship Id="rId11" Type="http://schemas.openxmlformats.org/officeDocument/2006/relationships/diagramQuickStyle" Target="../diagrams/quickStyle2.xml"/><Relationship Id="rId10" Type="http://schemas.openxmlformats.org/officeDocument/2006/relationships/diagramLayout" Target="../diagrams/layout2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png"/><Relationship Id="rId8" Type="http://schemas.openxmlformats.org/officeDocument/2006/relationships/image" Target="../media/image106.png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microsoft.com/office/2007/relationships/hdphoto" Target="../media/image102.wdp"/><Relationship Id="rId3" Type="http://schemas.openxmlformats.org/officeDocument/2006/relationships/image" Target="../media/image101.png"/><Relationship Id="rId24" Type="http://schemas.openxmlformats.org/officeDocument/2006/relationships/notesSlide" Target="../notesSlides/notesSlide16.xml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120.png"/><Relationship Id="rId21" Type="http://schemas.openxmlformats.org/officeDocument/2006/relationships/image" Target="../media/image119.jpeg"/><Relationship Id="rId20" Type="http://schemas.openxmlformats.org/officeDocument/2006/relationships/image" Target="../media/image118.jpeg"/><Relationship Id="rId2" Type="http://schemas.openxmlformats.org/officeDocument/2006/relationships/image" Target="../media/image12.png"/><Relationship Id="rId19" Type="http://schemas.openxmlformats.org/officeDocument/2006/relationships/image" Target="../media/image117.jpeg"/><Relationship Id="rId18" Type="http://schemas.microsoft.com/office/2007/relationships/hdphoto" Target="../media/image116.wdp"/><Relationship Id="rId17" Type="http://schemas.openxmlformats.org/officeDocument/2006/relationships/image" Target="../media/image115.png"/><Relationship Id="rId16" Type="http://schemas.openxmlformats.org/officeDocument/2006/relationships/image" Target="../media/image114.png"/><Relationship Id="rId15" Type="http://schemas.openxmlformats.org/officeDocument/2006/relationships/image" Target="../media/image113.png"/><Relationship Id="rId14" Type="http://schemas.openxmlformats.org/officeDocument/2006/relationships/image" Target="../media/image112.png"/><Relationship Id="rId13" Type="http://schemas.openxmlformats.org/officeDocument/2006/relationships/image" Target="../media/image111.png"/><Relationship Id="rId12" Type="http://schemas.openxmlformats.org/officeDocument/2006/relationships/image" Target="../media/image110.png"/><Relationship Id="rId11" Type="http://schemas.openxmlformats.org/officeDocument/2006/relationships/image" Target="../media/image109.png"/><Relationship Id="rId10" Type="http://schemas.openxmlformats.org/officeDocument/2006/relationships/image" Target="../media/image108.jpe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microsoft.com/office/2007/relationships/hdphoto" Target="../media/image122.wdp"/><Relationship Id="rId2" Type="http://schemas.openxmlformats.org/officeDocument/2006/relationships/image" Target="../media/image121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microsoft.com/office/2007/relationships/hdphoto" Target="../media/image124.wdp"/><Relationship Id="rId2" Type="http://schemas.openxmlformats.org/officeDocument/2006/relationships/image" Target="../media/image123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microsoft.com/office/2007/relationships/hdphoto" Target="../media/image126.wdp"/><Relationship Id="rId1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svg"/><Relationship Id="rId8" Type="http://schemas.openxmlformats.org/officeDocument/2006/relationships/image" Target="../media/image131.png"/><Relationship Id="rId7" Type="http://schemas.openxmlformats.org/officeDocument/2006/relationships/image" Target="../media/image74.svg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80.svg"/><Relationship Id="rId3" Type="http://schemas.openxmlformats.org/officeDocument/2006/relationships/image" Target="../media/image128.png"/><Relationship Id="rId2" Type="http://schemas.microsoft.com/office/2007/relationships/hdphoto" Target="../media/image14.wdp"/><Relationship Id="rId16" Type="http://schemas.openxmlformats.org/officeDocument/2006/relationships/notesSlide" Target="../notesSlides/notesSlide21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2.png"/><Relationship Id="rId13" Type="http://schemas.openxmlformats.org/officeDocument/2006/relationships/image" Target="../media/image134.svg"/><Relationship Id="rId12" Type="http://schemas.openxmlformats.org/officeDocument/2006/relationships/image" Target="../media/image133.png"/><Relationship Id="rId11" Type="http://schemas.openxmlformats.org/officeDocument/2006/relationships/image" Target="../media/image78.svg"/><Relationship Id="rId10" Type="http://schemas.openxmlformats.org/officeDocument/2006/relationships/image" Target="../media/image132.png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svg"/><Relationship Id="rId4" Type="http://schemas.openxmlformats.org/officeDocument/2006/relationships/image" Target="../media/image135.png"/><Relationship Id="rId3" Type="http://schemas.openxmlformats.org/officeDocument/2006/relationships/image" Target="../media/image12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microsoft.com/office/2007/relationships/hdphoto" Target="../media/image14.wdp"/><Relationship Id="rId21" Type="http://schemas.openxmlformats.org/officeDocument/2006/relationships/notesSlide" Target="../notesSlides/notesSlide3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9" Type="http://schemas.openxmlformats.org/officeDocument/2006/relationships/image" Target="../media/image30.jpeg"/><Relationship Id="rId18" Type="http://schemas.openxmlformats.org/officeDocument/2006/relationships/image" Target="../media/image29.png"/><Relationship Id="rId17" Type="http://schemas.openxmlformats.org/officeDocument/2006/relationships/image" Target="../media/image28.png"/><Relationship Id="rId16" Type="http://schemas.microsoft.com/office/2007/relationships/hdphoto" Target="../media/image27.wdp"/><Relationship Id="rId15" Type="http://schemas.openxmlformats.org/officeDocument/2006/relationships/image" Target="../media/image26.png"/><Relationship Id="rId14" Type="http://schemas.microsoft.com/office/2007/relationships/hdphoto" Target="../media/image25.wdp"/><Relationship Id="rId13" Type="http://schemas.openxmlformats.org/officeDocument/2006/relationships/image" Target="../media/image24.png"/><Relationship Id="rId12" Type="http://schemas.microsoft.com/office/2007/relationships/hdphoto" Target="../media/image23.wdp"/><Relationship Id="rId11" Type="http://schemas.openxmlformats.org/officeDocument/2006/relationships/image" Target="../media/image22.png"/><Relationship Id="rId10" Type="http://schemas.microsoft.com/office/2007/relationships/hdphoto" Target="../media/image21.wdp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15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33.jpeg"/><Relationship Id="rId1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microsoft.com/office/2007/relationships/hdphoto" Target="../media/image35.wdp"/><Relationship Id="rId2" Type="http://schemas.openxmlformats.org/officeDocument/2006/relationships/image" Target="../media/image3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svg"/><Relationship Id="rId7" Type="http://schemas.openxmlformats.org/officeDocument/2006/relationships/image" Target="../media/image40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2.png"/><Relationship Id="rId3" Type="http://schemas.microsoft.com/office/2007/relationships/hdphoto" Target="../media/image37.wdp"/><Relationship Id="rId26" Type="http://schemas.openxmlformats.org/officeDocument/2006/relationships/notesSlide" Target="../notesSlides/notesSlide8.xml"/><Relationship Id="rId25" Type="http://schemas.openxmlformats.org/officeDocument/2006/relationships/slideLayout" Target="../slideLayouts/slideLayout2.xml"/><Relationship Id="rId24" Type="http://schemas.openxmlformats.org/officeDocument/2006/relationships/image" Target="../media/image57.jpeg"/><Relationship Id="rId23" Type="http://schemas.openxmlformats.org/officeDocument/2006/relationships/image" Target="../media/image56.png"/><Relationship Id="rId22" Type="http://schemas.openxmlformats.org/officeDocument/2006/relationships/image" Target="../media/image55.jpeg"/><Relationship Id="rId21" Type="http://schemas.openxmlformats.org/officeDocument/2006/relationships/image" Target="../media/image54.png"/><Relationship Id="rId20" Type="http://schemas.openxmlformats.org/officeDocument/2006/relationships/image" Target="../media/image53.png"/><Relationship Id="rId2" Type="http://schemas.openxmlformats.org/officeDocument/2006/relationships/image" Target="../media/image36.png"/><Relationship Id="rId19" Type="http://schemas.openxmlformats.org/officeDocument/2006/relationships/image" Target="../media/image52.jpeg"/><Relationship Id="rId18" Type="http://schemas.openxmlformats.org/officeDocument/2006/relationships/image" Target="../media/image51.jpeg"/><Relationship Id="rId17" Type="http://schemas.openxmlformats.org/officeDocument/2006/relationships/image" Target="../media/image50.jpeg"/><Relationship Id="rId16" Type="http://schemas.openxmlformats.org/officeDocument/2006/relationships/image" Target="../media/image49.jpeg"/><Relationship Id="rId15" Type="http://schemas.openxmlformats.org/officeDocument/2006/relationships/image" Target="../media/image48.jpeg"/><Relationship Id="rId14" Type="http://schemas.openxmlformats.org/officeDocument/2006/relationships/image" Target="../media/image47.jpeg"/><Relationship Id="rId13" Type="http://schemas.openxmlformats.org/officeDocument/2006/relationships/image" Target="../media/image46.jpeg"/><Relationship Id="rId12" Type="http://schemas.openxmlformats.org/officeDocument/2006/relationships/image" Target="../media/image45.svg"/><Relationship Id="rId11" Type="http://schemas.openxmlformats.org/officeDocument/2006/relationships/image" Target="../media/image44.png"/><Relationship Id="rId10" Type="http://schemas.openxmlformats.org/officeDocument/2006/relationships/image" Target="../media/image43.sv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image" Target="../media/image41.svg"/><Relationship Id="rId7" Type="http://schemas.openxmlformats.org/officeDocument/2006/relationships/image" Target="../media/image62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12.png"/><Relationship Id="rId38" Type="http://schemas.openxmlformats.org/officeDocument/2006/relationships/notesSlide" Target="../notesSlides/notesSlide9.xml"/><Relationship Id="rId37" Type="http://schemas.openxmlformats.org/officeDocument/2006/relationships/slideLayout" Target="../slideLayouts/slideLayout2.xml"/><Relationship Id="rId36" Type="http://schemas.openxmlformats.org/officeDocument/2006/relationships/image" Target="../media/image88.svg"/><Relationship Id="rId35" Type="http://schemas.openxmlformats.org/officeDocument/2006/relationships/image" Target="../media/image87.png"/><Relationship Id="rId34" Type="http://schemas.openxmlformats.org/officeDocument/2006/relationships/image" Target="../media/image86.svg"/><Relationship Id="rId33" Type="http://schemas.openxmlformats.org/officeDocument/2006/relationships/image" Target="../media/image85.png"/><Relationship Id="rId32" Type="http://schemas.openxmlformats.org/officeDocument/2006/relationships/image" Target="../media/image84.svg"/><Relationship Id="rId31" Type="http://schemas.openxmlformats.org/officeDocument/2006/relationships/image" Target="../media/image83.png"/><Relationship Id="rId30" Type="http://schemas.openxmlformats.org/officeDocument/2006/relationships/image" Target="../media/image82.svg"/><Relationship Id="rId3" Type="http://schemas.microsoft.com/office/2007/relationships/hdphoto" Target="../media/image59.wdp"/><Relationship Id="rId29" Type="http://schemas.openxmlformats.org/officeDocument/2006/relationships/image" Target="../media/image81.png"/><Relationship Id="rId28" Type="http://schemas.openxmlformats.org/officeDocument/2006/relationships/image" Target="../media/image80.svg"/><Relationship Id="rId27" Type="http://schemas.openxmlformats.org/officeDocument/2006/relationships/image" Target="../media/image79.png"/><Relationship Id="rId26" Type="http://schemas.openxmlformats.org/officeDocument/2006/relationships/image" Target="../media/image78.svg"/><Relationship Id="rId25" Type="http://schemas.openxmlformats.org/officeDocument/2006/relationships/image" Target="../media/image77.png"/><Relationship Id="rId24" Type="http://schemas.openxmlformats.org/officeDocument/2006/relationships/image" Target="../media/image76.svg"/><Relationship Id="rId23" Type="http://schemas.openxmlformats.org/officeDocument/2006/relationships/image" Target="../media/image75.png"/><Relationship Id="rId22" Type="http://schemas.openxmlformats.org/officeDocument/2006/relationships/image" Target="../media/image74.svg"/><Relationship Id="rId21" Type="http://schemas.openxmlformats.org/officeDocument/2006/relationships/image" Target="../media/image73.png"/><Relationship Id="rId20" Type="http://schemas.openxmlformats.org/officeDocument/2006/relationships/image" Target="../media/image72.svg"/><Relationship Id="rId2" Type="http://schemas.openxmlformats.org/officeDocument/2006/relationships/image" Target="../media/image58.png"/><Relationship Id="rId19" Type="http://schemas.openxmlformats.org/officeDocument/2006/relationships/image" Target="../media/image71.png"/><Relationship Id="rId18" Type="http://schemas.openxmlformats.org/officeDocument/2006/relationships/image" Target="../media/image70.svg"/><Relationship Id="rId17" Type="http://schemas.openxmlformats.org/officeDocument/2006/relationships/image" Target="../media/image69.png"/><Relationship Id="rId16" Type="http://schemas.openxmlformats.org/officeDocument/2006/relationships/image" Target="../media/image68.svg"/><Relationship Id="rId15" Type="http://schemas.openxmlformats.org/officeDocument/2006/relationships/image" Target="../media/image67.png"/><Relationship Id="rId14" Type="http://schemas.openxmlformats.org/officeDocument/2006/relationships/image" Target="../media/image66.svg"/><Relationship Id="rId13" Type="http://schemas.openxmlformats.org/officeDocument/2006/relationships/image" Target="../media/image65.png"/><Relationship Id="rId12" Type="http://schemas.openxmlformats.org/officeDocument/2006/relationships/image" Target="../media/image45.svg"/><Relationship Id="rId11" Type="http://schemas.openxmlformats.org/officeDocument/2006/relationships/image" Target="../media/image64.png"/><Relationship Id="rId10" Type="http://schemas.openxmlformats.org/officeDocument/2006/relationships/image" Target="../media/image43.sv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/>
          <p:cNvGrpSpPr/>
          <p:nvPr/>
        </p:nvGrpSpPr>
        <p:grpSpPr>
          <a:xfrm>
            <a:off x="7059686" y="624747"/>
            <a:ext cx="5195756" cy="5179807"/>
            <a:chOff x="0" y="0"/>
            <a:chExt cx="10880940" cy="10847540"/>
          </a:xfrm>
        </p:grpSpPr>
        <p:sp>
          <p:nvSpPr>
            <p:cNvPr id="8" name="Freeform 6"/>
            <p:cNvSpPr/>
            <p:nvPr/>
          </p:nvSpPr>
          <p:spPr>
            <a:xfrm>
              <a:off x="0" y="0"/>
              <a:ext cx="10880979" cy="10847578"/>
            </a:xfrm>
            <a:custGeom>
              <a:avLst/>
              <a:gdLst/>
              <a:ahLst/>
              <a:cxnLst/>
              <a:rect l="l" t="t" r="r" b="b"/>
              <a:pathLst>
                <a:path w="10880979" h="10847578">
                  <a:moveTo>
                    <a:pt x="10880979" y="0"/>
                  </a:moveTo>
                  <a:lnTo>
                    <a:pt x="2442591" y="0"/>
                  </a:lnTo>
                  <a:cubicBezTo>
                    <a:pt x="1093597" y="0"/>
                    <a:pt x="0" y="1093597"/>
                    <a:pt x="0" y="2442591"/>
                  </a:cubicBezTo>
                  <a:lnTo>
                    <a:pt x="0" y="10847578"/>
                  </a:lnTo>
                  <a:lnTo>
                    <a:pt x="10880979" y="1084757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AutoShape 7"/>
          <p:cNvSpPr/>
          <p:nvPr/>
        </p:nvSpPr>
        <p:spPr>
          <a:xfrm rot="166457">
            <a:off x="2303980" y="4680183"/>
            <a:ext cx="25058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0" name="AutoShape 8"/>
          <p:cNvSpPr/>
          <p:nvPr/>
        </p:nvSpPr>
        <p:spPr>
          <a:xfrm>
            <a:off x="2787430" y="6099710"/>
            <a:ext cx="12129" cy="554614"/>
          </a:xfrm>
          <a:prstGeom prst="line">
            <a:avLst/>
          </a:prstGeom>
          <a:ln w="9525" cap="rnd">
            <a:solidFill>
              <a:srgbClr val="60A466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1" name="Freeform 9"/>
          <p:cNvSpPr/>
          <p:nvPr/>
        </p:nvSpPr>
        <p:spPr>
          <a:xfrm>
            <a:off x="11755073" y="782349"/>
            <a:ext cx="261801" cy="1791437"/>
          </a:xfrm>
          <a:custGeom>
            <a:avLst/>
            <a:gdLst/>
            <a:ahLst/>
            <a:cxnLst/>
            <a:rect l="l" t="t" r="r" b="b"/>
            <a:pathLst>
              <a:path w="411198" h="2813718">
                <a:moveTo>
                  <a:pt x="0" y="0"/>
                </a:moveTo>
                <a:lnTo>
                  <a:pt x="411198" y="0"/>
                </a:lnTo>
                <a:lnTo>
                  <a:pt x="411198" y="2813718"/>
                </a:lnTo>
                <a:lnTo>
                  <a:pt x="0" y="281371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0"/>
          <p:cNvSpPr/>
          <p:nvPr/>
        </p:nvSpPr>
        <p:spPr>
          <a:xfrm>
            <a:off x="5646812" y="586976"/>
            <a:ext cx="7311154" cy="12134695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1"/>
          <p:cNvSpPr/>
          <p:nvPr/>
        </p:nvSpPr>
        <p:spPr>
          <a:xfrm>
            <a:off x="2429273" y="5744993"/>
            <a:ext cx="9791209" cy="1113007"/>
          </a:xfrm>
          <a:custGeom>
            <a:avLst/>
            <a:gdLst/>
            <a:ahLst/>
            <a:cxnLst/>
            <a:rect l="l" t="t" r="r" b="b"/>
            <a:pathLst>
              <a:path w="15378546" h="1828800">
                <a:moveTo>
                  <a:pt x="0" y="0"/>
                </a:moveTo>
                <a:lnTo>
                  <a:pt x="15378546" y="0"/>
                </a:lnTo>
                <a:lnTo>
                  <a:pt x="15378546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2"/>
          <p:cNvGrpSpPr/>
          <p:nvPr/>
        </p:nvGrpSpPr>
        <p:grpSpPr>
          <a:xfrm>
            <a:off x="9517504" y="5744993"/>
            <a:ext cx="2702978" cy="1113007"/>
            <a:chOff x="0" y="0"/>
            <a:chExt cx="5660570" cy="2438400"/>
          </a:xfrm>
        </p:grpSpPr>
        <p:sp>
          <p:nvSpPr>
            <p:cNvPr id="15" name="Freeform 13"/>
            <p:cNvSpPr/>
            <p:nvPr/>
          </p:nvSpPr>
          <p:spPr>
            <a:xfrm>
              <a:off x="0" y="0"/>
              <a:ext cx="5660517" cy="2438400"/>
            </a:xfrm>
            <a:custGeom>
              <a:avLst/>
              <a:gdLst/>
              <a:ahLst/>
              <a:cxnLst/>
              <a:rect l="l" t="t" r="r" b="b"/>
              <a:pathLst>
                <a:path w="5660517" h="2438400">
                  <a:moveTo>
                    <a:pt x="0" y="0"/>
                  </a:moveTo>
                  <a:lnTo>
                    <a:pt x="5660517" y="0"/>
                  </a:lnTo>
                  <a:lnTo>
                    <a:pt x="5660517" y="2438400"/>
                  </a:lnTo>
                  <a:lnTo>
                    <a:pt x="0" y="2438400"/>
                  </a:lnTo>
                </a:path>
              </a:pathLst>
            </a:custGeom>
            <a:solidFill>
              <a:srgbClr val="D1E5D2"/>
            </a:solidFill>
          </p:spPr>
        </p:sp>
      </p:grpSp>
      <p:grpSp>
        <p:nvGrpSpPr>
          <p:cNvPr id="16" name="Group 14"/>
          <p:cNvGrpSpPr/>
          <p:nvPr/>
        </p:nvGrpSpPr>
        <p:grpSpPr>
          <a:xfrm>
            <a:off x="9780905" y="5939321"/>
            <a:ext cx="786858" cy="786858"/>
            <a:chOff x="0" y="0"/>
            <a:chExt cx="939974" cy="939974"/>
          </a:xfrm>
        </p:grpSpPr>
        <p:sp>
          <p:nvSpPr>
            <p:cNvPr id="17" name="Freeform 15"/>
            <p:cNvSpPr/>
            <p:nvPr/>
          </p:nvSpPr>
          <p:spPr>
            <a:xfrm>
              <a:off x="0" y="0"/>
              <a:ext cx="939927" cy="939927"/>
            </a:xfrm>
            <a:custGeom>
              <a:avLst/>
              <a:gdLst/>
              <a:ahLst/>
              <a:cxnLst/>
              <a:rect l="l" t="t" r="r" b="b"/>
              <a:pathLst>
                <a:path w="939927" h="939927">
                  <a:moveTo>
                    <a:pt x="0" y="470027"/>
                  </a:moveTo>
                  <a:cubicBezTo>
                    <a:pt x="0" y="210439"/>
                    <a:pt x="210439" y="0"/>
                    <a:pt x="470027" y="0"/>
                  </a:cubicBezTo>
                  <a:lnTo>
                    <a:pt x="470027" y="19050"/>
                  </a:lnTo>
                  <a:lnTo>
                    <a:pt x="470027" y="0"/>
                  </a:lnTo>
                  <a:cubicBezTo>
                    <a:pt x="729615" y="0"/>
                    <a:pt x="939927" y="210439"/>
                    <a:pt x="939927" y="470027"/>
                  </a:cubicBezTo>
                  <a:cubicBezTo>
                    <a:pt x="939927" y="729615"/>
                    <a:pt x="729615" y="939927"/>
                    <a:pt x="470027" y="939927"/>
                  </a:cubicBezTo>
                  <a:lnTo>
                    <a:pt x="470027" y="920877"/>
                  </a:lnTo>
                  <a:lnTo>
                    <a:pt x="470027" y="939927"/>
                  </a:lnTo>
                  <a:cubicBezTo>
                    <a:pt x="210439" y="939927"/>
                    <a:pt x="0" y="729615"/>
                    <a:pt x="0" y="470027"/>
                  </a:cubicBezTo>
                  <a:lnTo>
                    <a:pt x="19050" y="470027"/>
                  </a:lnTo>
                  <a:lnTo>
                    <a:pt x="35179" y="480060"/>
                  </a:lnTo>
                  <a:cubicBezTo>
                    <a:pt x="30734" y="487299"/>
                    <a:pt x="21971" y="490601"/>
                    <a:pt x="13716" y="488315"/>
                  </a:cubicBezTo>
                  <a:cubicBezTo>
                    <a:pt x="5461" y="486029"/>
                    <a:pt x="0" y="478536"/>
                    <a:pt x="0" y="470027"/>
                  </a:cubicBezTo>
                  <a:moveTo>
                    <a:pt x="38100" y="470027"/>
                  </a:moveTo>
                  <a:lnTo>
                    <a:pt x="19050" y="470027"/>
                  </a:lnTo>
                  <a:lnTo>
                    <a:pt x="2921" y="459867"/>
                  </a:lnTo>
                  <a:cubicBezTo>
                    <a:pt x="7366" y="452628"/>
                    <a:pt x="16129" y="449326"/>
                    <a:pt x="24384" y="451612"/>
                  </a:cubicBezTo>
                  <a:cubicBezTo>
                    <a:pt x="32639" y="453898"/>
                    <a:pt x="38100" y="461518"/>
                    <a:pt x="38100" y="470027"/>
                  </a:cubicBezTo>
                  <a:cubicBezTo>
                    <a:pt x="38100" y="708533"/>
                    <a:pt x="231521" y="901827"/>
                    <a:pt x="470027" y="901827"/>
                  </a:cubicBezTo>
                  <a:cubicBezTo>
                    <a:pt x="708533" y="901827"/>
                    <a:pt x="901827" y="708533"/>
                    <a:pt x="901827" y="470027"/>
                  </a:cubicBezTo>
                  <a:lnTo>
                    <a:pt x="920877" y="470027"/>
                  </a:lnTo>
                  <a:lnTo>
                    <a:pt x="901827" y="470027"/>
                  </a:lnTo>
                  <a:cubicBezTo>
                    <a:pt x="901827" y="231521"/>
                    <a:pt x="708533" y="38100"/>
                    <a:pt x="470027" y="38100"/>
                  </a:cubicBezTo>
                  <a:lnTo>
                    <a:pt x="470027" y="19050"/>
                  </a:lnTo>
                  <a:lnTo>
                    <a:pt x="470027" y="38100"/>
                  </a:lnTo>
                  <a:cubicBezTo>
                    <a:pt x="231521" y="38100"/>
                    <a:pt x="38100" y="231521"/>
                    <a:pt x="38100" y="470027"/>
                  </a:cubicBezTo>
                  <a:close/>
                </a:path>
              </a:pathLst>
            </a:custGeom>
            <a:solidFill>
              <a:srgbClr val="8BBD8E"/>
            </a:solidFill>
          </p:spPr>
        </p:sp>
      </p:grpSp>
      <p:grpSp>
        <p:nvGrpSpPr>
          <p:cNvPr id="18" name="Group 16"/>
          <p:cNvGrpSpPr/>
          <p:nvPr/>
        </p:nvGrpSpPr>
        <p:grpSpPr>
          <a:xfrm>
            <a:off x="10453184" y="5939321"/>
            <a:ext cx="786858" cy="786858"/>
            <a:chOff x="0" y="0"/>
            <a:chExt cx="939974" cy="939974"/>
          </a:xfrm>
        </p:grpSpPr>
        <p:sp>
          <p:nvSpPr>
            <p:cNvPr id="19" name="Freeform 17"/>
            <p:cNvSpPr/>
            <p:nvPr/>
          </p:nvSpPr>
          <p:spPr>
            <a:xfrm>
              <a:off x="0" y="0"/>
              <a:ext cx="939927" cy="939927"/>
            </a:xfrm>
            <a:custGeom>
              <a:avLst/>
              <a:gdLst/>
              <a:ahLst/>
              <a:cxnLst/>
              <a:rect l="l" t="t" r="r" b="b"/>
              <a:pathLst>
                <a:path w="939927" h="939927">
                  <a:moveTo>
                    <a:pt x="0" y="470027"/>
                  </a:moveTo>
                  <a:cubicBezTo>
                    <a:pt x="0" y="210439"/>
                    <a:pt x="210439" y="0"/>
                    <a:pt x="470027" y="0"/>
                  </a:cubicBezTo>
                  <a:lnTo>
                    <a:pt x="470027" y="19050"/>
                  </a:lnTo>
                  <a:lnTo>
                    <a:pt x="470027" y="0"/>
                  </a:lnTo>
                  <a:cubicBezTo>
                    <a:pt x="729615" y="0"/>
                    <a:pt x="939927" y="210439"/>
                    <a:pt x="939927" y="470027"/>
                  </a:cubicBezTo>
                  <a:cubicBezTo>
                    <a:pt x="939927" y="729615"/>
                    <a:pt x="729615" y="939927"/>
                    <a:pt x="470027" y="939927"/>
                  </a:cubicBezTo>
                  <a:lnTo>
                    <a:pt x="470027" y="920877"/>
                  </a:lnTo>
                  <a:lnTo>
                    <a:pt x="470027" y="939927"/>
                  </a:lnTo>
                  <a:cubicBezTo>
                    <a:pt x="210439" y="939927"/>
                    <a:pt x="0" y="729615"/>
                    <a:pt x="0" y="470027"/>
                  </a:cubicBezTo>
                  <a:lnTo>
                    <a:pt x="19050" y="470027"/>
                  </a:lnTo>
                  <a:lnTo>
                    <a:pt x="35179" y="480060"/>
                  </a:lnTo>
                  <a:cubicBezTo>
                    <a:pt x="30734" y="487299"/>
                    <a:pt x="21971" y="490601"/>
                    <a:pt x="13716" y="488315"/>
                  </a:cubicBezTo>
                  <a:cubicBezTo>
                    <a:pt x="5461" y="486029"/>
                    <a:pt x="0" y="478536"/>
                    <a:pt x="0" y="470027"/>
                  </a:cubicBezTo>
                  <a:moveTo>
                    <a:pt x="38100" y="470027"/>
                  </a:moveTo>
                  <a:lnTo>
                    <a:pt x="19050" y="470027"/>
                  </a:lnTo>
                  <a:lnTo>
                    <a:pt x="2921" y="459867"/>
                  </a:lnTo>
                  <a:cubicBezTo>
                    <a:pt x="7366" y="452628"/>
                    <a:pt x="16129" y="449326"/>
                    <a:pt x="24384" y="451612"/>
                  </a:cubicBezTo>
                  <a:cubicBezTo>
                    <a:pt x="32639" y="453898"/>
                    <a:pt x="38100" y="461518"/>
                    <a:pt x="38100" y="470027"/>
                  </a:cubicBezTo>
                  <a:cubicBezTo>
                    <a:pt x="38100" y="708533"/>
                    <a:pt x="231521" y="901827"/>
                    <a:pt x="470027" y="901827"/>
                  </a:cubicBezTo>
                  <a:cubicBezTo>
                    <a:pt x="708533" y="901827"/>
                    <a:pt x="901827" y="708533"/>
                    <a:pt x="901827" y="470027"/>
                  </a:cubicBezTo>
                  <a:lnTo>
                    <a:pt x="920877" y="470027"/>
                  </a:lnTo>
                  <a:lnTo>
                    <a:pt x="901827" y="470027"/>
                  </a:lnTo>
                  <a:cubicBezTo>
                    <a:pt x="901827" y="231521"/>
                    <a:pt x="708533" y="38100"/>
                    <a:pt x="470027" y="38100"/>
                  </a:cubicBezTo>
                  <a:lnTo>
                    <a:pt x="470027" y="19050"/>
                  </a:lnTo>
                  <a:lnTo>
                    <a:pt x="470027" y="38100"/>
                  </a:lnTo>
                  <a:cubicBezTo>
                    <a:pt x="231521" y="38100"/>
                    <a:pt x="38100" y="231521"/>
                    <a:pt x="38100" y="470027"/>
                  </a:cubicBezTo>
                  <a:close/>
                </a:path>
              </a:pathLst>
            </a:custGeom>
            <a:solidFill>
              <a:srgbClr val="8BBD8E"/>
            </a:solidFill>
          </p:spPr>
        </p:sp>
      </p:grpSp>
      <p:grpSp>
        <p:nvGrpSpPr>
          <p:cNvPr id="20" name="Group 18"/>
          <p:cNvGrpSpPr/>
          <p:nvPr/>
        </p:nvGrpSpPr>
        <p:grpSpPr>
          <a:xfrm>
            <a:off x="11125462" y="5939321"/>
            <a:ext cx="786858" cy="786858"/>
            <a:chOff x="0" y="0"/>
            <a:chExt cx="939974" cy="939974"/>
          </a:xfrm>
        </p:grpSpPr>
        <p:sp>
          <p:nvSpPr>
            <p:cNvPr id="21" name="Freeform 19"/>
            <p:cNvSpPr/>
            <p:nvPr/>
          </p:nvSpPr>
          <p:spPr>
            <a:xfrm>
              <a:off x="19050" y="19050"/>
              <a:ext cx="901827" cy="901827"/>
            </a:xfrm>
            <a:custGeom>
              <a:avLst/>
              <a:gdLst/>
              <a:ahLst/>
              <a:cxnLst/>
              <a:rect l="l" t="t" r="r" b="b"/>
              <a:pathLst>
                <a:path w="901827" h="901827">
                  <a:moveTo>
                    <a:pt x="0" y="450977"/>
                  </a:moveTo>
                  <a:cubicBezTo>
                    <a:pt x="0" y="201930"/>
                    <a:pt x="201930" y="0"/>
                    <a:pt x="450977" y="0"/>
                  </a:cubicBezTo>
                  <a:cubicBezTo>
                    <a:pt x="700024" y="0"/>
                    <a:pt x="901827" y="201930"/>
                    <a:pt x="901827" y="450977"/>
                  </a:cubicBezTo>
                  <a:cubicBezTo>
                    <a:pt x="901827" y="700024"/>
                    <a:pt x="700024" y="901827"/>
                    <a:pt x="450977" y="901827"/>
                  </a:cubicBezTo>
                  <a:cubicBezTo>
                    <a:pt x="201930" y="901827"/>
                    <a:pt x="0" y="700024"/>
                    <a:pt x="0" y="450977"/>
                  </a:cubicBezTo>
                  <a:close/>
                </a:path>
              </a:pathLst>
            </a:custGeom>
            <a:solidFill>
              <a:srgbClr val="60A466"/>
            </a:solidFill>
          </p:spPr>
        </p:sp>
        <p:sp>
          <p:nvSpPr>
            <p:cNvPr id="22" name="Freeform 20"/>
            <p:cNvSpPr/>
            <p:nvPr/>
          </p:nvSpPr>
          <p:spPr>
            <a:xfrm>
              <a:off x="0" y="0"/>
              <a:ext cx="939927" cy="939927"/>
            </a:xfrm>
            <a:custGeom>
              <a:avLst/>
              <a:gdLst/>
              <a:ahLst/>
              <a:cxnLst/>
              <a:rect l="l" t="t" r="r" b="b"/>
              <a:pathLst>
                <a:path w="939927" h="939927">
                  <a:moveTo>
                    <a:pt x="0" y="470027"/>
                  </a:moveTo>
                  <a:cubicBezTo>
                    <a:pt x="0" y="210439"/>
                    <a:pt x="210439" y="0"/>
                    <a:pt x="470027" y="0"/>
                  </a:cubicBezTo>
                  <a:lnTo>
                    <a:pt x="470027" y="19050"/>
                  </a:lnTo>
                  <a:lnTo>
                    <a:pt x="470027" y="0"/>
                  </a:lnTo>
                  <a:cubicBezTo>
                    <a:pt x="729615" y="0"/>
                    <a:pt x="939927" y="210439"/>
                    <a:pt x="939927" y="470027"/>
                  </a:cubicBezTo>
                  <a:cubicBezTo>
                    <a:pt x="939927" y="729615"/>
                    <a:pt x="729615" y="939927"/>
                    <a:pt x="470027" y="939927"/>
                  </a:cubicBezTo>
                  <a:lnTo>
                    <a:pt x="470027" y="920877"/>
                  </a:lnTo>
                  <a:lnTo>
                    <a:pt x="470027" y="939927"/>
                  </a:lnTo>
                  <a:cubicBezTo>
                    <a:pt x="210439" y="939927"/>
                    <a:pt x="0" y="729615"/>
                    <a:pt x="0" y="470027"/>
                  </a:cubicBezTo>
                  <a:lnTo>
                    <a:pt x="19050" y="470027"/>
                  </a:lnTo>
                  <a:lnTo>
                    <a:pt x="35179" y="480060"/>
                  </a:lnTo>
                  <a:cubicBezTo>
                    <a:pt x="30734" y="487299"/>
                    <a:pt x="21971" y="490601"/>
                    <a:pt x="13716" y="488315"/>
                  </a:cubicBezTo>
                  <a:cubicBezTo>
                    <a:pt x="5461" y="486029"/>
                    <a:pt x="0" y="478536"/>
                    <a:pt x="0" y="470027"/>
                  </a:cubicBezTo>
                  <a:moveTo>
                    <a:pt x="38100" y="470027"/>
                  </a:moveTo>
                  <a:lnTo>
                    <a:pt x="19050" y="470027"/>
                  </a:lnTo>
                  <a:lnTo>
                    <a:pt x="2921" y="459867"/>
                  </a:lnTo>
                  <a:cubicBezTo>
                    <a:pt x="7366" y="452628"/>
                    <a:pt x="16129" y="449326"/>
                    <a:pt x="24384" y="451612"/>
                  </a:cubicBezTo>
                  <a:cubicBezTo>
                    <a:pt x="32639" y="453898"/>
                    <a:pt x="38100" y="461518"/>
                    <a:pt x="38100" y="470027"/>
                  </a:cubicBezTo>
                  <a:cubicBezTo>
                    <a:pt x="38100" y="708533"/>
                    <a:pt x="231521" y="901827"/>
                    <a:pt x="470027" y="901827"/>
                  </a:cubicBezTo>
                  <a:cubicBezTo>
                    <a:pt x="708533" y="901827"/>
                    <a:pt x="901827" y="708533"/>
                    <a:pt x="901827" y="470027"/>
                  </a:cubicBezTo>
                  <a:lnTo>
                    <a:pt x="920877" y="470027"/>
                  </a:lnTo>
                  <a:lnTo>
                    <a:pt x="901827" y="470027"/>
                  </a:lnTo>
                  <a:cubicBezTo>
                    <a:pt x="901827" y="231521"/>
                    <a:pt x="708533" y="38100"/>
                    <a:pt x="470027" y="38100"/>
                  </a:cubicBezTo>
                  <a:lnTo>
                    <a:pt x="470027" y="19050"/>
                  </a:lnTo>
                  <a:lnTo>
                    <a:pt x="470027" y="38100"/>
                  </a:lnTo>
                  <a:cubicBezTo>
                    <a:pt x="231521" y="38100"/>
                    <a:pt x="38100" y="231521"/>
                    <a:pt x="38100" y="470027"/>
                  </a:cubicBezTo>
                  <a:close/>
                </a:path>
              </a:pathLst>
            </a:custGeom>
            <a:solidFill>
              <a:srgbClr val="8BBD8E"/>
            </a:solidFill>
          </p:spPr>
        </p:sp>
      </p:grpSp>
      <p:sp>
        <p:nvSpPr>
          <p:cNvPr id="23" name="AutoShape 21"/>
          <p:cNvSpPr/>
          <p:nvPr/>
        </p:nvSpPr>
        <p:spPr>
          <a:xfrm rot="5369578">
            <a:off x="5228756" y="6327173"/>
            <a:ext cx="68530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Freeform 22"/>
          <p:cNvSpPr/>
          <p:nvPr/>
        </p:nvSpPr>
        <p:spPr>
          <a:xfrm>
            <a:off x="11303687" y="6118005"/>
            <a:ext cx="521938" cy="518023"/>
          </a:xfrm>
          <a:custGeom>
            <a:avLst/>
            <a:gdLst/>
            <a:ahLst/>
            <a:cxnLst/>
            <a:rect l="l" t="t" r="r" b="b"/>
            <a:pathLst>
              <a:path w="467628" h="464121">
                <a:moveTo>
                  <a:pt x="0" y="0"/>
                </a:moveTo>
                <a:lnTo>
                  <a:pt x="467628" y="0"/>
                </a:lnTo>
                <a:lnTo>
                  <a:pt x="467628" y="464121"/>
                </a:lnTo>
                <a:lnTo>
                  <a:pt x="0" y="4641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3"/>
          <p:cNvSpPr/>
          <p:nvPr/>
        </p:nvSpPr>
        <p:spPr>
          <a:xfrm>
            <a:off x="9895446" y="6111018"/>
            <a:ext cx="537465" cy="460335"/>
          </a:xfrm>
          <a:custGeom>
            <a:avLst/>
            <a:gdLst/>
            <a:ahLst/>
            <a:cxnLst/>
            <a:rect l="l" t="t" r="r" b="b"/>
            <a:pathLst>
              <a:path w="481538" h="412435">
                <a:moveTo>
                  <a:pt x="0" y="0"/>
                </a:moveTo>
                <a:lnTo>
                  <a:pt x="481538" y="0"/>
                </a:lnTo>
                <a:lnTo>
                  <a:pt x="481538" y="412435"/>
                </a:lnTo>
                <a:lnTo>
                  <a:pt x="0" y="4124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8" r="-3698"/>
            </a:stretch>
          </a:blipFill>
        </p:spPr>
      </p:sp>
      <p:sp>
        <p:nvSpPr>
          <p:cNvPr id="26" name="Freeform 24"/>
          <p:cNvSpPr/>
          <p:nvPr/>
        </p:nvSpPr>
        <p:spPr>
          <a:xfrm>
            <a:off x="10522515" y="6139862"/>
            <a:ext cx="680051" cy="402648"/>
          </a:xfrm>
          <a:custGeom>
            <a:avLst/>
            <a:gdLst/>
            <a:ahLst/>
            <a:cxnLst/>
            <a:rect l="l" t="t" r="r" b="b"/>
            <a:pathLst>
              <a:path w="609287" h="360749">
                <a:moveTo>
                  <a:pt x="0" y="0"/>
                </a:moveTo>
                <a:lnTo>
                  <a:pt x="609287" y="0"/>
                </a:lnTo>
                <a:lnTo>
                  <a:pt x="609287" y="360749"/>
                </a:lnTo>
                <a:lnTo>
                  <a:pt x="0" y="3607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25"/>
          <p:cNvSpPr/>
          <p:nvPr/>
        </p:nvSpPr>
        <p:spPr>
          <a:xfrm>
            <a:off x="1054652" y="624747"/>
            <a:ext cx="2999536" cy="2767882"/>
          </a:xfrm>
          <a:custGeom>
            <a:avLst/>
            <a:gdLst/>
            <a:ahLst/>
            <a:cxnLst/>
            <a:rect l="l" t="t" r="r" b="b"/>
            <a:pathLst>
              <a:path w="5101408" h="5101408">
                <a:moveTo>
                  <a:pt x="0" y="0"/>
                </a:moveTo>
                <a:lnTo>
                  <a:pt x="5101408" y="0"/>
                </a:lnTo>
                <a:lnTo>
                  <a:pt x="5101408" y="5101408"/>
                </a:lnTo>
                <a:lnTo>
                  <a:pt x="0" y="5101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 l="-20336" r="-17600" b="-89579"/>
            </a:stretch>
          </a:blipFill>
        </p:spPr>
      </p:sp>
      <p:sp>
        <p:nvSpPr>
          <p:cNvPr id="28" name="TextBox 26"/>
          <p:cNvSpPr txBox="1"/>
          <p:nvPr/>
        </p:nvSpPr>
        <p:spPr>
          <a:xfrm>
            <a:off x="542714" y="3643305"/>
            <a:ext cx="586713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dirty="0">
                <a:solidFill>
                  <a:srgbClr val="60A466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坤灵 · Kling</a:t>
            </a:r>
            <a:endParaRPr lang="en-US" sz="6000" dirty="0">
              <a:solidFill>
                <a:srgbClr val="60A466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l"/>
            <a:r>
              <a:rPr lang="en-US" sz="6000" dirty="0">
                <a:solidFill>
                  <a:srgbClr val="60A466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Earthly Spirit</a:t>
            </a:r>
            <a:endParaRPr lang="en-US" sz="6000" dirty="0">
              <a:solidFill>
                <a:srgbClr val="60A466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0" name="TextBox 28"/>
          <p:cNvSpPr txBox="1"/>
          <p:nvPr/>
        </p:nvSpPr>
        <p:spPr>
          <a:xfrm>
            <a:off x="5900021" y="6059601"/>
            <a:ext cx="366446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600" dirty="0">
                <a:solidFill>
                  <a:srgbClr val="FFFFFF"/>
                </a:solidFill>
                <a:latin typeface="Montserrat"/>
              </a:rPr>
              <a:t>Draw inspiration from the land </a:t>
            </a:r>
            <a:endParaRPr lang="en-US" sz="1600" dirty="0">
              <a:solidFill>
                <a:srgbClr val="FFFFFF"/>
              </a:solidFill>
              <a:latin typeface="Montserrat"/>
            </a:endParaRPr>
          </a:p>
          <a:p>
            <a:pPr algn="l"/>
            <a:r>
              <a:rPr lang="en-US" sz="1600" dirty="0">
                <a:solidFill>
                  <a:srgbClr val="FFFFFF"/>
                </a:solidFill>
                <a:latin typeface="Montserrat"/>
              </a:rPr>
              <a:t>and see the future from tradition</a:t>
            </a:r>
            <a:endParaRPr lang="en-US" sz="16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31" name="TextBox 29"/>
          <p:cNvSpPr txBox="1"/>
          <p:nvPr/>
        </p:nvSpPr>
        <p:spPr>
          <a:xfrm>
            <a:off x="3025568" y="6061264"/>
            <a:ext cx="264044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  <a:ea typeface="思源宋体-超粗体 Light"/>
              </a:rPr>
              <a:t>从土地中汲取灵气</a:t>
            </a:r>
            <a:endParaRPr lang="en-US" sz="2000" dirty="0">
              <a:solidFill>
                <a:srgbClr val="FFFFFF"/>
              </a:solidFill>
              <a:ea typeface="思源宋体-超粗体 Light"/>
            </a:endParaRPr>
          </a:p>
          <a:p>
            <a:pPr algn="l"/>
            <a:r>
              <a:rPr lang="en-US" sz="2000" dirty="0">
                <a:solidFill>
                  <a:srgbClr val="FFFFFF"/>
                </a:solidFill>
                <a:ea typeface="思源宋体-超粗体 Light"/>
              </a:rPr>
              <a:t>从传统中洞见未来</a:t>
            </a:r>
            <a:endParaRPr lang="en-US" sz="2000" dirty="0">
              <a:solidFill>
                <a:srgbClr val="FFFFFF"/>
              </a:solidFill>
              <a:ea typeface="思源宋体-超粗体 Ligh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等腰三角形 73"/>
          <p:cNvSpPr/>
          <p:nvPr/>
        </p:nvSpPr>
        <p:spPr>
          <a:xfrm rot="5400000">
            <a:off x="6162508" y="4061110"/>
            <a:ext cx="2636754" cy="688295"/>
          </a:xfrm>
          <a:prstGeom prst="triangle">
            <a:avLst>
              <a:gd name="adj" fmla="val 51795"/>
            </a:avLst>
          </a:prstGeom>
          <a:gradFill flip="none" rotWithShape="1">
            <a:gsLst>
              <a:gs pos="0">
                <a:srgbClr val="E2E8DE"/>
              </a:gs>
              <a:gs pos="81000">
                <a:srgbClr val="A7C7A5"/>
              </a:gs>
            </a:gsLst>
            <a:lin ang="162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0153">
            <a:off x="7106999" y="4279806"/>
            <a:ext cx="1380780" cy="1380779"/>
          </a:xfrm>
          <a:prstGeom prst="rect">
            <a:avLst/>
          </a:prstGeom>
        </p:spPr>
      </p:pic>
      <p:sp>
        <p:nvSpPr>
          <p:cNvPr id="76" name="Freeform 10"/>
          <p:cNvSpPr/>
          <p:nvPr/>
        </p:nvSpPr>
        <p:spPr>
          <a:xfrm>
            <a:off x="-4433416" y="4689531"/>
            <a:ext cx="7823033" cy="12984286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5" name="等腰三角形 74"/>
          <p:cNvSpPr/>
          <p:nvPr/>
        </p:nvSpPr>
        <p:spPr>
          <a:xfrm rot="5400000">
            <a:off x="9136422" y="3633261"/>
            <a:ext cx="2636754" cy="688295"/>
          </a:xfrm>
          <a:prstGeom prst="triangle">
            <a:avLst>
              <a:gd name="adj" fmla="val 51795"/>
            </a:avLst>
          </a:prstGeom>
          <a:gradFill flip="none" rotWithShape="1">
            <a:gsLst>
              <a:gs pos="0">
                <a:srgbClr val="E2E8DE"/>
              </a:gs>
              <a:gs pos="81000">
                <a:srgbClr val="A7C7A5"/>
              </a:gs>
            </a:gsLst>
            <a:lin ang="162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等腰三角形 71"/>
          <p:cNvSpPr/>
          <p:nvPr/>
        </p:nvSpPr>
        <p:spPr>
          <a:xfrm rot="5400000">
            <a:off x="3570683" y="3662527"/>
            <a:ext cx="2636754" cy="688295"/>
          </a:xfrm>
          <a:prstGeom prst="triangle">
            <a:avLst>
              <a:gd name="adj" fmla="val 51795"/>
            </a:avLst>
          </a:prstGeom>
          <a:gradFill flip="none" rotWithShape="1">
            <a:gsLst>
              <a:gs pos="0">
                <a:srgbClr val="E2E8DE"/>
              </a:gs>
              <a:gs pos="81000">
                <a:srgbClr val="A7C7A5"/>
              </a:gs>
            </a:gsLst>
            <a:lin ang="162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1854037" y="1412783"/>
            <a:ext cx="243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BBD3B9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STEP 01</a:t>
            </a:r>
            <a:endParaRPr lang="zh-CN" altLang="en-US" sz="3200" dirty="0">
              <a:solidFill>
                <a:srgbClr val="BBD3B9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2249519" y="1773060"/>
            <a:ext cx="2407578" cy="4154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075601" y="1735865"/>
            <a:ext cx="2701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全面引爆 </a:t>
            </a: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号召入圈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5362" y="-15065510"/>
            <a:ext cx="3968007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9940" y="16426543"/>
            <a:ext cx="3968007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91257" y="143172"/>
            <a:ext cx="185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C5E2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IP/</a:t>
            </a:r>
            <a:r>
              <a:rPr lang="zh-CN" altLang="en-US" sz="3200" dirty="0">
                <a:solidFill>
                  <a:srgbClr val="3C5E2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跨界</a:t>
            </a:r>
            <a:endParaRPr lang="zh-CN" altLang="en-US" sz="3200" dirty="0">
              <a:solidFill>
                <a:srgbClr val="3C5E2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91257" y="729441"/>
            <a:ext cx="1039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3C5E2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强化品牌环保形象的同时拉动多维圈层用户的关注</a:t>
            </a:r>
            <a:endParaRPr lang="zh-CN" altLang="en-US" sz="3600" dirty="0">
              <a:solidFill>
                <a:srgbClr val="3C5E2C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130647" y="1501327"/>
            <a:ext cx="1947672" cy="5164254"/>
          </a:xfrm>
          <a:prstGeom prst="round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6708" t="-29071" r="-519270" b="-3725"/>
            </a:stretch>
          </a:blipFill>
          <a:ln>
            <a:noFill/>
          </a:ln>
          <a:effectLst>
            <a:outerShdw blurRad="152400" dist="88900" dir="5400000" algn="tl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4" name="矩形: 对角圆角 13"/>
          <p:cNvSpPr/>
          <p:nvPr/>
        </p:nvSpPr>
        <p:spPr>
          <a:xfrm>
            <a:off x="2167438" y="2724707"/>
            <a:ext cx="2738392" cy="387671"/>
          </a:xfrm>
          <a:prstGeom prst="round2DiagRect">
            <a:avLst/>
          </a:prstGeom>
          <a:gradFill flip="none" rotWithShape="1">
            <a:gsLst>
              <a:gs pos="0">
                <a:srgbClr val="9CCB98"/>
              </a:gs>
              <a:gs pos="70000">
                <a:srgbClr val="96BC93"/>
              </a:gs>
            </a:gsLst>
            <a:lin ang="5400000" scaled="1"/>
            <a:tileRect/>
          </a:gra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媒介资源包围曝光最大化</a:t>
            </a:r>
            <a:endParaRPr lang="zh-CN" altLang="en-US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5" name="矩形: 对角圆角 14"/>
          <p:cNvSpPr/>
          <p:nvPr/>
        </p:nvSpPr>
        <p:spPr>
          <a:xfrm>
            <a:off x="2132484" y="4749596"/>
            <a:ext cx="2738391" cy="387671"/>
          </a:xfrm>
          <a:prstGeom prst="round2DiagRect">
            <a:avLst/>
          </a:prstGeom>
          <a:gradFill flip="none" rotWithShape="1">
            <a:gsLst>
              <a:gs pos="0">
                <a:srgbClr val="9CCB98"/>
              </a:gs>
              <a:gs pos="70000">
                <a:srgbClr val="96BC93"/>
              </a:gs>
            </a:gsLst>
            <a:lin ang="5400000" scaled="1"/>
            <a:tileRect/>
          </a:gra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精准锚定兴趣人群</a:t>
            </a:r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箭头: 五边形 18"/>
          <p:cNvSpPr/>
          <p:nvPr/>
        </p:nvSpPr>
        <p:spPr>
          <a:xfrm>
            <a:off x="7697956" y="2718311"/>
            <a:ext cx="2569909" cy="323663"/>
          </a:xfrm>
          <a:prstGeom prst="homePlate">
            <a:avLst/>
          </a:prstGeom>
          <a:gradFill flip="none" rotWithShape="1">
            <a:gsLst>
              <a:gs pos="0">
                <a:srgbClr val="9CCB98"/>
              </a:gs>
              <a:gs pos="70000">
                <a:srgbClr val="96BC93"/>
              </a:gs>
            </a:gsLst>
            <a:lin ang="5400000" scaled="1"/>
            <a:tileRect/>
          </a:gra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联名线下快闪</a:t>
            </a:r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1" name="箭头: 五边形 20"/>
          <p:cNvSpPr/>
          <p:nvPr/>
        </p:nvSpPr>
        <p:spPr>
          <a:xfrm>
            <a:off x="7697956" y="4636643"/>
            <a:ext cx="2569909" cy="323663"/>
          </a:xfrm>
          <a:prstGeom prst="homePlate">
            <a:avLst/>
          </a:prstGeom>
          <a:gradFill flip="none" rotWithShape="1">
            <a:gsLst>
              <a:gs pos="0">
                <a:srgbClr val="9CCB98"/>
              </a:gs>
              <a:gs pos="70000">
                <a:srgbClr val="96BC93"/>
              </a:gs>
            </a:gsLst>
            <a:lin ang="5400000" scaled="1"/>
            <a:tileRect/>
          </a:gra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绿色健康跑活动</a:t>
            </a:r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219022" y="1433732"/>
            <a:ext cx="243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BBD3B9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STEP 03</a:t>
            </a:r>
            <a:endParaRPr lang="zh-CN" altLang="en-US" sz="3200" dirty="0">
              <a:solidFill>
                <a:srgbClr val="BBD3B9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7696178" y="1773060"/>
            <a:ext cx="2407578" cy="4154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544913" y="1429692"/>
            <a:ext cx="243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BBD3B9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STEP 02</a:t>
            </a:r>
            <a:endParaRPr lang="zh-CN" altLang="en-US" sz="3200" dirty="0">
              <a:solidFill>
                <a:srgbClr val="BBD3B9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4983081" y="1773060"/>
            <a:ext cx="2407578" cy="4154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4998208" y="2724707"/>
            <a:ext cx="1511296" cy="3849661"/>
          </a:xfrm>
          <a:prstGeom prst="roundRect">
            <a:avLst>
              <a:gd name="adj" fmla="val 18626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6169" y="-852128"/>
            <a:ext cx="3968007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6420" y="-381718"/>
            <a:ext cx="4043336" cy="698819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6420" y="1230840"/>
            <a:ext cx="4043336" cy="698819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6420" y="3001971"/>
            <a:ext cx="4043336" cy="6988193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2270034" y="2229714"/>
            <a:ext cx="23665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明星曝光资源搭配品牌原生话题炒作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实现联名信息曝光最大化</a:t>
            </a:r>
            <a:endParaRPr lang="zh-CN" altLang="en-US" sz="1000" dirty="0">
              <a:solidFill>
                <a:schemeClr val="tx1">
                  <a:lumMod val="95000"/>
                  <a:lumOff val="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744009" y="2229714"/>
            <a:ext cx="28857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联合新闻垂类、环保垂类深度运营话题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共同打造内容发酵矩阵，持续触达新用户</a:t>
            </a:r>
            <a:endParaRPr lang="zh-CN" altLang="en-US" sz="1000" dirty="0">
              <a:solidFill>
                <a:schemeClr val="tx1">
                  <a:lumMod val="95000"/>
                  <a:lumOff val="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437612" y="2237408"/>
            <a:ext cx="288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话题下多圈层用户参与讨论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进一步促进品牌环保标签的强化</a:t>
            </a:r>
            <a:endParaRPr lang="zh-CN" altLang="en-US" sz="1000" dirty="0">
              <a:solidFill>
                <a:schemeClr val="tx1">
                  <a:lumMod val="95000"/>
                  <a:lumOff val="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0786442" y="1742510"/>
            <a:ext cx="105342" cy="105342"/>
          </a:xfrm>
          <a:prstGeom prst="ellipse">
            <a:avLst/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0818187" y="1762598"/>
            <a:ext cx="1086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营销效果</a:t>
            </a:r>
            <a:endParaRPr lang="zh-CN" altLang="en-US" sz="16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6" name="Freeform 25"/>
          <p:cNvSpPr/>
          <p:nvPr/>
        </p:nvSpPr>
        <p:spPr>
          <a:xfrm>
            <a:off x="155086" y="119330"/>
            <a:ext cx="1439274" cy="1328119"/>
          </a:xfrm>
          <a:custGeom>
            <a:avLst/>
            <a:gdLst/>
            <a:ahLst/>
            <a:cxnLst/>
            <a:rect l="l" t="t" r="r" b="b"/>
            <a:pathLst>
              <a:path w="5101408" h="5101408">
                <a:moveTo>
                  <a:pt x="0" y="0"/>
                </a:moveTo>
                <a:lnTo>
                  <a:pt x="5101408" y="0"/>
                </a:lnTo>
                <a:lnTo>
                  <a:pt x="5101408" y="5101408"/>
                </a:lnTo>
                <a:lnTo>
                  <a:pt x="0" y="5101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 l="-20336" r="-17600" b="-89579"/>
            </a:stretch>
          </a:blipFill>
        </p:spPr>
      </p:sp>
      <p:sp>
        <p:nvSpPr>
          <p:cNvPr id="56" name="矩形: 圆角 55"/>
          <p:cNvSpPr/>
          <p:nvPr/>
        </p:nvSpPr>
        <p:spPr>
          <a:xfrm>
            <a:off x="381306" y="2570867"/>
            <a:ext cx="1446354" cy="3430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营销目标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7" name="矩形: 圆角 56"/>
          <p:cNvSpPr/>
          <p:nvPr/>
        </p:nvSpPr>
        <p:spPr>
          <a:xfrm>
            <a:off x="381306" y="4050543"/>
            <a:ext cx="1446354" cy="3430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营销洞察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10515432" y="1762598"/>
            <a:ext cx="298383" cy="298383"/>
          </a:xfrm>
          <a:prstGeom prst="ellipse">
            <a:avLst/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327477" y="1968392"/>
            <a:ext cx="298383" cy="298383"/>
          </a:xfrm>
          <a:prstGeom prst="ellipse">
            <a:avLst/>
          </a:prstGeom>
          <a:gradFill flip="none" rotWithShape="1">
            <a:gsLst>
              <a:gs pos="0">
                <a:srgbClr val="91B756"/>
              </a:gs>
              <a:gs pos="70000">
                <a:srgbClr val="729E5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590380" y="1937842"/>
            <a:ext cx="105342" cy="105342"/>
          </a:xfrm>
          <a:prstGeom prst="ellipse">
            <a:avLst/>
          </a:prstGeom>
          <a:gradFill flip="none" rotWithShape="1">
            <a:gsLst>
              <a:gs pos="0">
                <a:srgbClr val="91B756"/>
              </a:gs>
              <a:gs pos="70000">
                <a:srgbClr val="729E5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557675" y="1922251"/>
            <a:ext cx="1392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营销背景</a:t>
            </a:r>
            <a:endParaRPr lang="zh-CN" altLang="en-US" sz="20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813679" y="1735865"/>
            <a:ext cx="2701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矩阵传播 </a:t>
            </a: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事件破圈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7684561" y="1735865"/>
            <a:ext cx="2431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互动激发 </a:t>
            </a: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内容融圈</a:t>
            </a:r>
            <a:endParaRPr lang="zh-CN" altLang="en-US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746108" y="2246514"/>
            <a:ext cx="1231118" cy="338554"/>
            <a:chOff x="10727522" y="2218311"/>
            <a:chExt cx="1231118" cy="338554"/>
          </a:xfrm>
        </p:grpSpPr>
        <p:sp>
          <p:nvSpPr>
            <p:cNvPr id="28" name="矩形: 圆角 27"/>
            <p:cNvSpPr/>
            <p:nvPr/>
          </p:nvSpPr>
          <p:spPr>
            <a:xfrm>
              <a:off x="10727522" y="2225757"/>
              <a:ext cx="1231117" cy="3236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729E51"/>
                </a:gs>
                <a:gs pos="70000">
                  <a:srgbClr val="5E8A5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tx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0727522" y="2218311"/>
              <a:ext cx="12311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LAUNCH</a:t>
              </a:r>
              <a:endParaRPr lang="zh-CN" altLang="en-US" sz="16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0746108" y="3943280"/>
            <a:ext cx="1231118" cy="338554"/>
            <a:chOff x="10727522" y="2218311"/>
            <a:chExt cx="1231118" cy="338554"/>
          </a:xfrm>
        </p:grpSpPr>
        <p:sp>
          <p:nvSpPr>
            <p:cNvPr id="9" name="矩形: 圆角 8"/>
            <p:cNvSpPr/>
            <p:nvPr/>
          </p:nvSpPr>
          <p:spPr>
            <a:xfrm>
              <a:off x="10727522" y="2225757"/>
              <a:ext cx="1231117" cy="3236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729E51"/>
                </a:gs>
                <a:gs pos="70000">
                  <a:srgbClr val="5E8A5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tx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727522" y="2218311"/>
              <a:ext cx="12311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LINK</a:t>
              </a:r>
              <a:endParaRPr lang="zh-CN" altLang="en-US" sz="16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746108" y="5608114"/>
            <a:ext cx="1231118" cy="338554"/>
            <a:chOff x="10727522" y="2218311"/>
            <a:chExt cx="1231118" cy="338554"/>
          </a:xfrm>
        </p:grpSpPr>
        <p:sp>
          <p:nvSpPr>
            <p:cNvPr id="16" name="矩形: 圆角 15"/>
            <p:cNvSpPr/>
            <p:nvPr/>
          </p:nvSpPr>
          <p:spPr>
            <a:xfrm>
              <a:off x="10727522" y="2225757"/>
              <a:ext cx="1231117" cy="3236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729E51"/>
                </a:gs>
                <a:gs pos="70000">
                  <a:srgbClr val="5E8A5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tx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727522" y="2218311"/>
              <a:ext cx="12311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LOYALTY</a:t>
              </a:r>
              <a:endParaRPr lang="zh-CN" altLang="en-US" sz="16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0563031" y="6017150"/>
            <a:ext cx="15972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3C5E2C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JetBrains Mono NL ExtraBold" panose="02000009000000000000" pitchFamily="49" charset="0"/>
              </a:rPr>
              <a:t>1XXX%</a:t>
            </a:r>
            <a:endParaRPr lang="en-US" altLang="zh-CN" sz="2800" dirty="0">
              <a:solidFill>
                <a:srgbClr val="3C5E2C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JetBrains Mono NL ExtraBold" panose="02000009000000000000" pitchFamily="49" charset="0"/>
            </a:endParaRPr>
          </a:p>
          <a:p>
            <a:pPr algn="ctr"/>
            <a:r>
              <a:rPr lang="zh-CN" altLang="en-US" sz="1000" dirty="0">
                <a:solidFill>
                  <a:srgbClr val="3C5E2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JetBrains Mono NL ExtraBold" panose="02000009000000000000" pitchFamily="49" charset="0"/>
              </a:rPr>
              <a:t>项目前后品牌人群扩容</a:t>
            </a:r>
            <a:endParaRPr lang="zh-CN" altLang="en-US" sz="1000" dirty="0">
              <a:solidFill>
                <a:srgbClr val="3C5E2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JetBrains Mono NL ExtraBold" panose="02000009000000000000" pitchFamily="49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380739" y="2529889"/>
            <a:ext cx="19618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3C5E2C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JetBrains Mono NL ExtraBold" panose="02000009000000000000" pitchFamily="49" charset="0"/>
              </a:rPr>
              <a:t>5XX%</a:t>
            </a:r>
            <a:endParaRPr lang="en-US" altLang="zh-CN" sz="2800" dirty="0">
              <a:solidFill>
                <a:srgbClr val="3C5E2C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JetBrains Mono NL ExtraBold" panose="02000009000000000000" pitchFamily="49" charset="0"/>
            </a:endParaRPr>
          </a:p>
          <a:p>
            <a:pPr algn="ctr"/>
            <a:r>
              <a:rPr lang="zh-CN" altLang="en-US" sz="1000" dirty="0">
                <a:solidFill>
                  <a:srgbClr val="3C5E2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JetBrains Mono NL ExtraBold" panose="02000009000000000000" pitchFamily="49" charset="0"/>
              </a:rPr>
              <a:t>项目前后品牌整体声量提升</a:t>
            </a:r>
            <a:endParaRPr lang="zh-CN" altLang="en-US" sz="1000" dirty="0">
              <a:solidFill>
                <a:srgbClr val="3C5E2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JetBrains Mono NL ExtraBold" panose="02000009000000000000" pitchFamily="49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364509" y="3172173"/>
            <a:ext cx="19943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3C5E2C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JetBrains Mono NL ExtraBold" panose="02000009000000000000" pitchFamily="49" charset="0"/>
              </a:rPr>
              <a:t>5XXX%</a:t>
            </a:r>
            <a:endParaRPr lang="en-US" altLang="zh-CN" sz="2800" dirty="0">
              <a:solidFill>
                <a:srgbClr val="3C5E2C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cs typeface="JetBrains Mono NL ExtraBold" panose="02000009000000000000" pitchFamily="49" charset="0"/>
            </a:endParaRPr>
          </a:p>
          <a:p>
            <a:pPr algn="ctr"/>
            <a:r>
              <a:rPr lang="zh-CN" altLang="en-US" sz="1000" dirty="0">
                <a:solidFill>
                  <a:srgbClr val="3C5E2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JetBrains Mono NL ExtraBold" panose="02000009000000000000" pitchFamily="49" charset="0"/>
              </a:rPr>
              <a:t>项目前后战纹系列日均提升</a:t>
            </a:r>
            <a:endParaRPr lang="zh-CN" altLang="en-US" sz="1000" dirty="0">
              <a:solidFill>
                <a:srgbClr val="3C5E2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JetBrains Mono NL ExtraBold" panose="02000009000000000000" pitchFamily="49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0561156" y="4313786"/>
            <a:ext cx="1601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rgbClr val="3C5E2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JetBrains Mono NL ExtraBold" panose="02000009000000000000" pitchFamily="49" charset="0"/>
              </a:rPr>
              <a:t>品牌提及词出现多个</a:t>
            </a:r>
            <a:endParaRPr lang="en-US" altLang="zh-CN" sz="1200" dirty="0">
              <a:solidFill>
                <a:srgbClr val="3C5E2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JetBrains Mono NL ExtraBold" panose="02000009000000000000" pitchFamily="49" charset="0"/>
            </a:endParaRPr>
          </a:p>
          <a:p>
            <a:pPr algn="ctr"/>
            <a:r>
              <a:rPr lang="zh-CN" altLang="en-US" sz="1200" dirty="0">
                <a:solidFill>
                  <a:srgbClr val="3C5E2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JetBrains Mono NL ExtraBold" panose="02000009000000000000" pitchFamily="49" charset="0"/>
              </a:rPr>
              <a:t>环保主题高端品牌</a:t>
            </a:r>
            <a:br>
              <a:rPr lang="en-US" altLang="zh-CN" sz="1200" dirty="0">
                <a:solidFill>
                  <a:srgbClr val="3C5E2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JetBrains Mono NL ExtraBold" panose="02000009000000000000" pitchFamily="49" charset="0"/>
              </a:rPr>
            </a:br>
            <a:endParaRPr lang="en-US" altLang="zh-CN" sz="1200" dirty="0">
              <a:solidFill>
                <a:srgbClr val="3C5E2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JetBrains Mono NL ExtraBold" panose="02000009000000000000" pitchFamily="49" charset="0"/>
            </a:endParaRPr>
          </a:p>
          <a:p>
            <a:pPr algn="ctr"/>
            <a:r>
              <a:rPr lang="zh-CN" altLang="en-US" sz="1200" dirty="0">
                <a:solidFill>
                  <a:srgbClr val="3C5E2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JetBrains Mono NL ExtraBold" panose="02000009000000000000" pitchFamily="49" charset="0"/>
              </a:rPr>
              <a:t>联名事件带动用户</a:t>
            </a:r>
            <a:endParaRPr lang="en-US" altLang="zh-CN" sz="1200" dirty="0">
              <a:solidFill>
                <a:srgbClr val="3C5E2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JetBrains Mono NL ExtraBold" panose="02000009000000000000" pitchFamily="49" charset="0"/>
            </a:endParaRPr>
          </a:p>
          <a:p>
            <a:pPr algn="ctr"/>
            <a:r>
              <a:rPr lang="zh-CN" altLang="en-US" sz="1200" dirty="0">
                <a:solidFill>
                  <a:srgbClr val="3C5E2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JetBrains Mono NL ExtraBold" panose="02000009000000000000" pitchFamily="49" charset="0"/>
              </a:rPr>
              <a:t>深化对于品牌环保</a:t>
            </a:r>
            <a:endParaRPr lang="en-US" altLang="zh-CN" sz="1200" dirty="0">
              <a:solidFill>
                <a:srgbClr val="3C5E2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JetBrains Mono NL ExtraBold" panose="02000009000000000000" pitchFamily="49" charset="0"/>
            </a:endParaRPr>
          </a:p>
          <a:p>
            <a:pPr algn="ctr"/>
            <a:r>
              <a:rPr lang="zh-CN" altLang="en-US" sz="1200" dirty="0">
                <a:solidFill>
                  <a:srgbClr val="3C5E2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JetBrains Mono NL ExtraBold" panose="02000009000000000000" pitchFamily="49" charset="0"/>
              </a:rPr>
              <a:t>形象的认知</a:t>
            </a:r>
            <a:endParaRPr lang="zh-CN" altLang="en-US" sz="1200" dirty="0">
              <a:solidFill>
                <a:srgbClr val="3C5E2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JetBrains Mono NL ExtraBold" panose="02000009000000000000" pitchFamily="49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696178" y="3146811"/>
            <a:ext cx="25716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产品体验区：</a:t>
            </a:r>
            <a:r>
              <a:rPr lang="zh-CN" altLang="en-US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用户可以现场体验坤灵新品，并获得试用装。</a:t>
            </a:r>
            <a:endParaRPr lang="en-US" altLang="zh-CN" sz="1400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1400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400" b="1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联动展示区：</a:t>
            </a:r>
            <a:r>
              <a:rPr lang="zh-CN" altLang="en-US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展示</a:t>
            </a:r>
            <a:r>
              <a:rPr lang="en-US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Patagonia</a:t>
            </a:r>
            <a:r>
              <a:rPr lang="zh-CN" altLang="en-US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环保服饰和</a:t>
            </a:r>
            <a:r>
              <a:rPr lang="en-US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Keep</a:t>
            </a:r>
            <a:r>
              <a:rPr lang="zh-CN" altLang="en-US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健身产品，传递环保和健康理念。</a:t>
            </a:r>
            <a:endParaRPr lang="zh-CN" altLang="en-US" sz="1400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417520" y="5019587"/>
            <a:ext cx="28741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</a:t>
            </a:r>
            <a:r>
              <a:rPr lang="zh-CN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与Keep合作，组织绿色</a:t>
            </a:r>
            <a:r>
              <a:rPr lang="en-US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</a:t>
            </a:r>
            <a:endParaRPr lang="en-US" altLang="zh-CN" sz="1400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  </a:t>
            </a:r>
            <a:r>
              <a:rPr lang="zh-CN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健康跑参与者穿着</a:t>
            </a:r>
            <a:endParaRPr lang="en-US" altLang="zh-CN" sz="1400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	</a:t>
            </a:r>
            <a:r>
              <a:rPr lang="zh-CN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Patagonia环保服饰</a:t>
            </a:r>
            <a:r>
              <a:rPr lang="en-US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</a:t>
            </a:r>
            <a:endParaRPr lang="en-US" altLang="zh-CN" sz="1400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</a:t>
            </a:r>
            <a:r>
              <a:rPr lang="zh-CN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完成跑步后可领取坤灵</a:t>
            </a:r>
            <a:r>
              <a:rPr lang="en-US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</a:t>
            </a:r>
            <a:endParaRPr lang="en-US" altLang="zh-CN" sz="1400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</a:t>
            </a:r>
            <a:r>
              <a:rPr lang="zh-CN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产品试用装</a:t>
            </a:r>
            <a:endParaRPr lang="zh-CN" altLang="zh-CN" sz="1400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  </a:t>
            </a:r>
            <a:r>
              <a:rPr lang="zh-CN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活动中设置环保知识</a:t>
            </a:r>
            <a:r>
              <a:rPr lang="en-US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endParaRPr lang="en-US" altLang="zh-CN" sz="1400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    </a:t>
            </a:r>
            <a:r>
              <a:rPr lang="zh-CN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问答和互动游戏，</a:t>
            </a:r>
            <a:r>
              <a:rPr lang="en-US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</a:t>
            </a:r>
            <a:endParaRPr lang="en-US" altLang="zh-CN" sz="1400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      </a:t>
            </a:r>
            <a:r>
              <a:rPr lang="zh-CN" altLang="zh-CN" sz="14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参与者可赢取礼品</a:t>
            </a:r>
            <a:endParaRPr lang="zh-CN" altLang="zh-CN" sz="1400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14362" y="2967184"/>
            <a:ext cx="1961240" cy="787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深化品牌</a:t>
            </a:r>
            <a:r>
              <a:rPr lang="zh-CN" altLang="en-US" sz="1600" b="1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环保</a:t>
            </a:r>
            <a:r>
              <a:rPr lang="zh-CN" altLang="en-US" sz="16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理念</a:t>
            </a:r>
            <a:endParaRPr lang="en-US" altLang="zh-CN" sz="1600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持续拉新</a:t>
            </a:r>
            <a:r>
              <a:rPr lang="zh-CN" altLang="en-US" sz="1600" b="1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年轻受众</a:t>
            </a:r>
            <a:endParaRPr lang="zh-CN" altLang="en-US" sz="1600" b="1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 t="6622" r="5743" b="22397"/>
          <a:stretch>
            <a:fillRect/>
          </a:stretch>
        </p:blipFill>
        <p:spPr>
          <a:xfrm>
            <a:off x="0" y="4172323"/>
            <a:ext cx="2434765" cy="2402045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67" name="文本框 66"/>
          <p:cNvSpPr txBox="1"/>
          <p:nvPr/>
        </p:nvSpPr>
        <p:spPr>
          <a:xfrm>
            <a:off x="155086" y="4563467"/>
            <a:ext cx="19205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传达“内外兼修”的理念，即通过健身和护肤共同实现全面的美丽和健康。</a:t>
            </a:r>
            <a:endParaRPr lang="en-US" altLang="zh-CN" sz="1200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1200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en-US" altLang="zh-CN" sz="12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Patagonia </a:t>
            </a:r>
            <a:r>
              <a:rPr lang="zh-CN" altLang="en-US" sz="12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的核心价值观与坤灵的绿色护肤理念相辅相成。合作可以进一步强化坤灵的环保形象，吸引</a:t>
            </a:r>
            <a:r>
              <a:rPr lang="zh-CN" altLang="en-US" sz="120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环保意识</a:t>
            </a:r>
            <a:r>
              <a:rPr lang="zh-CN" altLang="en-US" sz="1200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强的消费者。</a:t>
            </a:r>
            <a:endParaRPr lang="zh-CN" altLang="en-US" sz="1200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3426495" y="143172"/>
            <a:ext cx="6500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gradFill flip="none" rotWithShape="1">
                  <a:gsLst>
                    <a:gs pos="0">
                      <a:srgbClr val="518031"/>
                    </a:gs>
                    <a:gs pos="70000">
                      <a:srgbClr val="3C5E2C"/>
                    </a:gs>
                  </a:gsLst>
                  <a:lin ang="5400000" scaled="1"/>
                  <a:tileRect/>
                </a:gra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Kling × Keep × Patagonia</a:t>
            </a:r>
            <a:endParaRPr lang="zh-CN" altLang="en-US" sz="3200" dirty="0">
              <a:gradFill flip="none" rotWithShape="1">
                <a:gsLst>
                  <a:gs pos="0">
                    <a:srgbClr val="518031"/>
                  </a:gs>
                  <a:gs pos="70000">
                    <a:srgbClr val="3C5E2C"/>
                  </a:gs>
                </a:gsLst>
                <a:lin ang="5400000" scaled="1"/>
                <a:tileRect/>
              </a:gra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4635">
            <a:off x="9451738" y="2412479"/>
            <a:ext cx="956153" cy="956153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9913"/>
          <a:stretch>
            <a:fillRect/>
          </a:stretch>
        </p:blipFill>
        <p:spPr>
          <a:xfrm rot="21410497">
            <a:off x="6998837" y="4210453"/>
            <a:ext cx="1566401" cy="27795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/>
          <a:stretch>
            <a:fillRect/>
          </a:stretch>
        </p:blipFill>
        <p:spPr>
          <a:xfrm>
            <a:off x="2580564" y="3197743"/>
            <a:ext cx="804701" cy="1469415"/>
          </a:xfrm>
          <a:prstGeom prst="round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9"/>
          <a:stretch>
            <a:fillRect/>
          </a:stretch>
        </p:blipFill>
        <p:spPr>
          <a:xfrm>
            <a:off x="3614870" y="3194816"/>
            <a:ext cx="806104" cy="1472342"/>
          </a:xfrm>
          <a:prstGeom prst="round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50" y="5219704"/>
            <a:ext cx="1031052" cy="1546578"/>
          </a:xfrm>
          <a:prstGeom prst="round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7" b="34511"/>
          <a:stretch>
            <a:fillRect/>
          </a:stretch>
        </p:blipFill>
        <p:spPr>
          <a:xfrm>
            <a:off x="5084156" y="4749596"/>
            <a:ext cx="1339401" cy="1319574"/>
          </a:xfrm>
          <a:prstGeom prst="round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5"/>
          <a:stretch>
            <a:fillRect/>
          </a:stretch>
        </p:blipFill>
        <p:spPr>
          <a:xfrm>
            <a:off x="3617808" y="5218916"/>
            <a:ext cx="800227" cy="1547366"/>
          </a:xfrm>
          <a:prstGeom prst="round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1" b="38609"/>
          <a:stretch>
            <a:fillRect/>
          </a:stretch>
        </p:blipFill>
        <p:spPr>
          <a:xfrm>
            <a:off x="5083679" y="3044633"/>
            <a:ext cx="1340355" cy="1330325"/>
          </a:xfrm>
          <a:prstGeom prst="round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6629400" y="3422561"/>
            <a:ext cx="68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UGC</a:t>
            </a:r>
            <a:endParaRPr lang="en-US" altLang="zh-CN" sz="1600" b="1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/>
            <a:r>
              <a:rPr lang="zh-CN" altLang="en-US" sz="1600" b="1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包围</a:t>
            </a:r>
            <a:endParaRPr lang="en-US" altLang="zh-CN" sz="1600" b="1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/>
            <a:r>
              <a:rPr lang="en-US" altLang="zh-CN" sz="1600" b="1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PGC</a:t>
            </a:r>
            <a:endParaRPr lang="zh-CN" altLang="en-US" sz="1600" b="1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6629400" y="4570403"/>
            <a:ext cx="68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KOC</a:t>
            </a:r>
            <a:r>
              <a:rPr lang="zh-CN" altLang="en-US" sz="1600" b="1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包围</a:t>
            </a:r>
            <a:r>
              <a:rPr lang="en-US" altLang="zh-CN" sz="1600" b="1" dirty="0">
                <a:solidFill>
                  <a:srgbClr val="3C5E2C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KOL</a:t>
            </a:r>
            <a:endParaRPr lang="zh-CN" altLang="en-US" sz="1600" b="1" dirty="0">
              <a:solidFill>
                <a:srgbClr val="3C5E2C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"/>
          <p:cNvSpPr/>
          <p:nvPr/>
        </p:nvSpPr>
        <p:spPr>
          <a:xfrm rot="18025087">
            <a:off x="12552137" y="-2116767"/>
            <a:ext cx="7823033" cy="12984286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矩形: 圆角 3"/>
          <p:cNvSpPr/>
          <p:nvPr/>
        </p:nvSpPr>
        <p:spPr>
          <a:xfrm>
            <a:off x="806369" y="237623"/>
            <a:ext cx="10579261" cy="6382754"/>
          </a:xfrm>
          <a:prstGeom prst="roundRect">
            <a:avLst>
              <a:gd name="adj" fmla="val 8071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7622" t="-3723" r="-7622" b="-3723"/>
            </a:stretch>
          </a:blipFill>
          <a:ln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1229465" y="407393"/>
            <a:ext cx="9733069" cy="8667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1229465" y="1443925"/>
            <a:ext cx="4866535" cy="500668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102330" y="407352"/>
            <a:ext cx="5490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lvl="1" indent="-203835" algn="ctr"/>
            <a:r>
              <a:rPr lang="zh-CN" altLang="en-US" sz="5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活动举办</a:t>
            </a:r>
            <a:endParaRPr lang="zh-CN" altLang="en-US" sz="5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6388100" y="1443925"/>
            <a:ext cx="4574433" cy="500668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41013" y="1567283"/>
            <a:ext cx="44434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lvl="1" indent="-203835" algn="ctr"/>
            <a:r>
              <a:rPr lang="zh-CN" altLang="en-US" sz="54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社媒活动</a:t>
            </a:r>
            <a:endParaRPr lang="zh-CN" altLang="en-US" sz="54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04049" y="946376"/>
            <a:ext cx="3968007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8041" y="237623"/>
            <a:ext cx="3968007" cy="6858000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519097" y="2555157"/>
            <a:ext cx="4312440" cy="351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1568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100" b="1" i="0" u="none" strike="noStrike" cap="none" normalizeH="0" baseline="0" dirty="0">
              <a:ln>
                <a:noFill/>
              </a:ln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000" b="1" i="0" u="none" strike="noStrike" cap="none" normalizeH="0" baseline="0" dirty="0">
                <a:ln>
                  <a:noFill/>
                </a:ln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行业合作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000" i="0" u="none" strike="noStrike" cap="none" normalizeH="0" baseline="0" dirty="0">
                <a:ln>
                  <a:noFill/>
                </a:ln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寻找与健康护肤理念相符的其他品牌或健康专家进行跨界合作，如与健康饮食、瑜伽或健身品牌联名，共同举办活动或合作开发产品。</a:t>
            </a:r>
            <a:endParaRPr kumimoji="0" lang="en-US" altLang="zh-CN" sz="2000" i="0" u="none" strike="noStrike" cap="none" normalizeH="0" baseline="0" dirty="0">
              <a:ln>
                <a:noFill/>
              </a:ln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000" i="0" u="none" strike="noStrike" cap="none" normalizeH="0" baseline="0" dirty="0">
              <a:ln>
                <a:noFill/>
              </a:ln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100" i="0" u="none" strike="noStrike" cap="none" normalizeH="0" baseline="0" dirty="0">
              <a:ln>
                <a:noFill/>
              </a:ln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000" b="1" i="0" u="none" strike="noStrike" cap="none" normalizeH="0" baseline="0" dirty="0">
                <a:ln>
                  <a:noFill/>
                </a:ln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名人或KOL合作</a:t>
            </a:r>
            <a:endParaRPr kumimoji="0" lang="en-US" altLang="zh-CN" sz="2000" i="0" u="none" strike="noStrike" cap="none" normalizeH="0" baseline="0" dirty="0">
              <a:ln>
                <a:noFill/>
              </a:ln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000" i="0" u="none" strike="noStrike" cap="none" normalizeH="0" baseline="0" dirty="0">
                <a:ln>
                  <a:noFill/>
                </a:ln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与在健康和美容领域有影响力的名人或KOL合作，通过他们的推荐来提升品牌的认知度和可信度</a:t>
            </a:r>
            <a:endParaRPr kumimoji="0" lang="zh-CN" altLang="zh-CN" sz="3200" i="0" u="none" strike="noStrike" cap="none" normalizeH="0" baseline="0" dirty="0">
              <a:ln>
                <a:noFill/>
              </a:ln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587383" y="1537876"/>
            <a:ext cx="41758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marR="0" lvl="1" indent="-203835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zh-CN" sz="54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合作与联名</a:t>
            </a:r>
            <a:endParaRPr lang="en-US" altLang="zh-CN" sz="54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229466" y="2613971"/>
            <a:ext cx="4866534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话题挑战</a:t>
            </a:r>
            <a:endParaRPr lang="en-US" altLang="zh-CN" sz="20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发起社交媒体挑战，鼓励用户使用产品并分享他们的体验。例如，“#30天蜕变挑战”可鼓励消费者使用产品30天，并分享他们的皮肤变化。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直播活动</a:t>
            </a:r>
            <a:endParaRPr lang="en-US" altLang="zh-CN" sz="20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利用社交媒体平台的直播功能进行产品展示，教育消费者如何正确使用产品，并实时回答消费者问题。</a:t>
            </a:r>
            <a:endParaRPr lang="zh-CN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806369" y="237623"/>
            <a:ext cx="10579261" cy="6382754"/>
          </a:xfrm>
          <a:prstGeom prst="roundRect">
            <a:avLst>
              <a:gd name="adj" fmla="val 8071"/>
            </a:avLst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Blur radius="2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3129" t="-3723" r="-2115" b="-3723"/>
            </a:stretch>
          </a:blipFill>
          <a:ln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1229465" y="407393"/>
            <a:ext cx="9733069" cy="8667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1229465" y="1443925"/>
            <a:ext cx="4866535" cy="500668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6388100" y="1443925"/>
            <a:ext cx="4574433" cy="500668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29466" y="1567283"/>
            <a:ext cx="4866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lvl="1" indent="-203835" algn="ctr"/>
            <a:r>
              <a:rPr lang="zh-CN" altLang="en-US" sz="54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限时促销</a:t>
            </a:r>
            <a:endParaRPr lang="zh-CN" altLang="en-US" sz="54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04049" y="946376"/>
            <a:ext cx="3968007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041" y="237623"/>
            <a:ext cx="3968007" cy="6858000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519097" y="2508993"/>
            <a:ext cx="4312440" cy="36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1568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200" b="1" i="0" u="none" strike="noStrike" cap="none" normalizeH="0" baseline="0" dirty="0">
              <a:ln>
                <a:noFill/>
              </a:ln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normalizeH="0" baseline="0" dirty="0">
                <a:ln>
                  <a:noFill/>
                </a:ln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体验店</a:t>
            </a:r>
            <a:endParaRPr kumimoji="0" lang="en-US" altLang="zh-CN" sz="2400" b="1" i="0" u="none" strike="noStrike" cap="none" normalizeH="0" baseline="0" dirty="0">
              <a:ln>
                <a:noFill/>
              </a:ln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i="0" u="none" strike="noStrike" cap="none" normalizeH="0" baseline="0" dirty="0">
                <a:ln>
                  <a:noFill/>
                </a:ln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在主要城市开设快闪店或临时体验店，让消费者亲身体验产品，并提供个性化咨询服务。</a:t>
            </a:r>
            <a:endParaRPr kumimoji="0" lang="en-US" altLang="zh-CN" sz="2400" i="0" u="none" strike="noStrike" cap="none" normalizeH="0" baseline="0" dirty="0">
              <a:ln>
                <a:noFill/>
              </a:ln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i="0" u="none" strike="noStrike" cap="none" normalizeH="0" baseline="0" dirty="0">
              <a:ln>
                <a:noFill/>
              </a:ln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normalizeH="0" baseline="0" dirty="0">
                <a:ln>
                  <a:noFill/>
                </a:ln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健康和美容活动</a:t>
            </a:r>
            <a:endParaRPr lang="en-US" altLang="zh-CN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i="0" u="none" strike="noStrike" cap="none" normalizeH="0" baseline="0" dirty="0">
                <a:ln>
                  <a:noFill/>
                </a:ln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参与健康、美容和贸易展览会，提供产品样品和现场咨询，直接与目标消费者互动。</a:t>
            </a:r>
            <a:endParaRPr kumimoji="0" lang="zh-CN" altLang="en-US" sz="2400" i="0" u="none" strike="noStrike" cap="none" normalizeH="0" baseline="0" dirty="0">
              <a:ln>
                <a:noFill/>
              </a:ln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88100" y="1537876"/>
            <a:ext cx="4574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marR="0" lvl="1" indent="-203835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54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体验营销</a:t>
            </a:r>
            <a:endParaRPr lang="en-US" altLang="zh-CN" sz="54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229466" y="2644750"/>
            <a:ext cx="486653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节假日促销</a:t>
            </a:r>
            <a:endParaRPr lang="en-US" altLang="zh-CN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在重要节日或纪念日提供限时折扣或特别套装，吸引消费者在特定时间内购买。</a:t>
            </a:r>
            <a:endParaRPr lang="en-US" altLang="zh-CN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会员计划</a:t>
            </a:r>
            <a:endParaRPr lang="en-US" altLang="zh-CN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设立会员计划，为回头客提供积分累积、生日礼物、专属折扣等优惠，以增强客户忠诚度。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02330" y="407352"/>
            <a:ext cx="5490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lvl="1" indent="-203835" algn="ctr"/>
            <a:r>
              <a:rPr lang="zh-CN" altLang="en-US" sz="5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活动举办</a:t>
            </a:r>
            <a:endParaRPr lang="zh-CN" altLang="en-US" sz="5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806369" y="237623"/>
            <a:ext cx="10579261" cy="6382754"/>
          </a:xfrm>
          <a:prstGeom prst="roundRect">
            <a:avLst>
              <a:gd name="adj" fmla="val 8071"/>
            </a:avLst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Blur radius="2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3129" t="-3723" r="-2115" b="-3723"/>
            </a:stretch>
          </a:blipFill>
          <a:ln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1229465" y="407393"/>
            <a:ext cx="9733069" cy="8667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1229465" y="1443925"/>
            <a:ext cx="4866535" cy="4820688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915934" y="407352"/>
            <a:ext cx="78630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lvl="1" indent="-203835" algn="ctr"/>
            <a:r>
              <a:rPr lang="zh-CN" altLang="en-US" sz="5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环境</a:t>
            </a:r>
            <a:r>
              <a:rPr lang="en-US" altLang="zh-CN" sz="5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 &amp; </a:t>
            </a:r>
            <a:r>
              <a:rPr lang="zh-CN" altLang="en-US" sz="5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责任</a:t>
            </a:r>
            <a:endParaRPr lang="zh-CN" altLang="en-US" sz="5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6388100" y="1443925"/>
            <a:ext cx="4574433" cy="4820688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41013" y="1567283"/>
            <a:ext cx="44434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lvl="1" indent="-203835" algn="ctr"/>
            <a:r>
              <a:rPr lang="zh-CN" altLang="en-US" sz="54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绿色营销</a:t>
            </a:r>
            <a:endParaRPr lang="zh-CN" altLang="en-US" sz="54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04049" y="946376"/>
            <a:ext cx="3968007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041" y="237623"/>
            <a:ext cx="3968007" cy="6858000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519096" y="3032214"/>
            <a:ext cx="4312441" cy="256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1568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参与或捐助与社会福祉相关的活动和组织，如支持女性健康、青少年教育等，增加品牌的社会价值感和责任感。</a:t>
            </a:r>
            <a:endParaRPr lang="zh-CN" altLang="zh-CN" sz="32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587383" y="1537876"/>
            <a:ext cx="41758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marR="0" lvl="1" indent="-203835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54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社会责任</a:t>
            </a:r>
            <a:endParaRPr lang="en-US" altLang="zh-CN" sz="54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229466" y="2831761"/>
            <a:ext cx="486653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强调品牌的环保理念和可持续发展实践，如使用可回收包装、支持环保项目等，以吸引越来越多关注环境保护的消费者。</a:t>
            </a:r>
            <a:endParaRPr lang="zh-CN" altLang="en-US" sz="32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/>
          <p:nvPr/>
        </p:nvSpPr>
        <p:spPr>
          <a:xfrm rot="7314220">
            <a:off x="-8263726" y="-8164659"/>
            <a:ext cx="8552126" cy="14194399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2" name="文本框 11"/>
          <p:cNvSpPr txBox="1"/>
          <p:nvPr/>
        </p:nvSpPr>
        <p:spPr>
          <a:xfrm>
            <a:off x="0" y="-662686"/>
            <a:ext cx="1552534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3900" dirty="0">
                <a:solidFill>
                  <a:srgbClr val="BBD3B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Price</a:t>
            </a:r>
            <a:endParaRPr lang="zh-CN" altLang="en-US" sz="23900" dirty="0">
              <a:solidFill>
                <a:srgbClr val="BBD3B9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8544134" y="-8880447"/>
            <a:ext cx="12862560" cy="12862560"/>
          </a:xfrm>
          <a:prstGeom prst="ellipse">
            <a:avLst/>
          </a:prstGeom>
          <a:solidFill>
            <a:srgbClr val="BFCD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-1927374" y="4041684"/>
            <a:ext cx="4833425" cy="4833425"/>
          </a:xfrm>
          <a:prstGeom prst="ellipse">
            <a:avLst/>
          </a:prstGeom>
          <a:solidFill>
            <a:srgbClr val="A8C7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F4D9"/>
              </a:solidFill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564640" y="1450188"/>
            <a:ext cx="9062720" cy="4218336"/>
          </a:xfrm>
          <a:prstGeom prst="round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7265" t="-34378" r="-17265" b="-28198"/>
            </a:stretch>
          </a:blipFill>
          <a:ln w="28575"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Freeform 10"/>
          <p:cNvSpPr/>
          <p:nvPr/>
        </p:nvSpPr>
        <p:spPr>
          <a:xfrm>
            <a:off x="6153285" y="1349892"/>
            <a:ext cx="8552126" cy="14194399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7" name="文本框 6"/>
          <p:cNvSpPr txBox="1"/>
          <p:nvPr/>
        </p:nvSpPr>
        <p:spPr>
          <a:xfrm>
            <a:off x="2098067" y="1982001"/>
            <a:ext cx="7995866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99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价格</a:t>
            </a:r>
            <a:endParaRPr lang="zh-CN" altLang="en-US" sz="19900" dirty="0">
              <a:solidFill>
                <a:srgbClr val="5E8A57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76010" y="1589092"/>
            <a:ext cx="396800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0"/>
          <p:cNvSpPr/>
          <p:nvPr/>
        </p:nvSpPr>
        <p:spPr>
          <a:xfrm>
            <a:off x="-8796031" y="698772"/>
            <a:ext cx="8552126" cy="14194399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7" name="矩形: 圆角 6"/>
          <p:cNvSpPr/>
          <p:nvPr/>
        </p:nvSpPr>
        <p:spPr>
          <a:xfrm>
            <a:off x="806369" y="237623"/>
            <a:ext cx="10579261" cy="6382754"/>
          </a:xfrm>
          <a:prstGeom prst="roundRect">
            <a:avLst>
              <a:gd name="adj" fmla="val 8071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7622" t="-3723" r="-7622" b="-3723"/>
            </a:stretch>
          </a:blipFill>
          <a:ln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5" name="箭头: 右 64"/>
          <p:cNvSpPr/>
          <p:nvPr/>
        </p:nvSpPr>
        <p:spPr>
          <a:xfrm>
            <a:off x="806369" y="1187840"/>
            <a:ext cx="10579261" cy="469244"/>
          </a:xfrm>
          <a:prstGeom prst="rightArrow">
            <a:avLst>
              <a:gd name="adj1" fmla="val 50000"/>
              <a:gd name="adj2" fmla="val 45854"/>
            </a:avLst>
          </a:prstGeom>
          <a:gradFill flip="none" rotWithShape="1">
            <a:gsLst>
              <a:gs pos="0">
                <a:srgbClr val="E2E2E2"/>
              </a:gs>
              <a:gs pos="70000">
                <a:srgbClr val="D9D9D9"/>
              </a:gs>
            </a:gsLst>
            <a:lin ang="5400000" scaled="1"/>
            <a:tileRect/>
          </a:gradFill>
          <a:ln>
            <a:solidFill>
              <a:srgbClr val="EEF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aphicFrame>
        <p:nvGraphicFramePr>
          <p:cNvPr id="2" name="图示 1"/>
          <p:cNvGraphicFramePr/>
          <p:nvPr/>
        </p:nvGraphicFramePr>
        <p:xfrm>
          <a:off x="3295031" y="1935183"/>
          <a:ext cx="3144253" cy="3444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图示 4"/>
          <p:cNvGraphicFramePr/>
          <p:nvPr/>
        </p:nvGraphicFramePr>
        <p:xfrm>
          <a:off x="6165319" y="2257177"/>
          <a:ext cx="3210909" cy="2618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6" name="图示 5"/>
          <p:cNvGraphicFramePr/>
          <p:nvPr/>
        </p:nvGraphicFramePr>
        <p:xfrm>
          <a:off x="1194483" y="1922046"/>
          <a:ext cx="2100548" cy="1465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3" name="图示 12"/>
          <p:cNvGraphicFramePr/>
          <p:nvPr/>
        </p:nvGraphicFramePr>
        <p:xfrm>
          <a:off x="1126600" y="3899633"/>
          <a:ext cx="2280015" cy="1487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54" name="矩形: 圆角 53"/>
          <p:cNvSpPr/>
          <p:nvPr/>
        </p:nvSpPr>
        <p:spPr>
          <a:xfrm>
            <a:off x="9666514" y="2623457"/>
            <a:ext cx="1465943" cy="2540000"/>
          </a:xfrm>
          <a:prstGeom prst="roundRect">
            <a:avLst/>
          </a:prstGeom>
          <a:noFill/>
          <a:ln w="57150">
            <a:solidFill>
              <a:srgbClr val="D8D8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5" name="矩形: 圆角 54"/>
          <p:cNvSpPr/>
          <p:nvPr/>
        </p:nvSpPr>
        <p:spPr>
          <a:xfrm>
            <a:off x="9535886" y="3128643"/>
            <a:ext cx="310095" cy="1529628"/>
          </a:xfrm>
          <a:prstGeom prst="roundRect">
            <a:avLst/>
          </a:prstGeom>
          <a:gradFill flip="none" rotWithShape="1">
            <a:gsLst>
              <a:gs pos="0">
                <a:srgbClr val="E6F3DA"/>
              </a:gs>
              <a:gs pos="70000">
                <a:srgbClr val="E2F0D9"/>
              </a:gs>
            </a:gsLst>
            <a:lin ang="5400000" scaled="1"/>
            <a:tileRect/>
          </a:gradFill>
          <a:ln w="28575">
            <a:solidFill>
              <a:srgbClr val="548235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548235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购后使用</a:t>
            </a:r>
            <a:endParaRPr lang="zh-CN" altLang="en-US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9976609" y="2985516"/>
            <a:ext cx="9961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548235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收藏店铺</a:t>
            </a:r>
            <a:endParaRPr lang="en-US" altLang="zh-CN" sz="16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16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600" b="1" dirty="0">
                <a:solidFill>
                  <a:srgbClr val="548235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咨询客服</a:t>
            </a:r>
            <a:endParaRPr lang="en-US" altLang="zh-CN" sz="16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16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600" b="1" dirty="0">
                <a:solidFill>
                  <a:srgbClr val="548235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品牌复购</a:t>
            </a:r>
            <a:endParaRPr lang="en-US" altLang="zh-CN" sz="16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16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1600" b="1" dirty="0">
                <a:solidFill>
                  <a:srgbClr val="548235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推荐他人</a:t>
            </a:r>
            <a:endParaRPr lang="en-US" altLang="zh-CN" sz="16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7" name="矩形: 圆角 56"/>
          <p:cNvSpPr/>
          <p:nvPr/>
        </p:nvSpPr>
        <p:spPr>
          <a:xfrm>
            <a:off x="1052313" y="1187840"/>
            <a:ext cx="2354302" cy="469244"/>
          </a:xfrm>
          <a:prstGeom prst="roundRect">
            <a:avLst/>
          </a:prstGeom>
          <a:gradFill flip="none" rotWithShape="1">
            <a:gsLst>
              <a:gs pos="0">
                <a:srgbClr val="FFF0B7"/>
              </a:gs>
              <a:gs pos="70000">
                <a:srgbClr val="FFEBB2"/>
              </a:gs>
            </a:gsLst>
            <a:lin ang="5400000" scaled="1"/>
            <a:tileRect/>
          </a:gradFill>
          <a:ln w="28575" cap="flat" cmpd="sng" algn="ctr">
            <a:solidFill>
              <a:srgbClr val="BF9000"/>
            </a:solidFill>
            <a:prstDash val="dash"/>
            <a:miter lim="800000"/>
          </a:ln>
          <a:effectLst/>
        </p:spPr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algn="ctr"/>
            <a:r>
              <a:rPr lang="zh-CN" altLang="en-US" b="1">
                <a:solidFill>
                  <a:srgbClr val="BF9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需求产生</a:t>
            </a:r>
            <a:endParaRPr lang="en-US" altLang="zh-CN" b="1" dirty="0">
              <a:solidFill>
                <a:srgbClr val="BF9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8" name="矩形: 圆角 57"/>
          <p:cNvSpPr/>
          <p:nvPr/>
        </p:nvSpPr>
        <p:spPr>
          <a:xfrm>
            <a:off x="4044142" y="1187840"/>
            <a:ext cx="1940164" cy="469244"/>
          </a:xfrm>
          <a:prstGeom prst="roundRect">
            <a:avLst/>
          </a:prstGeom>
          <a:gradFill flip="none" rotWithShape="1">
            <a:gsLst>
              <a:gs pos="0">
                <a:srgbClr val="FEEEDF"/>
              </a:gs>
              <a:gs pos="70000">
                <a:srgbClr val="FEE8DB"/>
              </a:gs>
            </a:gsLst>
            <a:lin ang="5400000" scaled="1"/>
            <a:tileRect/>
          </a:gradFill>
          <a:ln w="28575">
            <a:solidFill>
              <a:srgbClr val="BD6426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BD642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品牌决策</a:t>
            </a:r>
            <a:endParaRPr lang="en-US" altLang="zh-CN" b="1" dirty="0">
              <a:solidFill>
                <a:srgbClr val="BD642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9" name="矩形: 圆角 58"/>
          <p:cNvSpPr/>
          <p:nvPr/>
        </p:nvSpPr>
        <p:spPr>
          <a:xfrm>
            <a:off x="6621833" y="1187840"/>
            <a:ext cx="1940164" cy="469244"/>
          </a:xfrm>
          <a:prstGeom prst="roundRect">
            <a:avLst/>
          </a:prstGeom>
          <a:gradFill flip="none" rotWithShape="1">
            <a:gsLst>
              <a:gs pos="0">
                <a:srgbClr val="E6F3DA"/>
              </a:gs>
              <a:gs pos="70000">
                <a:srgbClr val="E2F0D9"/>
              </a:gs>
            </a:gsLst>
            <a:lin ang="5400000" scaled="1"/>
            <a:tileRect/>
          </a:gradFill>
          <a:ln w="28575">
            <a:solidFill>
              <a:srgbClr val="548235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548235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购买下单</a:t>
            </a:r>
            <a:endParaRPr lang="en-US" altLang="zh-CN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0" name="矩形: 圆角 59"/>
          <p:cNvSpPr/>
          <p:nvPr/>
        </p:nvSpPr>
        <p:spPr>
          <a:xfrm>
            <a:off x="9111974" y="1187840"/>
            <a:ext cx="1940164" cy="469244"/>
          </a:xfrm>
          <a:prstGeom prst="roundRect">
            <a:avLst/>
          </a:prstGeom>
          <a:gradFill flip="none" rotWithShape="1">
            <a:gsLst>
              <a:gs pos="0">
                <a:srgbClr val="E6F3DA"/>
              </a:gs>
              <a:gs pos="70000">
                <a:srgbClr val="E2F0D9"/>
              </a:gs>
            </a:gsLst>
            <a:lin ang="5400000" scaled="1"/>
            <a:tileRect/>
          </a:gradFill>
          <a:ln w="28575">
            <a:solidFill>
              <a:srgbClr val="548235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548235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购</a:t>
            </a:r>
            <a:r>
              <a:rPr lang="zh-CN" altLang="en-US" b="1">
                <a:solidFill>
                  <a:srgbClr val="548235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后行为</a:t>
            </a:r>
            <a:endParaRPr lang="en-US" altLang="zh-CN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1052314" y="5900149"/>
            <a:ext cx="2354302" cy="383626"/>
          </a:xfrm>
          <a:prstGeom prst="rect">
            <a:avLst/>
          </a:prstGeom>
          <a:gradFill flip="none" rotWithShape="1">
            <a:gsLst>
              <a:gs pos="0">
                <a:srgbClr val="C0C0C0"/>
              </a:gs>
              <a:gs pos="70000">
                <a:srgbClr val="ACACA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为什么买</a:t>
            </a:r>
            <a:endParaRPr lang="en-US" altLang="zh-CN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477580" y="5900149"/>
            <a:ext cx="3144253" cy="383626"/>
          </a:xfrm>
          <a:prstGeom prst="rect">
            <a:avLst/>
          </a:prstGeom>
          <a:gradFill flip="none" rotWithShape="1">
            <a:gsLst>
              <a:gs pos="0">
                <a:srgbClr val="C0C0C0"/>
              </a:gs>
              <a:gs pos="70000">
                <a:srgbClr val="ACACA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买哪个</a:t>
            </a:r>
            <a:endParaRPr lang="en-US" altLang="zh-CN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692798" y="5900149"/>
            <a:ext cx="2726974" cy="383626"/>
          </a:xfrm>
          <a:prstGeom prst="rect">
            <a:avLst/>
          </a:prstGeom>
          <a:gradFill flip="none" rotWithShape="1">
            <a:gsLst>
              <a:gs pos="0">
                <a:srgbClr val="C0C0C0"/>
              </a:gs>
              <a:gs pos="70000">
                <a:srgbClr val="ACACA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在哪买</a:t>
            </a:r>
            <a:endParaRPr lang="en-US" altLang="zh-CN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9490734" y="5900149"/>
            <a:ext cx="1641724" cy="383626"/>
          </a:xfrm>
          <a:prstGeom prst="rect">
            <a:avLst/>
          </a:prstGeom>
          <a:gradFill flip="none" rotWithShape="1">
            <a:gsLst>
              <a:gs pos="0">
                <a:srgbClr val="C0C0C0"/>
              </a:gs>
              <a:gs pos="70000">
                <a:srgbClr val="ACACA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体验如何</a:t>
            </a:r>
            <a:endParaRPr lang="en-US" altLang="zh-CN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735519" y="2492967"/>
            <a:ext cx="10184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b="1" dirty="0">
                <a:solidFill>
                  <a:srgbClr val="BF9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主动了解</a:t>
            </a:r>
            <a:endParaRPr lang="zh-CN" altLang="en-US" sz="1500" b="1" dirty="0">
              <a:solidFill>
                <a:srgbClr val="BF9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aphicFrame>
        <p:nvGraphicFramePr>
          <p:cNvPr id="69" name="图示 68"/>
          <p:cNvGraphicFramePr/>
          <p:nvPr/>
        </p:nvGraphicFramePr>
        <p:xfrm>
          <a:off x="1194483" y="3886496"/>
          <a:ext cx="2100548" cy="1465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pic>
        <p:nvPicPr>
          <p:cNvPr id="77" name="图片 7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3555" y="2918990"/>
            <a:ext cx="1643202" cy="1643202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0153">
            <a:off x="7299968" y="2721577"/>
            <a:ext cx="1564015" cy="1564014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1735518" y="4457417"/>
            <a:ext cx="10184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b="1" dirty="0">
                <a:solidFill>
                  <a:srgbClr val="BF9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广告推送</a:t>
            </a:r>
            <a:endParaRPr lang="zh-CN" altLang="en-US" sz="1500" b="1" dirty="0">
              <a:solidFill>
                <a:srgbClr val="BF9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4446938" y="3376924"/>
            <a:ext cx="85629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solidFill>
                  <a:srgbClr val="BD6426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信息获取</a:t>
            </a:r>
            <a:endParaRPr lang="zh-CN" altLang="en-US" sz="2400" b="1" dirty="0">
              <a:solidFill>
                <a:srgbClr val="BD6426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7410850" y="3243404"/>
            <a:ext cx="924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548235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渠道选择</a:t>
            </a:r>
            <a:endParaRPr lang="zh-CN" altLang="en-US" sz="2400" b="1" dirty="0">
              <a:solidFill>
                <a:srgbClr val="548235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8" name="矩形: 圆角 77"/>
          <p:cNvSpPr/>
          <p:nvPr/>
        </p:nvSpPr>
        <p:spPr>
          <a:xfrm>
            <a:off x="1052312" y="407394"/>
            <a:ext cx="10080145" cy="562708"/>
          </a:xfrm>
          <a:prstGeom prst="roundRect">
            <a:avLst>
              <a:gd name="adj" fmla="val 50000"/>
            </a:avLst>
          </a:prstGeom>
          <a:solidFill>
            <a:srgbClr val="5E8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5076216" y="375607"/>
            <a:ext cx="2039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购买路径</a:t>
            </a:r>
            <a:endParaRPr lang="zh-CN" altLang="en-US" sz="3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4635">
            <a:off x="9245359" y="2253765"/>
            <a:ext cx="956153" cy="956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"/>
          <p:cNvSpPr/>
          <p:nvPr/>
        </p:nvSpPr>
        <p:spPr>
          <a:xfrm rot="14645490">
            <a:off x="11362315" y="-9010952"/>
            <a:ext cx="8552126" cy="14194399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8" name="矩形: 圆角 37"/>
          <p:cNvSpPr/>
          <p:nvPr/>
        </p:nvSpPr>
        <p:spPr>
          <a:xfrm>
            <a:off x="377345" y="1089870"/>
            <a:ext cx="11628402" cy="537799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76" name="矩形: 圆角 1175"/>
          <p:cNvSpPr/>
          <p:nvPr/>
        </p:nvSpPr>
        <p:spPr>
          <a:xfrm>
            <a:off x="3895032" y="1908389"/>
            <a:ext cx="1879828" cy="9636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3A463A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24549" y="198541"/>
            <a:ext cx="3968007" cy="6858000"/>
          </a:xfrm>
          <a:prstGeom prst="rect">
            <a:avLst/>
          </a:prstGeom>
        </p:spPr>
      </p:pic>
      <p:sp>
        <p:nvSpPr>
          <p:cNvPr id="41" name="椭圆 40"/>
          <p:cNvSpPr/>
          <p:nvPr/>
        </p:nvSpPr>
        <p:spPr>
          <a:xfrm>
            <a:off x="3650497" y="-15051314"/>
            <a:ext cx="1164805" cy="11648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3297416" y="22439086"/>
            <a:ext cx="1164805" cy="11648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-26877784" y="5693195"/>
            <a:ext cx="1164805" cy="11648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37979302" y="5196489"/>
            <a:ext cx="1164805" cy="11648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9403195" y="6520324"/>
            <a:ext cx="2788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859E76"/>
                </a:solidFill>
                <a:latin typeface="Sitka Display" panose="02000505000000020004" pitchFamily="2" charset="0"/>
              </a:rPr>
              <a:t>Data source:</a:t>
            </a:r>
            <a:r>
              <a:rPr lang="zh-CN" altLang="en-US" sz="1600" dirty="0">
                <a:solidFill>
                  <a:srgbClr val="859E76"/>
                </a:solidFill>
                <a:latin typeface="Sitka Display" panose="02000505000000020004" pitchFamily="2" charset="0"/>
              </a:rPr>
              <a:t> </a:t>
            </a:r>
            <a:r>
              <a:rPr lang="en-US" altLang="zh-CN" sz="1600" dirty="0" err="1">
                <a:solidFill>
                  <a:srgbClr val="859E76"/>
                </a:solidFill>
                <a:latin typeface="Sitka Display" panose="02000505000000020004" pitchFamily="2" charset="0"/>
              </a:rPr>
              <a:t>Guolian</a:t>
            </a:r>
            <a:r>
              <a:rPr lang="zh-CN" altLang="en-US" sz="1600" dirty="0">
                <a:solidFill>
                  <a:srgbClr val="859E76"/>
                </a:solidFill>
                <a:latin typeface="Sitka Display" panose="02000505000000020004" pitchFamily="2" charset="0"/>
              </a:rPr>
              <a:t> </a:t>
            </a:r>
            <a:r>
              <a:rPr lang="en-US" altLang="zh-CN" sz="1600" dirty="0">
                <a:solidFill>
                  <a:srgbClr val="859E76"/>
                </a:solidFill>
                <a:latin typeface="Sitka Display" panose="02000505000000020004" pitchFamily="2" charset="0"/>
              </a:rPr>
              <a:t>Securities</a:t>
            </a:r>
            <a:endParaRPr lang="en-US" altLang="zh-CN" sz="1600" dirty="0">
              <a:solidFill>
                <a:srgbClr val="859E76"/>
              </a:solidFill>
              <a:latin typeface="Sitka Display" panose="02000505000000020004" pitchFamily="2" charset="0"/>
            </a:endParaRPr>
          </a:p>
        </p:txBody>
      </p:sp>
      <p:sp>
        <p:nvSpPr>
          <p:cNvPr id="1106" name="文本框 1105"/>
          <p:cNvSpPr txBox="1"/>
          <p:nvPr/>
        </p:nvSpPr>
        <p:spPr>
          <a:xfrm>
            <a:off x="725413" y="286240"/>
            <a:ext cx="999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0" dirty="0">
                <a:solidFill>
                  <a:srgbClr val="202124"/>
                </a:solidFill>
                <a:effectLst/>
                <a:latin typeface="Georgia" panose="02040502050405090303" pitchFamily="18" charset="0"/>
              </a:rPr>
              <a:t>Competitor Analysis: Price × </a:t>
            </a:r>
            <a:r>
              <a:rPr lang="en-US" altLang="zh-CN" sz="3600" dirty="0">
                <a:solidFill>
                  <a:srgbClr val="202124"/>
                </a:solidFill>
                <a:latin typeface="Georgia" panose="02040502050405090303" pitchFamily="18" charset="0"/>
                <a:ea typeface="思源宋体 Heavy" panose="02020900000000000000" pitchFamily="18" charset="-122"/>
              </a:rPr>
              <a:t>Richness</a:t>
            </a:r>
            <a:endParaRPr lang="zh-CN" altLang="en-US" sz="3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cxnSp>
        <p:nvCxnSpPr>
          <p:cNvPr id="1107" name="直接连接符 1106"/>
          <p:cNvCxnSpPr/>
          <p:nvPr/>
        </p:nvCxnSpPr>
        <p:spPr>
          <a:xfrm>
            <a:off x="369116" y="946653"/>
            <a:ext cx="116284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8" name="矩形 1107"/>
          <p:cNvSpPr/>
          <p:nvPr/>
        </p:nvSpPr>
        <p:spPr>
          <a:xfrm>
            <a:off x="377345" y="292591"/>
            <a:ext cx="100669" cy="646337"/>
          </a:xfrm>
          <a:prstGeom prst="rect">
            <a:avLst/>
          </a:prstGeom>
          <a:solidFill>
            <a:srgbClr val="3A463A"/>
          </a:solidFill>
          <a:ln>
            <a:solidFill>
              <a:srgbClr val="3A4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09" name="直接箭头连接符 1108"/>
          <p:cNvCxnSpPr/>
          <p:nvPr/>
        </p:nvCxnSpPr>
        <p:spPr>
          <a:xfrm>
            <a:off x="645952" y="3627541"/>
            <a:ext cx="11039117" cy="0"/>
          </a:xfrm>
          <a:prstGeom prst="straightConnector1">
            <a:avLst/>
          </a:prstGeom>
          <a:ln>
            <a:solidFill>
              <a:srgbClr val="3A463A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0" name="直接箭头连接符 1109"/>
          <p:cNvCxnSpPr/>
          <p:nvPr/>
        </p:nvCxnSpPr>
        <p:spPr>
          <a:xfrm flipV="1">
            <a:off x="5927737" y="1140568"/>
            <a:ext cx="0" cy="5262760"/>
          </a:xfrm>
          <a:prstGeom prst="straightConnector1">
            <a:avLst/>
          </a:prstGeom>
          <a:ln>
            <a:solidFill>
              <a:srgbClr val="3A463A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1" name="矩形: 圆角 1110"/>
          <p:cNvSpPr/>
          <p:nvPr/>
        </p:nvSpPr>
        <p:spPr>
          <a:xfrm>
            <a:off x="10129863" y="1279604"/>
            <a:ext cx="1532251" cy="465299"/>
          </a:xfrm>
          <a:prstGeom prst="roundRect">
            <a:avLst/>
          </a:prstGeom>
          <a:solidFill>
            <a:srgbClr val="859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2" name="矩形: 圆角 1111"/>
          <p:cNvSpPr/>
          <p:nvPr/>
        </p:nvSpPr>
        <p:spPr>
          <a:xfrm>
            <a:off x="10095907" y="5556334"/>
            <a:ext cx="1532250" cy="465299"/>
          </a:xfrm>
          <a:prstGeom prst="roundRect">
            <a:avLst/>
          </a:prstGeom>
          <a:solidFill>
            <a:srgbClr val="859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3" name="矩形: 圆角 1112"/>
          <p:cNvSpPr/>
          <p:nvPr/>
        </p:nvSpPr>
        <p:spPr>
          <a:xfrm>
            <a:off x="815001" y="5558745"/>
            <a:ext cx="1332450" cy="465299"/>
          </a:xfrm>
          <a:prstGeom prst="roundRect">
            <a:avLst/>
          </a:prstGeom>
          <a:solidFill>
            <a:srgbClr val="A4AE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4" name="矩形: 圆角 1113"/>
          <p:cNvSpPr/>
          <p:nvPr/>
        </p:nvSpPr>
        <p:spPr>
          <a:xfrm>
            <a:off x="815001" y="1309800"/>
            <a:ext cx="1332450" cy="465299"/>
          </a:xfrm>
          <a:prstGeom prst="roundRect">
            <a:avLst/>
          </a:prstGeom>
          <a:solidFill>
            <a:srgbClr val="859E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8" name="文本框 1117"/>
          <p:cNvSpPr txBox="1"/>
          <p:nvPr/>
        </p:nvSpPr>
        <p:spPr>
          <a:xfrm>
            <a:off x="10767761" y="3643849"/>
            <a:ext cx="1271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202124"/>
                </a:solidFill>
                <a:latin typeface="Georgia" panose="02040502050405090303" pitchFamily="18" charset="0"/>
                <a:ea typeface="思源宋体 Heavy" panose="02020900000000000000" pitchFamily="18" charset="-122"/>
              </a:rPr>
              <a:t>Richness</a:t>
            </a:r>
            <a:endParaRPr lang="zh-CN" altLang="en-US" sz="1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119" name="文本框 1118"/>
          <p:cNvSpPr txBox="1"/>
          <p:nvPr/>
        </p:nvSpPr>
        <p:spPr>
          <a:xfrm>
            <a:off x="5952390" y="1172916"/>
            <a:ext cx="751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0" dirty="0">
                <a:solidFill>
                  <a:srgbClr val="202124"/>
                </a:solidFill>
                <a:effectLst/>
                <a:latin typeface="Georgia" panose="02040502050405090303" pitchFamily="18" charset="0"/>
              </a:rPr>
              <a:t>Price</a:t>
            </a:r>
            <a:endParaRPr lang="zh-CN" altLang="en-US" sz="1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120" name="文本框 1119"/>
          <p:cNvSpPr txBox="1"/>
          <p:nvPr/>
        </p:nvSpPr>
        <p:spPr>
          <a:xfrm>
            <a:off x="10234745" y="5622356"/>
            <a:ext cx="1254573" cy="307777"/>
          </a:xfrm>
          <a:prstGeom prst="rect">
            <a:avLst/>
          </a:prstGeom>
          <a:solidFill>
            <a:srgbClr val="859E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大众护肤品</a:t>
            </a:r>
            <a:endParaRPr lang="zh-CN" altLang="en-US" sz="1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121" name="文本框 1120"/>
          <p:cNvSpPr txBox="1"/>
          <p:nvPr/>
        </p:nvSpPr>
        <p:spPr>
          <a:xfrm>
            <a:off x="815001" y="5637506"/>
            <a:ext cx="1332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普通品牌</a:t>
            </a:r>
            <a:endParaRPr lang="zh-CN" altLang="en-US" sz="1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122" name="文本框 1121"/>
          <p:cNvSpPr txBox="1"/>
          <p:nvPr/>
        </p:nvSpPr>
        <p:spPr>
          <a:xfrm>
            <a:off x="10163819" y="1358365"/>
            <a:ext cx="1464338" cy="307777"/>
          </a:xfrm>
          <a:prstGeom prst="rect">
            <a:avLst/>
          </a:prstGeom>
          <a:solidFill>
            <a:srgbClr val="859E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高端品牌</a:t>
            </a:r>
            <a:endParaRPr lang="zh-CN" altLang="en-US" sz="1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123" name="椭圆 1122"/>
          <p:cNvSpPr/>
          <p:nvPr/>
        </p:nvSpPr>
        <p:spPr>
          <a:xfrm>
            <a:off x="4797402" y="4471492"/>
            <a:ext cx="90972" cy="90972"/>
          </a:xfrm>
          <a:prstGeom prst="ellipse">
            <a:avLst/>
          </a:prstGeom>
          <a:solidFill>
            <a:srgbClr val="3546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4" name="椭圆 1123"/>
          <p:cNvSpPr/>
          <p:nvPr/>
        </p:nvSpPr>
        <p:spPr>
          <a:xfrm>
            <a:off x="3745257" y="4380520"/>
            <a:ext cx="90972" cy="90972"/>
          </a:xfrm>
          <a:prstGeom prst="ellipse">
            <a:avLst/>
          </a:prstGeom>
          <a:solidFill>
            <a:srgbClr val="3546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5" name="椭圆 1124"/>
          <p:cNvSpPr/>
          <p:nvPr/>
        </p:nvSpPr>
        <p:spPr>
          <a:xfrm>
            <a:off x="4187414" y="4988068"/>
            <a:ext cx="90972" cy="90972"/>
          </a:xfrm>
          <a:prstGeom prst="ellipse">
            <a:avLst/>
          </a:prstGeom>
          <a:solidFill>
            <a:srgbClr val="3546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6" name="椭圆 1125"/>
          <p:cNvSpPr/>
          <p:nvPr/>
        </p:nvSpPr>
        <p:spPr>
          <a:xfrm>
            <a:off x="7547569" y="4942582"/>
            <a:ext cx="90972" cy="90972"/>
          </a:xfrm>
          <a:prstGeom prst="ellipse">
            <a:avLst/>
          </a:prstGeom>
          <a:solidFill>
            <a:srgbClr val="3546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7" name="椭圆 1126"/>
          <p:cNvSpPr/>
          <p:nvPr/>
        </p:nvSpPr>
        <p:spPr>
          <a:xfrm>
            <a:off x="7547569" y="4339279"/>
            <a:ext cx="90972" cy="90972"/>
          </a:xfrm>
          <a:prstGeom prst="ellipse">
            <a:avLst/>
          </a:prstGeom>
          <a:solidFill>
            <a:srgbClr val="3546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8" name="椭圆 1127"/>
          <p:cNvSpPr/>
          <p:nvPr/>
        </p:nvSpPr>
        <p:spPr>
          <a:xfrm>
            <a:off x="8204220" y="4595436"/>
            <a:ext cx="90972" cy="90972"/>
          </a:xfrm>
          <a:prstGeom prst="ellipse">
            <a:avLst/>
          </a:prstGeom>
          <a:solidFill>
            <a:srgbClr val="3546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9" name="椭圆 1128"/>
          <p:cNvSpPr/>
          <p:nvPr/>
        </p:nvSpPr>
        <p:spPr>
          <a:xfrm>
            <a:off x="9113945" y="4171347"/>
            <a:ext cx="90972" cy="90972"/>
          </a:xfrm>
          <a:prstGeom prst="ellipse">
            <a:avLst/>
          </a:prstGeom>
          <a:solidFill>
            <a:srgbClr val="3546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0" name="椭圆 1129"/>
          <p:cNvSpPr/>
          <p:nvPr/>
        </p:nvSpPr>
        <p:spPr>
          <a:xfrm>
            <a:off x="7682764" y="2022633"/>
            <a:ext cx="90972" cy="90972"/>
          </a:xfrm>
          <a:prstGeom prst="ellipse">
            <a:avLst/>
          </a:prstGeom>
          <a:solidFill>
            <a:srgbClr val="3546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1" name="椭圆 1130"/>
          <p:cNvSpPr/>
          <p:nvPr/>
        </p:nvSpPr>
        <p:spPr>
          <a:xfrm>
            <a:off x="4013411" y="2311459"/>
            <a:ext cx="153015" cy="153015"/>
          </a:xfrm>
          <a:prstGeom prst="ellipse">
            <a:avLst/>
          </a:prstGeom>
          <a:solidFill>
            <a:srgbClr val="C0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132" name="文本框 1131"/>
          <p:cNvSpPr txBox="1"/>
          <p:nvPr/>
        </p:nvSpPr>
        <p:spPr>
          <a:xfrm>
            <a:off x="749057" y="1388561"/>
            <a:ext cx="1464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小众奢侈品</a:t>
            </a:r>
            <a:endParaRPr lang="zh-CN" altLang="en-US" sz="1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133" name="文本框 1132"/>
          <p:cNvSpPr txBox="1"/>
          <p:nvPr/>
        </p:nvSpPr>
        <p:spPr>
          <a:xfrm>
            <a:off x="4123664" y="2112960"/>
            <a:ext cx="160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Our Product </a:t>
            </a:r>
            <a:br>
              <a:rPr lang="en-US" altLang="zh-CN" sz="1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</a:br>
            <a:r>
              <a:rPr lang="en-US" altLang="zh-CN" sz="16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Kling</a:t>
            </a:r>
            <a:endParaRPr lang="zh-CN" altLang="en-US" sz="1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1134" name="图片 11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24549" y="198541"/>
            <a:ext cx="3968007" cy="6858000"/>
          </a:xfrm>
          <a:prstGeom prst="rect">
            <a:avLst/>
          </a:prstGeom>
        </p:spPr>
      </p:pic>
      <p:sp>
        <p:nvSpPr>
          <p:cNvPr id="1135" name="椭圆 1134"/>
          <p:cNvSpPr/>
          <p:nvPr/>
        </p:nvSpPr>
        <p:spPr>
          <a:xfrm>
            <a:off x="3650497" y="-15051314"/>
            <a:ext cx="1164805" cy="11648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6" name="椭圆 1135"/>
          <p:cNvSpPr/>
          <p:nvPr/>
        </p:nvSpPr>
        <p:spPr>
          <a:xfrm>
            <a:off x="3297416" y="22439086"/>
            <a:ext cx="1164805" cy="11648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7" name="椭圆 1136"/>
          <p:cNvSpPr/>
          <p:nvPr/>
        </p:nvSpPr>
        <p:spPr>
          <a:xfrm>
            <a:off x="-26877784" y="5693195"/>
            <a:ext cx="1164805" cy="11648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8" name="椭圆 1137"/>
          <p:cNvSpPr/>
          <p:nvPr/>
        </p:nvSpPr>
        <p:spPr>
          <a:xfrm>
            <a:off x="37979302" y="5196489"/>
            <a:ext cx="1164805" cy="11648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9" name="文本框 1138"/>
          <p:cNvSpPr txBox="1"/>
          <p:nvPr/>
        </p:nvSpPr>
        <p:spPr>
          <a:xfrm>
            <a:off x="9403195" y="6520324"/>
            <a:ext cx="2788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859E76"/>
                </a:solidFill>
                <a:latin typeface="Sitka Display" panose="02000505000000020004" pitchFamily="2" charset="0"/>
              </a:rPr>
              <a:t>Data source:</a:t>
            </a:r>
            <a:r>
              <a:rPr lang="zh-CN" altLang="en-US" sz="1600" dirty="0">
                <a:solidFill>
                  <a:srgbClr val="859E76"/>
                </a:solidFill>
                <a:latin typeface="Sitka Display" panose="02000505000000020004" pitchFamily="2" charset="0"/>
              </a:rPr>
              <a:t> </a:t>
            </a:r>
            <a:r>
              <a:rPr lang="en-US" altLang="zh-CN" sz="1600" dirty="0" err="1">
                <a:solidFill>
                  <a:srgbClr val="859E76"/>
                </a:solidFill>
                <a:latin typeface="Sitka Display" panose="02000505000000020004" pitchFamily="2" charset="0"/>
              </a:rPr>
              <a:t>Guolian</a:t>
            </a:r>
            <a:r>
              <a:rPr lang="zh-CN" altLang="en-US" sz="1600" dirty="0">
                <a:solidFill>
                  <a:srgbClr val="859E76"/>
                </a:solidFill>
                <a:latin typeface="Sitka Display" panose="02000505000000020004" pitchFamily="2" charset="0"/>
              </a:rPr>
              <a:t> </a:t>
            </a:r>
            <a:r>
              <a:rPr lang="en-US" altLang="zh-CN" sz="1600" dirty="0">
                <a:solidFill>
                  <a:srgbClr val="859E76"/>
                </a:solidFill>
                <a:latin typeface="Sitka Display" panose="02000505000000020004" pitchFamily="2" charset="0"/>
              </a:rPr>
              <a:t>Securities</a:t>
            </a:r>
            <a:endParaRPr lang="en-US" altLang="zh-CN" sz="1600" dirty="0">
              <a:solidFill>
                <a:srgbClr val="859E76"/>
              </a:solidFill>
              <a:latin typeface="Sitka Display" panose="02000505000000020004" pitchFamily="2" charset="0"/>
            </a:endParaRPr>
          </a:p>
        </p:txBody>
      </p:sp>
      <p:pic>
        <p:nvPicPr>
          <p:cNvPr id="1140" name="图片 113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0000" detail="2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0623" y="4564268"/>
            <a:ext cx="1988615" cy="438117"/>
          </a:xfrm>
          <a:prstGeom prst="rect">
            <a:avLst/>
          </a:prstGeom>
        </p:spPr>
      </p:pic>
      <p:pic>
        <p:nvPicPr>
          <p:cNvPr id="1141" name="图片 1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9385" y="2906180"/>
            <a:ext cx="1839321" cy="229915"/>
          </a:xfrm>
          <a:prstGeom prst="rect">
            <a:avLst/>
          </a:prstGeom>
        </p:spPr>
      </p:pic>
      <p:pic>
        <p:nvPicPr>
          <p:cNvPr id="1142" name="图片 11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3248" y="3990217"/>
            <a:ext cx="830514" cy="338045"/>
          </a:xfrm>
          <a:prstGeom prst="rect">
            <a:avLst/>
          </a:prstGeom>
        </p:spPr>
      </p:pic>
      <p:pic>
        <p:nvPicPr>
          <p:cNvPr id="1143" name="图片 1142"/>
          <p:cNvPicPr>
            <a:picLocks noChangeAspect="1"/>
          </p:cNvPicPr>
          <p:nvPr/>
        </p:nvPicPr>
        <p:blipFill rotWithShape="1">
          <a:blip r:embed="rId7"/>
          <a:srcRect t="32214" b="26755"/>
          <a:stretch>
            <a:fillRect/>
          </a:stretch>
        </p:blipFill>
        <p:spPr>
          <a:xfrm>
            <a:off x="6729216" y="2515643"/>
            <a:ext cx="780785" cy="320365"/>
          </a:xfrm>
          <a:prstGeom prst="rect">
            <a:avLst/>
          </a:prstGeom>
        </p:spPr>
      </p:pic>
      <p:pic>
        <p:nvPicPr>
          <p:cNvPr id="1144" name="图片 11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8531" y="5231517"/>
            <a:ext cx="916512" cy="254905"/>
          </a:xfrm>
          <a:prstGeom prst="rect">
            <a:avLst/>
          </a:prstGeom>
        </p:spPr>
      </p:pic>
      <p:pic>
        <p:nvPicPr>
          <p:cNvPr id="1145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6" b="35280"/>
          <a:stretch>
            <a:fillRect/>
          </a:stretch>
        </p:blipFill>
        <p:spPr bwMode="auto">
          <a:xfrm>
            <a:off x="6745155" y="1550076"/>
            <a:ext cx="1233019" cy="43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70" y="4238714"/>
            <a:ext cx="644267" cy="64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8" name="AutoShape 10" descr="济南远志生物科技有限公司"/>
          <p:cNvSpPr>
            <a:spLocks noChangeAspect="1" noChangeArrowheads="1"/>
          </p:cNvSpPr>
          <p:nvPr/>
        </p:nvSpPr>
        <p:spPr bwMode="auto">
          <a:xfrm>
            <a:off x="5966948" y="2601274"/>
            <a:ext cx="366391" cy="36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49" name="AutoShape 12" descr="济南远志生物科技有限公司"/>
          <p:cNvSpPr>
            <a:spLocks noChangeAspect="1" noChangeArrowheads="1"/>
          </p:cNvSpPr>
          <p:nvPr/>
        </p:nvSpPr>
        <p:spPr bwMode="auto">
          <a:xfrm>
            <a:off x="5943599" y="3076199"/>
            <a:ext cx="1952359" cy="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150" name="图片 11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0" y="3995611"/>
            <a:ext cx="847347" cy="385652"/>
          </a:xfrm>
          <a:prstGeom prst="rect">
            <a:avLst/>
          </a:prstGeom>
        </p:spPr>
      </p:pic>
      <p:pic>
        <p:nvPicPr>
          <p:cNvPr id="1151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73" y="507639"/>
            <a:ext cx="524496" cy="6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2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522" y="5162030"/>
            <a:ext cx="696300" cy="69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4" name="Picture 22" descr="珀莱雅护肤品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869" y="2189520"/>
            <a:ext cx="719769" cy="35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6" name="Picture 26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3" b="27833"/>
          <a:stretch>
            <a:fillRect/>
          </a:stretch>
        </p:blipFill>
        <p:spPr bwMode="auto">
          <a:xfrm>
            <a:off x="3984378" y="1190964"/>
            <a:ext cx="1566936" cy="70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9" name="Picture 3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5" b="19269"/>
          <a:stretch>
            <a:fillRect/>
          </a:stretch>
        </p:blipFill>
        <p:spPr bwMode="auto">
          <a:xfrm>
            <a:off x="8755452" y="1677094"/>
            <a:ext cx="716986" cy="42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5" name="Picture 4" descr="佰草集字体标志logo设计理念和寓意_化妆logo设计思路 -艺点创意商城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hotocopy trans="3000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21" b="19556"/>
          <a:stretch>
            <a:fillRect/>
          </a:stretch>
        </p:blipFill>
        <p:spPr bwMode="auto">
          <a:xfrm>
            <a:off x="9238663" y="4010516"/>
            <a:ext cx="1315663" cy="4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6" name="椭圆 1165"/>
          <p:cNvSpPr/>
          <p:nvPr/>
        </p:nvSpPr>
        <p:spPr>
          <a:xfrm>
            <a:off x="7591792" y="2620150"/>
            <a:ext cx="90972" cy="90972"/>
          </a:xfrm>
          <a:prstGeom prst="ellipse">
            <a:avLst/>
          </a:prstGeom>
          <a:solidFill>
            <a:srgbClr val="3546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7" name="椭圆 1166"/>
          <p:cNvSpPr/>
          <p:nvPr/>
        </p:nvSpPr>
        <p:spPr>
          <a:xfrm>
            <a:off x="8342402" y="2846600"/>
            <a:ext cx="90972" cy="90972"/>
          </a:xfrm>
          <a:prstGeom prst="ellipse">
            <a:avLst/>
          </a:prstGeom>
          <a:solidFill>
            <a:srgbClr val="3546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8" name="椭圆 1167"/>
          <p:cNvSpPr/>
          <p:nvPr/>
        </p:nvSpPr>
        <p:spPr>
          <a:xfrm>
            <a:off x="9010788" y="2195627"/>
            <a:ext cx="90972" cy="90972"/>
          </a:xfrm>
          <a:prstGeom prst="ellipse">
            <a:avLst/>
          </a:prstGeom>
          <a:solidFill>
            <a:srgbClr val="3546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9" name="椭圆 1168"/>
          <p:cNvSpPr/>
          <p:nvPr/>
        </p:nvSpPr>
        <p:spPr>
          <a:xfrm>
            <a:off x="10006870" y="2491174"/>
            <a:ext cx="90972" cy="90972"/>
          </a:xfrm>
          <a:prstGeom prst="ellipse">
            <a:avLst/>
          </a:prstGeom>
          <a:solidFill>
            <a:srgbClr val="3546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0" name="椭圆 1169"/>
          <p:cNvSpPr/>
          <p:nvPr/>
        </p:nvSpPr>
        <p:spPr>
          <a:xfrm>
            <a:off x="9234852" y="2783806"/>
            <a:ext cx="90972" cy="90972"/>
          </a:xfrm>
          <a:prstGeom prst="ellipse">
            <a:avLst/>
          </a:prstGeom>
          <a:solidFill>
            <a:srgbClr val="3546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72" name="Picture 8" descr="Shu Uemura Logo / Cosmetics / Logonoid.com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102" y="3192075"/>
            <a:ext cx="1930093" cy="37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3" name="Picture 10" descr="Maybelline Logo, symbol, meaning, history, PNG, brand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8" b="37938"/>
          <a:stretch>
            <a:fillRect/>
          </a:stretch>
        </p:blipFill>
        <p:spPr bwMode="auto">
          <a:xfrm>
            <a:off x="645952" y="3301199"/>
            <a:ext cx="1959112" cy="25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4" name="Picture 12" descr="科颜氏标志logo图片-诗宸标志设计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0932" r="23967" b="28634"/>
          <a:stretch>
            <a:fillRect/>
          </a:stretch>
        </p:blipFill>
        <p:spPr bwMode="auto">
          <a:xfrm>
            <a:off x="7874908" y="2945514"/>
            <a:ext cx="1066472" cy="6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5" name="Picture 14" descr="CPB/肌肤之钥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809" y="1507120"/>
            <a:ext cx="1266295" cy="63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/>
          <p:nvPr/>
        </p:nvSpPr>
        <p:spPr>
          <a:xfrm rot="1967687">
            <a:off x="-5372999" y="-239199"/>
            <a:ext cx="8552126" cy="14194399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2" name="Freeform 10"/>
          <p:cNvSpPr/>
          <p:nvPr/>
        </p:nvSpPr>
        <p:spPr>
          <a:xfrm rot="18801761">
            <a:off x="11476297" y="1414421"/>
            <a:ext cx="8552126" cy="14194399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7" name="矩形: 圆角 6"/>
          <p:cNvSpPr/>
          <p:nvPr/>
        </p:nvSpPr>
        <p:spPr>
          <a:xfrm>
            <a:off x="806369" y="237623"/>
            <a:ext cx="10579261" cy="6382754"/>
          </a:xfrm>
          <a:prstGeom prst="roundRect">
            <a:avLst>
              <a:gd name="adj" fmla="val 8071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7622" t="-3723" r="-7622" b="-3723"/>
            </a:stretch>
          </a:blipFill>
          <a:ln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108028" y="1701800"/>
            <a:ext cx="3121072" cy="4626409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4535463" y="1701800"/>
            <a:ext cx="3121072" cy="4626409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 </a:t>
            </a:r>
            <a:endParaRPr lang="zh-CN" altLang="en-US" sz="1600" dirty="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7962898" y="1701800"/>
            <a:ext cx="3121072" cy="4626409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76216" y="699889"/>
            <a:ext cx="2039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zh-CN" sz="36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饥饿营销</a:t>
            </a:r>
            <a:endParaRPr lang="zh-CN" altLang="en-US" sz="3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65590" y="699889"/>
            <a:ext cx="2805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zh-CN" sz="36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满意定价法</a:t>
            </a:r>
            <a:endParaRPr lang="zh-CN" altLang="en-US" sz="3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346118" y="699889"/>
            <a:ext cx="2354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zh-CN" sz="36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捆绑销售</a:t>
            </a:r>
            <a:endParaRPr lang="zh-CN" altLang="en-US" sz="36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97288" y="2245289"/>
            <a:ext cx="280411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dirty="0">
                <a:solidFill>
                  <a:srgbClr val="333333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可考虑水、乳、霜成套捆绑销售</a:t>
            </a:r>
            <a:endParaRPr lang="en-US" altLang="zh-CN" sz="3200" dirty="0">
              <a:solidFill>
                <a:srgbClr val="333333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zh-CN" sz="3200" dirty="0">
                <a:solidFill>
                  <a:srgbClr val="333333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利用套装优惠等方式提高产品附加值，吸引客户购买</a:t>
            </a:r>
            <a:endParaRPr lang="zh-CN" altLang="en-US" sz="3200" dirty="0">
              <a:solidFill>
                <a:srgbClr val="333333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65589" y="2245289"/>
            <a:ext cx="28059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6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定价范围</a:t>
            </a:r>
            <a:endParaRPr lang="en-US" altLang="zh-CN" sz="3600" dirty="0">
              <a:solidFill>
                <a:srgbClr val="333333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3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6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将水乳霜定</a:t>
            </a:r>
            <a:endParaRPr kumimoji="0" lang="en-US" altLang="zh-CN" sz="3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6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在200-300价格区间内</a:t>
            </a:r>
            <a:endParaRPr kumimoji="0" lang="en-US" altLang="zh-CN" sz="3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3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79426" y="2245289"/>
            <a:ext cx="280025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产品供应量，营造供不应求的现象。</a:t>
            </a:r>
            <a:endParaRPr kumimoji="0" lang="zh-CN" altLang="zh-CN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成熟阶段</a:t>
            </a:r>
            <a:endParaRPr kumimoji="0" lang="en-US" altLang="zh-CN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提高产品的独特性和价值感</a:t>
            </a:r>
            <a:endParaRPr kumimoji="0" lang="en-US" altLang="zh-CN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/>
          <p:nvPr/>
        </p:nvSpPr>
        <p:spPr>
          <a:xfrm rot="7314220">
            <a:off x="-8263726" y="-8164659"/>
            <a:ext cx="8552126" cy="14194399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椭圆 3"/>
          <p:cNvSpPr/>
          <p:nvPr/>
        </p:nvSpPr>
        <p:spPr>
          <a:xfrm>
            <a:off x="7127132" y="-9169097"/>
            <a:ext cx="12862560" cy="12862560"/>
          </a:xfrm>
          <a:prstGeom prst="ellipse">
            <a:avLst/>
          </a:prstGeom>
          <a:gradFill flip="none" rotWithShape="1">
            <a:gsLst>
              <a:gs pos="0">
                <a:srgbClr val="C3D6E6"/>
              </a:gs>
              <a:gs pos="70000">
                <a:srgbClr val="BFCDE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0" y="-662686"/>
            <a:ext cx="1552534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3900" dirty="0">
                <a:gradFill flip="none" rotWithShape="1">
                  <a:gsLst>
                    <a:gs pos="0">
                      <a:srgbClr val="BFDDBC"/>
                    </a:gs>
                    <a:gs pos="70000">
                      <a:srgbClr val="BBD3B9"/>
                    </a:gs>
                  </a:gsLst>
                  <a:lin ang="5400000" scaled="1"/>
                  <a:tileRect/>
                </a:gra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Place</a:t>
            </a:r>
            <a:endParaRPr lang="zh-CN" altLang="en-US" sz="23900" dirty="0">
              <a:gradFill flip="none" rotWithShape="1">
                <a:gsLst>
                  <a:gs pos="0">
                    <a:srgbClr val="BFDDBC"/>
                  </a:gs>
                  <a:gs pos="70000">
                    <a:srgbClr val="BBD3B9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-1927374" y="4041684"/>
            <a:ext cx="4833425" cy="4833425"/>
          </a:xfrm>
          <a:prstGeom prst="ellipse">
            <a:avLst/>
          </a:prstGeom>
          <a:gradFill flip="none" rotWithShape="1">
            <a:gsLst>
              <a:gs pos="0">
                <a:srgbClr val="B8DAB7"/>
              </a:gs>
              <a:gs pos="70000">
                <a:srgbClr val="A8C7A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F4D9"/>
              </a:solidFill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564640" y="1450188"/>
            <a:ext cx="9062720" cy="4218336"/>
          </a:xfrm>
          <a:prstGeom prst="round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7265" t="-34378" r="-17265" b="-28198"/>
            </a:stretch>
          </a:blipFill>
          <a:ln w="28575"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Freeform 10"/>
          <p:cNvSpPr/>
          <p:nvPr/>
        </p:nvSpPr>
        <p:spPr>
          <a:xfrm>
            <a:off x="7506645" y="1450188"/>
            <a:ext cx="8552126" cy="14194399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7" name="文本框 6"/>
          <p:cNvSpPr txBox="1"/>
          <p:nvPr/>
        </p:nvSpPr>
        <p:spPr>
          <a:xfrm>
            <a:off x="2098067" y="1982001"/>
            <a:ext cx="7995866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9900" dirty="0">
                <a:gradFill flip="none" rotWithShape="1">
                  <a:gsLst>
                    <a:gs pos="0">
                      <a:srgbClr val="729E51"/>
                    </a:gs>
                    <a:gs pos="70000">
                      <a:srgbClr val="5E8A57"/>
                    </a:gs>
                  </a:gsLst>
                  <a:lin ang="5400000" scaled="1"/>
                  <a:tileRect/>
                </a:gra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渠道</a:t>
            </a:r>
            <a:endParaRPr lang="zh-CN" altLang="en-US" sz="19900" dirty="0">
              <a:gradFill flip="none" rotWithShape="1">
                <a:gsLst>
                  <a:gs pos="0">
                    <a:srgbClr val="729E51"/>
                  </a:gs>
                  <a:gs pos="70000">
                    <a:srgbClr val="5E8A57"/>
                  </a:gs>
                </a:gsLst>
                <a:lin ang="5400000" scaled="1"/>
                <a:tileRect/>
              </a:gra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76010" y="1589092"/>
            <a:ext cx="396800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4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369116" y="946653"/>
            <a:ext cx="116284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3" name="矩形: 圆角 3102"/>
          <p:cNvSpPr/>
          <p:nvPr/>
        </p:nvSpPr>
        <p:spPr>
          <a:xfrm>
            <a:off x="527633" y="4772449"/>
            <a:ext cx="11338034" cy="1912213"/>
          </a:xfrm>
          <a:prstGeom prst="roundRect">
            <a:avLst>
              <a:gd name="adj" fmla="val 63"/>
            </a:avLst>
          </a:prstGeom>
          <a:solidFill>
            <a:srgbClr val="BBD3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" name="Freeform 10"/>
          <p:cNvSpPr/>
          <p:nvPr/>
        </p:nvSpPr>
        <p:spPr>
          <a:xfrm rot="20079466">
            <a:off x="11812784" y="-1411077"/>
            <a:ext cx="8552126" cy="14194399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CrisscrossEtching trans="7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5" name="矩形: 圆角 4"/>
          <p:cNvSpPr/>
          <p:nvPr/>
        </p:nvSpPr>
        <p:spPr>
          <a:xfrm>
            <a:off x="644894" y="1171877"/>
            <a:ext cx="4074125" cy="2572350"/>
          </a:xfrm>
          <a:prstGeom prst="roundRect">
            <a:avLst/>
          </a:prstGeom>
          <a:solidFill>
            <a:srgbClr val="70A36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4906740" y="1171877"/>
            <a:ext cx="1725977" cy="2572350"/>
          </a:xfrm>
          <a:prstGeom prst="roundRect">
            <a:avLst/>
          </a:prstGeom>
          <a:solidFill>
            <a:srgbClr val="70A36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9680018" y="1171877"/>
            <a:ext cx="2085050" cy="2572350"/>
          </a:xfrm>
          <a:prstGeom prst="roundRect">
            <a:avLst/>
          </a:prstGeom>
          <a:solidFill>
            <a:srgbClr val="96BC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6754205" y="1171877"/>
            <a:ext cx="2746669" cy="2572350"/>
          </a:xfrm>
          <a:prstGeom prst="roundRect">
            <a:avLst/>
          </a:prstGeom>
          <a:solidFill>
            <a:srgbClr val="96BC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62455" y="305153"/>
            <a:ext cx="999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3A463A"/>
                </a:solidFill>
                <a:latin typeface="Georgia" panose="02040502050405090303" pitchFamily="18" charset="0"/>
                <a:ea typeface="思源宋体 Heavy" panose="02020900000000000000" pitchFamily="18" charset="-122"/>
              </a:rPr>
              <a:t>颜值市场分析</a:t>
            </a:r>
            <a:endParaRPr lang="zh-CN" altLang="en-US" sz="3600" dirty="0">
              <a:solidFill>
                <a:srgbClr val="3A463A"/>
              </a:solidFill>
              <a:latin typeface="Georgia" panose="02040502050405090303" pitchFamily="18" charset="0"/>
              <a:ea typeface="思源宋体 Heavy" panose="02020900000000000000" pitchFamily="18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7345" y="292591"/>
            <a:ext cx="100669" cy="646337"/>
          </a:xfrm>
          <a:prstGeom prst="rect">
            <a:avLst/>
          </a:prstGeom>
          <a:solidFill>
            <a:srgbClr val="3A463A"/>
          </a:solidFill>
          <a:ln>
            <a:solidFill>
              <a:srgbClr val="3A4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916557" y="-22311869"/>
            <a:ext cx="5332676" cy="29391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908471" y="24518474"/>
            <a:ext cx="5332676" cy="29391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-34647243" y="0"/>
            <a:ext cx="5332676" cy="29391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5500299" y="2274655"/>
            <a:ext cx="5332676" cy="293914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602249" y="1305654"/>
            <a:ext cx="2159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化妆品</a:t>
            </a:r>
            <a:endParaRPr lang="zh-CN" altLang="en-US" sz="32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690021" y="1305654"/>
            <a:ext cx="2159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医美</a:t>
            </a:r>
            <a:endParaRPr lang="zh-CN" altLang="en-US" sz="32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047832" y="1305654"/>
            <a:ext cx="2159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金银珠宝</a:t>
            </a:r>
            <a:endParaRPr lang="zh-CN" altLang="en-US" sz="32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642836" y="1305654"/>
            <a:ext cx="2159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奢侈品</a:t>
            </a:r>
            <a:endParaRPr lang="zh-CN" altLang="en-US" sz="32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2847388" y="1957973"/>
            <a:ext cx="729303" cy="1669568"/>
          </a:xfrm>
          <a:prstGeom prst="roundRect">
            <a:avLst/>
          </a:prstGeom>
          <a:solidFill>
            <a:srgbClr val="96BC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861075" y="1957973"/>
            <a:ext cx="1830052" cy="1656667"/>
          </a:xfrm>
          <a:prstGeom prst="roundRect">
            <a:avLst/>
          </a:prstGeom>
          <a:solidFill>
            <a:srgbClr val="96BC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3748674" y="1955465"/>
            <a:ext cx="766889" cy="1669568"/>
            <a:chOff x="3150315" y="1955465"/>
            <a:chExt cx="1230326" cy="1577006"/>
          </a:xfrm>
        </p:grpSpPr>
        <p:sp>
          <p:nvSpPr>
            <p:cNvPr id="19" name="矩形: 圆角 18"/>
            <p:cNvSpPr/>
            <p:nvPr/>
          </p:nvSpPr>
          <p:spPr>
            <a:xfrm>
              <a:off x="3150315" y="1955465"/>
              <a:ext cx="1230326" cy="532325"/>
            </a:xfrm>
            <a:prstGeom prst="roundRect">
              <a:avLst/>
            </a:prstGeom>
            <a:solidFill>
              <a:srgbClr val="96BC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: 圆角 23"/>
            <p:cNvSpPr/>
            <p:nvPr/>
          </p:nvSpPr>
          <p:spPr>
            <a:xfrm>
              <a:off x="3150315" y="2599267"/>
              <a:ext cx="1230326" cy="933204"/>
            </a:xfrm>
            <a:prstGeom prst="roundRect">
              <a:avLst/>
            </a:prstGeom>
            <a:solidFill>
              <a:srgbClr val="96BC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160029" y="2547008"/>
            <a:ext cx="1232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护肤品</a:t>
            </a:r>
            <a:endParaRPr lang="zh-CN" altLang="en-US" sz="20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002964" y="2390173"/>
            <a:ext cx="451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彩妆</a:t>
            </a:r>
            <a:endParaRPr lang="zh-CN" altLang="en-US" sz="20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681341" y="2024206"/>
            <a:ext cx="901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香水</a:t>
            </a:r>
            <a:endParaRPr lang="zh-CN" altLang="en-US" sz="1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670276" y="2911980"/>
            <a:ext cx="901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日化</a:t>
            </a:r>
            <a:endParaRPr lang="zh-CN" altLang="en-US" sz="1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223404" y="3272358"/>
            <a:ext cx="10958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2400</a:t>
            </a:r>
            <a:r>
              <a:rPr lang="zh-CN" altLang="en-US" sz="11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亿 </a:t>
            </a:r>
            <a:r>
              <a:rPr lang="en-US" altLang="zh-CN" sz="11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60%</a:t>
            </a:r>
            <a:endParaRPr lang="zh-CN" altLang="en-US" sz="1100" dirty="0">
              <a:solidFill>
                <a:srgbClr val="F6F4D9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692022" y="3162691"/>
            <a:ext cx="1095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629</a:t>
            </a:r>
            <a:r>
              <a:rPr lang="zh-CN" altLang="en-US" sz="10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亿 </a:t>
            </a:r>
            <a:endParaRPr lang="en-US" altLang="zh-CN" sz="1000" dirty="0">
              <a:solidFill>
                <a:srgbClr val="F6F4D9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en-US" altLang="zh-CN" sz="10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19%</a:t>
            </a:r>
            <a:endParaRPr lang="zh-CN" altLang="en-US" sz="1000" dirty="0">
              <a:solidFill>
                <a:srgbClr val="F6F4D9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584550" y="2317813"/>
            <a:ext cx="109589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200</a:t>
            </a:r>
            <a:r>
              <a:rPr lang="zh-CN" altLang="en-US" sz="7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亿 </a:t>
            </a:r>
            <a:r>
              <a:rPr lang="en-US" altLang="zh-CN" sz="7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5.5%</a:t>
            </a:r>
            <a:endParaRPr lang="zh-CN" altLang="en-US" sz="700" dirty="0">
              <a:solidFill>
                <a:srgbClr val="F6F4D9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578277" y="3255383"/>
            <a:ext cx="10958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530</a:t>
            </a:r>
            <a:r>
              <a:rPr lang="zh-CN" altLang="en-US" sz="8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亿 </a:t>
            </a:r>
            <a:r>
              <a:rPr lang="en-US" altLang="zh-CN" sz="8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15.5%</a:t>
            </a:r>
            <a:endParaRPr lang="zh-CN" altLang="en-US" sz="800" dirty="0">
              <a:solidFill>
                <a:srgbClr val="F6F4D9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4" name="矩形: 圆角 43"/>
          <p:cNvSpPr/>
          <p:nvPr/>
        </p:nvSpPr>
        <p:spPr>
          <a:xfrm>
            <a:off x="5054459" y="1957973"/>
            <a:ext cx="1430539" cy="911893"/>
          </a:xfrm>
          <a:prstGeom prst="roundRect">
            <a:avLst/>
          </a:prstGeom>
          <a:solidFill>
            <a:srgbClr val="96BC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5327154" y="2120900"/>
            <a:ext cx="885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整形</a:t>
            </a:r>
            <a:endParaRPr lang="zh-CN" altLang="en-US" sz="20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6" name="矩形: 圆角 45"/>
          <p:cNvSpPr/>
          <p:nvPr/>
        </p:nvSpPr>
        <p:spPr>
          <a:xfrm>
            <a:off x="5054459" y="2989061"/>
            <a:ext cx="1430539" cy="635972"/>
          </a:xfrm>
          <a:prstGeom prst="roundRect">
            <a:avLst/>
          </a:prstGeom>
          <a:solidFill>
            <a:srgbClr val="96BC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5221779" y="2566180"/>
            <a:ext cx="10958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873</a:t>
            </a:r>
            <a:r>
              <a:rPr lang="zh-CN" altLang="en-US" sz="11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亿 </a:t>
            </a:r>
            <a:r>
              <a:rPr lang="en-US" altLang="zh-CN" sz="11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58%</a:t>
            </a:r>
            <a:endParaRPr lang="zh-CN" altLang="en-US" sz="1100" dirty="0">
              <a:solidFill>
                <a:srgbClr val="F6F4D9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323585" y="3103081"/>
            <a:ext cx="885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轻医美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245718" y="3394647"/>
            <a:ext cx="1095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645</a:t>
            </a:r>
            <a:r>
              <a:rPr lang="zh-CN" altLang="en-US" sz="10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亿</a:t>
            </a:r>
            <a:r>
              <a:rPr lang="en-US" altLang="zh-CN" sz="1000" dirty="0">
                <a:solidFill>
                  <a:srgbClr val="F6F4D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 42%</a:t>
            </a:r>
            <a:endParaRPr lang="zh-CN" altLang="en-US" sz="1000" dirty="0">
              <a:solidFill>
                <a:srgbClr val="F6F4D9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2" name="矩形: 圆角 51"/>
          <p:cNvSpPr/>
          <p:nvPr/>
        </p:nvSpPr>
        <p:spPr>
          <a:xfrm>
            <a:off x="6904073" y="1905434"/>
            <a:ext cx="1430539" cy="17354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7074164" y="2517868"/>
            <a:ext cx="1095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黄金</a:t>
            </a:r>
            <a:endParaRPr lang="zh-CN" altLang="en-US" sz="28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7071393" y="3300133"/>
            <a:ext cx="10958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3149</a:t>
            </a:r>
            <a:r>
              <a:rPr lang="zh-CN" altLang="en-US" sz="11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亿 </a:t>
            </a:r>
            <a:r>
              <a:rPr lang="en-US" altLang="zh-CN" sz="11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61%</a:t>
            </a:r>
            <a:endParaRPr lang="zh-CN" altLang="en-US" sz="1100" dirty="0">
              <a:solidFill>
                <a:srgbClr val="5E8A57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5" name="矩形: 圆角 54"/>
          <p:cNvSpPr/>
          <p:nvPr/>
        </p:nvSpPr>
        <p:spPr>
          <a:xfrm>
            <a:off x="8398895" y="1913184"/>
            <a:ext cx="945717" cy="17354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8324582" y="2573096"/>
            <a:ext cx="1095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其他</a:t>
            </a:r>
            <a:endParaRPr lang="zh-CN" altLang="en-US" sz="20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8370266" y="3300133"/>
            <a:ext cx="10958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1081</a:t>
            </a:r>
            <a:r>
              <a:rPr lang="zh-CN" altLang="en-US" sz="11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亿</a:t>
            </a:r>
            <a:r>
              <a:rPr lang="en-US" altLang="zh-CN" sz="11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 21%</a:t>
            </a:r>
            <a:endParaRPr lang="zh-CN" altLang="en-US" sz="1100" dirty="0">
              <a:solidFill>
                <a:srgbClr val="5E8A57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8" name="矩形: 圆角 57"/>
          <p:cNvSpPr/>
          <p:nvPr/>
        </p:nvSpPr>
        <p:spPr>
          <a:xfrm>
            <a:off x="9775749" y="1893924"/>
            <a:ext cx="1893589" cy="4187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: 圆角 60"/>
          <p:cNvSpPr/>
          <p:nvPr/>
        </p:nvSpPr>
        <p:spPr>
          <a:xfrm>
            <a:off x="9775749" y="2382084"/>
            <a:ext cx="1893589" cy="4187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: 圆角 61"/>
          <p:cNvSpPr/>
          <p:nvPr/>
        </p:nvSpPr>
        <p:spPr>
          <a:xfrm>
            <a:off x="9775749" y="2860488"/>
            <a:ext cx="1893589" cy="4187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: 圆角 62"/>
          <p:cNvSpPr/>
          <p:nvPr/>
        </p:nvSpPr>
        <p:spPr>
          <a:xfrm>
            <a:off x="9775749" y="3338064"/>
            <a:ext cx="1893589" cy="2236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72" name="文本框 3071"/>
          <p:cNvSpPr txBox="1"/>
          <p:nvPr/>
        </p:nvSpPr>
        <p:spPr>
          <a:xfrm>
            <a:off x="9835416" y="1903268"/>
            <a:ext cx="1235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高端服装</a:t>
            </a:r>
            <a:endParaRPr lang="zh-CN" altLang="en-US" sz="20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073" name="文本框 3072"/>
          <p:cNvSpPr txBox="1"/>
          <p:nvPr/>
        </p:nvSpPr>
        <p:spPr>
          <a:xfrm>
            <a:off x="9829434" y="2391428"/>
            <a:ext cx="1235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腕表</a:t>
            </a:r>
            <a:endParaRPr lang="zh-CN" altLang="en-US" sz="20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074" name="文本框 3073"/>
          <p:cNvSpPr txBox="1"/>
          <p:nvPr/>
        </p:nvSpPr>
        <p:spPr>
          <a:xfrm>
            <a:off x="9835416" y="2869832"/>
            <a:ext cx="1235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箱包</a:t>
            </a:r>
            <a:endParaRPr lang="zh-CN" altLang="en-US" sz="20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076" name="文本框 3075"/>
          <p:cNvSpPr txBox="1"/>
          <p:nvPr/>
        </p:nvSpPr>
        <p:spPr>
          <a:xfrm>
            <a:off x="10769770" y="1989806"/>
            <a:ext cx="10958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231</a:t>
            </a:r>
            <a:r>
              <a:rPr lang="zh-CN" altLang="en-US" sz="9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亿</a:t>
            </a:r>
            <a:r>
              <a:rPr lang="en-US" altLang="zh-CN" sz="9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 16%</a:t>
            </a:r>
            <a:endParaRPr lang="zh-CN" altLang="en-US" sz="900" dirty="0">
              <a:solidFill>
                <a:srgbClr val="5E8A57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077" name="文本框 3076"/>
          <p:cNvSpPr txBox="1"/>
          <p:nvPr/>
        </p:nvSpPr>
        <p:spPr>
          <a:xfrm>
            <a:off x="10759763" y="2478238"/>
            <a:ext cx="10958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213</a:t>
            </a:r>
            <a:r>
              <a:rPr lang="zh-CN" altLang="en-US" sz="9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亿</a:t>
            </a:r>
            <a:r>
              <a:rPr lang="en-US" altLang="zh-CN" sz="9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 15%</a:t>
            </a:r>
            <a:endParaRPr lang="zh-CN" altLang="en-US" sz="900" dirty="0">
              <a:solidFill>
                <a:srgbClr val="5E8A57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078" name="文本框 3077"/>
          <p:cNvSpPr txBox="1"/>
          <p:nvPr/>
        </p:nvSpPr>
        <p:spPr>
          <a:xfrm>
            <a:off x="10759763" y="2968839"/>
            <a:ext cx="10958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212</a:t>
            </a:r>
            <a:r>
              <a:rPr lang="zh-CN" altLang="en-US" sz="9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亿 </a:t>
            </a:r>
            <a:r>
              <a:rPr lang="en-US" altLang="zh-CN" sz="900" dirty="0">
                <a:solidFill>
                  <a:srgbClr val="5E8A57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15%</a:t>
            </a:r>
            <a:endParaRPr lang="zh-CN" altLang="en-US" sz="900" dirty="0">
              <a:solidFill>
                <a:srgbClr val="5E8A57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cxnSp>
        <p:nvCxnSpPr>
          <p:cNvPr id="3082" name="直接箭头连接符 3081"/>
          <p:cNvCxnSpPr/>
          <p:nvPr/>
        </p:nvCxnSpPr>
        <p:spPr>
          <a:xfrm>
            <a:off x="644894" y="4152900"/>
            <a:ext cx="5927356" cy="0"/>
          </a:xfrm>
          <a:prstGeom prst="straightConnector1">
            <a:avLst/>
          </a:prstGeom>
          <a:ln w="57150">
            <a:solidFill>
              <a:srgbClr val="5E8A5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6" name="直接箭头连接符 3085"/>
          <p:cNvCxnSpPr/>
          <p:nvPr/>
        </p:nvCxnSpPr>
        <p:spPr>
          <a:xfrm>
            <a:off x="644894" y="4284004"/>
            <a:ext cx="11120174" cy="0"/>
          </a:xfrm>
          <a:prstGeom prst="straightConnector1">
            <a:avLst/>
          </a:prstGeom>
          <a:ln w="57150">
            <a:solidFill>
              <a:srgbClr val="BBD3B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8" name="文本框 3087"/>
          <p:cNvSpPr txBox="1"/>
          <p:nvPr/>
        </p:nvSpPr>
        <p:spPr>
          <a:xfrm>
            <a:off x="2807287" y="3826426"/>
            <a:ext cx="172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狭义颜值行业</a:t>
            </a:r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089" name="文本框 3088"/>
          <p:cNvSpPr txBox="1"/>
          <p:nvPr/>
        </p:nvSpPr>
        <p:spPr>
          <a:xfrm>
            <a:off x="7378158" y="3930267"/>
            <a:ext cx="172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广义颜值行业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094" name="矩形 3093"/>
          <p:cNvSpPr/>
          <p:nvPr/>
        </p:nvSpPr>
        <p:spPr>
          <a:xfrm>
            <a:off x="623232" y="4904849"/>
            <a:ext cx="11120174" cy="481194"/>
          </a:xfrm>
          <a:prstGeom prst="rect">
            <a:avLst/>
          </a:prstGeom>
          <a:solidFill>
            <a:srgbClr val="3A4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护肤品</a:t>
            </a:r>
            <a:endParaRPr lang="en-US" altLang="zh-CN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095" name="矩形: 圆角 3094"/>
          <p:cNvSpPr/>
          <p:nvPr/>
        </p:nvSpPr>
        <p:spPr>
          <a:xfrm>
            <a:off x="623232" y="5492593"/>
            <a:ext cx="8877642" cy="481171"/>
          </a:xfrm>
          <a:prstGeom prst="roundRect">
            <a:avLst/>
          </a:prstGeom>
          <a:solidFill>
            <a:srgbClr val="5E8A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功能性</a:t>
            </a:r>
            <a:r>
              <a:rPr lang="en-US" altLang="zh-CN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/</a:t>
            </a:r>
            <a:r>
              <a: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功效性护肤品</a:t>
            </a:r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096" name="矩形: 圆角 3095"/>
          <p:cNvSpPr/>
          <p:nvPr/>
        </p:nvSpPr>
        <p:spPr>
          <a:xfrm>
            <a:off x="623232" y="6080314"/>
            <a:ext cx="1985214" cy="481171"/>
          </a:xfrm>
          <a:prstGeom prst="roundRect">
            <a:avLst/>
          </a:prstGeom>
          <a:noFill/>
          <a:ln w="28575">
            <a:solidFill>
              <a:srgbClr val="5E8A5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5E8A56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专业级</a:t>
            </a:r>
            <a:endParaRPr lang="zh-CN" altLang="en-US" dirty="0">
              <a:solidFill>
                <a:srgbClr val="5E8A56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097" name="矩形: 圆角 3096"/>
          <p:cNvSpPr/>
          <p:nvPr/>
        </p:nvSpPr>
        <p:spPr>
          <a:xfrm>
            <a:off x="2920708" y="6080313"/>
            <a:ext cx="1985214" cy="481171"/>
          </a:xfrm>
          <a:prstGeom prst="roundRect">
            <a:avLst/>
          </a:prstGeom>
          <a:noFill/>
          <a:ln w="28575">
            <a:solidFill>
              <a:srgbClr val="5E8A5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5E8A56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皮肤学“药妆”</a:t>
            </a:r>
            <a:endParaRPr lang="zh-CN" altLang="en-US" dirty="0">
              <a:solidFill>
                <a:srgbClr val="5E8A56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098" name="矩形: 圆角 3097"/>
          <p:cNvSpPr/>
          <p:nvPr/>
        </p:nvSpPr>
        <p:spPr>
          <a:xfrm>
            <a:off x="5218184" y="6080313"/>
            <a:ext cx="1985214" cy="481171"/>
          </a:xfrm>
          <a:prstGeom prst="roundRect">
            <a:avLst/>
          </a:prstGeom>
          <a:noFill/>
          <a:ln w="28575">
            <a:solidFill>
              <a:srgbClr val="5E8A5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5E8A56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强功效性</a:t>
            </a:r>
            <a:endParaRPr lang="zh-CN" altLang="en-US" dirty="0">
              <a:solidFill>
                <a:srgbClr val="5E8A56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099" name="矩形: 圆角 3098"/>
          <p:cNvSpPr/>
          <p:nvPr/>
        </p:nvSpPr>
        <p:spPr>
          <a:xfrm>
            <a:off x="7515660" y="6080313"/>
            <a:ext cx="1985214" cy="481171"/>
          </a:xfrm>
          <a:prstGeom prst="roundRect">
            <a:avLst/>
          </a:prstGeom>
          <a:noFill/>
          <a:ln w="28575">
            <a:solidFill>
              <a:srgbClr val="5E8A5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5E8A56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植物、中草药</a:t>
            </a:r>
            <a:endParaRPr lang="zh-CN" altLang="en-US" dirty="0">
              <a:solidFill>
                <a:srgbClr val="5E8A56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100" name="矩形: 圆角 3099"/>
          <p:cNvSpPr/>
          <p:nvPr/>
        </p:nvSpPr>
        <p:spPr>
          <a:xfrm>
            <a:off x="9642836" y="5461380"/>
            <a:ext cx="2080813" cy="1100104"/>
          </a:xfrm>
          <a:prstGeom prst="roundRect">
            <a:avLst/>
          </a:prstGeom>
          <a:solidFill>
            <a:srgbClr val="5E8A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普通护肤品</a:t>
            </a:r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104" name="文本框 3103"/>
          <p:cNvSpPr txBox="1"/>
          <p:nvPr/>
        </p:nvSpPr>
        <p:spPr>
          <a:xfrm>
            <a:off x="10235713" y="4313160"/>
            <a:ext cx="1761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数据来源：中信证券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/>
          <p:nvPr/>
        </p:nvSpPr>
        <p:spPr>
          <a:xfrm rot="13568845">
            <a:off x="9228768" y="-10220853"/>
            <a:ext cx="8552126" cy="14194399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椭圆 3"/>
          <p:cNvSpPr/>
          <p:nvPr/>
        </p:nvSpPr>
        <p:spPr>
          <a:xfrm>
            <a:off x="-7134532" y="-8840253"/>
            <a:ext cx="12862560" cy="12862560"/>
          </a:xfrm>
          <a:prstGeom prst="ellipse">
            <a:avLst/>
          </a:prstGeom>
          <a:solidFill>
            <a:srgbClr val="BFCD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398115" y="4816955"/>
            <a:ext cx="1552534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600" dirty="0">
                <a:solidFill>
                  <a:srgbClr val="BBD3B9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Product</a:t>
            </a:r>
            <a:endParaRPr lang="zh-CN" altLang="en-US" sz="16600" dirty="0">
              <a:solidFill>
                <a:srgbClr val="BBD3B9"/>
              </a:solidFill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564640" y="1450188"/>
            <a:ext cx="9062720" cy="4218336"/>
          </a:xfrm>
          <a:prstGeom prst="round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7265" t="-34378" r="-17265" b="-28198"/>
            </a:stretch>
          </a:blipFill>
          <a:ln w="28575"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Freeform 10"/>
          <p:cNvSpPr/>
          <p:nvPr/>
        </p:nvSpPr>
        <p:spPr>
          <a:xfrm>
            <a:off x="-2147489" y="2356920"/>
            <a:ext cx="7338658" cy="12180344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7" name="文本框 6"/>
          <p:cNvSpPr txBox="1"/>
          <p:nvPr/>
        </p:nvSpPr>
        <p:spPr>
          <a:xfrm>
            <a:off x="2098067" y="1982001"/>
            <a:ext cx="7995866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9900" dirty="0">
                <a:gradFill flip="none" rotWithShape="1">
                  <a:gsLst>
                    <a:gs pos="0">
                      <a:srgbClr val="729E51"/>
                    </a:gs>
                    <a:gs pos="70000">
                      <a:srgbClr val="5E8A57"/>
                    </a:gs>
                  </a:gsLst>
                  <a:lin ang="5400000" scaled="1"/>
                  <a:tileRect/>
                </a:gra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产品</a:t>
            </a:r>
            <a:endParaRPr lang="zh-CN" altLang="en-US" sz="19900" dirty="0">
              <a:gradFill flip="none" rotWithShape="1">
                <a:gsLst>
                  <a:gs pos="0">
                    <a:srgbClr val="729E51"/>
                  </a:gs>
                  <a:gs pos="70000">
                    <a:srgbClr val="5E8A57"/>
                  </a:gs>
                </a:gsLst>
                <a:lin ang="5400000" scaled="1"/>
                <a:tileRect/>
              </a:gra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76010" y="1589092"/>
            <a:ext cx="396800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25413" y="286240"/>
            <a:ext cx="999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Georgia" panose="02040502050405090303" pitchFamily="18" charset="0"/>
                <a:ea typeface="思源宋体 Heavy" panose="02020900000000000000" pitchFamily="18" charset="-122"/>
              </a:rPr>
              <a:t>纵向：产业链</a:t>
            </a:r>
            <a:endParaRPr lang="en-US" altLang="zh-CN" sz="3600" dirty="0">
              <a:latin typeface="Georgia" panose="02040502050405090303" pitchFamily="18" charset="0"/>
              <a:ea typeface="思源宋体 Heavy" panose="02020900000000000000" pitchFamily="18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69116" y="946653"/>
            <a:ext cx="116284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377345" y="292591"/>
            <a:ext cx="100669" cy="646337"/>
          </a:xfrm>
          <a:prstGeom prst="rect">
            <a:avLst/>
          </a:prstGeom>
          <a:solidFill>
            <a:srgbClr val="3A463A"/>
          </a:solidFill>
          <a:ln>
            <a:solidFill>
              <a:srgbClr val="3A46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14400" y="1277417"/>
            <a:ext cx="737405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914400" y="1906710"/>
            <a:ext cx="10530534" cy="4843547"/>
            <a:chOff x="-32910" y="1061083"/>
            <a:chExt cx="12603291" cy="5796917"/>
          </a:xfrm>
        </p:grpSpPr>
        <p:sp>
          <p:nvSpPr>
            <p:cNvPr id="7" name="矩形: 圆角 6"/>
            <p:cNvSpPr/>
            <p:nvPr/>
          </p:nvSpPr>
          <p:spPr>
            <a:xfrm>
              <a:off x="988194" y="1061083"/>
              <a:ext cx="10289406" cy="5796917"/>
            </a:xfrm>
            <a:prstGeom prst="roundRect">
              <a:avLst>
                <a:gd name="adj" fmla="val 959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/>
            <a:srcRect l="3527" t="16375" r="1432" b="5525"/>
            <a:stretch>
              <a:fillRect/>
            </a:stretch>
          </p:blipFill>
          <p:spPr>
            <a:xfrm>
              <a:off x="1497012" y="1158932"/>
              <a:ext cx="9271769" cy="4496322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-32910" y="2920516"/>
              <a:ext cx="553998" cy="18016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生产端</a:t>
              </a:r>
              <a:endParaRPr lang="zh-CN" altLang="en-US" sz="2400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2016383" y="3085294"/>
              <a:ext cx="553998" cy="17484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消费端</a:t>
              </a:r>
              <a:endParaRPr lang="zh-CN" altLang="en-US" sz="2400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aphicFrame>
        <p:nvGraphicFramePr>
          <p:cNvPr id="13" name="图示 12"/>
          <p:cNvGraphicFramePr/>
          <p:nvPr/>
        </p:nvGraphicFramePr>
        <p:xfrm>
          <a:off x="1702182" y="1146548"/>
          <a:ext cx="8954971" cy="605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矩形: 圆角 14"/>
          <p:cNvSpPr/>
          <p:nvPr/>
        </p:nvSpPr>
        <p:spPr>
          <a:xfrm>
            <a:off x="4485373" y="5852160"/>
            <a:ext cx="3898231" cy="754688"/>
          </a:xfrm>
          <a:prstGeom prst="roundRect">
            <a:avLst>
              <a:gd name="adj" fmla="val 33247"/>
            </a:avLst>
          </a:prstGeom>
          <a:noFill/>
          <a:ln w="19050">
            <a:solidFill>
              <a:srgbClr val="5E8A5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8475313" y="5852160"/>
            <a:ext cx="1464316" cy="754688"/>
          </a:xfrm>
          <a:prstGeom prst="roundRect">
            <a:avLst>
              <a:gd name="adj" fmla="val 37073"/>
            </a:avLst>
          </a:prstGeom>
          <a:noFill/>
          <a:ln w="19050">
            <a:solidFill>
              <a:srgbClr val="5E8A5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2192708" y="5834616"/>
            <a:ext cx="2200955" cy="754688"/>
          </a:xfrm>
          <a:prstGeom prst="roundRect">
            <a:avLst>
              <a:gd name="adj" fmla="val 36731"/>
            </a:avLst>
          </a:prstGeom>
          <a:noFill/>
          <a:ln w="19050">
            <a:solidFill>
              <a:srgbClr val="5E8A5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03709" y="5855372"/>
            <a:ext cx="776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思源宋体 Light" panose="02020300000000000000" pitchFamily="18" charset="-122"/>
                <a:ea typeface="思源宋体 Light" panose="02020300000000000000" pitchFamily="18" charset="-122"/>
              </a:rPr>
              <a:t>香精香料</a:t>
            </a:r>
            <a:endParaRPr lang="zh-CN" altLang="en-US" sz="1100" dirty="0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03709" y="6087863"/>
            <a:ext cx="776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思源宋体 Light" panose="02020300000000000000" pitchFamily="18" charset="-122"/>
                <a:ea typeface="思源宋体 Light" panose="02020300000000000000" pitchFamily="18" charset="-122"/>
              </a:rPr>
              <a:t>天然油脂</a:t>
            </a:r>
            <a:endParaRPr lang="zh-CN" altLang="en-US" sz="1100" dirty="0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03709" y="6296679"/>
            <a:ext cx="776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思源宋体 Light" panose="02020300000000000000" pitchFamily="18" charset="-122"/>
                <a:ea typeface="思源宋体 Light" panose="02020300000000000000" pitchFamily="18" charset="-122"/>
              </a:rPr>
              <a:t>粉质原料</a:t>
            </a:r>
            <a:endParaRPr lang="zh-CN" altLang="en-US" sz="1100" dirty="0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295212" y="5855372"/>
            <a:ext cx="776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思源宋体 Light" panose="02020300000000000000" pitchFamily="18" charset="-122"/>
                <a:ea typeface="思源宋体 Light" panose="02020300000000000000" pitchFamily="18" charset="-122"/>
              </a:rPr>
              <a:t>纸质包装</a:t>
            </a:r>
            <a:endParaRPr lang="zh-CN" altLang="en-US" sz="1100" dirty="0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295212" y="6095788"/>
            <a:ext cx="776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思源宋体 Light" panose="02020300000000000000" pitchFamily="18" charset="-122"/>
                <a:ea typeface="思源宋体 Light" panose="02020300000000000000" pitchFamily="18" charset="-122"/>
              </a:rPr>
              <a:t>塑料包装</a:t>
            </a:r>
            <a:endParaRPr lang="zh-CN" altLang="en-US" sz="1100" dirty="0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295212" y="6316941"/>
            <a:ext cx="776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思源宋体 Light" panose="02020300000000000000" pitchFamily="18" charset="-122"/>
                <a:ea typeface="思源宋体 Light" panose="02020300000000000000" pitchFamily="18" charset="-122"/>
              </a:rPr>
              <a:t>复合材料</a:t>
            </a:r>
            <a:endParaRPr lang="zh-CN" altLang="en-US" sz="1100" dirty="0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720310" y="6296679"/>
            <a:ext cx="2103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新兴品牌：自产</a:t>
            </a:r>
            <a:r>
              <a:rPr lang="en-US" altLang="zh-CN" sz="11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+</a:t>
            </a:r>
            <a:r>
              <a:rPr lang="zh-CN" altLang="en-US" sz="11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线上</a:t>
            </a:r>
            <a:endParaRPr lang="zh-CN" altLang="en-US" sz="11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303314" y="5924602"/>
            <a:ext cx="776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思源宋体 Light" panose="02020300000000000000" pitchFamily="18" charset="-122"/>
                <a:ea typeface="思源宋体 Light" panose="02020300000000000000" pitchFamily="18" charset="-122"/>
              </a:rPr>
              <a:t>自产自销</a:t>
            </a:r>
            <a:endParaRPr lang="zh-CN" altLang="en-US" sz="1100" dirty="0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943739" y="5924602"/>
            <a:ext cx="776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思源宋体 Light" panose="02020300000000000000" pitchFamily="18" charset="-122"/>
                <a:ea typeface="思源宋体 Light" panose="02020300000000000000" pitchFamily="18" charset="-122"/>
              </a:rPr>
              <a:t>他产他销</a:t>
            </a:r>
            <a:endParaRPr lang="zh-CN" altLang="en-US" sz="1100" dirty="0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123527" y="5924602"/>
            <a:ext cx="776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思源宋体 Light" panose="02020300000000000000" pitchFamily="18" charset="-122"/>
                <a:ea typeface="思源宋体 Light" panose="02020300000000000000" pitchFamily="18" charset="-122"/>
              </a:rPr>
              <a:t>自产他销</a:t>
            </a:r>
            <a:endParaRPr lang="zh-CN" altLang="en-US" sz="1100" dirty="0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488930" y="5957058"/>
            <a:ext cx="776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思源宋体 Light" panose="02020300000000000000" pitchFamily="18" charset="-122"/>
                <a:ea typeface="思源宋体 Light" panose="02020300000000000000" pitchFamily="18" charset="-122"/>
              </a:rPr>
              <a:t>电商平台</a:t>
            </a:r>
            <a:endParaRPr lang="zh-CN" altLang="en-US" sz="1100" dirty="0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573015" y="6207895"/>
            <a:ext cx="776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思源宋体 Light" panose="02020300000000000000" pitchFamily="18" charset="-122"/>
                <a:ea typeface="思源宋体 Light" panose="02020300000000000000" pitchFamily="18" charset="-122"/>
              </a:rPr>
              <a:t>CS</a:t>
            </a:r>
            <a:r>
              <a:rPr lang="zh-CN" altLang="en-US" sz="1100" dirty="0">
                <a:latin typeface="思源宋体 Light" panose="02020300000000000000" pitchFamily="18" charset="-122"/>
                <a:ea typeface="思源宋体 Light" panose="02020300000000000000" pitchFamily="18" charset="-122"/>
              </a:rPr>
              <a:t>渠道</a:t>
            </a:r>
            <a:endParaRPr lang="zh-CN" altLang="en-US" sz="1100" dirty="0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163056" y="6207895"/>
            <a:ext cx="776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思源宋体 Light" panose="02020300000000000000" pitchFamily="18" charset="-122"/>
                <a:ea typeface="思源宋体 Light" panose="02020300000000000000" pitchFamily="18" charset="-122"/>
              </a:rPr>
              <a:t>专柜渠道</a:t>
            </a:r>
            <a:endParaRPr lang="zh-CN" altLang="en-US" sz="1100" dirty="0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163057" y="5957058"/>
            <a:ext cx="776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思源宋体 Light" panose="02020300000000000000" pitchFamily="18" charset="-122"/>
                <a:ea typeface="思源宋体 Light" panose="02020300000000000000" pitchFamily="18" charset="-122"/>
              </a:rPr>
              <a:t>社交网络</a:t>
            </a:r>
            <a:endParaRPr lang="zh-CN" altLang="en-US" sz="1100" dirty="0">
              <a:latin typeface="思源宋体 Light" panose="02020300000000000000" pitchFamily="18" charset="-122"/>
              <a:ea typeface="思源宋体 Light" panose="02020300000000000000" pitchFamily="18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5257800" y="-7518400"/>
            <a:ext cx="466178" cy="4661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5531851" y="22526171"/>
            <a:ext cx="466178" cy="4661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1135051" y="3598016"/>
            <a:ext cx="466178" cy="4661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-25819006" y="4064194"/>
            <a:ext cx="466178" cy="4661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806369" y="237623"/>
            <a:ext cx="10579261" cy="6382754"/>
          </a:xfrm>
          <a:prstGeom prst="roundRect">
            <a:avLst>
              <a:gd name="adj" fmla="val 8071"/>
            </a:avLst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Blur radius="2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3129" t="-3723" r="-2115" b="-3723"/>
            </a:stretch>
          </a:blipFill>
          <a:ln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1229465" y="407393"/>
            <a:ext cx="9733069" cy="866761"/>
          </a:xfrm>
          <a:prstGeom prst="roundRect">
            <a:avLst>
              <a:gd name="adj" fmla="val 50000"/>
            </a:avLst>
          </a:prstGeom>
          <a:solidFill>
            <a:srgbClr val="5E8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1229465" y="1443925"/>
            <a:ext cx="4443439" cy="420757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967274" y="407352"/>
            <a:ext cx="77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lvl="1" indent="-203835" algn="ctr"/>
            <a:r>
              <a:rPr lang="zh-CN" altLang="en-US" sz="5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短渠道</a:t>
            </a:r>
            <a:r>
              <a:rPr lang="en-US" altLang="zh-CN" sz="5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——</a:t>
            </a:r>
            <a:r>
              <a:rPr lang="zh-CN" altLang="en-US" sz="5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电商渠道</a:t>
            </a:r>
            <a:endParaRPr lang="zh-CN" altLang="en-US" sz="5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6786667" y="1443925"/>
            <a:ext cx="4175866" cy="420757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028484" y="2376030"/>
            <a:ext cx="2845401" cy="1324324"/>
            <a:chOff x="1742407" y="2532948"/>
            <a:chExt cx="2845401" cy="1324324"/>
          </a:xfrm>
        </p:grpSpPr>
        <p:pic>
          <p:nvPicPr>
            <p:cNvPr id="12" name="图形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2407" y="2547234"/>
              <a:ext cx="1310038" cy="1310038"/>
            </a:xfrm>
            <a:prstGeom prst="rect">
              <a:avLst/>
            </a:prstGeom>
          </p:spPr>
        </p:pic>
        <p:pic>
          <p:nvPicPr>
            <p:cNvPr id="2050" name="Picture 2" descr="Instagram - LiveAgent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92" t="15989" r="27630" b="16568"/>
            <a:stretch>
              <a:fillRect/>
            </a:stretch>
          </p:blipFill>
          <p:spPr bwMode="auto">
            <a:xfrm>
              <a:off x="3277770" y="2532948"/>
              <a:ext cx="1310038" cy="1324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组合 26"/>
          <p:cNvGrpSpPr/>
          <p:nvPr/>
        </p:nvGrpSpPr>
        <p:grpSpPr>
          <a:xfrm>
            <a:off x="7449284" y="2310431"/>
            <a:ext cx="2850632" cy="2892140"/>
            <a:chOff x="7449307" y="2781124"/>
            <a:chExt cx="2850632" cy="2892140"/>
          </a:xfrm>
        </p:grpSpPr>
        <p:pic>
          <p:nvPicPr>
            <p:cNvPr id="3" name="图形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276" t="5703" r="6258" b="6030"/>
            <a:stretch>
              <a:fillRect/>
            </a:stretch>
          </p:blipFill>
          <p:spPr>
            <a:xfrm>
              <a:off x="9011317" y="2781124"/>
              <a:ext cx="1288622" cy="1300410"/>
            </a:xfrm>
            <a:prstGeom prst="rect">
              <a:avLst/>
            </a:prstGeom>
          </p:spPr>
        </p:pic>
        <p:pic>
          <p:nvPicPr>
            <p:cNvPr id="8" name="图形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670" t="4713" r="5477" b="4916"/>
            <a:stretch>
              <a:fillRect/>
            </a:stretch>
          </p:blipFill>
          <p:spPr>
            <a:xfrm>
              <a:off x="7449327" y="4370123"/>
              <a:ext cx="1305876" cy="1300408"/>
            </a:xfrm>
            <a:prstGeom prst="rect">
              <a:avLst/>
            </a:prstGeom>
          </p:spPr>
        </p:pic>
        <p:pic>
          <p:nvPicPr>
            <p:cNvPr id="10" name="图形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993999" y="4367388"/>
              <a:ext cx="1305876" cy="1305876"/>
            </a:xfrm>
            <a:prstGeom prst="rect">
              <a:avLst/>
            </a:prstGeom>
          </p:spPr>
        </p:pic>
        <p:pic>
          <p:nvPicPr>
            <p:cNvPr id="11" name="图形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49307" y="2781124"/>
              <a:ext cx="1300408" cy="1300408"/>
            </a:xfrm>
            <a:prstGeom prst="rect">
              <a:avLst/>
            </a:prstGeom>
          </p:spPr>
        </p:pic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46280" y="3937437"/>
            <a:ext cx="1409808" cy="140980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29465" y="1567283"/>
            <a:ext cx="4443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lvl="1" indent="-203835" algn="ctr"/>
            <a:r>
              <a:rPr lang="zh-CN" altLang="en-US" sz="40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海外</a:t>
            </a:r>
            <a:endParaRPr lang="zh-CN" altLang="en-US" sz="40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904049" y="946376"/>
            <a:ext cx="3968007" cy="6858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441333" y="1567283"/>
            <a:ext cx="4866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lvl="1" indent="-203835" algn="ctr"/>
            <a:r>
              <a:rPr lang="zh-CN" altLang="en-US" sz="40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国内</a:t>
            </a:r>
            <a:endParaRPr lang="zh-CN" altLang="en-US" sz="40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cxnSp>
        <p:nvCxnSpPr>
          <p:cNvPr id="21" name="直接箭头连接符 20"/>
          <p:cNvCxnSpPr>
            <a:stCxn id="32" idx="3"/>
            <a:endCxn id="6" idx="1"/>
          </p:cNvCxnSpPr>
          <p:nvPr/>
        </p:nvCxnSpPr>
        <p:spPr>
          <a:xfrm>
            <a:off x="5672904" y="3547713"/>
            <a:ext cx="1113763" cy="0"/>
          </a:xfrm>
          <a:prstGeom prst="straightConnector1">
            <a:avLst/>
          </a:prstGeom>
          <a:ln w="127000">
            <a:solidFill>
              <a:srgbClr val="5E8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28041" y="237623"/>
            <a:ext cx="3968007" cy="6858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0" y="5844592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zh-CN" altLang="en-US" sz="4000" i="0" spc="0" dirty="0">
                <a:solidFill>
                  <a:srgbClr val="1A1A1A"/>
                </a:solidFill>
                <a:effectLst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短渠道策略、社交媒体、电商平台</a:t>
            </a:r>
            <a:endParaRPr lang="zh-CN" altLang="en-US" sz="4000" i="0" dirty="0">
              <a:solidFill>
                <a:srgbClr val="000000"/>
              </a:solidFill>
              <a:effectLst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806369" y="237623"/>
            <a:ext cx="10579261" cy="6382754"/>
          </a:xfrm>
          <a:prstGeom prst="roundRect">
            <a:avLst>
              <a:gd name="adj" fmla="val 8071"/>
            </a:avLst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Blur radius="2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3129" t="-3723" r="-2115" b="-3723"/>
            </a:stretch>
          </a:blipFill>
          <a:ln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1229465" y="407393"/>
            <a:ext cx="9733069" cy="866761"/>
          </a:xfrm>
          <a:prstGeom prst="roundRect">
            <a:avLst>
              <a:gd name="adj" fmla="val 50000"/>
            </a:avLst>
          </a:prstGeom>
          <a:solidFill>
            <a:srgbClr val="5E8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102330" y="407352"/>
            <a:ext cx="5490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lvl="1" indent="-203835" algn="ctr"/>
            <a:r>
              <a:rPr lang="zh-CN" altLang="en-US" sz="5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线下渠道</a:t>
            </a:r>
            <a:endParaRPr lang="zh-CN" altLang="en-US" sz="5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229464" y="1443925"/>
            <a:ext cx="9733069" cy="500668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04049" y="946376"/>
            <a:ext cx="3968007" cy="6858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662731" y="1898669"/>
            <a:ext cx="4866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lvl="1" indent="-203835" algn="ctr"/>
            <a:r>
              <a:rPr lang="zh-CN" altLang="en-US" sz="54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国内快闪店</a:t>
            </a:r>
            <a:endParaRPr lang="zh-CN" altLang="en-US" sz="54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041" y="237623"/>
            <a:ext cx="3968007" cy="6858000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66268" y="5247408"/>
            <a:ext cx="2860218" cy="64637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62731" y="4135196"/>
            <a:ext cx="4866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lvl="1" indent="-203835" algn="ctr"/>
            <a:r>
              <a:rPr lang="zh-CN" altLang="en-US" sz="54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国内连锁</a:t>
            </a:r>
            <a:endParaRPr lang="zh-CN" altLang="en-US" sz="54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290" y="5414075"/>
            <a:ext cx="3211842" cy="42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头: 右 2"/>
          <p:cNvSpPr/>
          <p:nvPr/>
        </p:nvSpPr>
        <p:spPr>
          <a:xfrm rot="5400000">
            <a:off x="5676479" y="3079998"/>
            <a:ext cx="1089498" cy="566214"/>
          </a:xfrm>
          <a:prstGeom prst="rightArrow">
            <a:avLst/>
          </a:prstGeom>
          <a:solidFill>
            <a:srgbClr val="BBD3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03757" y="-32430"/>
            <a:ext cx="3968007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3802743" y="166280"/>
            <a:ext cx="8018316" cy="6382754"/>
          </a:xfrm>
          <a:prstGeom prst="roundRect">
            <a:avLst>
              <a:gd name="adj" fmla="val 8071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2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3129" t="-3723" r="-2115" b="-3723"/>
            </a:stretch>
          </a:blipFill>
          <a:ln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3" name="矩形: 圆角 32"/>
          <p:cNvSpPr/>
          <p:nvPr/>
        </p:nvSpPr>
        <p:spPr>
          <a:xfrm>
            <a:off x="4434708" y="1445537"/>
            <a:ext cx="6841817" cy="483548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028" y="838638"/>
            <a:ext cx="2216857" cy="2216857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4496263" y="2038458"/>
            <a:ext cx="4975579" cy="3939540"/>
          </a:xfrm>
          <a:prstGeom prst="rect">
            <a:avLst/>
          </a:prstGeom>
          <a:noFill/>
        </p:spPr>
        <p:txBody>
          <a:bodyPr wrap="square" numCol="1" rtlCol="0" anchor="t">
            <a:spAutoFit/>
          </a:bodyPr>
          <a:lstStyle/>
          <a:p>
            <a:pPr marL="0" marR="0" algn="l">
              <a:spcBef>
                <a:spcPts val="300"/>
              </a:spcBef>
              <a:spcAft>
                <a:spcPts val="300"/>
              </a:spcAft>
            </a:pPr>
            <a:r>
              <a:rPr lang="zh-CN" altLang="en-US" sz="2800" b="0" i="0" spc="40" dirty="0"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坤灵（</a:t>
            </a:r>
            <a:r>
              <a:rPr lang="en-US" altLang="zh-CN" sz="2800" b="0" i="0" spc="40" dirty="0"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Kling</a:t>
            </a:r>
            <a:r>
              <a:rPr lang="zh-CN" altLang="en-US" sz="2800" b="0" i="0" spc="40" dirty="0"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）作为新锐品牌，在起步阶段将推出</a:t>
            </a:r>
            <a:r>
              <a:rPr lang="zh-CN" altLang="en-US" sz="2800" b="1" i="0" spc="40" dirty="0"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解决“纹”问题的单品</a:t>
            </a:r>
            <a:r>
              <a:rPr lang="zh-CN" altLang="en-US" sz="2800" b="0" i="0" spc="40" dirty="0"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en-US" altLang="zh-CN" sz="2800" b="0" i="0" spc="40" dirty="0"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algn="l">
              <a:spcBef>
                <a:spcPts val="300"/>
              </a:spcBef>
              <a:spcAft>
                <a:spcPts val="300"/>
              </a:spcAft>
            </a:pPr>
            <a:endParaRPr lang="en-US" altLang="zh-CN" sz="1100" spc="4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marR="0" algn="l">
              <a:spcBef>
                <a:spcPts val="300"/>
              </a:spcBef>
              <a:spcAft>
                <a:spcPts val="300"/>
              </a:spcAft>
            </a:pPr>
            <a:r>
              <a:rPr lang="zh-CN" altLang="en-US" sz="2800" b="0" i="0" spc="40" dirty="0"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抓住一个细分群体，解决其他品牌关注常规护理而忽视“小”痛点，关注各种“纹”的困扰，一道颈纹、一丝唇纹、一条眼纹，成为产品研发的灵感来源。</a:t>
            </a:r>
            <a:endParaRPr lang="zh-CN" altLang="en-US" sz="2800" b="0" i="0" dirty="0"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918857" y="407393"/>
            <a:ext cx="7357668" cy="866761"/>
          </a:xfrm>
          <a:prstGeom prst="roundRect">
            <a:avLst>
              <a:gd name="adj" fmla="val 50000"/>
            </a:avLst>
          </a:prstGeom>
          <a:solidFill>
            <a:srgbClr val="5E8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1" name="TextBox 8"/>
          <p:cNvSpPr txBox="1"/>
          <p:nvPr/>
        </p:nvSpPr>
        <p:spPr>
          <a:xfrm>
            <a:off x="4065099" y="476495"/>
            <a:ext cx="7065184" cy="6365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zh-CN" altLang="en-US" sz="32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从“纹”出发，解决“小痛点</a:t>
            </a:r>
            <a:endParaRPr lang="zh-CN" altLang="en-US" sz="32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099" y="4949107"/>
            <a:ext cx="1716835" cy="114924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297144">
            <a:off x="9586130" y="3860985"/>
            <a:ext cx="1256659" cy="1414410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7"/>
          <a:srcRect l="47884"/>
          <a:stretch>
            <a:fillRect/>
          </a:stretch>
        </p:blipFill>
        <p:spPr>
          <a:xfrm>
            <a:off x="9649301" y="2464814"/>
            <a:ext cx="1413184" cy="1785686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834" y="1460869"/>
            <a:ext cx="1639483" cy="161345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604908" y="2494376"/>
            <a:ext cx="1371600" cy="366154"/>
            <a:chOff x="9225379" y="2565719"/>
            <a:chExt cx="1371600" cy="366154"/>
          </a:xfrm>
        </p:grpSpPr>
        <p:sp>
          <p:nvSpPr>
            <p:cNvPr id="74" name="矩形: 圆角 73"/>
            <p:cNvSpPr/>
            <p:nvPr/>
          </p:nvSpPr>
          <p:spPr>
            <a:xfrm>
              <a:off x="9262116" y="2565719"/>
              <a:ext cx="1277421" cy="366154"/>
            </a:xfrm>
            <a:prstGeom prst="roundRect">
              <a:avLst/>
            </a:prstGeom>
            <a:blipFill dpi="0"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Blur/>
                        </a14:imgEffect>
                        <a14:imgEffect>
                          <a14:brightnessContrast bright="5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720688" t="-681237" r="-133736" b="-1091745"/>
              </a:stretch>
            </a:blipFill>
            <a:ln>
              <a:noFill/>
            </a:ln>
            <a:effectLst>
              <a:outerShdw blurRad="152400" dist="88900" dir="5400000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9225379" y="2619054"/>
              <a:ext cx="13716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金盏花成分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651998" y="3744298"/>
            <a:ext cx="1277421" cy="366154"/>
            <a:chOff x="9223743" y="3939626"/>
            <a:chExt cx="1277421" cy="366154"/>
          </a:xfrm>
        </p:grpSpPr>
        <p:sp>
          <p:nvSpPr>
            <p:cNvPr id="75" name="矩形: 圆角 74"/>
            <p:cNvSpPr/>
            <p:nvPr/>
          </p:nvSpPr>
          <p:spPr>
            <a:xfrm>
              <a:off x="9223743" y="3939626"/>
              <a:ext cx="1277421" cy="366154"/>
            </a:xfrm>
            <a:prstGeom prst="roundRect">
              <a:avLst/>
            </a:prstGeom>
            <a:blipFill dpi="0"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Blur/>
                        </a14:imgEffect>
                        <a14:imgEffect>
                          <a14:brightnessContrast bright="5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721499" t="-1022602" r="-132925" b="-750380"/>
              </a:stretch>
            </a:blipFill>
            <a:ln>
              <a:noFill/>
            </a:ln>
            <a:effectLst>
              <a:outerShdw blurRad="152400" dist="88900" dir="5400000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9301158" y="3994311"/>
              <a:ext cx="115347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玫瑰成分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644423" y="4850729"/>
            <a:ext cx="1292570" cy="366154"/>
            <a:chOff x="9283288" y="4963455"/>
            <a:chExt cx="1292570" cy="366154"/>
          </a:xfrm>
        </p:grpSpPr>
        <p:sp>
          <p:nvSpPr>
            <p:cNvPr id="76" name="矩形: 圆角 75"/>
            <p:cNvSpPr/>
            <p:nvPr/>
          </p:nvSpPr>
          <p:spPr>
            <a:xfrm>
              <a:off x="9298437" y="4963455"/>
              <a:ext cx="1277421" cy="366154"/>
            </a:xfrm>
            <a:prstGeom prst="roundRect">
              <a:avLst/>
            </a:prstGeom>
            <a:blipFill dpi="0"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artisticBlur/>
                        </a14:imgEffect>
                        <a14:imgEffect>
                          <a14:brightnessContrast bright="5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722092" t="-1324778" r="-132332" b="-448204"/>
              </a:stretch>
            </a:blipFill>
            <a:ln>
              <a:noFill/>
            </a:ln>
            <a:effectLst>
              <a:outerShdw blurRad="152400" dist="88900" dir="5400000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9283288" y="4966843"/>
              <a:ext cx="12774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高山石斛成分</a:t>
              </a:r>
              <a:endParaRPr lang="zh-CN" altLang="en-US" sz="1400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651998" y="5802762"/>
            <a:ext cx="1277421" cy="366154"/>
            <a:chOff x="9092607" y="5802762"/>
            <a:chExt cx="1277421" cy="366154"/>
          </a:xfrm>
        </p:grpSpPr>
        <p:sp>
          <p:nvSpPr>
            <p:cNvPr id="77" name="矩形: 圆角 76"/>
            <p:cNvSpPr/>
            <p:nvPr/>
          </p:nvSpPr>
          <p:spPr>
            <a:xfrm>
              <a:off x="9092607" y="5802762"/>
              <a:ext cx="1277421" cy="366154"/>
            </a:xfrm>
            <a:prstGeom prst="roundRect">
              <a:avLst/>
            </a:prstGeom>
            <a:blipFill dpi="0"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artisticBlur/>
                        </a14:imgEffect>
                        <a14:imgEffect>
                          <a14:brightnessContrast bright="5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721499" t="-1584787" r="-132925" b="-188195"/>
              </a:stretch>
            </a:blipFill>
            <a:ln>
              <a:noFill/>
            </a:ln>
            <a:effectLst>
              <a:outerShdw blurRad="152400" dist="88900" dir="5400000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9100063" y="5856097"/>
              <a:ext cx="12697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芦荟成分</a:t>
              </a:r>
              <a:endParaRPr lang="zh-CN" altLang="en-US" sz="1400" dirty="0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4635">
            <a:off x="9604456" y="-693792"/>
            <a:ext cx="2913573" cy="29135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847">
            <a:off x="10198290" y="5104678"/>
            <a:ext cx="3325723" cy="3325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008" y="-32199"/>
            <a:ext cx="5526645" cy="6890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983" y="-55977"/>
            <a:ext cx="2277734" cy="68904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03757" y="-32430"/>
            <a:ext cx="3968007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5671688" y="237623"/>
            <a:ext cx="5390173" cy="6382754"/>
          </a:xfrm>
          <a:prstGeom prst="roundRect">
            <a:avLst>
              <a:gd name="adj" fmla="val 8071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2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3129" t="-3723" r="-2115" b="-3723"/>
            </a:stretch>
          </a:blipFill>
          <a:ln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3" name="矩形: 圆角 32"/>
          <p:cNvSpPr/>
          <p:nvPr/>
        </p:nvSpPr>
        <p:spPr>
          <a:xfrm>
            <a:off x="6072612" y="1445537"/>
            <a:ext cx="4301481" cy="483548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786" y="5194701"/>
            <a:ext cx="2216857" cy="2216857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6132474" y="1690715"/>
            <a:ext cx="437936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纯净成分</a:t>
            </a:r>
            <a:endParaRPr lang="en-US" altLang="zh-CN" sz="20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Kling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的产品将专注于使用经过认证的有机和天然成分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20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20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环保配方</a:t>
            </a:r>
            <a:endParaRPr lang="en-US" altLang="zh-CN" sz="20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产品配方将避免使用对环境有害的化学物质，如微珠、有害防腐剂和合成香料。同时，配方将追求生物可降解性，减少对生态系统的负担。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zh-CN" altLang="en-US" sz="20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2000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高效性能</a:t>
            </a:r>
            <a:endParaRPr lang="en-US" altLang="zh-CN" sz="2000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产品将经过科学验证，确保它们在保湿、抗氧化、修复皮肤屏障等方面具有高效性能。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6045024" y="407393"/>
            <a:ext cx="4333249" cy="866761"/>
          </a:xfrm>
          <a:prstGeom prst="roundRect">
            <a:avLst>
              <a:gd name="adj" fmla="val 50000"/>
            </a:avLst>
          </a:prstGeom>
          <a:solidFill>
            <a:srgbClr val="5E8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1" name="TextBox 8"/>
          <p:cNvSpPr txBox="1"/>
          <p:nvPr/>
        </p:nvSpPr>
        <p:spPr>
          <a:xfrm>
            <a:off x="6072613" y="476495"/>
            <a:ext cx="3964686" cy="6365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zh-CN" altLang="en-US" sz="32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产品特点</a:t>
            </a:r>
            <a:endParaRPr lang="zh-CN" altLang="en-US" sz="32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1"/>
          <a:stretch>
            <a:fillRect/>
          </a:stretch>
        </p:blipFill>
        <p:spPr>
          <a:xfrm>
            <a:off x="0" y="-32430"/>
            <a:ext cx="5026443" cy="6892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618" y="1125123"/>
            <a:ext cx="4506617" cy="6890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9" r="8458" b="22722"/>
          <a:stretch>
            <a:fillRect/>
          </a:stretch>
        </p:blipFill>
        <p:spPr>
          <a:xfrm>
            <a:off x="-2781300" y="0"/>
            <a:ext cx="5238981" cy="64643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3189583" y="237623"/>
            <a:ext cx="8659517" cy="6382754"/>
          </a:xfrm>
          <a:prstGeom prst="roundRect">
            <a:avLst>
              <a:gd name="adj" fmla="val 8071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2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3129" t="-3723" r="-2115" b="-3723"/>
            </a:stretch>
          </a:blipFill>
          <a:ln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3521156" y="1497268"/>
            <a:ext cx="7996371" cy="2505776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3497076" y="407393"/>
            <a:ext cx="8044530" cy="866761"/>
          </a:xfrm>
          <a:prstGeom prst="roundRect">
            <a:avLst>
              <a:gd name="adj" fmla="val 50000"/>
            </a:avLst>
          </a:prstGeom>
          <a:solidFill>
            <a:srgbClr val="5E8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3521156" y="4226158"/>
            <a:ext cx="3679744" cy="95651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3521156" y="5405787"/>
            <a:ext cx="7996371" cy="95651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605693" y="1653275"/>
            <a:ext cx="3645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zh-CN" altLang="zh-CN" sz="3200" b="1" spc="40" dirty="0">
                <a:solidFill>
                  <a:srgbClr val="060607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战“纹”系列：</a:t>
            </a:r>
            <a:endParaRPr lang="zh-CN" altLang="zh-CN" sz="3200" b="1" spc="40" dirty="0">
              <a:solidFill>
                <a:srgbClr val="060607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47395" y="2325986"/>
            <a:ext cx="7486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黑灵芝多肽紧致淡纹颈膜、松茸光感瓷肌软膜</a:t>
            </a:r>
            <a:endParaRPr kumimoji="0" lang="en-US" altLang="zh-CN" sz="2400" b="0" i="0" u="none" strike="noStrike" cap="none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/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水油甄养抚纹面膜、多肽丰润唇精华霜</a:t>
            </a:r>
            <a:endParaRPr lang="zh-CN" altLang="en-US" sz="2400" dirty="0">
              <a:solidFill>
                <a:schemeClr val="bg1">
                  <a:lumMod val="7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47395" y="3394623"/>
            <a:ext cx="769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zh-CN" altLang="en-US" b="1" i="0" spc="55" dirty="0">
                <a:solidFill>
                  <a:srgbClr val="4D4D4D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市面上的同类产品大多仅使用贴片式颈膜，而坤灵将</a:t>
            </a:r>
            <a:r>
              <a:rPr lang="zh-CN" altLang="en-US" b="1" i="0" spc="55" dirty="0">
                <a:solidFill>
                  <a:srgbClr val="C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精华与颈膜</a:t>
            </a:r>
            <a:r>
              <a:rPr lang="zh-CN" altLang="en-US" b="1" i="0" spc="55" dirty="0">
                <a:solidFill>
                  <a:srgbClr val="4D4D4D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结合。</a:t>
            </a:r>
            <a:endParaRPr lang="zh-CN" altLang="en-US" b="0" i="0" dirty="0">
              <a:solidFill>
                <a:srgbClr val="000000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732914" y="4412028"/>
            <a:ext cx="3256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300"/>
              </a:spcBef>
              <a:spcAft>
                <a:spcPts val="300"/>
              </a:spcAft>
            </a:pPr>
            <a:r>
              <a:rPr lang="zh-CN" altLang="en-US" sz="3200" b="1" i="0" spc="40" dirty="0">
                <a:solidFill>
                  <a:srgbClr val="060607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基础护肤系列</a:t>
            </a:r>
            <a:endParaRPr lang="zh-CN" altLang="en-US" sz="3200" b="0" i="0" dirty="0">
              <a:solidFill>
                <a:srgbClr val="000000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7849822" y="4207513"/>
            <a:ext cx="3679744" cy="95651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061580" y="4393383"/>
            <a:ext cx="3256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300"/>
              </a:spcBef>
              <a:spcAft>
                <a:spcPts val="300"/>
              </a:spcAft>
            </a:pPr>
            <a:r>
              <a:rPr lang="zh-CN" altLang="en-US" sz="3200" b="1" i="0" spc="40" dirty="0">
                <a:solidFill>
                  <a:srgbClr val="060607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季节性护肤系列</a:t>
            </a:r>
            <a:endParaRPr lang="zh-CN" altLang="en-US" sz="3200" b="0" i="0" dirty="0">
              <a:solidFill>
                <a:srgbClr val="000000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051300" y="5588597"/>
            <a:ext cx="27540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algn="ctr">
              <a:spcBef>
                <a:spcPts val="300"/>
              </a:spcBef>
              <a:spcAft>
                <a:spcPts val="300"/>
              </a:spcAft>
              <a:defRPr sz="3200" b="1" i="0" spc="40">
                <a:solidFill>
                  <a:srgbClr val="060607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/>
              <a:t>特殊护理系列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6775218" y="5715733"/>
            <a:ext cx="748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300"/>
              </a:spcBef>
              <a:spcAft>
                <a:spcPts val="300"/>
              </a:spcAft>
            </a:pPr>
            <a:r>
              <a:rPr lang="zh-CN" altLang="en-US" sz="1800" b="0" i="0" spc="40" dirty="0"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针对特定皮肤问题，如痘痘、敏感、色斑等</a:t>
            </a:r>
            <a:endParaRPr lang="zh-CN" altLang="en-US" sz="2400" b="0" i="0" dirty="0"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5696726" y="486830"/>
            <a:ext cx="36452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zh-CN" altLang="en-US" sz="4000" spc="4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产品线</a:t>
            </a:r>
            <a:endParaRPr lang="zh-CN" altLang="zh-CN" sz="4000" spc="4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207">
            <a:off x="2892340" y="1061276"/>
            <a:ext cx="1543146" cy="154314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4635">
            <a:off x="10524857" y="3684540"/>
            <a:ext cx="1797660" cy="1797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0153">
            <a:off x="2880115" y="3930310"/>
            <a:ext cx="1564015" cy="156401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1313" y="5282692"/>
            <a:ext cx="1643202" cy="1643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/>
          <p:nvPr/>
        </p:nvSpPr>
        <p:spPr>
          <a:xfrm rot="17925766">
            <a:off x="10670150" y="-4531798"/>
            <a:ext cx="8552126" cy="14194399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2" name="文本框 11"/>
          <p:cNvSpPr txBox="1"/>
          <p:nvPr/>
        </p:nvSpPr>
        <p:spPr>
          <a:xfrm>
            <a:off x="-1112557" y="4438267"/>
            <a:ext cx="15525344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9900" dirty="0">
                <a:gradFill flip="none" rotWithShape="1">
                  <a:gsLst>
                    <a:gs pos="0">
                      <a:srgbClr val="BFDDBC"/>
                    </a:gs>
                    <a:gs pos="70000">
                      <a:srgbClr val="BBD3B9"/>
                    </a:gs>
                  </a:gsLst>
                  <a:lin ang="5400000" scaled="1"/>
                  <a:tileRect/>
                </a:gra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Promotion</a:t>
            </a:r>
            <a:endParaRPr lang="zh-CN" altLang="en-US" sz="19900" dirty="0">
              <a:gradFill flip="none" rotWithShape="1">
                <a:gsLst>
                  <a:gs pos="0">
                    <a:srgbClr val="BFDDBC"/>
                  </a:gs>
                  <a:gs pos="70000">
                    <a:srgbClr val="BBD3B9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-5997613" y="-10442827"/>
            <a:ext cx="12862560" cy="12862560"/>
          </a:xfrm>
          <a:prstGeom prst="ellipse">
            <a:avLst/>
          </a:prstGeom>
          <a:solidFill>
            <a:srgbClr val="BFCD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1564640" y="1450188"/>
            <a:ext cx="9062720" cy="4218336"/>
          </a:xfrm>
          <a:prstGeom prst="round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17265" t="-34378" r="-17265" b="-28198"/>
            </a:stretch>
          </a:blipFill>
          <a:ln w="28575"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Freeform 10"/>
          <p:cNvSpPr/>
          <p:nvPr/>
        </p:nvSpPr>
        <p:spPr>
          <a:xfrm>
            <a:off x="-2711423" y="1189476"/>
            <a:ext cx="8552126" cy="14194399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7" name="文本框 6"/>
          <p:cNvSpPr txBox="1"/>
          <p:nvPr/>
        </p:nvSpPr>
        <p:spPr>
          <a:xfrm>
            <a:off x="3280315" y="1982001"/>
            <a:ext cx="677355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9900" dirty="0">
                <a:gradFill flip="none" rotWithShape="1">
                  <a:gsLst>
                    <a:gs pos="0">
                      <a:srgbClr val="729E51"/>
                    </a:gs>
                    <a:gs pos="70000">
                      <a:srgbClr val="5E8A57"/>
                    </a:gs>
                  </a:gsLst>
                  <a:lin ang="5400000" scaled="1"/>
                  <a:tileRect/>
                </a:gra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推广</a:t>
            </a:r>
            <a:endParaRPr lang="zh-CN" altLang="en-US" sz="19900" dirty="0">
              <a:gradFill flip="none" rotWithShape="1">
                <a:gsLst>
                  <a:gs pos="0">
                    <a:srgbClr val="729E51"/>
                  </a:gs>
                  <a:gs pos="70000">
                    <a:srgbClr val="5E8A57"/>
                  </a:gs>
                </a:gsLst>
                <a:lin ang="5400000" scaled="1"/>
                <a:tileRect/>
              </a:gra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76010" y="1589092"/>
            <a:ext cx="396800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10"/>
          <p:cNvSpPr/>
          <p:nvPr/>
        </p:nvSpPr>
        <p:spPr>
          <a:xfrm rot="4198236">
            <a:off x="-10840137" y="918718"/>
            <a:ext cx="8552126" cy="14194399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6" name="Freeform 10"/>
          <p:cNvSpPr/>
          <p:nvPr/>
        </p:nvSpPr>
        <p:spPr>
          <a:xfrm rot="15138783">
            <a:off x="14747326" y="-9103777"/>
            <a:ext cx="8552126" cy="14194399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矩形: 圆角 3"/>
          <p:cNvSpPr/>
          <p:nvPr/>
        </p:nvSpPr>
        <p:spPr>
          <a:xfrm>
            <a:off x="806369" y="237623"/>
            <a:ext cx="10579261" cy="6382754"/>
          </a:xfrm>
          <a:prstGeom prst="roundRect">
            <a:avLst>
              <a:gd name="adj" fmla="val 8071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7622" t="-3723" r="-7622" b="-3723"/>
            </a:stretch>
          </a:blipFill>
          <a:ln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1229465" y="407393"/>
            <a:ext cx="9733069" cy="8667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164466" y="407352"/>
            <a:ext cx="78630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lvl="1" indent="-203835" algn="ctr"/>
            <a:r>
              <a:rPr lang="zh-CN" altLang="en-US" sz="5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搜索 </a:t>
            </a:r>
            <a:r>
              <a:rPr lang="en-US" altLang="zh-CN" sz="5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+ </a:t>
            </a:r>
            <a:r>
              <a:rPr lang="zh-CN" altLang="en-US" sz="5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推送 双管齐下</a:t>
            </a:r>
            <a:endParaRPr lang="zh-CN" altLang="en-US" sz="5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346964" y="5341281"/>
            <a:ext cx="4307734" cy="923331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56910" y="5541336"/>
            <a:ext cx="4487843" cy="52322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407035" marR="0" lvl="1" indent="-203835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搜索场景促进用户决策</a:t>
            </a:r>
            <a:endParaRPr lang="en-US" altLang="zh-CN" sz="28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6537302" y="5341281"/>
            <a:ext cx="4307734" cy="92333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47248" y="5541336"/>
            <a:ext cx="4487843" cy="52322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407035" marR="0" lvl="1" indent="-203835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精准推送影响用户心智</a:t>
            </a:r>
            <a:endParaRPr lang="en-US" altLang="zh-CN" sz="28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8215085" y="1935814"/>
            <a:ext cx="2887813" cy="3936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咨询、广告信息影响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8215085" y="3138525"/>
            <a:ext cx="2887813" cy="3936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创新营销方式吸引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8215085" y="4279681"/>
            <a:ext cx="2887813" cy="3936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内容分享种草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1129249" y="1935814"/>
            <a:ext cx="2887813" cy="3936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5C966"/>
              </a:gs>
              <a:gs pos="70000">
                <a:srgbClr val="91B75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搜索具体美妆品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1129249" y="3076970"/>
            <a:ext cx="2887813" cy="3936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5C966"/>
              </a:gs>
              <a:gs pos="70000">
                <a:srgbClr val="91B75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专业信息验证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467437" y="2105463"/>
            <a:ext cx="1668711" cy="1533690"/>
          </a:xfrm>
          <a:prstGeom prst="ellipse">
            <a:avLst/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主动产生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129249" y="4187349"/>
            <a:ext cx="2887813" cy="3936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5C966"/>
              </a:gs>
              <a:gs pos="70000">
                <a:srgbClr val="91B75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解决生活问题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867547" y="3317472"/>
            <a:ext cx="1668711" cy="1533690"/>
          </a:xfrm>
          <a:prstGeom prst="ellipse">
            <a:avLst/>
          </a:prstGeom>
          <a:gradFill flip="none" rotWithShape="1">
            <a:gsLst>
              <a:gs pos="0">
                <a:srgbClr val="B5C966"/>
              </a:gs>
              <a:gs pos="70000">
                <a:srgbClr val="91B75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主动产生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1" name="弧形 20"/>
          <p:cNvSpPr/>
          <p:nvPr/>
        </p:nvSpPr>
        <p:spPr>
          <a:xfrm>
            <a:off x="4905829" y="2707339"/>
            <a:ext cx="2032000" cy="1670490"/>
          </a:xfrm>
          <a:prstGeom prst="arc">
            <a:avLst>
              <a:gd name="adj1" fmla="val 2894972"/>
              <a:gd name="adj2" fmla="val 13746324"/>
            </a:avLst>
          </a:prstGeom>
          <a:ln w="190500">
            <a:solidFill>
              <a:srgbClr val="6A9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5954633" y="3397512"/>
            <a:ext cx="1494539" cy="1373611"/>
          </a:xfrm>
          <a:prstGeom prst="ellipse">
            <a:avLst/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被动激发</a:t>
            </a:r>
            <a:endParaRPr lang="zh-CN" altLang="en-US" sz="2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554523" y="2185503"/>
            <a:ext cx="1494539" cy="1373611"/>
          </a:xfrm>
          <a:prstGeom prst="ellipse">
            <a:avLst/>
          </a:prstGeom>
          <a:gradFill flip="none" rotWithShape="1">
            <a:gsLst>
              <a:gs pos="0">
                <a:srgbClr val="B5C966"/>
              </a:gs>
              <a:gs pos="70000">
                <a:srgbClr val="91B75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主动产生</a:t>
            </a:r>
            <a:endParaRPr lang="zh-CN" altLang="en-US" sz="2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2" name="弧形 21"/>
          <p:cNvSpPr/>
          <p:nvPr/>
        </p:nvSpPr>
        <p:spPr>
          <a:xfrm>
            <a:off x="5411660" y="2254160"/>
            <a:ext cx="2032000" cy="1670490"/>
          </a:xfrm>
          <a:prstGeom prst="arc">
            <a:avLst>
              <a:gd name="adj1" fmla="val 13166592"/>
              <a:gd name="adj2" fmla="val 1897340"/>
            </a:avLst>
          </a:prstGeom>
          <a:ln w="190500">
            <a:solidFill>
              <a:srgbClr val="A8C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987208" y="2441594"/>
            <a:ext cx="2975326" cy="58477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407035" marR="0" lvl="1" indent="-20383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新闻热点推送</a:t>
            </a:r>
            <a:endParaRPr lang="en-US" altLang="zh-CN" sz="16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marL="407035" marR="0" lvl="1" indent="-20383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开屏广告、信息流广告推送</a:t>
            </a:r>
            <a:endParaRPr lang="en-US" altLang="zh-CN" sz="16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987208" y="3644305"/>
            <a:ext cx="3621085" cy="52322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407035" marR="0" lvl="1" indent="-20383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数字代言人、元宇宙等热点营销</a:t>
            </a:r>
            <a:endParaRPr lang="en-US" altLang="zh-CN" sz="14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marL="407035" marR="0" lvl="1" indent="-20383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4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品牌联动，</a:t>
            </a:r>
            <a:r>
              <a:rPr lang="en-US" altLang="zh-CN" sz="14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IP</a:t>
            </a:r>
            <a:r>
              <a:rPr lang="zh-CN" altLang="en-US" sz="14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结合：如跟小众香薰联动</a:t>
            </a:r>
            <a:endParaRPr lang="en-US" altLang="zh-CN" sz="14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987208" y="4785460"/>
            <a:ext cx="2975326" cy="33855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407035" marR="0" lvl="1" indent="-20383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KOL</a:t>
            </a:r>
            <a:r>
              <a:rPr lang="zh-CN" altLang="en-US" sz="16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推送，</a:t>
            </a:r>
            <a:r>
              <a:rPr lang="en-US" altLang="zh-CN" sz="16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KOC</a:t>
            </a:r>
            <a:r>
              <a:rPr lang="zh-CN" altLang="en-US" sz="16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横评种草</a:t>
            </a:r>
            <a:endParaRPr lang="en-US" altLang="zh-CN" sz="16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56593" y="2533927"/>
            <a:ext cx="2975326" cy="33855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407035" marR="0" lvl="1" indent="-20383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产生需求时候搜索国货美妆</a:t>
            </a:r>
            <a:endParaRPr lang="en-US" altLang="zh-CN" sz="16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6593" y="3675083"/>
            <a:ext cx="3621085" cy="33855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407035" marR="0" lvl="1" indent="-20383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专业平台的背书信息，产学研转化</a:t>
            </a:r>
            <a:endParaRPr lang="en-US" altLang="zh-CN" sz="16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56593" y="4785460"/>
            <a:ext cx="2975326" cy="33855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407035" marR="0" lvl="1" indent="-20383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6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生活中护肤的科普问答</a:t>
            </a:r>
            <a:endParaRPr lang="en-US" altLang="zh-CN" sz="16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Freeform 10"/>
          <p:cNvSpPr/>
          <p:nvPr/>
        </p:nvSpPr>
        <p:spPr>
          <a:xfrm rot="20788448">
            <a:off x="9365771" y="1315368"/>
            <a:ext cx="9667440" cy="16045544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矩形: 圆角 3"/>
          <p:cNvSpPr/>
          <p:nvPr/>
        </p:nvSpPr>
        <p:spPr>
          <a:xfrm>
            <a:off x="583433" y="76469"/>
            <a:ext cx="10579261" cy="6382754"/>
          </a:xfrm>
          <a:prstGeom prst="roundRect">
            <a:avLst>
              <a:gd name="adj" fmla="val 8071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7622" t="-3723" r="-7622" b="-3723"/>
            </a:stretch>
          </a:blipFill>
          <a:ln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1229465" y="407393"/>
            <a:ext cx="9733069" cy="8667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843312" y="407352"/>
            <a:ext cx="85053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lvl="1" indent="-203835" algn="ctr"/>
            <a:r>
              <a:rPr lang="zh-CN" altLang="en-US" sz="5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多维度传播 建立用户心智</a:t>
            </a:r>
            <a:endParaRPr lang="zh-CN" altLang="en-US" sz="5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24909" y="6858000"/>
            <a:ext cx="3968007" cy="6858000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1029306" y="4301682"/>
            <a:ext cx="2223924" cy="3936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知识营销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3641137" y="4301682"/>
            <a:ext cx="2223924" cy="3936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创新营销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8864798" y="4301682"/>
            <a:ext cx="2223924" cy="3936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内容营销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1129249" y="1690582"/>
            <a:ext cx="2354291" cy="3936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5C966"/>
              </a:gs>
              <a:gs pos="70000">
                <a:srgbClr val="91B75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品牌曝光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4050389" y="1690582"/>
            <a:ext cx="3486392" cy="3936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5C966"/>
              </a:gs>
              <a:gs pos="70000">
                <a:srgbClr val="91B75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品牌阵地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7948178" y="1690582"/>
            <a:ext cx="2887813" cy="3936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5C966"/>
              </a:gs>
              <a:gs pos="70000">
                <a:srgbClr val="91B75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商业转化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98996" y="6173054"/>
            <a:ext cx="2684544" cy="2616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407035" marR="0" lvl="1" indent="-20383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1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宣传战纹的品牌故事</a:t>
            </a:r>
            <a:r>
              <a:rPr lang="en-US" altLang="zh-CN" sz="11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   </a:t>
            </a:r>
            <a:r>
              <a:rPr lang="zh-CN" altLang="en-US" sz="11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了解领域知识</a:t>
            </a:r>
            <a:endParaRPr lang="en-US" altLang="zh-CN" sz="11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6252968" y="4301682"/>
            <a:ext cx="2223924" cy="39362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活动营销</a:t>
            </a:r>
            <a:endParaRPr lang="zh-CN" altLang="en-US" sz="16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27" name="图形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9464" y="4817531"/>
            <a:ext cx="611005" cy="611005"/>
          </a:xfrm>
          <a:prstGeom prst="rect">
            <a:avLst/>
          </a:prstGeom>
        </p:spPr>
      </p:pic>
      <p:pic>
        <p:nvPicPr>
          <p:cNvPr id="43" name="图形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04087" y="4817531"/>
            <a:ext cx="611005" cy="611005"/>
          </a:xfrm>
          <a:prstGeom prst="rect">
            <a:avLst/>
          </a:prstGeom>
        </p:spPr>
      </p:pic>
      <p:pic>
        <p:nvPicPr>
          <p:cNvPr id="45" name="图形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39464" y="5495292"/>
            <a:ext cx="611005" cy="611005"/>
          </a:xfrm>
          <a:prstGeom prst="rect">
            <a:avLst/>
          </a:prstGeom>
        </p:spPr>
      </p:pic>
      <p:pic>
        <p:nvPicPr>
          <p:cNvPr id="47" name="图形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04086" y="5495292"/>
            <a:ext cx="611005" cy="61100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 r="19572"/>
          <a:stretch>
            <a:fillRect/>
          </a:stretch>
        </p:blipFill>
        <p:spPr>
          <a:xfrm>
            <a:off x="3767191" y="4780093"/>
            <a:ext cx="875203" cy="1392962"/>
          </a:xfrm>
          <a:prstGeom prst="round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3483540" y="6197613"/>
            <a:ext cx="1247210" cy="2616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407035" marR="0" lvl="1" indent="-203835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1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数字代言人</a:t>
            </a:r>
            <a:endParaRPr lang="en-US" altLang="zh-CN" sz="11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1026" name="Picture 2" descr="卡姿兰X敦煌博物馆联名系列上新 以敦煌色彩演绎潮流新妆_最热新品_美容频道_VOGUE时尚网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" t="5815" r="10603" b="1115"/>
          <a:stretch>
            <a:fillRect/>
          </a:stretch>
        </p:blipFill>
        <p:spPr bwMode="auto">
          <a:xfrm>
            <a:off x="4827045" y="4780093"/>
            <a:ext cx="883410" cy="13929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文本框 52"/>
          <p:cNvSpPr txBox="1"/>
          <p:nvPr/>
        </p:nvSpPr>
        <p:spPr>
          <a:xfrm>
            <a:off x="4538714" y="6197613"/>
            <a:ext cx="1247210" cy="2616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407035" marR="0" lvl="1" indent="-203835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1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品牌联名</a:t>
            </a:r>
            <a:endParaRPr lang="en-US" altLang="zh-CN" sz="11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1028" name="Picture 4" descr="618年中钜惠大促化妆品红黑色c4d创意海报海报模板下载-千库网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760" y="4784665"/>
            <a:ext cx="925593" cy="13883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抽奖预告护肤品化妆品粉色立体c4d小红书配图海报模板下载-千库网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4445" r="7848"/>
          <a:stretch>
            <a:fillRect/>
          </a:stretch>
        </p:blipFill>
        <p:spPr bwMode="auto">
          <a:xfrm>
            <a:off x="7456255" y="4780093"/>
            <a:ext cx="925594" cy="14014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文本框 53"/>
          <p:cNvSpPr txBox="1"/>
          <p:nvPr/>
        </p:nvSpPr>
        <p:spPr>
          <a:xfrm>
            <a:off x="6043664" y="6197613"/>
            <a:ext cx="1247210" cy="2616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407035" marR="0" lvl="1" indent="-203835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1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产品促销</a:t>
            </a:r>
            <a:endParaRPr lang="en-US" altLang="zh-CN" sz="11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209697" y="6197613"/>
            <a:ext cx="1247210" cy="2616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407035" marR="0" lvl="1" indent="-203835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1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互动抽奖</a:t>
            </a:r>
            <a:endParaRPr lang="en-US" altLang="zh-CN" sz="11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1032" name="Picture 8" descr="2023全域链动超级闭环-度星选达人营销价值白皮书 - 电商运营 - 侠说·报告来了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1" r="7148" b="4445"/>
          <a:stretch>
            <a:fillRect/>
          </a:stretch>
        </p:blipFill>
        <p:spPr bwMode="auto">
          <a:xfrm>
            <a:off x="8981153" y="4778057"/>
            <a:ext cx="875203" cy="14010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文本框 55"/>
          <p:cNvSpPr txBox="1"/>
          <p:nvPr/>
        </p:nvSpPr>
        <p:spPr>
          <a:xfrm>
            <a:off x="8674058" y="6197613"/>
            <a:ext cx="1247210" cy="2616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407035" marR="0" lvl="1" indent="-203835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1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度星选</a:t>
            </a:r>
            <a:endParaRPr lang="en-US" altLang="zh-CN" sz="11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81" y="4772123"/>
            <a:ext cx="765571" cy="1400931"/>
          </a:xfrm>
          <a:prstGeom prst="round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9725081" y="6197613"/>
            <a:ext cx="1247210" cy="2616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407035" marR="0" lvl="1" indent="-203835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1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小红书</a:t>
            </a:r>
            <a:endParaRPr lang="en-US" altLang="zh-CN" sz="11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025" name="文本框 1024"/>
          <p:cNvSpPr txBox="1"/>
          <p:nvPr/>
        </p:nvSpPr>
        <p:spPr>
          <a:xfrm>
            <a:off x="4098312" y="3785462"/>
            <a:ext cx="106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品牌专区</a:t>
            </a:r>
            <a:endParaRPr lang="zh-CN" altLang="en-US" sz="16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027" name="文本框 1026"/>
          <p:cNvSpPr txBox="1"/>
          <p:nvPr/>
        </p:nvSpPr>
        <p:spPr>
          <a:xfrm>
            <a:off x="5857441" y="3785462"/>
            <a:ext cx="106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独立站</a:t>
            </a:r>
            <a:endParaRPr lang="zh-CN" altLang="en-US" sz="16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031" name="文本框 1030"/>
          <p:cNvSpPr txBox="1"/>
          <p:nvPr/>
        </p:nvSpPr>
        <p:spPr>
          <a:xfrm>
            <a:off x="8234623" y="3785462"/>
            <a:ext cx="106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度小店</a:t>
            </a:r>
            <a:endParaRPr lang="zh-CN" altLang="en-US" sz="16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033" name="文本框 1032"/>
          <p:cNvSpPr txBox="1"/>
          <p:nvPr/>
        </p:nvSpPr>
        <p:spPr>
          <a:xfrm>
            <a:off x="9451104" y="3785363"/>
            <a:ext cx="106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京东淘宝</a:t>
            </a:r>
            <a:endParaRPr lang="zh-CN" altLang="en-US" sz="1600" dirty="0">
              <a:solidFill>
                <a:srgbClr val="96BC93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204249" y="2290000"/>
            <a:ext cx="2204291" cy="1834016"/>
            <a:chOff x="1212899" y="2187053"/>
            <a:chExt cx="2204291" cy="1834016"/>
          </a:xfrm>
        </p:grpSpPr>
        <p:sp>
          <p:nvSpPr>
            <p:cNvPr id="62" name="文本框 61"/>
            <p:cNvSpPr txBox="1"/>
            <p:nvPr/>
          </p:nvSpPr>
          <p:spPr>
            <a:xfrm>
              <a:off x="1212899" y="3682515"/>
              <a:ext cx="10678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96BC93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开屏广告</a:t>
              </a:r>
              <a:endParaRPr lang="zh-CN" altLang="en-US" sz="16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2349313" y="3682515"/>
              <a:ext cx="10678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96BC93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信息流</a:t>
              </a:r>
              <a:endParaRPr lang="zh-CN" altLang="en-US" sz="1600" dirty="0">
                <a:solidFill>
                  <a:srgbClr val="96BC93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pic>
          <p:nvPicPr>
            <p:cNvPr id="1036" name="Picture 10" descr="化妆品详情页/海报|网页|电商|蔡大儿 - 原创作品 - 站酷 (ZCOOL)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811" y="2187053"/>
              <a:ext cx="933955" cy="147090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0"/>
            <a:stretch>
              <a:fillRect/>
            </a:stretch>
          </p:blipFill>
          <p:spPr>
            <a:xfrm>
              <a:off x="2483597" y="2212951"/>
              <a:ext cx="804701" cy="1469415"/>
            </a:xfrm>
            <a:prstGeom prst="round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9"/>
          <a:stretch>
            <a:fillRect/>
          </a:stretch>
        </p:blipFill>
        <p:spPr>
          <a:xfrm>
            <a:off x="8365509" y="2295767"/>
            <a:ext cx="806104" cy="1472342"/>
          </a:xfrm>
          <a:prstGeom prst="round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003" y="2226605"/>
            <a:ext cx="1031052" cy="1546578"/>
          </a:xfrm>
          <a:prstGeom prst="round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3"/>
          <a:srcRect l="25234" t="2593" r="25942"/>
          <a:stretch>
            <a:fillRect/>
          </a:stretch>
        </p:blipFill>
        <p:spPr>
          <a:xfrm>
            <a:off x="5352203" y="2226605"/>
            <a:ext cx="2078353" cy="1560103"/>
          </a:xfrm>
          <a:prstGeom prst="round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4"/>
          <a:stretch>
            <a:fillRect/>
          </a:stretch>
        </p:blipFill>
        <p:spPr>
          <a:xfrm>
            <a:off x="9581990" y="2290000"/>
            <a:ext cx="806104" cy="1514316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Freeform 10"/>
          <p:cNvSpPr/>
          <p:nvPr/>
        </p:nvSpPr>
        <p:spPr>
          <a:xfrm rot="6055301">
            <a:off x="-7659450" y="-6254520"/>
            <a:ext cx="7823033" cy="12984286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047" name="Freeform 10"/>
          <p:cNvSpPr/>
          <p:nvPr/>
        </p:nvSpPr>
        <p:spPr>
          <a:xfrm>
            <a:off x="3068716" y="4763323"/>
            <a:ext cx="7823033" cy="12984286"/>
          </a:xfrm>
          <a:custGeom>
            <a:avLst/>
            <a:gdLst/>
            <a:ahLst/>
            <a:cxnLst/>
            <a:rect l="l" t="t" r="r" b="b"/>
            <a:pathLst>
              <a:path w="11483251" h="19059338">
                <a:moveTo>
                  <a:pt x="0" y="0"/>
                </a:moveTo>
                <a:lnTo>
                  <a:pt x="11483251" y="0"/>
                </a:lnTo>
                <a:lnTo>
                  <a:pt x="11483251" y="19059338"/>
                </a:lnTo>
                <a:lnTo>
                  <a:pt x="0" y="1905933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矩形: 圆角 3"/>
          <p:cNvSpPr/>
          <p:nvPr/>
        </p:nvSpPr>
        <p:spPr>
          <a:xfrm>
            <a:off x="806369" y="237623"/>
            <a:ext cx="10579261" cy="6382754"/>
          </a:xfrm>
          <a:prstGeom prst="roundRect">
            <a:avLst>
              <a:gd name="adj" fmla="val 8071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/>
            <a:stretch>
              <a:fillRect l="-7622" t="-3723" r="-7622" b="-3723"/>
            </a:stretch>
          </a:blipFill>
          <a:ln>
            <a:noFill/>
          </a:ln>
          <a:effectLst>
            <a:outerShdw blurRad="152400" dist="88900" dir="5400000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1229465" y="407393"/>
            <a:ext cx="9733069" cy="8667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29E51"/>
              </a:gs>
              <a:gs pos="70000">
                <a:srgbClr val="5E8A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843312" y="407352"/>
            <a:ext cx="85053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035" lvl="1" indent="-203835" algn="ctr"/>
            <a:r>
              <a:rPr lang="zh-CN" altLang="en-US" sz="54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营销布局</a:t>
            </a:r>
            <a:endParaRPr lang="zh-CN" altLang="en-US" sz="54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04049" y="946376"/>
            <a:ext cx="3968007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4223" y="27771223"/>
            <a:ext cx="3968007" cy="6858000"/>
          </a:xfrm>
          <a:prstGeom prst="rect">
            <a:avLst/>
          </a:prstGeom>
        </p:spPr>
      </p:pic>
      <p:sp>
        <p:nvSpPr>
          <p:cNvPr id="3" name="矩形: 对角圆角 2"/>
          <p:cNvSpPr/>
          <p:nvPr/>
        </p:nvSpPr>
        <p:spPr>
          <a:xfrm>
            <a:off x="6095999" y="1820010"/>
            <a:ext cx="4256932" cy="2038028"/>
          </a:xfrm>
          <a:prstGeom prst="round2DiagRect">
            <a:avLst/>
          </a:prstGeom>
          <a:solidFill>
            <a:srgbClr val="FFFFFF"/>
          </a:solidFill>
          <a:ln w="127000">
            <a:solidFill>
              <a:srgbClr val="DADA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对角圆角 5"/>
          <p:cNvSpPr/>
          <p:nvPr/>
        </p:nvSpPr>
        <p:spPr>
          <a:xfrm flipV="1">
            <a:off x="1843312" y="1820010"/>
            <a:ext cx="4256932" cy="2038028"/>
          </a:xfrm>
          <a:prstGeom prst="round2DiagRect">
            <a:avLst/>
          </a:prstGeom>
          <a:solidFill>
            <a:srgbClr val="FFFFFF"/>
          </a:solidFill>
          <a:ln w="127000">
            <a:solidFill>
              <a:srgbClr val="DADA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对角圆角 13"/>
          <p:cNvSpPr/>
          <p:nvPr/>
        </p:nvSpPr>
        <p:spPr>
          <a:xfrm>
            <a:off x="1839067" y="4036492"/>
            <a:ext cx="4256932" cy="2038028"/>
          </a:xfrm>
          <a:prstGeom prst="round2DiagRect">
            <a:avLst/>
          </a:prstGeom>
          <a:solidFill>
            <a:srgbClr val="FFFFFF"/>
          </a:solidFill>
          <a:ln w="127000">
            <a:solidFill>
              <a:srgbClr val="DADA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对角圆角 14"/>
          <p:cNvSpPr/>
          <p:nvPr/>
        </p:nvSpPr>
        <p:spPr>
          <a:xfrm flipV="1">
            <a:off x="6095999" y="4036492"/>
            <a:ext cx="4256932" cy="2038028"/>
          </a:xfrm>
          <a:prstGeom prst="round2DiagRect">
            <a:avLst/>
          </a:prstGeom>
          <a:solidFill>
            <a:srgbClr val="FFFFFF"/>
          </a:solidFill>
          <a:ln w="127000">
            <a:solidFill>
              <a:srgbClr val="DADA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对角圆角 15"/>
          <p:cNvSpPr/>
          <p:nvPr/>
        </p:nvSpPr>
        <p:spPr>
          <a:xfrm>
            <a:off x="6420592" y="2191315"/>
            <a:ext cx="1330038" cy="1352906"/>
          </a:xfrm>
          <a:prstGeom prst="round2DiagRect">
            <a:avLst/>
          </a:prstGeom>
          <a:solidFill>
            <a:srgbClr val="70A36B"/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对角圆角 16"/>
          <p:cNvSpPr/>
          <p:nvPr/>
        </p:nvSpPr>
        <p:spPr>
          <a:xfrm flipV="1">
            <a:off x="4464711" y="2191314"/>
            <a:ext cx="1330038" cy="1352906"/>
          </a:xfrm>
          <a:prstGeom prst="round2DiagRect">
            <a:avLst/>
          </a:prstGeom>
          <a:solidFill>
            <a:srgbClr val="859E76"/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对角圆角 18"/>
          <p:cNvSpPr/>
          <p:nvPr/>
        </p:nvSpPr>
        <p:spPr>
          <a:xfrm>
            <a:off x="4460466" y="4407797"/>
            <a:ext cx="1330038" cy="1352906"/>
          </a:xfrm>
          <a:prstGeom prst="round2DiagRect">
            <a:avLst/>
          </a:prstGeom>
          <a:solidFill>
            <a:srgbClr val="677F65"/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: 对角圆角 19"/>
          <p:cNvSpPr/>
          <p:nvPr/>
        </p:nvSpPr>
        <p:spPr>
          <a:xfrm flipV="1">
            <a:off x="6420592" y="4407796"/>
            <a:ext cx="1330038" cy="1352906"/>
          </a:xfrm>
          <a:prstGeom prst="round2DiagRect">
            <a:avLst/>
          </a:prstGeom>
          <a:solidFill>
            <a:srgbClr val="96BC93"/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054910" y="2019353"/>
            <a:ext cx="225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70A36B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产品知识宣传</a:t>
            </a:r>
            <a:endParaRPr lang="zh-CN" altLang="en-US" sz="2400" dirty="0">
              <a:solidFill>
                <a:srgbClr val="70A36B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77914" y="2019353"/>
            <a:ext cx="225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70A36B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品牌新闻资讯</a:t>
            </a:r>
            <a:endParaRPr lang="zh-CN" altLang="en-US" sz="2400" dirty="0">
              <a:solidFill>
                <a:srgbClr val="70A36B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877914" y="4315715"/>
            <a:ext cx="225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70A36B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产品使用评测</a:t>
            </a:r>
            <a:endParaRPr lang="zh-CN" altLang="en-US" sz="2400" dirty="0">
              <a:solidFill>
                <a:srgbClr val="70A36B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137648" y="4315715"/>
            <a:ext cx="225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70A36B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品牌口碑评论</a:t>
            </a:r>
            <a:endParaRPr lang="zh-CN" altLang="en-US" sz="2400" dirty="0">
              <a:solidFill>
                <a:srgbClr val="70A36B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pic>
        <p:nvPicPr>
          <p:cNvPr id="31" name="图形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33285" y="2725295"/>
            <a:ext cx="720000" cy="720000"/>
          </a:xfrm>
          <a:prstGeom prst="rect">
            <a:avLst/>
          </a:prstGeom>
        </p:spPr>
      </p:pic>
      <p:pic>
        <p:nvPicPr>
          <p:cNvPr id="33" name="图形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27698" y="2770145"/>
            <a:ext cx="683098" cy="683098"/>
          </a:xfrm>
          <a:prstGeom prst="rect">
            <a:avLst/>
          </a:prstGeom>
        </p:spPr>
      </p:pic>
      <p:pic>
        <p:nvPicPr>
          <p:cNvPr id="36" name="图形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83855" y="2751694"/>
            <a:ext cx="720000" cy="720000"/>
          </a:xfrm>
          <a:prstGeom prst="rect">
            <a:avLst/>
          </a:prstGeom>
        </p:spPr>
      </p:pic>
      <p:pic>
        <p:nvPicPr>
          <p:cNvPr id="38" name="图形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34640" y="2751694"/>
            <a:ext cx="720000" cy="720000"/>
          </a:xfrm>
          <a:prstGeom prst="rect">
            <a:avLst/>
          </a:prstGeom>
        </p:spPr>
      </p:pic>
      <p:pic>
        <p:nvPicPr>
          <p:cNvPr id="42" name="图形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78779" y="5054532"/>
            <a:ext cx="720000" cy="720000"/>
          </a:xfrm>
          <a:prstGeom prst="rect">
            <a:avLst/>
          </a:prstGeom>
        </p:spPr>
      </p:pic>
      <p:pic>
        <p:nvPicPr>
          <p:cNvPr id="46" name="图形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58585" y="5040680"/>
            <a:ext cx="770540" cy="770540"/>
          </a:xfrm>
          <a:prstGeom prst="rect">
            <a:avLst/>
          </a:prstGeom>
        </p:spPr>
      </p:pic>
      <p:pic>
        <p:nvPicPr>
          <p:cNvPr id="51" name="图形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37360" y="2913867"/>
            <a:ext cx="720000" cy="342857"/>
          </a:xfrm>
          <a:prstGeom prst="rect">
            <a:avLst/>
          </a:prstGeom>
        </p:spPr>
      </p:pic>
      <p:pic>
        <p:nvPicPr>
          <p:cNvPr id="57" name="图形 5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66913" y="2725295"/>
            <a:ext cx="720000" cy="720000"/>
          </a:xfrm>
          <a:prstGeom prst="rect">
            <a:avLst/>
          </a:prstGeom>
        </p:spPr>
      </p:pic>
      <p:pic>
        <p:nvPicPr>
          <p:cNvPr id="60" name="图形 5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6276" t="5703" r="6258" b="6030"/>
          <a:stretch>
            <a:fillRect/>
          </a:stretch>
        </p:blipFill>
        <p:spPr>
          <a:xfrm>
            <a:off x="7864465" y="5051239"/>
            <a:ext cx="720000" cy="726587"/>
          </a:xfrm>
          <a:prstGeom prst="rect">
            <a:avLst/>
          </a:prstGeom>
        </p:spPr>
      </p:pic>
      <p:pic>
        <p:nvPicPr>
          <p:cNvPr id="1035" name="图形 1034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4670" t="4713" r="5477" b="4916"/>
          <a:stretch>
            <a:fillRect/>
          </a:stretch>
        </p:blipFill>
        <p:spPr>
          <a:xfrm>
            <a:off x="2833320" y="5067457"/>
            <a:ext cx="720000" cy="716986"/>
          </a:xfrm>
          <a:prstGeom prst="rect">
            <a:avLst/>
          </a:prstGeom>
        </p:spPr>
      </p:pic>
      <p:pic>
        <p:nvPicPr>
          <p:cNvPr id="1036" name="图形 103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999032" y="5074074"/>
            <a:ext cx="703752" cy="703752"/>
          </a:xfrm>
          <a:prstGeom prst="rect">
            <a:avLst/>
          </a:prstGeom>
        </p:spPr>
      </p:pic>
      <p:pic>
        <p:nvPicPr>
          <p:cNvPr id="1037" name="图形 103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493092" y="5054532"/>
            <a:ext cx="720000" cy="720000"/>
          </a:xfrm>
          <a:prstGeom prst="rect">
            <a:avLst/>
          </a:prstGeom>
        </p:spPr>
      </p:pic>
      <p:pic>
        <p:nvPicPr>
          <p:cNvPr id="1040" name="图形 103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594688" y="2332725"/>
            <a:ext cx="1070085" cy="1070085"/>
          </a:xfrm>
          <a:prstGeom prst="rect">
            <a:avLst/>
          </a:prstGeom>
        </p:spPr>
      </p:pic>
      <p:pic>
        <p:nvPicPr>
          <p:cNvPr id="1042" name="图形 104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550569" y="4549207"/>
            <a:ext cx="1070085" cy="1070085"/>
          </a:xfrm>
          <a:prstGeom prst="rect">
            <a:avLst/>
          </a:prstGeom>
        </p:spPr>
      </p:pic>
      <p:pic>
        <p:nvPicPr>
          <p:cNvPr id="1044" name="图形 1043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590443" y="4549208"/>
            <a:ext cx="1070085" cy="1070085"/>
          </a:xfrm>
          <a:prstGeom prst="rect">
            <a:avLst/>
          </a:prstGeom>
        </p:spPr>
      </p:pic>
      <p:pic>
        <p:nvPicPr>
          <p:cNvPr id="1046" name="图形 104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550569" y="2332726"/>
            <a:ext cx="1070085" cy="1070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2731</Words>
  <Application>WPS 演示</Application>
  <PresentationFormat>宽屏</PresentationFormat>
  <Paragraphs>498</Paragraphs>
  <Slides>22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55" baseType="lpstr">
      <vt:lpstr>Arial</vt:lpstr>
      <vt:lpstr>宋体</vt:lpstr>
      <vt:lpstr>Wingdings</vt:lpstr>
      <vt:lpstr>思源宋体 Heavy</vt:lpstr>
      <vt:lpstr>汉仪书宋二KW</vt:lpstr>
      <vt:lpstr>Montserrat</vt:lpstr>
      <vt:lpstr>思源宋体-超粗体 Light</vt:lpstr>
      <vt:lpstr>华文中宋</vt:lpstr>
      <vt:lpstr>思源黑体 CN Heavy</vt:lpstr>
      <vt:lpstr>JetBrains Mono NL ExtraBold</vt:lpstr>
      <vt:lpstr>微软雅黑</vt:lpstr>
      <vt:lpstr>Thonburi</vt:lpstr>
      <vt:lpstr>等线</vt:lpstr>
      <vt:lpstr>汉仪中等线KW</vt:lpstr>
      <vt:lpstr>汉仪旗黑</vt:lpstr>
      <vt:lpstr>宋体</vt:lpstr>
      <vt:lpstr>Arial Unicode MS</vt:lpstr>
      <vt:lpstr>等线 Light</vt:lpstr>
      <vt:lpstr>Sitka Display</vt:lpstr>
      <vt:lpstr>苹方-简</vt:lpstr>
      <vt:lpstr>Georgia</vt:lpstr>
      <vt:lpstr>等线</vt:lpstr>
      <vt:lpstr>思源宋体 Light</vt:lpstr>
      <vt:lpstr>Calibri</vt:lpstr>
      <vt:lpstr>Helvetica Neue</vt:lpstr>
      <vt:lpstr>汉仪中黑KW</vt:lpstr>
      <vt:lpstr>Montserrat</vt:lpstr>
      <vt:lpstr>微软雅黑</vt:lpstr>
      <vt:lpstr>思源宋体 Heavy</vt:lpstr>
      <vt:lpstr>思源宋体 Light</vt:lpstr>
      <vt:lpstr>思源宋体-超粗体 Light</vt:lpstr>
      <vt:lpstr>思源黑体 CN Heavy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fan philfan</dc:creator>
  <cp:lastModifiedBy>Huawei Fan</cp:lastModifiedBy>
  <cp:revision>293</cp:revision>
  <dcterms:created xsi:type="dcterms:W3CDTF">2025-11-19T15:53:25Z</dcterms:created>
  <dcterms:modified xsi:type="dcterms:W3CDTF">2025-11-19T15:53:25Z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6740FFC5A97C2B37F5E71D6958B2DA53_42</vt:lpwstr>
  </property>
  <property fmtid="{D5CDD505-2E9C-101B-9397-08002B2CF9AE}" pid="3" name="KSOProductBuildVer">
    <vt:lpwstr>2052-12.1.22553.22553</vt:lpwstr>
  </property>
</Properties>
</file>