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6.xml" ContentType="application/vnd.openxmlformats-officedocument.presentationml.notesSlide+xml"/>
  <Override PartName="/ppt/tags/tag5.xml" ContentType="application/vnd.openxmlformats-officedocument.presentationml.tags+xml"/>
  <Override PartName="/ppt/notesSlides/notesSlide17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18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19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0" r:id="rId1"/>
  </p:sldMasterIdLst>
  <p:notesMasterIdLst>
    <p:notesMasterId r:id="rId35"/>
  </p:notesMasterIdLst>
  <p:sldIdLst>
    <p:sldId id="256" r:id="rId2"/>
    <p:sldId id="282" r:id="rId3"/>
    <p:sldId id="302" r:id="rId4"/>
    <p:sldId id="283" r:id="rId5"/>
    <p:sldId id="284" r:id="rId6"/>
    <p:sldId id="285" r:id="rId7"/>
    <p:sldId id="298" r:id="rId8"/>
    <p:sldId id="286" r:id="rId9"/>
    <p:sldId id="287" r:id="rId10"/>
    <p:sldId id="288" r:id="rId11"/>
    <p:sldId id="262" r:id="rId12"/>
    <p:sldId id="289" r:id="rId13"/>
    <p:sldId id="290" r:id="rId14"/>
    <p:sldId id="291" r:id="rId15"/>
    <p:sldId id="292" r:id="rId16"/>
    <p:sldId id="293" r:id="rId17"/>
    <p:sldId id="294" r:id="rId18"/>
    <p:sldId id="295" r:id="rId19"/>
    <p:sldId id="296" r:id="rId20"/>
    <p:sldId id="297" r:id="rId21"/>
    <p:sldId id="303" r:id="rId22"/>
    <p:sldId id="274" r:id="rId23"/>
    <p:sldId id="275" r:id="rId24"/>
    <p:sldId id="277" r:id="rId25"/>
    <p:sldId id="278" r:id="rId26"/>
    <p:sldId id="279" r:id="rId27"/>
    <p:sldId id="281" r:id="rId28"/>
    <p:sldId id="271" r:id="rId29"/>
    <p:sldId id="299" r:id="rId30"/>
    <p:sldId id="301" r:id="rId31"/>
    <p:sldId id="300" r:id="rId32"/>
    <p:sldId id="304" r:id="rId33"/>
    <p:sldId id="268" r:id="rId34"/>
  </p:sldIdLst>
  <p:sldSz cx="5765800" cy="3244850"/>
  <p:notesSz cx="5765800" cy="3244850"/>
  <p:custDataLst>
    <p:tags r:id="rId36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3EB0817C-532D-4D49-A9CD-A0344EFCEAA1}">
          <p14:sldIdLst>
            <p14:sldId id="256"/>
            <p14:sldId id="282"/>
            <p14:sldId id="302"/>
          </p14:sldIdLst>
        </p14:section>
        <p14:section name="Nmap" id="{BE475E73-3AB7-4DBB-95A8-4771DBEA8AD1}">
          <p14:sldIdLst>
            <p14:sldId id="283"/>
            <p14:sldId id="284"/>
            <p14:sldId id="285"/>
            <p14:sldId id="298"/>
            <p14:sldId id="286"/>
            <p14:sldId id="287"/>
            <p14:sldId id="288"/>
          </p14:sldIdLst>
        </p14:section>
        <p14:section name="p0f" id="{83E30BA5-9461-4068-B13A-CCDCD4211B17}">
          <p14:sldIdLst>
            <p14:sldId id="262"/>
            <p14:sldId id="289"/>
            <p14:sldId id="290"/>
            <p14:sldId id="291"/>
            <p14:sldId id="292"/>
          </p14:sldIdLst>
        </p14:section>
        <p14:section name="拓展部分" id="{ED518CA4-D465-4A45-809C-E22A9A5B32EF}">
          <p14:sldIdLst>
            <p14:sldId id="293"/>
            <p14:sldId id="294"/>
            <p14:sldId id="295"/>
            <p14:sldId id="296"/>
            <p14:sldId id="297"/>
          </p14:sldIdLst>
        </p14:section>
        <p14:section name="加密算法" id="{F923B640-E765-4258-AB2C-E4158527DB3E}">
          <p14:sldIdLst>
            <p14:sldId id="303"/>
            <p14:sldId id="274"/>
            <p14:sldId id="275"/>
            <p14:sldId id="277"/>
            <p14:sldId id="278"/>
            <p14:sldId id="279"/>
            <p14:sldId id="281"/>
            <p14:sldId id="271"/>
            <p14:sldId id="299"/>
            <p14:sldId id="301"/>
            <p14:sldId id="300"/>
            <p14:sldId id="304"/>
            <p14:sldId id="26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880" userDrawn="1">
          <p15:clr>
            <a:srgbClr val="A4A3A4"/>
          </p15:clr>
        </p15:guide>
        <p15:guide id="2" pos="181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2F0D9"/>
    <a:srgbClr val="DEEDF9"/>
    <a:srgbClr val="019FEA"/>
    <a:srgbClr val="00336F"/>
    <a:srgbClr val="003D73"/>
    <a:srgbClr val="BF9000"/>
    <a:srgbClr val="FFFFFF"/>
    <a:srgbClr val="548235"/>
    <a:srgbClr val="003E87"/>
    <a:srgbClr val="FFEB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2" autoAdjust="0"/>
    <p:restoredTop sz="90574" autoAdjust="0"/>
  </p:normalViewPr>
  <p:slideViewPr>
    <p:cSldViewPr showGuides="1">
      <p:cViewPr varScale="1">
        <p:scale>
          <a:sx n="223" d="100"/>
          <a:sy n="223" d="100"/>
        </p:scale>
        <p:origin x="1133" y="130"/>
      </p:cViewPr>
      <p:guideLst>
        <p:guide orient="horz" pos="2880"/>
        <p:guide pos="181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F8DF13F-2D16-46BB-B915-CB060530F52E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937797B4-922C-410B-A212-42699D99C309}">
      <dgm:prSet phldrT="[文本]"/>
      <dgm:spPr>
        <a:solidFill>
          <a:srgbClr val="FFEBB2"/>
        </a:solidFill>
      </dgm:spPr>
      <dgm:t>
        <a:bodyPr/>
        <a:lstStyle/>
        <a:p>
          <a:r>
            <a:rPr lang="zh-CN" altLang="en-US" b="1" dirty="0">
              <a:solidFill>
                <a:srgbClr val="BF9000"/>
              </a:solidFill>
            </a:rPr>
            <a:t>算力资源有限</a:t>
          </a:r>
        </a:p>
      </dgm:t>
    </dgm:pt>
    <dgm:pt modelId="{029AD91C-B8C2-4715-B3DB-84FD18E22BBA}" type="parTrans" cxnId="{9D1679FD-5BC0-453D-B97F-B3690B99DFA0}">
      <dgm:prSet/>
      <dgm:spPr/>
      <dgm:t>
        <a:bodyPr/>
        <a:lstStyle/>
        <a:p>
          <a:endParaRPr lang="zh-CN" altLang="en-US" b="1"/>
        </a:p>
      </dgm:t>
    </dgm:pt>
    <dgm:pt modelId="{F6563A7B-62D9-40F9-8FB2-F9A5CEB3F9D2}" type="sibTrans" cxnId="{9D1679FD-5BC0-453D-B97F-B3690B99DFA0}">
      <dgm:prSet/>
      <dgm:spPr/>
      <dgm:t>
        <a:bodyPr/>
        <a:lstStyle/>
        <a:p>
          <a:endParaRPr lang="zh-CN" altLang="en-US" b="1"/>
        </a:p>
      </dgm:t>
    </dgm:pt>
    <dgm:pt modelId="{847647C5-45DA-4F28-B796-8117CF1EF4C8}">
      <dgm:prSet phldrT="[文本]"/>
      <dgm:spPr>
        <a:solidFill>
          <a:srgbClr val="FEE8DB"/>
        </a:solidFill>
      </dgm:spPr>
      <dgm:t>
        <a:bodyPr/>
        <a:lstStyle/>
        <a:p>
          <a:r>
            <a:rPr lang="zh-CN" altLang="en-US" b="1" dirty="0">
              <a:solidFill>
                <a:srgbClr val="BD6426"/>
              </a:solidFill>
            </a:rPr>
            <a:t>实时性要求高</a:t>
          </a:r>
        </a:p>
      </dgm:t>
    </dgm:pt>
    <dgm:pt modelId="{1DCB006C-BF55-4640-A45B-5213B2A987B0}" type="parTrans" cxnId="{1CA300F9-2245-4AEF-A862-980D032B735D}">
      <dgm:prSet/>
      <dgm:spPr/>
      <dgm:t>
        <a:bodyPr/>
        <a:lstStyle/>
        <a:p>
          <a:endParaRPr lang="zh-CN" altLang="en-US" b="1"/>
        </a:p>
      </dgm:t>
    </dgm:pt>
    <dgm:pt modelId="{AA4C237F-E9CB-4A28-B649-82EDF1C2B85B}" type="sibTrans" cxnId="{1CA300F9-2245-4AEF-A862-980D032B735D}">
      <dgm:prSet/>
      <dgm:spPr/>
      <dgm:t>
        <a:bodyPr/>
        <a:lstStyle/>
        <a:p>
          <a:endParaRPr lang="zh-CN" altLang="en-US" b="1"/>
        </a:p>
      </dgm:t>
    </dgm:pt>
    <dgm:pt modelId="{4DAF8550-2373-4C52-84E5-61F79B3B5237}">
      <dgm:prSet phldrT="[文本]"/>
      <dgm:spPr>
        <a:solidFill>
          <a:srgbClr val="E2F0D9"/>
        </a:solidFill>
      </dgm:spPr>
      <dgm:t>
        <a:bodyPr/>
        <a:lstStyle/>
        <a:p>
          <a:r>
            <a:rPr lang="zh-CN" altLang="en-US" b="1" dirty="0">
              <a:solidFill>
                <a:srgbClr val="548235"/>
              </a:solidFill>
            </a:rPr>
            <a:t>主要采用</a:t>
          </a:r>
          <a:endParaRPr lang="en-US" altLang="zh-CN" b="1" dirty="0">
            <a:solidFill>
              <a:srgbClr val="548235"/>
            </a:solidFill>
          </a:endParaRPr>
        </a:p>
        <a:p>
          <a:r>
            <a:rPr lang="zh-CN" altLang="en-US" b="1" dirty="0">
              <a:solidFill>
                <a:srgbClr val="548235"/>
              </a:solidFill>
            </a:rPr>
            <a:t>最快的</a:t>
          </a:r>
          <a:r>
            <a:rPr lang="en-US" altLang="zh-CN" b="1" dirty="0">
              <a:solidFill>
                <a:srgbClr val="548235"/>
              </a:solidFill>
            </a:rPr>
            <a:t>AES</a:t>
          </a:r>
          <a:r>
            <a:rPr lang="zh-CN" altLang="en-US" b="1" dirty="0">
              <a:solidFill>
                <a:srgbClr val="548235"/>
              </a:solidFill>
            </a:rPr>
            <a:t>算法</a:t>
          </a:r>
        </a:p>
      </dgm:t>
    </dgm:pt>
    <dgm:pt modelId="{9CFB275B-72C9-4D15-B341-CE0CC5929A84}" type="parTrans" cxnId="{36EE6B41-DB18-47D8-9C97-EEDE81D6C7D5}">
      <dgm:prSet/>
      <dgm:spPr/>
      <dgm:t>
        <a:bodyPr/>
        <a:lstStyle/>
        <a:p>
          <a:endParaRPr lang="zh-CN" altLang="en-US" b="1"/>
        </a:p>
      </dgm:t>
    </dgm:pt>
    <dgm:pt modelId="{1E2BC0E0-25A9-4248-95A8-E72E1CB7A21F}" type="sibTrans" cxnId="{36EE6B41-DB18-47D8-9C97-EEDE81D6C7D5}">
      <dgm:prSet/>
      <dgm:spPr/>
      <dgm:t>
        <a:bodyPr/>
        <a:lstStyle/>
        <a:p>
          <a:endParaRPr lang="zh-CN" altLang="en-US" b="1"/>
        </a:p>
      </dgm:t>
    </dgm:pt>
    <dgm:pt modelId="{864346ED-8292-442B-899E-2E6A74951F2F}" type="pres">
      <dgm:prSet presAssocID="{5F8DF13F-2D16-46BB-B915-CB060530F52E}" presName="Name0" presStyleCnt="0">
        <dgm:presLayoutVars>
          <dgm:dir/>
          <dgm:animLvl val="lvl"/>
          <dgm:resizeHandles val="exact"/>
        </dgm:presLayoutVars>
      </dgm:prSet>
      <dgm:spPr/>
    </dgm:pt>
    <dgm:pt modelId="{FBD8AE45-6CFC-442E-8877-7F6E8C717065}" type="pres">
      <dgm:prSet presAssocID="{937797B4-922C-410B-A212-42699D99C309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2A93CE46-2833-491F-B271-64CF48D60AED}" type="pres">
      <dgm:prSet presAssocID="{F6563A7B-62D9-40F9-8FB2-F9A5CEB3F9D2}" presName="parTxOnlySpace" presStyleCnt="0"/>
      <dgm:spPr/>
    </dgm:pt>
    <dgm:pt modelId="{4D10F1DE-6436-48F1-B21F-B2597461F7BD}" type="pres">
      <dgm:prSet presAssocID="{847647C5-45DA-4F28-B796-8117CF1EF4C8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2A0D2F90-0809-4A6E-B48B-AC0F2A6ECDF4}" type="pres">
      <dgm:prSet presAssocID="{AA4C237F-E9CB-4A28-B649-82EDF1C2B85B}" presName="parTxOnlySpace" presStyleCnt="0"/>
      <dgm:spPr/>
    </dgm:pt>
    <dgm:pt modelId="{0DC126FA-95B8-45D1-958B-DF1F9F81B55B}" type="pres">
      <dgm:prSet presAssocID="{4DAF8550-2373-4C52-84E5-61F79B3B5237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36EE6B41-DB18-47D8-9C97-EEDE81D6C7D5}" srcId="{5F8DF13F-2D16-46BB-B915-CB060530F52E}" destId="{4DAF8550-2373-4C52-84E5-61F79B3B5237}" srcOrd="2" destOrd="0" parTransId="{9CFB275B-72C9-4D15-B341-CE0CC5929A84}" sibTransId="{1E2BC0E0-25A9-4248-95A8-E72E1CB7A21F}"/>
    <dgm:cxn modelId="{1FAF7848-5FD2-4EA1-A3D9-4DECFEC0C31F}" type="presOf" srcId="{937797B4-922C-410B-A212-42699D99C309}" destId="{FBD8AE45-6CFC-442E-8877-7F6E8C717065}" srcOrd="0" destOrd="0" presId="urn:microsoft.com/office/officeart/2005/8/layout/chevron1"/>
    <dgm:cxn modelId="{CCCCE179-28AB-4301-B901-E6E6DA11B115}" type="presOf" srcId="{4DAF8550-2373-4C52-84E5-61F79B3B5237}" destId="{0DC126FA-95B8-45D1-958B-DF1F9F81B55B}" srcOrd="0" destOrd="0" presId="urn:microsoft.com/office/officeart/2005/8/layout/chevron1"/>
    <dgm:cxn modelId="{62E2C981-440A-4A64-BFE4-3A494FF0263A}" type="presOf" srcId="{5F8DF13F-2D16-46BB-B915-CB060530F52E}" destId="{864346ED-8292-442B-899E-2E6A74951F2F}" srcOrd="0" destOrd="0" presId="urn:microsoft.com/office/officeart/2005/8/layout/chevron1"/>
    <dgm:cxn modelId="{B6C6E5AC-E61A-443B-A75D-2CB76833B754}" type="presOf" srcId="{847647C5-45DA-4F28-B796-8117CF1EF4C8}" destId="{4D10F1DE-6436-48F1-B21F-B2597461F7BD}" srcOrd="0" destOrd="0" presId="urn:microsoft.com/office/officeart/2005/8/layout/chevron1"/>
    <dgm:cxn modelId="{1CA300F9-2245-4AEF-A862-980D032B735D}" srcId="{5F8DF13F-2D16-46BB-B915-CB060530F52E}" destId="{847647C5-45DA-4F28-B796-8117CF1EF4C8}" srcOrd="1" destOrd="0" parTransId="{1DCB006C-BF55-4640-A45B-5213B2A987B0}" sibTransId="{AA4C237F-E9CB-4A28-B649-82EDF1C2B85B}"/>
    <dgm:cxn modelId="{9D1679FD-5BC0-453D-B97F-B3690B99DFA0}" srcId="{5F8DF13F-2D16-46BB-B915-CB060530F52E}" destId="{937797B4-922C-410B-A212-42699D99C309}" srcOrd="0" destOrd="0" parTransId="{029AD91C-B8C2-4715-B3DB-84FD18E22BBA}" sibTransId="{F6563A7B-62D9-40F9-8FB2-F9A5CEB3F9D2}"/>
    <dgm:cxn modelId="{EB32B4AE-55C3-4782-B02D-78694EA46C17}" type="presParOf" srcId="{864346ED-8292-442B-899E-2E6A74951F2F}" destId="{FBD8AE45-6CFC-442E-8877-7F6E8C717065}" srcOrd="0" destOrd="0" presId="urn:microsoft.com/office/officeart/2005/8/layout/chevron1"/>
    <dgm:cxn modelId="{909EE721-6C93-4BCA-93BC-E7EE63C50480}" type="presParOf" srcId="{864346ED-8292-442B-899E-2E6A74951F2F}" destId="{2A93CE46-2833-491F-B271-64CF48D60AED}" srcOrd="1" destOrd="0" presId="urn:microsoft.com/office/officeart/2005/8/layout/chevron1"/>
    <dgm:cxn modelId="{A2D26D15-3A5E-4E40-B6E6-A216DA442EC2}" type="presParOf" srcId="{864346ED-8292-442B-899E-2E6A74951F2F}" destId="{4D10F1DE-6436-48F1-B21F-B2597461F7BD}" srcOrd="2" destOrd="0" presId="urn:microsoft.com/office/officeart/2005/8/layout/chevron1"/>
    <dgm:cxn modelId="{B6E067BA-FA83-429F-BB7E-F4BB2A7EE094}" type="presParOf" srcId="{864346ED-8292-442B-899E-2E6A74951F2F}" destId="{2A0D2F90-0809-4A6E-B48B-AC0F2A6ECDF4}" srcOrd="3" destOrd="0" presId="urn:microsoft.com/office/officeart/2005/8/layout/chevron1"/>
    <dgm:cxn modelId="{12A98F45-B129-4A03-A4A5-C952B38CC680}" type="presParOf" srcId="{864346ED-8292-442B-899E-2E6A74951F2F}" destId="{0DC126FA-95B8-45D1-958B-DF1F9F81B55B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F8DF13F-2D16-46BB-B915-CB060530F52E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4DAF8550-2373-4C52-84E5-61F79B3B5237}">
      <dgm:prSet phldrT="[文本]"/>
      <dgm:spPr>
        <a:solidFill>
          <a:srgbClr val="E2F0D9"/>
        </a:solidFill>
      </dgm:spPr>
      <dgm:t>
        <a:bodyPr/>
        <a:lstStyle/>
        <a:p>
          <a:r>
            <a:rPr lang="zh-CN" altLang="en-US" b="1" dirty="0">
              <a:solidFill>
                <a:srgbClr val="548235"/>
              </a:solidFill>
            </a:rPr>
            <a:t>主要采用</a:t>
          </a:r>
          <a:r>
            <a:rPr lang="en-US" altLang="en-US" b="1" dirty="0">
              <a:solidFill>
                <a:srgbClr val="548235"/>
              </a:solidFill>
            </a:rPr>
            <a:t>AES-RSA</a:t>
          </a:r>
          <a:endParaRPr lang="zh-CN" altLang="en-US" b="1" dirty="0">
            <a:solidFill>
              <a:srgbClr val="548235"/>
            </a:solidFill>
          </a:endParaRPr>
        </a:p>
        <a:p>
          <a:r>
            <a:rPr lang="zh-CN" altLang="en-US" b="1" dirty="0">
              <a:solidFill>
                <a:srgbClr val="548235"/>
              </a:solidFill>
            </a:rPr>
            <a:t>效率高、安全性高</a:t>
          </a:r>
        </a:p>
      </dgm:t>
    </dgm:pt>
    <dgm:pt modelId="{1E2BC0E0-25A9-4248-95A8-E72E1CB7A21F}" type="sibTrans" cxnId="{36EE6B41-DB18-47D8-9C97-EEDE81D6C7D5}">
      <dgm:prSet/>
      <dgm:spPr/>
      <dgm:t>
        <a:bodyPr/>
        <a:lstStyle/>
        <a:p>
          <a:endParaRPr lang="zh-CN" altLang="en-US" b="1"/>
        </a:p>
      </dgm:t>
    </dgm:pt>
    <dgm:pt modelId="{9CFB275B-72C9-4D15-B341-CE0CC5929A84}" type="parTrans" cxnId="{36EE6B41-DB18-47D8-9C97-EEDE81D6C7D5}">
      <dgm:prSet/>
      <dgm:spPr/>
      <dgm:t>
        <a:bodyPr/>
        <a:lstStyle/>
        <a:p>
          <a:endParaRPr lang="zh-CN" altLang="en-US" b="1"/>
        </a:p>
      </dgm:t>
    </dgm:pt>
    <dgm:pt modelId="{864346ED-8292-442B-899E-2E6A74951F2F}" type="pres">
      <dgm:prSet presAssocID="{5F8DF13F-2D16-46BB-B915-CB060530F52E}" presName="Name0" presStyleCnt="0">
        <dgm:presLayoutVars>
          <dgm:dir/>
          <dgm:animLvl val="lvl"/>
          <dgm:resizeHandles val="exact"/>
        </dgm:presLayoutVars>
      </dgm:prSet>
      <dgm:spPr/>
    </dgm:pt>
    <dgm:pt modelId="{0DC126FA-95B8-45D1-958B-DF1F9F81B55B}" type="pres">
      <dgm:prSet presAssocID="{4DAF8550-2373-4C52-84E5-61F79B3B5237}" presName="parTxOnly" presStyleLbl="node1" presStyleIdx="0" presStyleCnt="1" custScaleX="115448" custLinFactNeighborX="-64" custLinFactNeighborY="-6016">
        <dgm:presLayoutVars>
          <dgm:chMax val="0"/>
          <dgm:chPref val="0"/>
          <dgm:bulletEnabled val="1"/>
        </dgm:presLayoutVars>
      </dgm:prSet>
      <dgm:spPr/>
    </dgm:pt>
  </dgm:ptLst>
  <dgm:cxnLst>
    <dgm:cxn modelId="{36EE6B41-DB18-47D8-9C97-EEDE81D6C7D5}" srcId="{5F8DF13F-2D16-46BB-B915-CB060530F52E}" destId="{4DAF8550-2373-4C52-84E5-61F79B3B5237}" srcOrd="0" destOrd="0" parTransId="{9CFB275B-72C9-4D15-B341-CE0CC5929A84}" sibTransId="{1E2BC0E0-25A9-4248-95A8-E72E1CB7A21F}"/>
    <dgm:cxn modelId="{CCCCE179-28AB-4301-B901-E6E6DA11B115}" type="presOf" srcId="{4DAF8550-2373-4C52-84E5-61F79B3B5237}" destId="{0DC126FA-95B8-45D1-958B-DF1F9F81B55B}" srcOrd="0" destOrd="0" presId="urn:microsoft.com/office/officeart/2005/8/layout/chevron1"/>
    <dgm:cxn modelId="{62E2C981-440A-4A64-BFE4-3A494FF0263A}" type="presOf" srcId="{5F8DF13F-2D16-46BB-B915-CB060530F52E}" destId="{864346ED-8292-442B-899E-2E6A74951F2F}" srcOrd="0" destOrd="0" presId="urn:microsoft.com/office/officeart/2005/8/layout/chevron1"/>
    <dgm:cxn modelId="{12A98F45-B129-4A03-A4A5-C952B38CC680}" type="presParOf" srcId="{864346ED-8292-442B-899E-2E6A74951F2F}" destId="{0DC126FA-95B8-45D1-958B-DF1F9F81B55B}" srcOrd="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F8DF13F-2D16-46BB-B915-CB060530F52E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937797B4-922C-410B-A212-42699D99C309}">
      <dgm:prSet phldrT="[文本]"/>
      <dgm:spPr>
        <a:solidFill>
          <a:srgbClr val="FFEBB2"/>
        </a:solidFill>
      </dgm:spPr>
      <dgm:t>
        <a:bodyPr/>
        <a:lstStyle/>
        <a:p>
          <a:r>
            <a:rPr lang="zh-CN" altLang="en-US" b="1" dirty="0">
              <a:solidFill>
                <a:srgbClr val="BF9000"/>
              </a:solidFill>
            </a:rPr>
            <a:t>核心中枢</a:t>
          </a:r>
        </a:p>
      </dgm:t>
    </dgm:pt>
    <dgm:pt modelId="{029AD91C-B8C2-4715-B3DB-84FD18E22BBA}" type="parTrans" cxnId="{9D1679FD-5BC0-453D-B97F-B3690B99DFA0}">
      <dgm:prSet/>
      <dgm:spPr/>
      <dgm:t>
        <a:bodyPr/>
        <a:lstStyle/>
        <a:p>
          <a:endParaRPr lang="zh-CN" altLang="en-US" b="1"/>
        </a:p>
      </dgm:t>
    </dgm:pt>
    <dgm:pt modelId="{F6563A7B-62D9-40F9-8FB2-F9A5CEB3F9D2}" type="sibTrans" cxnId="{9D1679FD-5BC0-453D-B97F-B3690B99DFA0}">
      <dgm:prSet/>
      <dgm:spPr/>
      <dgm:t>
        <a:bodyPr/>
        <a:lstStyle/>
        <a:p>
          <a:endParaRPr lang="zh-CN" altLang="en-US" b="1"/>
        </a:p>
      </dgm:t>
    </dgm:pt>
    <dgm:pt modelId="{847647C5-45DA-4F28-B796-8117CF1EF4C8}">
      <dgm:prSet phldrT="[文本]"/>
      <dgm:spPr>
        <a:solidFill>
          <a:srgbClr val="FEE8DB"/>
        </a:solidFill>
      </dgm:spPr>
      <dgm:t>
        <a:bodyPr/>
        <a:lstStyle/>
        <a:p>
          <a:r>
            <a:rPr lang="zh-CN" altLang="en-US" b="1" dirty="0">
              <a:solidFill>
                <a:srgbClr val="BD6426"/>
              </a:solidFill>
            </a:rPr>
            <a:t>实时性要求高</a:t>
          </a:r>
        </a:p>
      </dgm:t>
    </dgm:pt>
    <dgm:pt modelId="{1DCB006C-BF55-4640-A45B-5213B2A987B0}" type="parTrans" cxnId="{1CA300F9-2245-4AEF-A862-980D032B735D}">
      <dgm:prSet/>
      <dgm:spPr/>
      <dgm:t>
        <a:bodyPr/>
        <a:lstStyle/>
        <a:p>
          <a:endParaRPr lang="zh-CN" altLang="en-US" b="1"/>
        </a:p>
      </dgm:t>
    </dgm:pt>
    <dgm:pt modelId="{AA4C237F-E9CB-4A28-B649-82EDF1C2B85B}" type="sibTrans" cxnId="{1CA300F9-2245-4AEF-A862-980D032B735D}">
      <dgm:prSet/>
      <dgm:spPr/>
      <dgm:t>
        <a:bodyPr/>
        <a:lstStyle/>
        <a:p>
          <a:endParaRPr lang="zh-CN" altLang="en-US" b="1"/>
        </a:p>
      </dgm:t>
    </dgm:pt>
    <dgm:pt modelId="{864346ED-8292-442B-899E-2E6A74951F2F}" type="pres">
      <dgm:prSet presAssocID="{5F8DF13F-2D16-46BB-B915-CB060530F52E}" presName="Name0" presStyleCnt="0">
        <dgm:presLayoutVars>
          <dgm:dir/>
          <dgm:animLvl val="lvl"/>
          <dgm:resizeHandles val="exact"/>
        </dgm:presLayoutVars>
      </dgm:prSet>
      <dgm:spPr/>
    </dgm:pt>
    <dgm:pt modelId="{FBD8AE45-6CFC-442E-8877-7F6E8C717065}" type="pres">
      <dgm:prSet presAssocID="{937797B4-922C-410B-A212-42699D99C309}" presName="parTxOnly" presStyleLbl="node1" presStyleIdx="0" presStyleCnt="2">
        <dgm:presLayoutVars>
          <dgm:chMax val="0"/>
          <dgm:chPref val="0"/>
          <dgm:bulletEnabled val="1"/>
        </dgm:presLayoutVars>
      </dgm:prSet>
      <dgm:spPr/>
    </dgm:pt>
    <dgm:pt modelId="{2A93CE46-2833-491F-B271-64CF48D60AED}" type="pres">
      <dgm:prSet presAssocID="{F6563A7B-62D9-40F9-8FB2-F9A5CEB3F9D2}" presName="parTxOnlySpace" presStyleCnt="0"/>
      <dgm:spPr/>
    </dgm:pt>
    <dgm:pt modelId="{4D10F1DE-6436-48F1-B21F-B2597461F7BD}" type="pres">
      <dgm:prSet presAssocID="{847647C5-45DA-4F28-B796-8117CF1EF4C8}" presName="parTxOnly" presStyleLbl="node1" presStyleIdx="1" presStyleCnt="2" custLinFactNeighborX="1673" custLinFactNeighborY="22519">
        <dgm:presLayoutVars>
          <dgm:chMax val="0"/>
          <dgm:chPref val="0"/>
          <dgm:bulletEnabled val="1"/>
        </dgm:presLayoutVars>
      </dgm:prSet>
      <dgm:spPr/>
    </dgm:pt>
  </dgm:ptLst>
  <dgm:cxnLst>
    <dgm:cxn modelId="{1FAF7848-5FD2-4EA1-A3D9-4DECFEC0C31F}" type="presOf" srcId="{937797B4-922C-410B-A212-42699D99C309}" destId="{FBD8AE45-6CFC-442E-8877-7F6E8C717065}" srcOrd="0" destOrd="0" presId="urn:microsoft.com/office/officeart/2005/8/layout/chevron1"/>
    <dgm:cxn modelId="{62E2C981-440A-4A64-BFE4-3A494FF0263A}" type="presOf" srcId="{5F8DF13F-2D16-46BB-B915-CB060530F52E}" destId="{864346ED-8292-442B-899E-2E6A74951F2F}" srcOrd="0" destOrd="0" presId="urn:microsoft.com/office/officeart/2005/8/layout/chevron1"/>
    <dgm:cxn modelId="{B6C6E5AC-E61A-443B-A75D-2CB76833B754}" type="presOf" srcId="{847647C5-45DA-4F28-B796-8117CF1EF4C8}" destId="{4D10F1DE-6436-48F1-B21F-B2597461F7BD}" srcOrd="0" destOrd="0" presId="urn:microsoft.com/office/officeart/2005/8/layout/chevron1"/>
    <dgm:cxn modelId="{1CA300F9-2245-4AEF-A862-980D032B735D}" srcId="{5F8DF13F-2D16-46BB-B915-CB060530F52E}" destId="{847647C5-45DA-4F28-B796-8117CF1EF4C8}" srcOrd="1" destOrd="0" parTransId="{1DCB006C-BF55-4640-A45B-5213B2A987B0}" sibTransId="{AA4C237F-E9CB-4A28-B649-82EDF1C2B85B}"/>
    <dgm:cxn modelId="{9D1679FD-5BC0-453D-B97F-B3690B99DFA0}" srcId="{5F8DF13F-2D16-46BB-B915-CB060530F52E}" destId="{937797B4-922C-410B-A212-42699D99C309}" srcOrd="0" destOrd="0" parTransId="{029AD91C-B8C2-4715-B3DB-84FD18E22BBA}" sibTransId="{F6563A7B-62D9-40F9-8FB2-F9A5CEB3F9D2}"/>
    <dgm:cxn modelId="{EB32B4AE-55C3-4782-B02D-78694EA46C17}" type="presParOf" srcId="{864346ED-8292-442B-899E-2E6A74951F2F}" destId="{FBD8AE45-6CFC-442E-8877-7F6E8C717065}" srcOrd="0" destOrd="0" presId="urn:microsoft.com/office/officeart/2005/8/layout/chevron1"/>
    <dgm:cxn modelId="{909EE721-6C93-4BCA-93BC-E7EE63C50480}" type="presParOf" srcId="{864346ED-8292-442B-899E-2E6A74951F2F}" destId="{2A93CE46-2833-491F-B271-64CF48D60AED}" srcOrd="1" destOrd="0" presId="urn:microsoft.com/office/officeart/2005/8/layout/chevron1"/>
    <dgm:cxn modelId="{A2D26D15-3A5E-4E40-B6E6-A216DA442EC2}" type="presParOf" srcId="{864346ED-8292-442B-899E-2E6A74951F2F}" destId="{4D10F1DE-6436-48F1-B21F-B2597461F7BD}" srcOrd="2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20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F8DF13F-2D16-46BB-B915-CB060530F52E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937797B4-922C-410B-A212-42699D99C309}">
      <dgm:prSet phldrT="[文本]"/>
      <dgm:spPr>
        <a:solidFill>
          <a:srgbClr val="FFEBB2"/>
        </a:solidFill>
      </dgm:spPr>
      <dgm:t>
        <a:bodyPr/>
        <a:lstStyle/>
        <a:p>
          <a:r>
            <a:rPr lang="zh-CN" altLang="en-US" b="1" dirty="0">
              <a:solidFill>
                <a:srgbClr val="BF9000"/>
              </a:solidFill>
            </a:rPr>
            <a:t>算力较强</a:t>
          </a:r>
        </a:p>
      </dgm:t>
    </dgm:pt>
    <dgm:pt modelId="{029AD91C-B8C2-4715-B3DB-84FD18E22BBA}" type="parTrans" cxnId="{9D1679FD-5BC0-453D-B97F-B3690B99DFA0}">
      <dgm:prSet/>
      <dgm:spPr/>
      <dgm:t>
        <a:bodyPr/>
        <a:lstStyle/>
        <a:p>
          <a:endParaRPr lang="zh-CN" altLang="en-US" b="1"/>
        </a:p>
      </dgm:t>
    </dgm:pt>
    <dgm:pt modelId="{F6563A7B-62D9-40F9-8FB2-F9A5CEB3F9D2}" type="sibTrans" cxnId="{9D1679FD-5BC0-453D-B97F-B3690B99DFA0}">
      <dgm:prSet/>
      <dgm:spPr/>
      <dgm:t>
        <a:bodyPr/>
        <a:lstStyle/>
        <a:p>
          <a:endParaRPr lang="zh-CN" altLang="en-US" b="1"/>
        </a:p>
      </dgm:t>
    </dgm:pt>
    <dgm:pt modelId="{847647C5-45DA-4F28-B796-8117CF1EF4C8}">
      <dgm:prSet phldrT="[文本]"/>
      <dgm:spPr>
        <a:solidFill>
          <a:srgbClr val="FEE8DB"/>
        </a:solidFill>
      </dgm:spPr>
      <dgm:t>
        <a:bodyPr/>
        <a:lstStyle/>
        <a:p>
          <a:r>
            <a:rPr lang="zh-CN" altLang="en-US" b="1" dirty="0">
              <a:solidFill>
                <a:srgbClr val="BD6426"/>
              </a:solidFill>
            </a:rPr>
            <a:t>实时性要求低</a:t>
          </a:r>
        </a:p>
      </dgm:t>
    </dgm:pt>
    <dgm:pt modelId="{1DCB006C-BF55-4640-A45B-5213B2A987B0}" type="parTrans" cxnId="{1CA300F9-2245-4AEF-A862-980D032B735D}">
      <dgm:prSet/>
      <dgm:spPr/>
      <dgm:t>
        <a:bodyPr/>
        <a:lstStyle/>
        <a:p>
          <a:endParaRPr lang="zh-CN" altLang="en-US" b="1"/>
        </a:p>
      </dgm:t>
    </dgm:pt>
    <dgm:pt modelId="{AA4C237F-E9CB-4A28-B649-82EDF1C2B85B}" type="sibTrans" cxnId="{1CA300F9-2245-4AEF-A862-980D032B735D}">
      <dgm:prSet/>
      <dgm:spPr/>
      <dgm:t>
        <a:bodyPr/>
        <a:lstStyle/>
        <a:p>
          <a:endParaRPr lang="zh-CN" altLang="en-US" b="1"/>
        </a:p>
      </dgm:t>
    </dgm:pt>
    <dgm:pt modelId="{864346ED-8292-442B-899E-2E6A74951F2F}" type="pres">
      <dgm:prSet presAssocID="{5F8DF13F-2D16-46BB-B915-CB060530F52E}" presName="Name0" presStyleCnt="0">
        <dgm:presLayoutVars>
          <dgm:dir/>
          <dgm:animLvl val="lvl"/>
          <dgm:resizeHandles val="exact"/>
        </dgm:presLayoutVars>
      </dgm:prSet>
      <dgm:spPr/>
    </dgm:pt>
    <dgm:pt modelId="{FBD8AE45-6CFC-442E-8877-7F6E8C717065}" type="pres">
      <dgm:prSet presAssocID="{937797B4-922C-410B-A212-42699D99C309}" presName="parTxOnly" presStyleLbl="node1" presStyleIdx="0" presStyleCnt="2">
        <dgm:presLayoutVars>
          <dgm:chMax val="0"/>
          <dgm:chPref val="0"/>
          <dgm:bulletEnabled val="1"/>
        </dgm:presLayoutVars>
      </dgm:prSet>
      <dgm:spPr/>
    </dgm:pt>
    <dgm:pt modelId="{2A93CE46-2833-491F-B271-64CF48D60AED}" type="pres">
      <dgm:prSet presAssocID="{F6563A7B-62D9-40F9-8FB2-F9A5CEB3F9D2}" presName="parTxOnlySpace" presStyleCnt="0"/>
      <dgm:spPr/>
    </dgm:pt>
    <dgm:pt modelId="{4D10F1DE-6436-48F1-B21F-B2597461F7BD}" type="pres">
      <dgm:prSet presAssocID="{847647C5-45DA-4F28-B796-8117CF1EF4C8}" presName="parTxOnly" presStyleLbl="node1" presStyleIdx="1" presStyleCnt="2">
        <dgm:presLayoutVars>
          <dgm:chMax val="0"/>
          <dgm:chPref val="0"/>
          <dgm:bulletEnabled val="1"/>
        </dgm:presLayoutVars>
      </dgm:prSet>
      <dgm:spPr/>
    </dgm:pt>
  </dgm:ptLst>
  <dgm:cxnLst>
    <dgm:cxn modelId="{1FAF7848-5FD2-4EA1-A3D9-4DECFEC0C31F}" type="presOf" srcId="{937797B4-922C-410B-A212-42699D99C309}" destId="{FBD8AE45-6CFC-442E-8877-7F6E8C717065}" srcOrd="0" destOrd="0" presId="urn:microsoft.com/office/officeart/2005/8/layout/chevron1"/>
    <dgm:cxn modelId="{62E2C981-440A-4A64-BFE4-3A494FF0263A}" type="presOf" srcId="{5F8DF13F-2D16-46BB-B915-CB060530F52E}" destId="{864346ED-8292-442B-899E-2E6A74951F2F}" srcOrd="0" destOrd="0" presId="urn:microsoft.com/office/officeart/2005/8/layout/chevron1"/>
    <dgm:cxn modelId="{B6C6E5AC-E61A-443B-A75D-2CB76833B754}" type="presOf" srcId="{847647C5-45DA-4F28-B796-8117CF1EF4C8}" destId="{4D10F1DE-6436-48F1-B21F-B2597461F7BD}" srcOrd="0" destOrd="0" presId="urn:microsoft.com/office/officeart/2005/8/layout/chevron1"/>
    <dgm:cxn modelId="{1CA300F9-2245-4AEF-A862-980D032B735D}" srcId="{5F8DF13F-2D16-46BB-B915-CB060530F52E}" destId="{847647C5-45DA-4F28-B796-8117CF1EF4C8}" srcOrd="1" destOrd="0" parTransId="{1DCB006C-BF55-4640-A45B-5213B2A987B0}" sibTransId="{AA4C237F-E9CB-4A28-B649-82EDF1C2B85B}"/>
    <dgm:cxn modelId="{9D1679FD-5BC0-453D-B97F-B3690B99DFA0}" srcId="{5F8DF13F-2D16-46BB-B915-CB060530F52E}" destId="{937797B4-922C-410B-A212-42699D99C309}" srcOrd="0" destOrd="0" parTransId="{029AD91C-B8C2-4715-B3DB-84FD18E22BBA}" sibTransId="{F6563A7B-62D9-40F9-8FB2-F9A5CEB3F9D2}"/>
    <dgm:cxn modelId="{EB32B4AE-55C3-4782-B02D-78694EA46C17}" type="presParOf" srcId="{864346ED-8292-442B-899E-2E6A74951F2F}" destId="{FBD8AE45-6CFC-442E-8877-7F6E8C717065}" srcOrd="0" destOrd="0" presId="urn:microsoft.com/office/officeart/2005/8/layout/chevron1"/>
    <dgm:cxn modelId="{909EE721-6C93-4BCA-93BC-E7EE63C50480}" type="presParOf" srcId="{864346ED-8292-442B-899E-2E6A74951F2F}" destId="{2A93CE46-2833-491F-B271-64CF48D60AED}" srcOrd="1" destOrd="0" presId="urn:microsoft.com/office/officeart/2005/8/layout/chevron1"/>
    <dgm:cxn modelId="{A2D26D15-3A5E-4E40-B6E6-A216DA442EC2}" type="presParOf" srcId="{864346ED-8292-442B-899E-2E6A74951F2F}" destId="{4D10F1DE-6436-48F1-B21F-B2597461F7BD}" srcOrd="2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25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D8AE45-6CFC-442E-8877-7F6E8C717065}">
      <dsp:nvSpPr>
        <dsp:cNvPr id="0" name=""/>
        <dsp:cNvSpPr/>
      </dsp:nvSpPr>
      <dsp:spPr>
        <a:xfrm>
          <a:off x="1566" y="0"/>
          <a:ext cx="1908789" cy="673206"/>
        </a:xfrm>
        <a:prstGeom prst="chevron">
          <a:avLst/>
        </a:prstGeom>
        <a:solidFill>
          <a:srgbClr val="FFEBB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200" b="1" kern="1200" dirty="0">
              <a:solidFill>
                <a:srgbClr val="BF9000"/>
              </a:solidFill>
            </a:rPr>
            <a:t>算力资源有限</a:t>
          </a:r>
        </a:p>
      </dsp:txBody>
      <dsp:txXfrm>
        <a:off x="338169" y="0"/>
        <a:ext cx="1235583" cy="673206"/>
      </dsp:txXfrm>
    </dsp:sp>
    <dsp:sp modelId="{4D10F1DE-6436-48F1-B21F-B2597461F7BD}">
      <dsp:nvSpPr>
        <dsp:cNvPr id="0" name=""/>
        <dsp:cNvSpPr/>
      </dsp:nvSpPr>
      <dsp:spPr>
        <a:xfrm>
          <a:off x="1719477" y="0"/>
          <a:ext cx="1908789" cy="673206"/>
        </a:xfrm>
        <a:prstGeom prst="chevron">
          <a:avLst/>
        </a:prstGeom>
        <a:solidFill>
          <a:srgbClr val="FEE8D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200" b="1" kern="1200" dirty="0">
              <a:solidFill>
                <a:srgbClr val="BD6426"/>
              </a:solidFill>
            </a:rPr>
            <a:t>实时性要求高</a:t>
          </a:r>
        </a:p>
      </dsp:txBody>
      <dsp:txXfrm>
        <a:off x="2056080" y="0"/>
        <a:ext cx="1235583" cy="673206"/>
      </dsp:txXfrm>
    </dsp:sp>
    <dsp:sp modelId="{0DC126FA-95B8-45D1-958B-DF1F9F81B55B}">
      <dsp:nvSpPr>
        <dsp:cNvPr id="0" name=""/>
        <dsp:cNvSpPr/>
      </dsp:nvSpPr>
      <dsp:spPr>
        <a:xfrm>
          <a:off x="3437387" y="0"/>
          <a:ext cx="1908789" cy="673206"/>
        </a:xfrm>
        <a:prstGeom prst="chevron">
          <a:avLst/>
        </a:prstGeom>
        <a:solidFill>
          <a:srgbClr val="E2F0D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200" b="1" kern="1200" dirty="0">
              <a:solidFill>
                <a:srgbClr val="548235"/>
              </a:solidFill>
            </a:rPr>
            <a:t>主要采用</a:t>
          </a:r>
          <a:endParaRPr lang="en-US" altLang="zh-CN" sz="1200" b="1" kern="1200" dirty="0">
            <a:solidFill>
              <a:srgbClr val="548235"/>
            </a:solidFill>
          </a:endParaRP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200" b="1" kern="1200" dirty="0">
              <a:solidFill>
                <a:srgbClr val="548235"/>
              </a:solidFill>
            </a:rPr>
            <a:t>最快的</a:t>
          </a:r>
          <a:r>
            <a:rPr lang="en-US" altLang="zh-CN" sz="1200" b="1" kern="1200" dirty="0">
              <a:solidFill>
                <a:srgbClr val="548235"/>
              </a:solidFill>
            </a:rPr>
            <a:t>AES</a:t>
          </a:r>
          <a:r>
            <a:rPr lang="zh-CN" altLang="en-US" sz="1200" b="1" kern="1200" dirty="0">
              <a:solidFill>
                <a:srgbClr val="548235"/>
              </a:solidFill>
            </a:rPr>
            <a:t>算法</a:t>
          </a:r>
        </a:p>
      </dsp:txBody>
      <dsp:txXfrm>
        <a:off x="3773990" y="0"/>
        <a:ext cx="1235583" cy="67320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C126FA-95B8-45D1-958B-DF1F9F81B55B}">
      <dsp:nvSpPr>
        <dsp:cNvPr id="0" name=""/>
        <dsp:cNvSpPr/>
      </dsp:nvSpPr>
      <dsp:spPr>
        <a:xfrm>
          <a:off x="0" y="0"/>
          <a:ext cx="1964133" cy="680525"/>
        </a:xfrm>
        <a:prstGeom prst="chevron">
          <a:avLst/>
        </a:prstGeom>
        <a:solidFill>
          <a:srgbClr val="E2F0D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100" b="1" kern="1200" dirty="0">
              <a:solidFill>
                <a:srgbClr val="548235"/>
              </a:solidFill>
            </a:rPr>
            <a:t>主要采用</a:t>
          </a:r>
          <a:r>
            <a:rPr lang="en-US" altLang="en-US" sz="1100" b="1" kern="1200" dirty="0">
              <a:solidFill>
                <a:srgbClr val="548235"/>
              </a:solidFill>
            </a:rPr>
            <a:t>AES-RSA</a:t>
          </a:r>
          <a:endParaRPr lang="zh-CN" altLang="en-US" sz="1100" b="1" kern="1200" dirty="0">
            <a:solidFill>
              <a:srgbClr val="548235"/>
            </a:solidFill>
          </a:endParaRP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100" b="1" kern="1200" dirty="0">
              <a:solidFill>
                <a:srgbClr val="548235"/>
              </a:solidFill>
            </a:rPr>
            <a:t>效率高、安全性高</a:t>
          </a:r>
        </a:p>
      </dsp:txBody>
      <dsp:txXfrm>
        <a:off x="340263" y="0"/>
        <a:ext cx="1283608" cy="68052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D8AE45-6CFC-442E-8877-7F6E8C717065}">
      <dsp:nvSpPr>
        <dsp:cNvPr id="0" name=""/>
        <dsp:cNvSpPr/>
      </dsp:nvSpPr>
      <dsp:spPr>
        <a:xfrm>
          <a:off x="3086" y="0"/>
          <a:ext cx="1844790" cy="313812"/>
        </a:xfrm>
        <a:prstGeom prst="chevron">
          <a:avLst/>
        </a:prstGeom>
        <a:solidFill>
          <a:srgbClr val="FFEBB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500" b="1" kern="1200" dirty="0">
              <a:solidFill>
                <a:srgbClr val="BF9000"/>
              </a:solidFill>
            </a:rPr>
            <a:t>核心中枢</a:t>
          </a:r>
        </a:p>
      </dsp:txBody>
      <dsp:txXfrm>
        <a:off x="159992" y="0"/>
        <a:ext cx="1530978" cy="313812"/>
      </dsp:txXfrm>
    </dsp:sp>
    <dsp:sp modelId="{4D10F1DE-6436-48F1-B21F-B2597461F7BD}">
      <dsp:nvSpPr>
        <dsp:cNvPr id="0" name=""/>
        <dsp:cNvSpPr/>
      </dsp:nvSpPr>
      <dsp:spPr>
        <a:xfrm>
          <a:off x="1666483" y="0"/>
          <a:ext cx="1844790" cy="313812"/>
        </a:xfrm>
        <a:prstGeom prst="chevron">
          <a:avLst/>
        </a:prstGeom>
        <a:solidFill>
          <a:srgbClr val="FEE8D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500" b="1" kern="1200" dirty="0">
              <a:solidFill>
                <a:srgbClr val="BD6426"/>
              </a:solidFill>
            </a:rPr>
            <a:t>实时性要求高</a:t>
          </a:r>
        </a:p>
      </dsp:txBody>
      <dsp:txXfrm>
        <a:off x="1823389" y="0"/>
        <a:ext cx="1530978" cy="31381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D8AE45-6CFC-442E-8877-7F6E8C717065}">
      <dsp:nvSpPr>
        <dsp:cNvPr id="0" name=""/>
        <dsp:cNvSpPr/>
      </dsp:nvSpPr>
      <dsp:spPr>
        <a:xfrm>
          <a:off x="3086" y="0"/>
          <a:ext cx="1844790" cy="313812"/>
        </a:xfrm>
        <a:prstGeom prst="chevron">
          <a:avLst/>
        </a:prstGeom>
        <a:solidFill>
          <a:srgbClr val="FFEBB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500" b="1" kern="1200" dirty="0">
              <a:solidFill>
                <a:srgbClr val="BF9000"/>
              </a:solidFill>
            </a:rPr>
            <a:t>算力较强</a:t>
          </a:r>
        </a:p>
      </dsp:txBody>
      <dsp:txXfrm>
        <a:off x="159992" y="0"/>
        <a:ext cx="1530978" cy="313812"/>
      </dsp:txXfrm>
    </dsp:sp>
    <dsp:sp modelId="{4D10F1DE-6436-48F1-B21F-B2597461F7BD}">
      <dsp:nvSpPr>
        <dsp:cNvPr id="0" name=""/>
        <dsp:cNvSpPr/>
      </dsp:nvSpPr>
      <dsp:spPr>
        <a:xfrm>
          <a:off x="1663397" y="0"/>
          <a:ext cx="1844790" cy="313812"/>
        </a:xfrm>
        <a:prstGeom prst="chevron">
          <a:avLst/>
        </a:prstGeom>
        <a:solidFill>
          <a:srgbClr val="FEE8D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500" b="1" kern="1200" dirty="0">
              <a:solidFill>
                <a:srgbClr val="BD6426"/>
              </a:solidFill>
            </a:rPr>
            <a:t>实时性要求低</a:t>
          </a:r>
        </a:p>
      </dsp:txBody>
      <dsp:txXfrm>
        <a:off x="1820303" y="0"/>
        <a:ext cx="1530978" cy="31381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265488" y="0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C7C238-F6FC-4C8F-ADF5-BD73AFA5B488}" type="datetimeFigureOut">
              <a:rPr lang="zh-CN" altLang="en-US" smtClean="0"/>
              <a:t>2025/1/9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911350" y="406400"/>
            <a:ext cx="1943100" cy="10937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576263" y="1562100"/>
            <a:ext cx="4613275" cy="12779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3082925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265488" y="3082925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DCD7B6-1D6F-48F5-AFE8-EB2C1226F6A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DCD7B6-1D6F-48F5-AFE8-EB2C1226F6A2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DCD7B6-1D6F-48F5-AFE8-EB2C1226F6A2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DCD7B6-1D6F-48F5-AFE8-EB2C1226F6A2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DCD7B6-1D6F-48F5-AFE8-EB2C1226F6A2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99120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DCD7B6-1D6F-48F5-AFE8-EB2C1226F6A2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51178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DCD7B6-1D6F-48F5-AFE8-EB2C1226F6A2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25497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DCD7B6-1D6F-48F5-AFE8-EB2C1226F6A2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49903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DCD7B6-1D6F-48F5-AFE8-EB2C1226F6A2}" type="slidenum">
              <a:rPr lang="zh-CN" altLang="en-US" smtClean="0"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DCD7B6-1D6F-48F5-AFE8-EB2C1226F6A2}" type="slidenum">
              <a:rPr lang="zh-CN" altLang="en-US" smtClean="0"/>
              <a:t>17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DCD7B6-1D6F-48F5-AFE8-EB2C1226F6A2}" type="slidenum">
              <a:rPr lang="zh-CN" altLang="en-US" smtClean="0"/>
              <a:t>18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DCD7B6-1D6F-48F5-AFE8-EB2C1226F6A2}" type="slidenum">
              <a:rPr lang="zh-CN" altLang="en-US" smtClean="0"/>
              <a:t>19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DCD7B6-1D6F-48F5-AFE8-EB2C1226F6A2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DCD7B6-1D6F-48F5-AFE8-EB2C1226F6A2}" type="slidenum">
              <a:rPr lang="zh-CN" altLang="en-US" smtClean="0"/>
              <a:t>20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DCD7B6-1D6F-48F5-AFE8-EB2C1226F6A2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898968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DCD7B6-1D6F-48F5-AFE8-EB2C1226F6A2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896309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DCD7B6-1D6F-48F5-AFE8-EB2C1226F6A2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860190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DCD7B6-1D6F-48F5-AFE8-EB2C1226F6A2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05802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DCD7B6-1D6F-48F5-AFE8-EB2C1226F6A2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858204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DCD7B6-1D6F-48F5-AFE8-EB2C1226F6A2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653420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DCD7B6-1D6F-48F5-AFE8-EB2C1226F6A2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221965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DCD7B6-1D6F-48F5-AFE8-EB2C1226F6A2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301335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DCD7B6-1D6F-48F5-AFE8-EB2C1226F6A2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51790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DCD7B6-1D6F-48F5-AFE8-EB2C1226F6A2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999703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DCD7B6-1D6F-48F5-AFE8-EB2C1226F6A2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245656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DCD7B6-1D6F-48F5-AFE8-EB2C1226F6A2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562695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DCD7B6-1D6F-48F5-AFE8-EB2C1226F6A2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407517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DCD7B6-1D6F-48F5-AFE8-EB2C1226F6A2}" type="slidenum">
              <a:rPr lang="zh-CN" altLang="en-US" smtClean="0"/>
              <a:t>33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DCD7B6-1D6F-48F5-AFE8-EB2C1226F6A2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DCD7B6-1D6F-48F5-AFE8-EB2C1226F6A2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DCD7B6-1D6F-48F5-AFE8-EB2C1226F6A2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DCD7B6-1D6F-48F5-AFE8-EB2C1226F6A2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91526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DCD7B6-1D6F-48F5-AFE8-EB2C1226F6A2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DCD7B6-1D6F-48F5-AFE8-EB2C1226F6A2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0725" y="531044"/>
            <a:ext cx="4324350" cy="1129689"/>
          </a:xfrm>
        </p:spPr>
        <p:txBody>
          <a:bodyPr anchor="b"/>
          <a:lstStyle>
            <a:lvl1pPr algn="ctr">
              <a:defRPr sz="2837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20725" y="1704297"/>
            <a:ext cx="4324350" cy="783421"/>
          </a:xfrm>
        </p:spPr>
        <p:txBody>
          <a:bodyPr/>
          <a:lstStyle>
            <a:lvl1pPr marL="0" indent="0" algn="ctr">
              <a:buNone/>
              <a:defRPr sz="1135"/>
            </a:lvl1pPr>
            <a:lvl2pPr marL="216210" indent="0" algn="ctr">
              <a:buNone/>
              <a:defRPr sz="946"/>
            </a:lvl2pPr>
            <a:lvl3pPr marL="432420" indent="0" algn="ctr">
              <a:buNone/>
              <a:defRPr sz="851"/>
            </a:lvl3pPr>
            <a:lvl4pPr marL="648630" indent="0" algn="ctr">
              <a:buNone/>
              <a:defRPr sz="757"/>
            </a:lvl4pPr>
            <a:lvl5pPr marL="864840" indent="0" algn="ctr">
              <a:buNone/>
              <a:defRPr sz="757"/>
            </a:lvl5pPr>
            <a:lvl6pPr marL="1081049" indent="0" algn="ctr">
              <a:buNone/>
              <a:defRPr sz="757"/>
            </a:lvl6pPr>
            <a:lvl7pPr marL="1297259" indent="0" algn="ctr">
              <a:buNone/>
              <a:defRPr sz="757"/>
            </a:lvl7pPr>
            <a:lvl8pPr marL="1513469" indent="0" algn="ctr">
              <a:buNone/>
              <a:defRPr sz="757"/>
            </a:lvl8pPr>
            <a:lvl9pPr marL="1729679" indent="0" algn="ctr">
              <a:buNone/>
              <a:defRPr sz="757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12700">
              <a:spcBef>
                <a:spcPts val="85"/>
              </a:spcBef>
            </a:pPr>
            <a:r>
              <a:rPr lang="en-US" altLang="zh-CN" spc="5" dirty="0" err="1"/>
              <a:t>PhilFan</a:t>
            </a:r>
            <a:endParaRPr lang="en-US" altLang="zh-CN" spc="5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2700">
              <a:lnSpc>
                <a:spcPct val="100000"/>
              </a:lnSpc>
              <a:spcBef>
                <a:spcPts val="85"/>
              </a:spcBef>
            </a:pPr>
            <a:r>
              <a:rPr lang="en-US" altLang="zh-CN"/>
              <a:t>2024</a:t>
            </a:r>
            <a:r>
              <a:rPr lang="zh-CN" altLang="en-US" spc="-15"/>
              <a:t> </a:t>
            </a:r>
            <a:r>
              <a:rPr lang="zh-CN" altLang="en-US" spc="-75">
                <a:latin typeface="宋体" panose="02010600030101010101" pitchFamily="2" charset="-122"/>
                <a:cs typeface="宋体" panose="02010600030101010101" pitchFamily="2" charset="-122"/>
              </a:rPr>
              <a:t>年 </a:t>
            </a:r>
            <a:r>
              <a:rPr lang="en-US" altLang="zh-CN"/>
              <a:t>4</a:t>
            </a:r>
            <a:r>
              <a:rPr lang="zh-CN" altLang="en-US" spc="-10"/>
              <a:t> </a:t>
            </a:r>
            <a:r>
              <a:rPr lang="zh-CN" altLang="en-US" spc="-70">
                <a:latin typeface="宋体" panose="02010600030101010101" pitchFamily="2" charset="-122"/>
                <a:cs typeface="宋体" panose="02010600030101010101" pitchFamily="2" charset="-122"/>
              </a:rPr>
              <a:t>月 </a:t>
            </a:r>
            <a:r>
              <a:rPr lang="en-US" altLang="zh-CN"/>
              <a:t>6</a:t>
            </a:r>
            <a:r>
              <a:rPr lang="zh-CN" altLang="en-US" spc="-10"/>
              <a:t> </a:t>
            </a:r>
            <a:r>
              <a:rPr lang="zh-CN" altLang="en-US" spc="-50">
                <a:latin typeface="宋体" panose="02010600030101010101" pitchFamily="2" charset="-122"/>
                <a:cs typeface="宋体" panose="02010600030101010101" pitchFamily="2" charset="-122"/>
              </a:rPr>
              <a:t>日</a:t>
            </a:r>
            <a:endParaRPr lang="zh-CN" altLang="en-US" spc="-50" dirty="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9370">
              <a:lnSpc>
                <a:spcPct val="100000"/>
              </a:lnSpc>
              <a:spcBef>
                <a:spcPts val="55"/>
              </a:spcBef>
            </a:pPr>
            <a:fld id="{81D60167-4931-47E6-BA6A-407CBD079E47}" type="slidenum">
              <a:rPr lang="en-US" altLang="zh-CN" smtClean="0"/>
              <a:pPr marL="39370">
                <a:spcBef>
                  <a:spcPts val="55"/>
                </a:spcBef>
              </a:pPr>
              <a:t>‹#›</a:t>
            </a:fld>
            <a:r>
              <a:rPr lang="zh-CN" altLang="en-US" spc="-10" dirty="0"/>
              <a:t> </a:t>
            </a:r>
            <a:r>
              <a:rPr lang="en-US" altLang="zh-CN" dirty="0"/>
              <a:t>/</a:t>
            </a:r>
            <a:r>
              <a:rPr lang="zh-CN" altLang="en-US" spc="-5" dirty="0"/>
              <a:t> </a:t>
            </a:r>
            <a:r>
              <a:rPr lang="en-US" altLang="zh-CN" spc="-25" dirty="0"/>
              <a:t>30</a:t>
            </a:r>
          </a:p>
        </p:txBody>
      </p:sp>
    </p:spTree>
    <p:extLst>
      <p:ext uri="{BB962C8B-B14F-4D97-AF65-F5344CB8AC3E}">
        <p14:creationId xmlns:p14="http://schemas.microsoft.com/office/powerpoint/2010/main" val="40259621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500" b="0" i="0">
                <a:solidFill>
                  <a:schemeClr val="bg1"/>
                </a:solidFill>
                <a:latin typeface="Georgia" panose="02040502050405020303"/>
                <a:cs typeface="Georgia" panose="02040502050405020303"/>
              </a:defRPr>
            </a:lvl1pPr>
          </a:lstStyle>
          <a:p>
            <a:pPr marL="12700">
              <a:lnSpc>
                <a:spcPct val="100000"/>
              </a:lnSpc>
              <a:spcBef>
                <a:spcPts val="85"/>
              </a:spcBef>
            </a:pPr>
            <a:r>
              <a:rPr dirty="0"/>
              <a:t>2024</a:t>
            </a:r>
            <a:r>
              <a:rPr spc="-15" dirty="0"/>
              <a:t> </a:t>
            </a:r>
            <a:r>
              <a:rPr spc="-75" dirty="0">
                <a:latin typeface="宋体" panose="02010600030101010101" pitchFamily="2" charset="-122"/>
                <a:cs typeface="宋体" panose="02010600030101010101" pitchFamily="2" charset="-122"/>
              </a:rPr>
              <a:t>年 </a:t>
            </a:r>
            <a:r>
              <a:rPr dirty="0"/>
              <a:t>4</a:t>
            </a:r>
            <a:r>
              <a:rPr spc="-10" dirty="0"/>
              <a:t> </a:t>
            </a:r>
            <a:r>
              <a:rPr spc="-70" dirty="0">
                <a:latin typeface="宋体" panose="02010600030101010101" pitchFamily="2" charset="-122"/>
                <a:cs typeface="宋体" panose="02010600030101010101" pitchFamily="2" charset="-122"/>
              </a:rPr>
              <a:t>月 </a:t>
            </a:r>
            <a:r>
              <a:rPr dirty="0"/>
              <a:t>6</a:t>
            </a:r>
            <a:r>
              <a:rPr spc="-10" dirty="0"/>
              <a:t> </a:t>
            </a:r>
            <a:r>
              <a:rPr spc="-50" dirty="0">
                <a:latin typeface="宋体" panose="02010600030101010101" pitchFamily="2" charset="-122"/>
                <a:cs typeface="宋体" panose="02010600030101010101" pitchFamily="2" charset="-122"/>
              </a:rPr>
              <a:t>日</a:t>
            </a: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500" b="0" i="0">
                <a:solidFill>
                  <a:schemeClr val="bg1"/>
                </a:solidFill>
                <a:latin typeface="宋体" panose="02010600030101010101" pitchFamily="2" charset="-122"/>
                <a:cs typeface="宋体" panose="02010600030101010101" pitchFamily="2" charset="-122"/>
              </a:defRPr>
            </a:lvl1pPr>
          </a:lstStyle>
          <a:p>
            <a:pPr marL="12700">
              <a:lnSpc>
                <a:spcPct val="100000"/>
              </a:lnSpc>
              <a:spcBef>
                <a:spcPts val="85"/>
              </a:spcBef>
            </a:pPr>
            <a:r>
              <a:rPr spc="5" dirty="0"/>
              <a:t>樊铧纬金家成蔡舒瑶</a:t>
            </a: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500" b="0" i="0">
                <a:solidFill>
                  <a:schemeClr val="bg1"/>
                </a:solidFill>
                <a:latin typeface="Georgia" panose="02040502050405020303"/>
                <a:cs typeface="Georgia" panose="02040502050405020303"/>
              </a:defRPr>
            </a:lvl1pPr>
          </a:lstStyle>
          <a:p>
            <a:pPr marL="39370">
              <a:lnSpc>
                <a:spcPct val="100000"/>
              </a:lnSpc>
              <a:spcBef>
                <a:spcPts val="55"/>
              </a:spcBef>
            </a:pPr>
            <a:fld id="{81D60167-4931-47E6-BA6A-407CBD079E47}" type="slidenum">
              <a:rPr dirty="0"/>
              <a:t>‹#›</a:t>
            </a:fld>
            <a:r>
              <a:rPr spc="-10" dirty="0"/>
              <a:t> </a:t>
            </a:r>
            <a:r>
              <a:rPr dirty="0"/>
              <a:t>/</a:t>
            </a:r>
            <a:r>
              <a:rPr spc="-5" dirty="0"/>
              <a:t> </a:t>
            </a:r>
            <a:r>
              <a:rPr spc="-25" dirty="0"/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28948102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96399" y="172758"/>
            <a:ext cx="4973003" cy="627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6399" y="863791"/>
            <a:ext cx="4973003" cy="2058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96399" y="3007496"/>
            <a:ext cx="1297305" cy="1727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56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12700">
              <a:lnSpc>
                <a:spcPct val="100000"/>
              </a:lnSpc>
              <a:spcBef>
                <a:spcPts val="85"/>
              </a:spcBef>
            </a:pPr>
            <a:r>
              <a:rPr lang="en-US" altLang="zh-CN" spc="5" dirty="0" err="1"/>
              <a:t>PhilFan</a:t>
            </a:r>
            <a:endParaRPr lang="zh-CN" altLang="en-US" spc="5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09921" y="3007496"/>
            <a:ext cx="1945958" cy="1727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6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12700">
              <a:lnSpc>
                <a:spcPct val="100000"/>
              </a:lnSpc>
              <a:spcBef>
                <a:spcPts val="85"/>
              </a:spcBef>
            </a:pPr>
            <a:r>
              <a:rPr lang="en-US" altLang="zh-CN"/>
              <a:t>2024</a:t>
            </a:r>
            <a:r>
              <a:rPr lang="zh-CN" altLang="en-US" spc="-15"/>
              <a:t> </a:t>
            </a:r>
            <a:r>
              <a:rPr lang="zh-CN" altLang="en-US" spc="-75">
                <a:latin typeface="宋体" panose="02010600030101010101" pitchFamily="2" charset="-122"/>
                <a:cs typeface="宋体" panose="02010600030101010101" pitchFamily="2" charset="-122"/>
              </a:rPr>
              <a:t>年 </a:t>
            </a:r>
            <a:r>
              <a:rPr lang="en-US" altLang="zh-CN"/>
              <a:t>4</a:t>
            </a:r>
            <a:r>
              <a:rPr lang="zh-CN" altLang="en-US" spc="-10"/>
              <a:t> </a:t>
            </a:r>
            <a:r>
              <a:rPr lang="zh-CN" altLang="en-US" spc="-70">
                <a:latin typeface="宋体" panose="02010600030101010101" pitchFamily="2" charset="-122"/>
                <a:cs typeface="宋体" panose="02010600030101010101" pitchFamily="2" charset="-122"/>
              </a:rPr>
              <a:t>月 </a:t>
            </a:r>
            <a:r>
              <a:rPr lang="en-US" altLang="zh-CN"/>
              <a:t>6</a:t>
            </a:r>
            <a:r>
              <a:rPr lang="zh-CN" altLang="en-US" spc="-10"/>
              <a:t> </a:t>
            </a:r>
            <a:r>
              <a:rPr lang="zh-CN" altLang="en-US" spc="-50">
                <a:latin typeface="宋体" panose="02010600030101010101" pitchFamily="2" charset="-122"/>
                <a:cs typeface="宋体" panose="02010600030101010101" pitchFamily="2" charset="-122"/>
              </a:rPr>
              <a:t>日</a:t>
            </a:r>
            <a:endParaRPr lang="zh-CN" altLang="en-US" spc="-50" dirty="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072096" y="3007496"/>
            <a:ext cx="1297305" cy="1727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56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39370">
              <a:lnSpc>
                <a:spcPct val="100000"/>
              </a:lnSpc>
              <a:spcBef>
                <a:spcPts val="55"/>
              </a:spcBef>
            </a:pPr>
            <a:fld id="{81D60167-4931-47E6-BA6A-407CBD079E47}" type="slidenum">
              <a:rPr lang="en-US" altLang="zh-CN" smtClean="0"/>
              <a:pPr marL="39370">
                <a:spcBef>
                  <a:spcPts val="55"/>
                </a:spcBef>
              </a:pPr>
              <a:t>‹#›</a:t>
            </a:fld>
            <a:r>
              <a:rPr lang="zh-CN" altLang="en-US" spc="-10" dirty="0"/>
              <a:t> </a:t>
            </a:r>
            <a:r>
              <a:rPr lang="en-US" altLang="zh-CN" dirty="0"/>
              <a:t>/</a:t>
            </a:r>
            <a:r>
              <a:rPr lang="zh-CN" altLang="en-US" spc="-5" dirty="0"/>
              <a:t> </a:t>
            </a:r>
            <a:r>
              <a:rPr lang="en-US" altLang="zh-CN" spc="-25" dirty="0"/>
              <a:t>30</a:t>
            </a:r>
          </a:p>
        </p:txBody>
      </p:sp>
    </p:spTree>
    <p:extLst>
      <p:ext uri="{BB962C8B-B14F-4D97-AF65-F5344CB8AC3E}">
        <p14:creationId xmlns:p14="http://schemas.microsoft.com/office/powerpoint/2010/main" val="3564203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92" r:id="rId2"/>
  </p:sldLayoutIdLst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xStyles>
    <p:titleStyle>
      <a:lvl1pPr algn="l" defTabSz="432420" rtl="0" eaLnBrk="1" latinLnBrk="0" hangingPunct="1">
        <a:lnSpc>
          <a:spcPct val="90000"/>
        </a:lnSpc>
        <a:spcBef>
          <a:spcPct val="0"/>
        </a:spcBef>
        <a:buNone/>
        <a:defRPr sz="208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8105" indent="-108105" algn="l" defTabSz="432420" rtl="0" eaLnBrk="1" latinLnBrk="0" hangingPunct="1">
        <a:lnSpc>
          <a:spcPct val="90000"/>
        </a:lnSpc>
        <a:spcBef>
          <a:spcPts val="473"/>
        </a:spcBef>
        <a:buFont typeface="Arial" panose="020B0604020202020204" pitchFamily="34" charset="0"/>
        <a:buChar char="•"/>
        <a:defRPr sz="1324" kern="1200">
          <a:solidFill>
            <a:schemeClr val="tx1"/>
          </a:solidFill>
          <a:latin typeface="+mn-lt"/>
          <a:ea typeface="+mn-ea"/>
          <a:cs typeface="+mn-cs"/>
        </a:defRPr>
      </a:lvl1pPr>
      <a:lvl2pPr marL="324315" indent="-108105" algn="l" defTabSz="432420" rtl="0" eaLnBrk="1" latinLnBrk="0" hangingPunct="1">
        <a:lnSpc>
          <a:spcPct val="90000"/>
        </a:lnSpc>
        <a:spcBef>
          <a:spcPts val="236"/>
        </a:spcBef>
        <a:buFont typeface="Arial" panose="020B0604020202020204" pitchFamily="34" charset="0"/>
        <a:buChar char="•"/>
        <a:defRPr sz="1135" kern="1200">
          <a:solidFill>
            <a:schemeClr val="tx1"/>
          </a:solidFill>
          <a:latin typeface="+mn-lt"/>
          <a:ea typeface="+mn-ea"/>
          <a:cs typeface="+mn-cs"/>
        </a:defRPr>
      </a:lvl2pPr>
      <a:lvl3pPr marL="540525" indent="-108105" algn="l" defTabSz="432420" rtl="0" eaLnBrk="1" latinLnBrk="0" hangingPunct="1">
        <a:lnSpc>
          <a:spcPct val="90000"/>
        </a:lnSpc>
        <a:spcBef>
          <a:spcPts val="236"/>
        </a:spcBef>
        <a:buFont typeface="Arial" panose="020B0604020202020204" pitchFamily="34" charset="0"/>
        <a:buChar char="•"/>
        <a:defRPr sz="946" kern="1200">
          <a:solidFill>
            <a:schemeClr val="tx1"/>
          </a:solidFill>
          <a:latin typeface="+mn-lt"/>
          <a:ea typeface="+mn-ea"/>
          <a:cs typeface="+mn-cs"/>
        </a:defRPr>
      </a:lvl3pPr>
      <a:lvl4pPr marL="756735" indent="-108105" algn="l" defTabSz="432420" rtl="0" eaLnBrk="1" latinLnBrk="0" hangingPunct="1">
        <a:lnSpc>
          <a:spcPct val="90000"/>
        </a:lnSpc>
        <a:spcBef>
          <a:spcPts val="236"/>
        </a:spcBef>
        <a:buFont typeface="Arial" panose="020B0604020202020204" pitchFamily="34" charset="0"/>
        <a:buChar char="•"/>
        <a:defRPr sz="851" kern="1200">
          <a:solidFill>
            <a:schemeClr val="tx1"/>
          </a:solidFill>
          <a:latin typeface="+mn-lt"/>
          <a:ea typeface="+mn-ea"/>
          <a:cs typeface="+mn-cs"/>
        </a:defRPr>
      </a:lvl4pPr>
      <a:lvl5pPr marL="972944" indent="-108105" algn="l" defTabSz="432420" rtl="0" eaLnBrk="1" latinLnBrk="0" hangingPunct="1">
        <a:lnSpc>
          <a:spcPct val="90000"/>
        </a:lnSpc>
        <a:spcBef>
          <a:spcPts val="236"/>
        </a:spcBef>
        <a:buFont typeface="Arial" panose="020B0604020202020204" pitchFamily="34" charset="0"/>
        <a:buChar char="•"/>
        <a:defRPr sz="851" kern="1200">
          <a:solidFill>
            <a:schemeClr val="tx1"/>
          </a:solidFill>
          <a:latin typeface="+mn-lt"/>
          <a:ea typeface="+mn-ea"/>
          <a:cs typeface="+mn-cs"/>
        </a:defRPr>
      </a:lvl5pPr>
      <a:lvl6pPr marL="1189154" indent="-108105" algn="l" defTabSz="432420" rtl="0" eaLnBrk="1" latinLnBrk="0" hangingPunct="1">
        <a:lnSpc>
          <a:spcPct val="90000"/>
        </a:lnSpc>
        <a:spcBef>
          <a:spcPts val="236"/>
        </a:spcBef>
        <a:buFont typeface="Arial" panose="020B0604020202020204" pitchFamily="34" charset="0"/>
        <a:buChar char="•"/>
        <a:defRPr sz="851" kern="1200">
          <a:solidFill>
            <a:schemeClr val="tx1"/>
          </a:solidFill>
          <a:latin typeface="+mn-lt"/>
          <a:ea typeface="+mn-ea"/>
          <a:cs typeface="+mn-cs"/>
        </a:defRPr>
      </a:lvl6pPr>
      <a:lvl7pPr marL="1405364" indent="-108105" algn="l" defTabSz="432420" rtl="0" eaLnBrk="1" latinLnBrk="0" hangingPunct="1">
        <a:lnSpc>
          <a:spcPct val="90000"/>
        </a:lnSpc>
        <a:spcBef>
          <a:spcPts val="236"/>
        </a:spcBef>
        <a:buFont typeface="Arial" panose="020B0604020202020204" pitchFamily="34" charset="0"/>
        <a:buChar char="•"/>
        <a:defRPr sz="851" kern="1200">
          <a:solidFill>
            <a:schemeClr val="tx1"/>
          </a:solidFill>
          <a:latin typeface="+mn-lt"/>
          <a:ea typeface="+mn-ea"/>
          <a:cs typeface="+mn-cs"/>
        </a:defRPr>
      </a:lvl7pPr>
      <a:lvl8pPr marL="1621574" indent="-108105" algn="l" defTabSz="432420" rtl="0" eaLnBrk="1" latinLnBrk="0" hangingPunct="1">
        <a:lnSpc>
          <a:spcPct val="90000"/>
        </a:lnSpc>
        <a:spcBef>
          <a:spcPts val="236"/>
        </a:spcBef>
        <a:buFont typeface="Arial" panose="020B0604020202020204" pitchFamily="34" charset="0"/>
        <a:buChar char="•"/>
        <a:defRPr sz="851" kern="1200">
          <a:solidFill>
            <a:schemeClr val="tx1"/>
          </a:solidFill>
          <a:latin typeface="+mn-lt"/>
          <a:ea typeface="+mn-ea"/>
          <a:cs typeface="+mn-cs"/>
        </a:defRPr>
      </a:lvl8pPr>
      <a:lvl9pPr marL="1837784" indent="-108105" algn="l" defTabSz="432420" rtl="0" eaLnBrk="1" latinLnBrk="0" hangingPunct="1">
        <a:lnSpc>
          <a:spcPct val="90000"/>
        </a:lnSpc>
        <a:spcBef>
          <a:spcPts val="236"/>
        </a:spcBef>
        <a:buFont typeface="Arial" panose="020B0604020202020204" pitchFamily="34" charset="0"/>
        <a:buChar char="•"/>
        <a:defRPr sz="85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32420" rtl="0" eaLnBrk="1" latinLnBrk="0" hangingPunct="1">
        <a:defRPr sz="851" kern="1200">
          <a:solidFill>
            <a:schemeClr val="tx1"/>
          </a:solidFill>
          <a:latin typeface="+mn-lt"/>
          <a:ea typeface="+mn-ea"/>
          <a:cs typeface="+mn-cs"/>
        </a:defRPr>
      </a:lvl1pPr>
      <a:lvl2pPr marL="216210" algn="l" defTabSz="432420" rtl="0" eaLnBrk="1" latinLnBrk="0" hangingPunct="1">
        <a:defRPr sz="851" kern="1200">
          <a:solidFill>
            <a:schemeClr val="tx1"/>
          </a:solidFill>
          <a:latin typeface="+mn-lt"/>
          <a:ea typeface="+mn-ea"/>
          <a:cs typeface="+mn-cs"/>
        </a:defRPr>
      </a:lvl2pPr>
      <a:lvl3pPr marL="432420" algn="l" defTabSz="432420" rtl="0" eaLnBrk="1" latinLnBrk="0" hangingPunct="1">
        <a:defRPr sz="851" kern="1200">
          <a:solidFill>
            <a:schemeClr val="tx1"/>
          </a:solidFill>
          <a:latin typeface="+mn-lt"/>
          <a:ea typeface="+mn-ea"/>
          <a:cs typeface="+mn-cs"/>
        </a:defRPr>
      </a:lvl3pPr>
      <a:lvl4pPr marL="648630" algn="l" defTabSz="432420" rtl="0" eaLnBrk="1" latinLnBrk="0" hangingPunct="1">
        <a:defRPr sz="851" kern="1200">
          <a:solidFill>
            <a:schemeClr val="tx1"/>
          </a:solidFill>
          <a:latin typeface="+mn-lt"/>
          <a:ea typeface="+mn-ea"/>
          <a:cs typeface="+mn-cs"/>
        </a:defRPr>
      </a:lvl4pPr>
      <a:lvl5pPr marL="864840" algn="l" defTabSz="432420" rtl="0" eaLnBrk="1" latinLnBrk="0" hangingPunct="1">
        <a:defRPr sz="851" kern="1200">
          <a:solidFill>
            <a:schemeClr val="tx1"/>
          </a:solidFill>
          <a:latin typeface="+mn-lt"/>
          <a:ea typeface="+mn-ea"/>
          <a:cs typeface="+mn-cs"/>
        </a:defRPr>
      </a:lvl5pPr>
      <a:lvl6pPr marL="1081049" algn="l" defTabSz="432420" rtl="0" eaLnBrk="1" latinLnBrk="0" hangingPunct="1">
        <a:defRPr sz="851" kern="1200">
          <a:solidFill>
            <a:schemeClr val="tx1"/>
          </a:solidFill>
          <a:latin typeface="+mn-lt"/>
          <a:ea typeface="+mn-ea"/>
          <a:cs typeface="+mn-cs"/>
        </a:defRPr>
      </a:lvl6pPr>
      <a:lvl7pPr marL="1297259" algn="l" defTabSz="432420" rtl="0" eaLnBrk="1" latinLnBrk="0" hangingPunct="1">
        <a:defRPr sz="851" kern="1200">
          <a:solidFill>
            <a:schemeClr val="tx1"/>
          </a:solidFill>
          <a:latin typeface="+mn-lt"/>
          <a:ea typeface="+mn-ea"/>
          <a:cs typeface="+mn-cs"/>
        </a:defRPr>
      </a:lvl7pPr>
      <a:lvl8pPr marL="1513469" algn="l" defTabSz="432420" rtl="0" eaLnBrk="1" latinLnBrk="0" hangingPunct="1">
        <a:defRPr sz="851" kern="1200">
          <a:solidFill>
            <a:schemeClr val="tx1"/>
          </a:solidFill>
          <a:latin typeface="+mn-lt"/>
          <a:ea typeface="+mn-ea"/>
          <a:cs typeface="+mn-cs"/>
        </a:defRPr>
      </a:lvl8pPr>
      <a:lvl9pPr marL="1729679" algn="l" defTabSz="432420" rtl="0" eaLnBrk="1" latinLnBrk="0" hangingPunct="1">
        <a:defRPr sz="8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22" userDrawn="1">
          <p15:clr>
            <a:srgbClr val="F26B43"/>
          </p15:clr>
        </p15:guide>
        <p15:guide id="2" pos="181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45.svg"/><Relationship Id="rId3" Type="http://schemas.openxmlformats.org/officeDocument/2006/relationships/tags" Target="../tags/tag4.xml"/><Relationship Id="rId7" Type="http://schemas.openxmlformats.org/officeDocument/2006/relationships/image" Target="../media/image4.png"/><Relationship Id="rId12" Type="http://schemas.openxmlformats.org/officeDocument/2006/relationships/image" Target="../media/image44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7.png"/><Relationship Id="rId11" Type="http://schemas.openxmlformats.org/officeDocument/2006/relationships/image" Target="../media/image43.svg"/><Relationship Id="rId5" Type="http://schemas.openxmlformats.org/officeDocument/2006/relationships/notesSlide" Target="../notesSlides/notesSlide16.xml"/><Relationship Id="rId15" Type="http://schemas.openxmlformats.org/officeDocument/2006/relationships/image" Target="../media/image47.svg"/><Relationship Id="rId10" Type="http://schemas.openxmlformats.org/officeDocument/2006/relationships/image" Target="../media/image42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1.png"/><Relationship Id="rId1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4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7.png"/><Relationship Id="rId9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8.xml"/><Relationship Id="rId7" Type="http://schemas.openxmlformats.org/officeDocument/2006/relationships/image" Target="../media/image4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18.xml"/><Relationship Id="rId10" Type="http://schemas.openxmlformats.org/officeDocument/2006/relationships/image" Target="../media/image52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53.png"/><Relationship Id="rId18" Type="http://schemas.openxmlformats.org/officeDocument/2006/relationships/image" Target="../media/image58.png"/><Relationship Id="rId3" Type="http://schemas.openxmlformats.org/officeDocument/2006/relationships/tags" Target="../tags/tag11.xml"/><Relationship Id="rId7" Type="http://schemas.openxmlformats.org/officeDocument/2006/relationships/tags" Target="../tags/tag15.xml"/><Relationship Id="rId12" Type="http://schemas.openxmlformats.org/officeDocument/2006/relationships/image" Target="../media/image5.png"/><Relationship Id="rId17" Type="http://schemas.openxmlformats.org/officeDocument/2006/relationships/image" Target="../media/image57.png"/><Relationship Id="rId2" Type="http://schemas.openxmlformats.org/officeDocument/2006/relationships/tags" Target="../tags/tag10.xml"/><Relationship Id="rId16" Type="http://schemas.openxmlformats.org/officeDocument/2006/relationships/image" Target="../media/image56.png"/><Relationship Id="rId1" Type="http://schemas.openxmlformats.org/officeDocument/2006/relationships/tags" Target="../tags/tag9.xml"/><Relationship Id="rId6" Type="http://schemas.openxmlformats.org/officeDocument/2006/relationships/tags" Target="../tags/tag14.xml"/><Relationship Id="rId11" Type="http://schemas.openxmlformats.org/officeDocument/2006/relationships/image" Target="../media/image4.png"/><Relationship Id="rId5" Type="http://schemas.openxmlformats.org/officeDocument/2006/relationships/tags" Target="../tags/tag13.xml"/><Relationship Id="rId15" Type="http://schemas.openxmlformats.org/officeDocument/2006/relationships/image" Target="../media/image55.png"/><Relationship Id="rId10" Type="http://schemas.openxmlformats.org/officeDocument/2006/relationships/image" Target="../media/image7.png"/><Relationship Id="rId19" Type="http://schemas.openxmlformats.org/officeDocument/2006/relationships/image" Target="../media/image59.svg"/><Relationship Id="rId4" Type="http://schemas.openxmlformats.org/officeDocument/2006/relationships/tags" Target="../tags/tag12.xml"/><Relationship Id="rId9" Type="http://schemas.openxmlformats.org/officeDocument/2006/relationships/notesSlide" Target="../notesSlides/notesSlide19.xml"/><Relationship Id="rId1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tags" Target="../tags/tag23.xml"/><Relationship Id="rId13" Type="http://schemas.openxmlformats.org/officeDocument/2006/relationships/image" Target="../media/image4.png"/><Relationship Id="rId18" Type="http://schemas.openxmlformats.org/officeDocument/2006/relationships/image" Target="../media/image63.png"/><Relationship Id="rId3" Type="http://schemas.openxmlformats.org/officeDocument/2006/relationships/tags" Target="../tags/tag18.xml"/><Relationship Id="rId7" Type="http://schemas.openxmlformats.org/officeDocument/2006/relationships/tags" Target="../tags/tag22.xml"/><Relationship Id="rId12" Type="http://schemas.openxmlformats.org/officeDocument/2006/relationships/image" Target="../media/image7.png"/><Relationship Id="rId17" Type="http://schemas.openxmlformats.org/officeDocument/2006/relationships/image" Target="../media/image62.png"/><Relationship Id="rId2" Type="http://schemas.openxmlformats.org/officeDocument/2006/relationships/tags" Target="../tags/tag17.xml"/><Relationship Id="rId16" Type="http://schemas.openxmlformats.org/officeDocument/2006/relationships/image" Target="../media/image61.svg"/><Relationship Id="rId1" Type="http://schemas.openxmlformats.org/officeDocument/2006/relationships/tags" Target="../tags/tag16.xml"/><Relationship Id="rId6" Type="http://schemas.openxmlformats.org/officeDocument/2006/relationships/tags" Target="../tags/tag21.xml"/><Relationship Id="rId11" Type="http://schemas.openxmlformats.org/officeDocument/2006/relationships/notesSlide" Target="../notesSlides/notesSlide20.xml"/><Relationship Id="rId5" Type="http://schemas.openxmlformats.org/officeDocument/2006/relationships/tags" Target="../tags/tag20.xml"/><Relationship Id="rId15" Type="http://schemas.openxmlformats.org/officeDocument/2006/relationships/image" Target="../media/image60.png"/><Relationship Id="rId10" Type="http://schemas.openxmlformats.org/officeDocument/2006/relationships/slideLayout" Target="../slideLayouts/slideLayout2.xml"/><Relationship Id="rId4" Type="http://schemas.openxmlformats.org/officeDocument/2006/relationships/tags" Target="../tags/tag19.xml"/><Relationship Id="rId9" Type="http://schemas.openxmlformats.org/officeDocument/2006/relationships/tags" Target="../tags/tag24.xml"/><Relationship Id="rId1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4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2.svg"/><Relationship Id="rId18" Type="http://schemas.openxmlformats.org/officeDocument/2006/relationships/image" Target="../media/image8.png"/><Relationship Id="rId3" Type="http://schemas.openxmlformats.org/officeDocument/2006/relationships/image" Target="../media/image7.png"/><Relationship Id="rId21" Type="http://schemas.openxmlformats.org/officeDocument/2006/relationships/image" Target="../media/image11.svg"/><Relationship Id="rId7" Type="http://schemas.openxmlformats.org/officeDocument/2006/relationships/image" Target="../media/image66.png"/><Relationship Id="rId12" Type="http://schemas.openxmlformats.org/officeDocument/2006/relationships/image" Target="../media/image71.png"/><Relationship Id="rId17" Type="http://schemas.openxmlformats.org/officeDocument/2006/relationships/image" Target="../media/image76.svg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75.png"/><Relationship Id="rId20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11" Type="http://schemas.openxmlformats.org/officeDocument/2006/relationships/image" Target="../media/image70.svg"/><Relationship Id="rId5" Type="http://schemas.openxmlformats.org/officeDocument/2006/relationships/image" Target="../media/image5.png"/><Relationship Id="rId15" Type="http://schemas.openxmlformats.org/officeDocument/2006/relationships/image" Target="../media/image74.svg"/><Relationship Id="rId10" Type="http://schemas.openxmlformats.org/officeDocument/2006/relationships/image" Target="../media/image69.png"/><Relationship Id="rId19" Type="http://schemas.openxmlformats.org/officeDocument/2006/relationships/image" Target="../media/image9.svg"/><Relationship Id="rId4" Type="http://schemas.openxmlformats.org/officeDocument/2006/relationships/image" Target="../media/image4.png"/><Relationship Id="rId9" Type="http://schemas.openxmlformats.org/officeDocument/2006/relationships/image" Target="../media/image68.png"/><Relationship Id="rId14" Type="http://schemas.openxmlformats.org/officeDocument/2006/relationships/image" Target="../media/image7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6.svg"/><Relationship Id="rId3" Type="http://schemas.openxmlformats.org/officeDocument/2006/relationships/image" Target="../media/image7.png"/><Relationship Id="rId7" Type="http://schemas.openxmlformats.org/officeDocument/2006/relationships/image" Target="../media/image70.svg"/><Relationship Id="rId12" Type="http://schemas.openxmlformats.org/officeDocument/2006/relationships/image" Target="../media/image7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11" Type="http://schemas.openxmlformats.org/officeDocument/2006/relationships/image" Target="../media/image74.svg"/><Relationship Id="rId5" Type="http://schemas.openxmlformats.org/officeDocument/2006/relationships/image" Target="../media/image5.png"/><Relationship Id="rId10" Type="http://schemas.openxmlformats.org/officeDocument/2006/relationships/image" Target="../media/image73.png"/><Relationship Id="rId4" Type="http://schemas.openxmlformats.org/officeDocument/2006/relationships/image" Target="../media/image4.png"/><Relationship Id="rId9" Type="http://schemas.openxmlformats.org/officeDocument/2006/relationships/image" Target="../media/image72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.png"/><Relationship Id="rId7" Type="http://schemas.openxmlformats.org/officeDocument/2006/relationships/image" Target="../media/image7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gif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0.png"/><Relationship Id="rId3" Type="http://schemas.openxmlformats.org/officeDocument/2006/relationships/image" Target="../media/image340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380.png"/><Relationship Id="rId4" Type="http://schemas.openxmlformats.org/officeDocument/2006/relationships/image" Target="../media/image7.png"/><Relationship Id="rId9" Type="http://schemas.openxmlformats.org/officeDocument/2006/relationships/image" Target="../media/image8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gif"/><Relationship Id="rId3" Type="http://schemas.openxmlformats.org/officeDocument/2006/relationships/image" Target="../media/image7.png"/><Relationship Id="rId7" Type="http://schemas.openxmlformats.org/officeDocument/2006/relationships/image" Target="../media/image8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8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svg"/><Relationship Id="rId3" Type="http://schemas.openxmlformats.org/officeDocument/2006/relationships/image" Target="../media/image7.png"/><Relationship Id="rId7" Type="http://schemas.openxmlformats.org/officeDocument/2006/relationships/image" Target="../media/image9.sv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svg"/><Relationship Id="rId5" Type="http://schemas.openxmlformats.org/officeDocument/2006/relationships/image" Target="../media/image5.png"/><Relationship Id="rId15" Type="http://schemas.openxmlformats.org/officeDocument/2006/relationships/image" Target="../media/image17.svg"/><Relationship Id="rId10" Type="http://schemas.openxmlformats.org/officeDocument/2006/relationships/image" Target="../media/image12.png"/><Relationship Id="rId4" Type="http://schemas.openxmlformats.org/officeDocument/2006/relationships/image" Target="../media/image4.png"/><Relationship Id="rId9" Type="http://schemas.openxmlformats.org/officeDocument/2006/relationships/image" Target="../media/image11.svg"/><Relationship Id="rId14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13" Type="http://schemas.openxmlformats.org/officeDocument/2006/relationships/diagramQuickStyle" Target="../diagrams/quickStyle2.xml"/><Relationship Id="rId18" Type="http://schemas.openxmlformats.org/officeDocument/2006/relationships/diagramQuickStyle" Target="../diagrams/quickStyle3.xml"/><Relationship Id="rId3" Type="http://schemas.openxmlformats.org/officeDocument/2006/relationships/image" Target="../media/image7.png"/><Relationship Id="rId21" Type="http://schemas.openxmlformats.org/officeDocument/2006/relationships/diagramData" Target="../diagrams/data4.xml"/><Relationship Id="rId7" Type="http://schemas.openxmlformats.org/officeDocument/2006/relationships/diagramLayout" Target="../diagrams/layout1.xml"/><Relationship Id="rId12" Type="http://schemas.openxmlformats.org/officeDocument/2006/relationships/diagramLayout" Target="../diagrams/layout2.xml"/><Relationship Id="rId17" Type="http://schemas.openxmlformats.org/officeDocument/2006/relationships/diagramLayout" Target="../diagrams/layout3.xml"/><Relationship Id="rId25" Type="http://schemas.microsoft.com/office/2007/relationships/diagramDrawing" Target="../diagrams/drawing4.xml"/><Relationship Id="rId2" Type="http://schemas.openxmlformats.org/officeDocument/2006/relationships/notesSlide" Target="../notesSlides/notesSlide31.xml"/><Relationship Id="rId16" Type="http://schemas.openxmlformats.org/officeDocument/2006/relationships/diagramData" Target="../diagrams/data3.xml"/><Relationship Id="rId20" Type="http://schemas.microsoft.com/office/2007/relationships/diagramDrawing" Target="../diagrams/drawing3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1.xml"/><Relationship Id="rId11" Type="http://schemas.openxmlformats.org/officeDocument/2006/relationships/diagramData" Target="../diagrams/data2.xml"/><Relationship Id="rId24" Type="http://schemas.openxmlformats.org/officeDocument/2006/relationships/diagramColors" Target="../diagrams/colors4.xml"/><Relationship Id="rId5" Type="http://schemas.openxmlformats.org/officeDocument/2006/relationships/image" Target="../media/image5.png"/><Relationship Id="rId15" Type="http://schemas.microsoft.com/office/2007/relationships/diagramDrawing" Target="../diagrams/drawing2.xml"/><Relationship Id="rId23" Type="http://schemas.openxmlformats.org/officeDocument/2006/relationships/diagramQuickStyle" Target="../diagrams/quickStyle4.xml"/><Relationship Id="rId10" Type="http://schemas.microsoft.com/office/2007/relationships/diagramDrawing" Target="../diagrams/drawing1.xml"/><Relationship Id="rId19" Type="http://schemas.openxmlformats.org/officeDocument/2006/relationships/diagramColors" Target="../diagrams/colors3.xml"/><Relationship Id="rId4" Type="http://schemas.openxmlformats.org/officeDocument/2006/relationships/image" Target="../media/image4.png"/><Relationship Id="rId9" Type="http://schemas.openxmlformats.org/officeDocument/2006/relationships/diagramColors" Target="../diagrams/colors1.xml"/><Relationship Id="rId14" Type="http://schemas.openxmlformats.org/officeDocument/2006/relationships/diagramColors" Target="../diagrams/colors2.xml"/><Relationship Id="rId22" Type="http://schemas.openxmlformats.org/officeDocument/2006/relationships/diagramLayout" Target="../diagrams/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7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5.png"/><Relationship Id="rId10" Type="http://schemas.openxmlformats.org/officeDocument/2006/relationships/image" Target="../media/image23.png"/><Relationship Id="rId4" Type="http://schemas.openxmlformats.org/officeDocument/2006/relationships/image" Target="../media/image4.png"/><Relationship Id="rId9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7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7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5.png"/><Relationship Id="rId10" Type="http://schemas.openxmlformats.org/officeDocument/2006/relationships/image" Target="../media/image35.png"/><Relationship Id="rId4" Type="http://schemas.openxmlformats.org/officeDocument/2006/relationships/image" Target="../media/image4.png"/><Relationship Id="rId9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图形 39">
            <a:extLst>
              <a:ext uri="{FF2B5EF4-FFF2-40B4-BE49-F238E27FC236}">
                <a16:creationId xmlns:a16="http://schemas.microsoft.com/office/drawing/2014/main" id="{553C2A3D-4641-9C8A-02B2-A46E7DF11C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56055" r="47008"/>
          <a:stretch/>
        </p:blipFill>
        <p:spPr>
          <a:xfrm>
            <a:off x="-307132" y="1478145"/>
            <a:ext cx="2514600" cy="1969456"/>
          </a:xfrm>
          <a:prstGeom prst="rect">
            <a:avLst/>
          </a:prstGeom>
        </p:spPr>
      </p:pic>
      <p:pic>
        <p:nvPicPr>
          <p:cNvPr id="42" name="图形 41">
            <a:extLst>
              <a:ext uri="{FF2B5EF4-FFF2-40B4-BE49-F238E27FC236}">
                <a16:creationId xmlns:a16="http://schemas.microsoft.com/office/drawing/2014/main" id="{9A1484A3-85A8-94E6-75B5-6CC3070DEA4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41667" b="50074"/>
          <a:stretch/>
        </p:blipFill>
        <p:spPr>
          <a:xfrm>
            <a:off x="4121740" y="312909"/>
            <a:ext cx="2883081" cy="2330472"/>
          </a:xfrm>
          <a:prstGeom prst="rect">
            <a:avLst/>
          </a:prstGeom>
        </p:spPr>
      </p:pic>
      <p:sp>
        <p:nvSpPr>
          <p:cNvPr id="63" name="矩形: 圆角 62">
            <a:extLst>
              <a:ext uri="{FF2B5EF4-FFF2-40B4-BE49-F238E27FC236}">
                <a16:creationId xmlns:a16="http://schemas.microsoft.com/office/drawing/2014/main" id="{CF00D0FB-883B-F25C-C17C-1ACADE343A66}"/>
              </a:ext>
            </a:extLst>
          </p:cNvPr>
          <p:cNvSpPr/>
          <p:nvPr/>
        </p:nvSpPr>
        <p:spPr>
          <a:xfrm>
            <a:off x="842057" y="903693"/>
            <a:ext cx="4081687" cy="1193353"/>
          </a:xfrm>
          <a:prstGeom prst="roundRect">
            <a:avLst/>
          </a:prstGeom>
          <a:blipFill dpi="0"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Blur radius="5"/>
                      </a14:imgEffect>
                      <a14:imgEffect>
                        <a14:brightnessContrast bright="5000"/>
                      </a14:imgEffect>
                    </a14:imgLayer>
                  </a14:imgProps>
                </a:ext>
              </a:extLst>
            </a:blip>
            <a:srcRect/>
            <a:stretch>
              <a:fillRect l="-20630" t="-75727" r="-20630" b="-96183"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9" name="页眉">
            <a:extLst>
              <a:ext uri="{FF2B5EF4-FFF2-40B4-BE49-F238E27FC236}">
                <a16:creationId xmlns:a16="http://schemas.microsoft.com/office/drawing/2014/main" id="{F0B17493-F64A-129D-0944-134ABD093B05}"/>
              </a:ext>
            </a:extLst>
          </p:cNvPr>
          <p:cNvGrpSpPr/>
          <p:nvPr/>
        </p:nvGrpSpPr>
        <p:grpSpPr>
          <a:xfrm>
            <a:off x="0" y="25"/>
            <a:ext cx="5778500" cy="230504"/>
            <a:chOff x="0" y="25"/>
            <a:chExt cx="5762645" cy="230504"/>
          </a:xfrm>
        </p:grpSpPr>
        <p:sp>
          <p:nvSpPr>
            <p:cNvPr id="20" name="object 4">
              <a:extLst>
                <a:ext uri="{FF2B5EF4-FFF2-40B4-BE49-F238E27FC236}">
                  <a16:creationId xmlns:a16="http://schemas.microsoft.com/office/drawing/2014/main" id="{D7C34C87-EFCD-B92A-65CB-C442B87D5CA2}"/>
                </a:ext>
              </a:extLst>
            </p:cNvPr>
            <p:cNvSpPr/>
            <p:nvPr/>
          </p:nvSpPr>
          <p:spPr>
            <a:xfrm>
              <a:off x="4115226" y="25"/>
              <a:ext cx="490220" cy="230504"/>
            </a:xfrm>
            <a:custGeom>
              <a:avLst/>
              <a:gdLst/>
              <a:ahLst/>
              <a:cxnLst/>
              <a:rect l="l" t="t" r="r" b="b"/>
              <a:pathLst>
                <a:path w="490220" h="230504">
                  <a:moveTo>
                    <a:pt x="489635" y="0"/>
                  </a:moveTo>
                  <a:lnTo>
                    <a:pt x="0" y="0"/>
                  </a:lnTo>
                  <a:lnTo>
                    <a:pt x="0" y="230339"/>
                  </a:lnTo>
                  <a:lnTo>
                    <a:pt x="489635" y="230339"/>
                  </a:lnTo>
                  <a:lnTo>
                    <a:pt x="48963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6">
              <a:extLst>
                <a:ext uri="{FF2B5EF4-FFF2-40B4-BE49-F238E27FC236}">
                  <a16:creationId xmlns:a16="http://schemas.microsoft.com/office/drawing/2014/main" id="{B45944BE-2778-62F9-66D8-D5480CC03689}"/>
                </a:ext>
              </a:extLst>
            </p:cNvPr>
            <p:cNvSpPr/>
            <p:nvPr/>
          </p:nvSpPr>
          <p:spPr>
            <a:xfrm>
              <a:off x="4604862" y="25"/>
              <a:ext cx="777875" cy="230504"/>
            </a:xfrm>
            <a:custGeom>
              <a:avLst/>
              <a:gdLst/>
              <a:ahLst/>
              <a:cxnLst/>
              <a:rect l="l" t="t" r="r" b="b"/>
              <a:pathLst>
                <a:path w="777875" h="230504">
                  <a:moveTo>
                    <a:pt x="777570" y="0"/>
                  </a:moveTo>
                  <a:lnTo>
                    <a:pt x="0" y="0"/>
                  </a:lnTo>
                  <a:lnTo>
                    <a:pt x="0" y="230339"/>
                  </a:lnTo>
                  <a:lnTo>
                    <a:pt x="777570" y="230339"/>
                  </a:lnTo>
                  <a:lnTo>
                    <a:pt x="77757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7">
              <a:extLst>
                <a:ext uri="{FF2B5EF4-FFF2-40B4-BE49-F238E27FC236}">
                  <a16:creationId xmlns:a16="http://schemas.microsoft.com/office/drawing/2014/main" id="{C32312B9-EA0E-E5FF-1B55-048C3AB0692B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698994" y="11545"/>
              <a:ext cx="589326" cy="207300"/>
            </a:xfrm>
            <a:prstGeom prst="rect">
              <a:avLst/>
            </a:prstGeom>
          </p:spPr>
        </p:pic>
        <p:sp>
          <p:nvSpPr>
            <p:cNvPr id="28" name="object 8">
              <a:extLst>
                <a:ext uri="{FF2B5EF4-FFF2-40B4-BE49-F238E27FC236}">
                  <a16:creationId xmlns:a16="http://schemas.microsoft.com/office/drawing/2014/main" id="{6A533FFE-A2EB-698D-12BF-0686AF0272A7}"/>
                </a:ext>
              </a:extLst>
            </p:cNvPr>
            <p:cNvSpPr/>
            <p:nvPr/>
          </p:nvSpPr>
          <p:spPr>
            <a:xfrm>
              <a:off x="5382432" y="25"/>
              <a:ext cx="380213" cy="230504"/>
            </a:xfrm>
            <a:custGeom>
              <a:avLst/>
              <a:gdLst/>
              <a:ahLst/>
              <a:cxnLst/>
              <a:rect l="l" t="t" r="r" b="b"/>
              <a:pathLst>
                <a:path w="374650" h="230504">
                  <a:moveTo>
                    <a:pt x="374408" y="0"/>
                  </a:moveTo>
                  <a:lnTo>
                    <a:pt x="0" y="0"/>
                  </a:lnTo>
                  <a:lnTo>
                    <a:pt x="0" y="230339"/>
                  </a:lnTo>
                  <a:lnTo>
                    <a:pt x="374408" y="230339"/>
                  </a:lnTo>
                  <a:lnTo>
                    <a:pt x="37440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9">
              <a:extLst>
                <a:ext uri="{FF2B5EF4-FFF2-40B4-BE49-F238E27FC236}">
                  <a16:creationId xmlns:a16="http://schemas.microsoft.com/office/drawing/2014/main" id="{F89996EE-14BD-D1D4-9A8D-BF5DF075ACE3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460232" y="3863"/>
              <a:ext cx="218818" cy="218818"/>
            </a:xfrm>
            <a:prstGeom prst="rect">
              <a:avLst/>
            </a:prstGeom>
          </p:spPr>
        </p:pic>
        <p:sp>
          <p:nvSpPr>
            <p:cNvPr id="30" name="object 4">
              <a:extLst>
                <a:ext uri="{FF2B5EF4-FFF2-40B4-BE49-F238E27FC236}">
                  <a16:creationId xmlns:a16="http://schemas.microsoft.com/office/drawing/2014/main" id="{928059E3-6927-414E-99CB-CE9F9B2F5500}"/>
                </a:ext>
              </a:extLst>
            </p:cNvPr>
            <p:cNvSpPr/>
            <p:nvPr/>
          </p:nvSpPr>
          <p:spPr>
            <a:xfrm>
              <a:off x="0" y="25"/>
              <a:ext cx="4224954" cy="230096"/>
            </a:xfrm>
            <a:custGeom>
              <a:avLst/>
              <a:gdLst/>
              <a:ahLst/>
              <a:cxnLst/>
              <a:rect l="l" t="t" r="r" b="b"/>
              <a:pathLst>
                <a:path w="490220" h="230504">
                  <a:moveTo>
                    <a:pt x="489635" y="0"/>
                  </a:moveTo>
                  <a:lnTo>
                    <a:pt x="0" y="0"/>
                  </a:lnTo>
                  <a:lnTo>
                    <a:pt x="0" y="230339"/>
                  </a:lnTo>
                  <a:lnTo>
                    <a:pt x="489635" y="230339"/>
                  </a:lnTo>
                  <a:lnTo>
                    <a:pt x="48963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/>
          <p:nvPr/>
        </p:nvSpPr>
        <p:spPr>
          <a:xfrm>
            <a:off x="0" y="3153295"/>
            <a:ext cx="3456304" cy="99060"/>
          </a:xfrm>
          <a:custGeom>
            <a:avLst/>
            <a:gdLst/>
            <a:ahLst/>
            <a:cxnLst/>
            <a:rect l="l" t="t" r="r" b="b"/>
            <a:pathLst>
              <a:path w="3456304" h="99060">
                <a:moveTo>
                  <a:pt x="3456038" y="0"/>
                </a:moveTo>
                <a:lnTo>
                  <a:pt x="2016036" y="0"/>
                </a:lnTo>
                <a:lnTo>
                  <a:pt x="0" y="0"/>
                </a:lnTo>
                <a:lnTo>
                  <a:pt x="0" y="98983"/>
                </a:lnTo>
                <a:lnTo>
                  <a:pt x="2016036" y="98983"/>
                </a:lnTo>
                <a:lnTo>
                  <a:pt x="3456038" y="98983"/>
                </a:lnTo>
                <a:lnTo>
                  <a:pt x="345603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456038" y="3152519"/>
            <a:ext cx="2322462" cy="99836"/>
          </a:xfrm>
          <a:custGeom>
            <a:avLst/>
            <a:gdLst/>
            <a:ahLst/>
            <a:cxnLst/>
            <a:rect l="l" t="t" r="r" b="b"/>
            <a:pathLst>
              <a:path w="2304415" h="99060">
                <a:moveTo>
                  <a:pt x="2303957" y="0"/>
                </a:moveTo>
                <a:lnTo>
                  <a:pt x="1958378" y="0"/>
                </a:lnTo>
                <a:lnTo>
                  <a:pt x="0" y="0"/>
                </a:lnTo>
                <a:lnTo>
                  <a:pt x="0" y="98983"/>
                </a:lnTo>
                <a:lnTo>
                  <a:pt x="1958378" y="98983"/>
                </a:lnTo>
                <a:lnTo>
                  <a:pt x="2303957" y="98983"/>
                </a:lnTo>
                <a:lnTo>
                  <a:pt x="2303957" y="0"/>
                </a:lnTo>
                <a:close/>
              </a:path>
            </a:pathLst>
          </a:custGeom>
          <a:solidFill>
            <a:srgbClr val="003E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16"/>
          <p:cNvSpPr txBox="1">
            <a:spLocks noGrp="1"/>
          </p:cNvSpPr>
          <p:nvPr>
            <p:ph type="ftr" sz="quarter" idx="5"/>
          </p:nvPr>
        </p:nvSpPr>
        <p:spPr>
          <a:xfrm>
            <a:off x="2481897" y="3147253"/>
            <a:ext cx="553403" cy="8784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5"/>
              </a:spcBef>
            </a:pPr>
            <a:r>
              <a:rPr dirty="0"/>
              <a:t>2024</a:t>
            </a:r>
            <a:r>
              <a:rPr spc="-15" dirty="0"/>
              <a:t> </a:t>
            </a:r>
            <a:r>
              <a:rPr spc="-75" dirty="0">
                <a:latin typeface="华文中宋" panose="02010600040101010101" pitchFamily="2" charset="-122"/>
                <a:ea typeface="华文中宋" panose="02010600040101010101" pitchFamily="2" charset="-122"/>
                <a:cs typeface="宋体" panose="02010600030101010101" pitchFamily="2" charset="-122"/>
              </a:rPr>
              <a:t>年</a:t>
            </a:r>
            <a:r>
              <a:rPr spc="-7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spc="-75" dirty="0">
                <a:latin typeface="宋体" panose="02010600030101010101" pitchFamily="2" charset="-122"/>
                <a:cs typeface="宋体" panose="02010600030101010101" pitchFamily="2" charset="-122"/>
              </a:rPr>
              <a:t>6</a:t>
            </a:r>
            <a:r>
              <a:rPr spc="-10" dirty="0"/>
              <a:t> </a:t>
            </a:r>
            <a:r>
              <a:rPr spc="-75" dirty="0">
                <a:latin typeface="华文中宋" panose="02010600040101010101" pitchFamily="2" charset="-122"/>
                <a:ea typeface="华文中宋" panose="02010600040101010101" pitchFamily="2" charset="-122"/>
              </a:rPr>
              <a:t>月</a:t>
            </a:r>
            <a:r>
              <a:rPr spc="-70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altLang="zh-CN" spc="-10" dirty="0"/>
              <a:t>5</a:t>
            </a:r>
            <a:r>
              <a:rPr spc="-75" dirty="0">
                <a:latin typeface="华文中宋" panose="02010600040101010101" pitchFamily="2" charset="-122"/>
                <a:ea typeface="华文中宋" panose="02010600040101010101" pitchFamily="2" charset="-122"/>
              </a:rPr>
              <a:t>日</a:t>
            </a:r>
          </a:p>
        </p:txBody>
      </p:sp>
      <p:sp>
        <p:nvSpPr>
          <p:cNvPr id="25" name="object 18"/>
          <p:cNvSpPr txBox="1"/>
          <p:nvPr/>
        </p:nvSpPr>
        <p:spPr>
          <a:xfrm>
            <a:off x="4470246" y="3146456"/>
            <a:ext cx="276265" cy="8784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>
            <a:defPPr>
              <a:defRPr kern="0"/>
            </a:defPPr>
            <a:lvl1pPr>
              <a:defRPr sz="500" b="0" i="0">
                <a:solidFill>
                  <a:schemeClr val="bg1"/>
                </a:solidFill>
                <a:latin typeface="宋体" panose="02010600030101010101" pitchFamily="2" charset="-122"/>
                <a:cs typeface="宋体" panose="02010600030101010101" pitchFamily="2" charset="-122"/>
              </a:defRPr>
            </a:lvl1pPr>
          </a:lstStyle>
          <a:p>
            <a:pPr marL="12700">
              <a:spcBef>
                <a:spcPts val="85"/>
              </a:spcBef>
            </a:pPr>
            <a:r>
              <a:rPr lang="zh-CN" altLang="en-US" spc="5" dirty="0">
                <a:latin typeface="华文中宋" panose="02010600040101010101" pitchFamily="2" charset="-122"/>
                <a:ea typeface="华文中宋" panose="02010600040101010101" pitchFamily="2" charset="-122"/>
              </a:rPr>
              <a:t>解题报告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2156060" y="2693076"/>
            <a:ext cx="1453681" cy="13529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lang="en-US" altLang="zh-CN" sz="800" dirty="0">
                <a:latin typeface="华文中宋" panose="02010600040101010101" pitchFamily="2" charset="-122"/>
                <a:ea typeface="华文中宋" panose="02010600040101010101" pitchFamily="2" charset="-122"/>
                <a:cs typeface="宋体" panose="02010600030101010101" pitchFamily="2" charset="-122"/>
              </a:rPr>
              <a:t>2024 </a:t>
            </a:r>
            <a:r>
              <a:rPr lang="zh-CN" altLang="en-US" sz="800" dirty="0">
                <a:latin typeface="华文中宋" panose="02010600040101010101" pitchFamily="2" charset="-122"/>
                <a:ea typeface="华文中宋" panose="02010600040101010101" pitchFamily="2" charset="-122"/>
                <a:cs typeface="宋体" panose="02010600030101010101" pitchFamily="2" charset="-122"/>
              </a:rPr>
              <a:t>年 </a:t>
            </a:r>
            <a:r>
              <a:rPr lang="en-US" altLang="zh-CN" sz="800" dirty="0">
                <a:latin typeface="华文中宋" panose="02010600040101010101" pitchFamily="2" charset="-122"/>
                <a:ea typeface="华文中宋" panose="02010600040101010101" pitchFamily="2" charset="-122"/>
                <a:cs typeface="宋体" panose="02010600030101010101" pitchFamily="2" charset="-122"/>
              </a:rPr>
              <a:t>6 </a:t>
            </a:r>
            <a:r>
              <a:rPr lang="zh-CN" altLang="en-US" sz="800" dirty="0">
                <a:latin typeface="华文中宋" panose="02010600040101010101" pitchFamily="2" charset="-122"/>
                <a:ea typeface="华文中宋" panose="02010600040101010101" pitchFamily="2" charset="-122"/>
                <a:cs typeface="宋体" panose="02010600030101010101" pitchFamily="2" charset="-122"/>
              </a:rPr>
              <a:t>月 </a:t>
            </a:r>
            <a:r>
              <a:rPr lang="en-US" altLang="zh-CN" sz="800" dirty="0">
                <a:latin typeface="华文中宋" panose="02010600040101010101" pitchFamily="2" charset="-122"/>
                <a:ea typeface="华文中宋" panose="02010600040101010101" pitchFamily="2" charset="-122"/>
                <a:cs typeface="宋体" panose="02010600030101010101" pitchFamily="2" charset="-122"/>
              </a:rPr>
              <a:t>5 </a:t>
            </a:r>
            <a:r>
              <a:rPr lang="zh-CN" altLang="en-US" sz="800" dirty="0">
                <a:latin typeface="华文中宋" panose="02010600040101010101" pitchFamily="2" charset="-122"/>
                <a:ea typeface="华文中宋" panose="02010600040101010101" pitchFamily="2" charset="-122"/>
                <a:cs typeface="宋体" panose="02010600030101010101" pitchFamily="2" charset="-122"/>
              </a:rPr>
              <a:t>日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EB4471A3-F08C-1A2A-7843-FECC7E798C89}"/>
              </a:ext>
            </a:extLst>
          </p:cNvPr>
          <p:cNvSpPr txBox="1"/>
          <p:nvPr/>
        </p:nvSpPr>
        <p:spPr>
          <a:xfrm>
            <a:off x="569485" y="1013112"/>
            <a:ext cx="4566302" cy="1041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95"/>
              </a:spcBef>
            </a:pPr>
            <a:r>
              <a:rPr lang="en-US" altLang="zh-CN" sz="3200" b="1" dirty="0">
                <a:latin typeface="+mj-lt"/>
                <a:ea typeface="华文中宋" panose="02010600040101010101" pitchFamily="2" charset="-122"/>
                <a:cs typeface="宋体" panose="02010600030101010101" pitchFamily="2" charset="-122"/>
              </a:rPr>
              <a:t>Web &amp; </a:t>
            </a:r>
            <a:r>
              <a:rPr lang="en-US" altLang="zh-CN" sz="3200" b="1" dirty="0">
                <a:latin typeface="+mj-lt"/>
              </a:rPr>
              <a:t>Crypto</a:t>
            </a:r>
            <a:endParaRPr lang="en-US" altLang="zh-CN" sz="1600" b="1" dirty="0">
              <a:latin typeface="华文中宋" panose="02010600040101010101" pitchFamily="2" charset="-122"/>
              <a:ea typeface="华文中宋" panose="02010600040101010101" pitchFamily="2" charset="-122"/>
              <a:cs typeface="宋体" panose="02010600030101010101" pitchFamily="2" charset="-122"/>
            </a:endParaRPr>
          </a:p>
          <a:p>
            <a:pPr algn="ctr">
              <a:lnSpc>
                <a:spcPct val="100000"/>
              </a:lnSpc>
              <a:spcBef>
                <a:spcPts val="95"/>
              </a:spcBef>
            </a:pPr>
            <a:endParaRPr lang="en-US" altLang="zh-CN" sz="1400" b="1" dirty="0">
              <a:latin typeface="华文中宋" panose="02010600040101010101" pitchFamily="2" charset="-122"/>
              <a:ea typeface="华文中宋" panose="02010600040101010101" pitchFamily="2" charset="-122"/>
              <a:cs typeface="宋体" panose="02010600030101010101" pitchFamily="2" charset="-122"/>
            </a:endParaRPr>
          </a:p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lang="zh-CN" altLang="en-US" sz="1400" b="1" dirty="0">
                <a:latin typeface="华文中宋" panose="02010600040101010101" pitchFamily="2" charset="-122"/>
                <a:ea typeface="华文中宋" panose="02010600040101010101" pitchFamily="2" charset="-122"/>
                <a:cs typeface="宋体" panose="02010600030101010101" pitchFamily="2" charset="-122"/>
              </a:rPr>
              <a:t>任务驱动的</a:t>
            </a:r>
            <a:r>
              <a:rPr lang="en-US" altLang="zh-CN" sz="1400" b="1" dirty="0">
                <a:latin typeface="华文中宋" panose="02010600040101010101" pitchFamily="2" charset="-122"/>
                <a:ea typeface="华文中宋" panose="02010600040101010101" pitchFamily="2" charset="-122"/>
                <a:cs typeface="宋体" panose="02010600030101010101" pitchFamily="2" charset="-122"/>
              </a:rPr>
              <a:t>ICS</a:t>
            </a:r>
            <a:r>
              <a:rPr lang="zh-CN" altLang="en-US" sz="1400" b="1" dirty="0">
                <a:latin typeface="华文中宋" panose="02010600040101010101" pitchFamily="2" charset="-122"/>
                <a:ea typeface="华文中宋" panose="02010600040101010101" pitchFamily="2" charset="-122"/>
                <a:cs typeface="宋体" panose="02010600030101010101" pitchFamily="2" charset="-122"/>
              </a:rPr>
              <a:t>技术学习</a:t>
            </a:r>
          </a:p>
        </p:txBody>
      </p:sp>
      <p:sp>
        <p:nvSpPr>
          <p:cNvPr id="43" name="object 21">
            <a:extLst>
              <a:ext uri="{FF2B5EF4-FFF2-40B4-BE49-F238E27FC236}">
                <a16:creationId xmlns:a16="http://schemas.microsoft.com/office/drawing/2014/main" id="{5C9B2927-A760-6332-ACC7-84BB498D19FF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xfrm>
            <a:off x="5501170" y="3145754"/>
            <a:ext cx="210820" cy="83997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39370">
              <a:lnSpc>
                <a:spcPct val="100000"/>
              </a:lnSpc>
              <a:spcBef>
                <a:spcPts val="55"/>
              </a:spcBef>
            </a:pPr>
            <a:fld id="{81D60167-4931-47E6-BA6A-407CBD079E47}" type="slidenum">
              <a:rPr dirty="0"/>
              <a:t>1</a:t>
            </a:fld>
            <a:r>
              <a:rPr spc="-10" dirty="0"/>
              <a:t> </a:t>
            </a:r>
            <a:r>
              <a:rPr dirty="0"/>
              <a:t>/</a:t>
            </a:r>
            <a:r>
              <a:rPr spc="-5" dirty="0"/>
              <a:t> </a:t>
            </a:r>
            <a:r>
              <a:rPr lang="en-US" spc="-25" dirty="0"/>
              <a:t>30</a:t>
            </a:r>
            <a:endParaRPr spc="-25" dirty="0"/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ADE1D895-EDF9-8C44-C812-C74B1642920D}"/>
              </a:ext>
            </a:extLst>
          </p:cNvPr>
          <p:cNvGrpSpPr/>
          <p:nvPr/>
        </p:nvGrpSpPr>
        <p:grpSpPr>
          <a:xfrm>
            <a:off x="825500" y="-646809"/>
            <a:ext cx="2648218" cy="516634"/>
            <a:chOff x="825500" y="-646809"/>
            <a:chExt cx="2648218" cy="516634"/>
          </a:xfrm>
        </p:grpSpPr>
        <p:sp>
          <p:nvSpPr>
            <p:cNvPr id="3" name="椭圆 2">
              <a:extLst>
                <a:ext uri="{FF2B5EF4-FFF2-40B4-BE49-F238E27FC236}">
                  <a16:creationId xmlns:a16="http://schemas.microsoft.com/office/drawing/2014/main" id="{E0CA2FB4-44F6-EB3D-6B5E-9410C7E44775}"/>
                </a:ext>
              </a:extLst>
            </p:cNvPr>
            <p:cNvSpPr/>
            <p:nvPr/>
          </p:nvSpPr>
          <p:spPr>
            <a:xfrm>
              <a:off x="825500" y="-434975"/>
              <a:ext cx="304800" cy="304800"/>
            </a:xfrm>
            <a:prstGeom prst="ellipse">
              <a:avLst/>
            </a:prstGeom>
            <a:solidFill>
              <a:srgbClr val="003E87"/>
            </a:solidFill>
          </p:spPr>
          <p:txBody>
            <a:bodyPr wrap="square" lIns="0" tIns="0" rIns="0" bIns="0" rtlCol="0"/>
            <a:lstStyle/>
            <a:p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4" name="椭圆 3">
              <a:extLst>
                <a:ext uri="{FF2B5EF4-FFF2-40B4-BE49-F238E27FC236}">
                  <a16:creationId xmlns:a16="http://schemas.microsoft.com/office/drawing/2014/main" id="{E7C8126A-28FC-4D39-B5EC-A6B38B4581AA}"/>
                </a:ext>
              </a:extLst>
            </p:cNvPr>
            <p:cNvSpPr/>
            <p:nvPr/>
          </p:nvSpPr>
          <p:spPr>
            <a:xfrm>
              <a:off x="1294184" y="-434975"/>
              <a:ext cx="304800" cy="304800"/>
            </a:xfrm>
            <a:prstGeom prst="ellipse">
              <a:avLst/>
            </a:prstGeom>
            <a:solidFill>
              <a:srgbClr val="E2F0D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椭圆 4">
              <a:extLst>
                <a:ext uri="{FF2B5EF4-FFF2-40B4-BE49-F238E27FC236}">
                  <a16:creationId xmlns:a16="http://schemas.microsoft.com/office/drawing/2014/main" id="{7678C021-87B5-E97D-06AC-8B10DA582F7B}"/>
                </a:ext>
              </a:extLst>
            </p:cNvPr>
            <p:cNvSpPr/>
            <p:nvPr/>
          </p:nvSpPr>
          <p:spPr>
            <a:xfrm>
              <a:off x="1762868" y="-434975"/>
              <a:ext cx="304800" cy="304800"/>
            </a:xfrm>
            <a:prstGeom prst="ellipse">
              <a:avLst/>
            </a:prstGeom>
            <a:solidFill>
              <a:srgbClr val="FFEBB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椭圆 5">
              <a:extLst>
                <a:ext uri="{FF2B5EF4-FFF2-40B4-BE49-F238E27FC236}">
                  <a16:creationId xmlns:a16="http://schemas.microsoft.com/office/drawing/2014/main" id="{C6558FE8-73F1-AF08-5661-D19F30D19CD7}"/>
                </a:ext>
              </a:extLst>
            </p:cNvPr>
            <p:cNvSpPr/>
            <p:nvPr/>
          </p:nvSpPr>
          <p:spPr>
            <a:xfrm>
              <a:off x="2231552" y="-434975"/>
              <a:ext cx="304800" cy="304800"/>
            </a:xfrm>
            <a:prstGeom prst="ellipse">
              <a:avLst/>
            </a:prstGeom>
            <a:solidFill>
              <a:srgbClr val="FEE8D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椭圆 6">
              <a:extLst>
                <a:ext uri="{FF2B5EF4-FFF2-40B4-BE49-F238E27FC236}">
                  <a16:creationId xmlns:a16="http://schemas.microsoft.com/office/drawing/2014/main" id="{032B9863-7128-B1D7-73EB-A149896AF434}"/>
                </a:ext>
              </a:extLst>
            </p:cNvPr>
            <p:cNvSpPr/>
            <p:nvPr/>
          </p:nvSpPr>
          <p:spPr>
            <a:xfrm>
              <a:off x="2700236" y="-434975"/>
              <a:ext cx="304800" cy="3048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椭圆 7">
              <a:extLst>
                <a:ext uri="{FF2B5EF4-FFF2-40B4-BE49-F238E27FC236}">
                  <a16:creationId xmlns:a16="http://schemas.microsoft.com/office/drawing/2014/main" id="{E7F66607-0094-3A90-8FC9-90FF5FDE4684}"/>
                </a:ext>
              </a:extLst>
            </p:cNvPr>
            <p:cNvSpPr/>
            <p:nvPr/>
          </p:nvSpPr>
          <p:spPr>
            <a:xfrm>
              <a:off x="3168918" y="-434975"/>
              <a:ext cx="304800" cy="3048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椭圆 8">
              <a:extLst>
                <a:ext uri="{FF2B5EF4-FFF2-40B4-BE49-F238E27FC236}">
                  <a16:creationId xmlns:a16="http://schemas.microsoft.com/office/drawing/2014/main" id="{AD929680-5923-582E-EDF1-32726E893105}"/>
                </a:ext>
              </a:extLst>
            </p:cNvPr>
            <p:cNvSpPr/>
            <p:nvPr/>
          </p:nvSpPr>
          <p:spPr>
            <a:xfrm>
              <a:off x="1762868" y="-646809"/>
              <a:ext cx="304800" cy="304800"/>
            </a:xfrm>
            <a:prstGeom prst="ellipse">
              <a:avLst/>
            </a:prstGeom>
            <a:solidFill>
              <a:srgbClr val="BF9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40577D59-7D5B-169D-C1E6-A593C31AE1A1}"/>
                </a:ext>
              </a:extLst>
            </p:cNvPr>
            <p:cNvSpPr/>
            <p:nvPr/>
          </p:nvSpPr>
          <p:spPr>
            <a:xfrm>
              <a:off x="2231552" y="-646809"/>
              <a:ext cx="304800" cy="304800"/>
            </a:xfrm>
            <a:prstGeom prst="ellipse">
              <a:avLst/>
            </a:prstGeom>
            <a:solidFill>
              <a:srgbClr val="BD642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椭圆 12">
              <a:extLst>
                <a:ext uri="{FF2B5EF4-FFF2-40B4-BE49-F238E27FC236}">
                  <a16:creationId xmlns:a16="http://schemas.microsoft.com/office/drawing/2014/main" id="{7C21F7C4-9049-CC0E-FEE2-88184CD77959}"/>
                </a:ext>
              </a:extLst>
            </p:cNvPr>
            <p:cNvSpPr/>
            <p:nvPr/>
          </p:nvSpPr>
          <p:spPr>
            <a:xfrm>
              <a:off x="1294184" y="-646809"/>
              <a:ext cx="304800" cy="304800"/>
            </a:xfrm>
            <a:prstGeom prst="ellipse">
              <a:avLst/>
            </a:prstGeom>
            <a:solidFill>
              <a:srgbClr val="54823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1" name="object 18">
            <a:extLst>
              <a:ext uri="{FF2B5EF4-FFF2-40B4-BE49-F238E27FC236}">
                <a16:creationId xmlns:a16="http://schemas.microsoft.com/office/drawing/2014/main" id="{398EAF50-21CA-4CE9-96C5-386D58A8D178}"/>
              </a:ext>
            </a:extLst>
          </p:cNvPr>
          <p:cNvSpPr txBox="1">
            <a:spLocks noGrp="1"/>
          </p:cNvSpPr>
          <p:nvPr>
            <p:ph type="dt" sz="half" idx="6"/>
          </p:nvPr>
        </p:nvSpPr>
        <p:spPr>
          <a:xfrm>
            <a:off x="614331" y="3134201"/>
            <a:ext cx="1120725" cy="8784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85"/>
              </a:spcBef>
            </a:pPr>
            <a:r>
              <a:rPr lang="en-US" altLang="zh-CN" spc="5" dirty="0" err="1">
                <a:latin typeface="华文中宋" panose="02010600040101010101" pitchFamily="2" charset="-122"/>
                <a:ea typeface="华文中宋" panose="02010600040101010101" pitchFamily="2" charset="-122"/>
              </a:rPr>
              <a:t>PhilFan</a:t>
            </a:r>
            <a:r>
              <a:rPr lang="zh-CN" altLang="en-US" spc="5" dirty="0">
                <a:latin typeface="华文中宋" panose="02010600040101010101" pitchFamily="2" charset="-122"/>
                <a:ea typeface="华文中宋" panose="02010600040101010101" pitchFamily="2" charset="-122"/>
              </a:rPr>
              <a:t>小组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矩形: 圆角 44">
            <a:extLst>
              <a:ext uri="{FF2B5EF4-FFF2-40B4-BE49-F238E27FC236}">
                <a16:creationId xmlns:a16="http://schemas.microsoft.com/office/drawing/2014/main" id="{5B162A15-21A1-4F51-285C-781E1BC8B8D1}"/>
              </a:ext>
            </a:extLst>
          </p:cNvPr>
          <p:cNvSpPr/>
          <p:nvPr/>
        </p:nvSpPr>
        <p:spPr>
          <a:xfrm>
            <a:off x="3439263" y="654785"/>
            <a:ext cx="2179863" cy="2260480"/>
          </a:xfrm>
          <a:prstGeom prst="roundRect">
            <a:avLst/>
          </a:prstGeom>
          <a:solidFill>
            <a:srgbClr val="FFFF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矩形: 圆角 25">
            <a:extLst>
              <a:ext uri="{FF2B5EF4-FFF2-40B4-BE49-F238E27FC236}">
                <a16:creationId xmlns:a16="http://schemas.microsoft.com/office/drawing/2014/main" id="{E8FE777D-FB68-0F61-A9DE-48B195273423}"/>
              </a:ext>
            </a:extLst>
          </p:cNvPr>
          <p:cNvSpPr/>
          <p:nvPr/>
        </p:nvSpPr>
        <p:spPr>
          <a:xfrm>
            <a:off x="146674" y="654785"/>
            <a:ext cx="3117225" cy="2260480"/>
          </a:xfrm>
          <a:prstGeom prst="roundRect">
            <a:avLst/>
          </a:prstGeom>
          <a:solidFill>
            <a:srgbClr val="FFFF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矩形: 圆角 43">
            <a:extLst>
              <a:ext uri="{FF2B5EF4-FFF2-40B4-BE49-F238E27FC236}">
                <a16:creationId xmlns:a16="http://schemas.microsoft.com/office/drawing/2014/main" id="{8E5B5616-5F73-28CB-F8B1-68F08283E449}"/>
              </a:ext>
            </a:extLst>
          </p:cNvPr>
          <p:cNvSpPr/>
          <p:nvPr/>
        </p:nvSpPr>
        <p:spPr>
          <a:xfrm>
            <a:off x="241654" y="1096244"/>
            <a:ext cx="2927264" cy="1603541"/>
          </a:xfrm>
          <a:prstGeom prst="roundRect">
            <a:avLst>
              <a:gd name="adj" fmla="val 6635"/>
            </a:avLst>
          </a:prstGeom>
          <a:solidFill>
            <a:srgbClr val="25283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7" name="小标题"/>
          <p:cNvGrpSpPr/>
          <p:nvPr/>
        </p:nvGrpSpPr>
        <p:grpSpPr>
          <a:xfrm>
            <a:off x="0" y="222731"/>
            <a:ext cx="5765800" cy="272040"/>
            <a:chOff x="0" y="222730"/>
            <a:chExt cx="5765800" cy="351157"/>
          </a:xfrm>
        </p:grpSpPr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230361"/>
              <a:ext cx="5765800" cy="343526"/>
            </a:xfrm>
            <a:prstGeom prst="rect">
              <a:avLst/>
            </a:prstGeom>
          </p:spPr>
        </p:pic>
        <p:sp>
          <p:nvSpPr>
            <p:cNvPr id="11" name="object 11"/>
            <p:cNvSpPr txBox="1"/>
            <p:nvPr/>
          </p:nvSpPr>
          <p:spPr>
            <a:xfrm>
              <a:off x="196810" y="222730"/>
              <a:ext cx="1688535" cy="289346"/>
            </a:xfrm>
            <a:prstGeom prst="rect">
              <a:avLst/>
            </a:prstGeom>
          </p:spPr>
          <p:txBody>
            <a:bodyPr vert="horz" wrap="square" lIns="0" tIns="17145" rIns="0" bIns="0" rtlCol="0">
              <a:spAutoFit/>
            </a:bodyPr>
            <a:lstStyle/>
            <a:p>
              <a:pPr marL="12700">
                <a:lnSpc>
                  <a:spcPts val="1615"/>
                </a:lnSpc>
                <a:spcBef>
                  <a:spcPts val="135"/>
                </a:spcBef>
              </a:pPr>
              <a:r>
                <a:rPr lang="en-US" altLang="zh-CN" sz="1400" spc="-15" dirty="0">
                  <a:solidFill>
                    <a:srgbClr val="FFFFFF"/>
                  </a:solidFill>
                  <a:latin typeface="华文中宋" panose="02010600040101010101" pitchFamily="2" charset="-122"/>
                  <a:ea typeface="华文中宋" panose="02010600040101010101" pitchFamily="2" charset="-122"/>
                  <a:cs typeface="宋体" panose="02010600030101010101" pitchFamily="2" charset="-122"/>
                </a:rPr>
                <a:t>Nmap——</a:t>
              </a:r>
              <a:r>
                <a:rPr lang="zh-CN" altLang="en-US" sz="1400" spc="-15" dirty="0">
                  <a:solidFill>
                    <a:srgbClr val="FFFFFF"/>
                  </a:solidFill>
                  <a:latin typeface="华文中宋" panose="02010600040101010101" pitchFamily="2" charset="-122"/>
                  <a:ea typeface="华文中宋" panose="02010600040101010101" pitchFamily="2" charset="-122"/>
                  <a:cs typeface="宋体" panose="02010600030101010101" pitchFamily="2" charset="-122"/>
                </a:rPr>
                <a:t>扫描实战</a:t>
              </a:r>
            </a:p>
          </p:txBody>
        </p:sp>
      </p:grpSp>
      <p:grpSp>
        <p:nvGrpSpPr>
          <p:cNvPr id="36" name="页眉"/>
          <p:cNvGrpSpPr/>
          <p:nvPr/>
        </p:nvGrpSpPr>
        <p:grpSpPr>
          <a:xfrm>
            <a:off x="0" y="25"/>
            <a:ext cx="5762645" cy="230504"/>
            <a:chOff x="0" y="25"/>
            <a:chExt cx="5762645" cy="230504"/>
          </a:xfrm>
        </p:grpSpPr>
        <p:sp>
          <p:nvSpPr>
            <p:cNvPr id="4" name="object 4"/>
            <p:cNvSpPr/>
            <p:nvPr/>
          </p:nvSpPr>
          <p:spPr>
            <a:xfrm>
              <a:off x="4115226" y="25"/>
              <a:ext cx="490220" cy="230504"/>
            </a:xfrm>
            <a:custGeom>
              <a:avLst/>
              <a:gdLst/>
              <a:ahLst/>
              <a:cxnLst/>
              <a:rect l="l" t="t" r="r" b="b"/>
              <a:pathLst>
                <a:path w="490220" h="230504">
                  <a:moveTo>
                    <a:pt x="489635" y="0"/>
                  </a:moveTo>
                  <a:lnTo>
                    <a:pt x="0" y="0"/>
                  </a:lnTo>
                  <a:lnTo>
                    <a:pt x="0" y="230339"/>
                  </a:lnTo>
                  <a:lnTo>
                    <a:pt x="489635" y="230339"/>
                  </a:lnTo>
                  <a:lnTo>
                    <a:pt x="48963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604862" y="25"/>
              <a:ext cx="777875" cy="230504"/>
            </a:xfrm>
            <a:custGeom>
              <a:avLst/>
              <a:gdLst/>
              <a:ahLst/>
              <a:cxnLst/>
              <a:rect l="l" t="t" r="r" b="b"/>
              <a:pathLst>
                <a:path w="777875" h="230504">
                  <a:moveTo>
                    <a:pt x="777570" y="0"/>
                  </a:moveTo>
                  <a:lnTo>
                    <a:pt x="0" y="0"/>
                  </a:lnTo>
                  <a:lnTo>
                    <a:pt x="0" y="230339"/>
                  </a:lnTo>
                  <a:lnTo>
                    <a:pt x="777570" y="230339"/>
                  </a:lnTo>
                  <a:lnTo>
                    <a:pt x="77757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698994" y="11545"/>
              <a:ext cx="589326" cy="207300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5382432" y="25"/>
              <a:ext cx="380213" cy="230504"/>
            </a:xfrm>
            <a:custGeom>
              <a:avLst/>
              <a:gdLst/>
              <a:ahLst/>
              <a:cxnLst/>
              <a:rect l="l" t="t" r="r" b="b"/>
              <a:pathLst>
                <a:path w="374650" h="230504">
                  <a:moveTo>
                    <a:pt x="374408" y="0"/>
                  </a:moveTo>
                  <a:lnTo>
                    <a:pt x="0" y="0"/>
                  </a:lnTo>
                  <a:lnTo>
                    <a:pt x="0" y="230339"/>
                  </a:lnTo>
                  <a:lnTo>
                    <a:pt x="374408" y="230339"/>
                  </a:lnTo>
                  <a:lnTo>
                    <a:pt x="37440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460232" y="3863"/>
              <a:ext cx="218818" cy="218818"/>
            </a:xfrm>
            <a:prstGeom prst="rect">
              <a:avLst/>
            </a:prstGeom>
          </p:spPr>
        </p:pic>
        <p:sp>
          <p:nvSpPr>
            <p:cNvPr id="30" name="object 4"/>
            <p:cNvSpPr/>
            <p:nvPr/>
          </p:nvSpPr>
          <p:spPr>
            <a:xfrm>
              <a:off x="0" y="25"/>
              <a:ext cx="4224954" cy="230096"/>
            </a:xfrm>
            <a:custGeom>
              <a:avLst/>
              <a:gdLst/>
              <a:ahLst/>
              <a:cxnLst/>
              <a:rect l="l" t="t" r="r" b="b"/>
              <a:pathLst>
                <a:path w="490220" h="230504">
                  <a:moveTo>
                    <a:pt x="489635" y="0"/>
                  </a:moveTo>
                  <a:lnTo>
                    <a:pt x="0" y="0"/>
                  </a:lnTo>
                  <a:lnTo>
                    <a:pt x="0" y="230339"/>
                  </a:lnTo>
                  <a:lnTo>
                    <a:pt x="489635" y="230339"/>
                  </a:lnTo>
                  <a:lnTo>
                    <a:pt x="48963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0" y="3141040"/>
            <a:ext cx="5760453" cy="99060"/>
            <a:chOff x="0" y="3141040"/>
            <a:chExt cx="5760453" cy="99060"/>
          </a:xfrm>
        </p:grpSpPr>
        <p:sp>
          <p:nvSpPr>
            <p:cNvPr id="12" name="object 16"/>
            <p:cNvSpPr/>
            <p:nvPr/>
          </p:nvSpPr>
          <p:spPr>
            <a:xfrm>
              <a:off x="0" y="3141040"/>
              <a:ext cx="3456304" cy="99060"/>
            </a:xfrm>
            <a:custGeom>
              <a:avLst/>
              <a:gdLst/>
              <a:ahLst/>
              <a:cxnLst/>
              <a:rect l="l" t="t" r="r" b="b"/>
              <a:pathLst>
                <a:path w="3456304" h="99060">
                  <a:moveTo>
                    <a:pt x="3456038" y="0"/>
                  </a:moveTo>
                  <a:lnTo>
                    <a:pt x="2016036" y="0"/>
                  </a:lnTo>
                  <a:lnTo>
                    <a:pt x="0" y="0"/>
                  </a:lnTo>
                  <a:lnTo>
                    <a:pt x="0" y="98983"/>
                  </a:lnTo>
                  <a:lnTo>
                    <a:pt x="2016036" y="98983"/>
                  </a:lnTo>
                  <a:lnTo>
                    <a:pt x="3456038" y="98983"/>
                  </a:lnTo>
                  <a:lnTo>
                    <a:pt x="345603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7"/>
            <p:cNvSpPr/>
            <p:nvPr/>
          </p:nvSpPr>
          <p:spPr>
            <a:xfrm>
              <a:off x="3456038" y="3141040"/>
              <a:ext cx="2304415" cy="99060"/>
            </a:xfrm>
            <a:custGeom>
              <a:avLst/>
              <a:gdLst/>
              <a:ahLst/>
              <a:cxnLst/>
              <a:rect l="l" t="t" r="r" b="b"/>
              <a:pathLst>
                <a:path w="2304415" h="99060">
                  <a:moveTo>
                    <a:pt x="2303957" y="0"/>
                  </a:moveTo>
                  <a:lnTo>
                    <a:pt x="1958378" y="0"/>
                  </a:lnTo>
                  <a:lnTo>
                    <a:pt x="0" y="0"/>
                  </a:lnTo>
                  <a:lnTo>
                    <a:pt x="0" y="98983"/>
                  </a:lnTo>
                  <a:lnTo>
                    <a:pt x="1958378" y="98983"/>
                  </a:lnTo>
                  <a:lnTo>
                    <a:pt x="2303957" y="98983"/>
                  </a:lnTo>
                  <a:lnTo>
                    <a:pt x="2303957" y="0"/>
                  </a:lnTo>
                  <a:close/>
                </a:path>
              </a:pathLst>
            </a:custGeom>
            <a:solidFill>
              <a:srgbClr val="003E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" name="object 16"/>
          <p:cNvSpPr txBox="1">
            <a:spLocks noGrp="1"/>
          </p:cNvSpPr>
          <p:nvPr>
            <p:ph type="ftr" sz="quarter" idx="5"/>
          </p:nvPr>
        </p:nvSpPr>
        <p:spPr>
          <a:xfrm>
            <a:off x="2481897" y="3134998"/>
            <a:ext cx="553403" cy="8784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5"/>
              </a:spcBef>
            </a:pPr>
            <a:r>
              <a:rPr dirty="0"/>
              <a:t>2024</a:t>
            </a:r>
            <a:r>
              <a:rPr spc="-15" dirty="0"/>
              <a:t> </a:t>
            </a:r>
            <a:r>
              <a:rPr spc="-75" dirty="0">
                <a:latin typeface="华文中宋" panose="02010600040101010101" pitchFamily="2" charset="-122"/>
                <a:ea typeface="华文中宋" panose="02010600040101010101" pitchFamily="2" charset="-122"/>
                <a:cs typeface="宋体" panose="02010600030101010101" pitchFamily="2" charset="-122"/>
              </a:rPr>
              <a:t>年</a:t>
            </a:r>
            <a:r>
              <a:rPr spc="-7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spc="-75" dirty="0">
                <a:latin typeface="宋体" panose="02010600030101010101" pitchFamily="2" charset="-122"/>
                <a:cs typeface="宋体" panose="02010600030101010101" pitchFamily="2" charset="-122"/>
              </a:rPr>
              <a:t>6</a:t>
            </a:r>
            <a:r>
              <a:rPr spc="-10" dirty="0"/>
              <a:t> </a:t>
            </a:r>
            <a:r>
              <a:rPr spc="-75" dirty="0">
                <a:latin typeface="华文中宋" panose="02010600040101010101" pitchFamily="2" charset="-122"/>
                <a:ea typeface="华文中宋" panose="02010600040101010101" pitchFamily="2" charset="-122"/>
              </a:rPr>
              <a:t>月</a:t>
            </a:r>
            <a:r>
              <a:rPr spc="-70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altLang="zh-CN" dirty="0"/>
              <a:t>3</a:t>
            </a:r>
            <a:r>
              <a:rPr spc="-10" dirty="0"/>
              <a:t> </a:t>
            </a:r>
            <a:r>
              <a:rPr spc="-75" dirty="0">
                <a:latin typeface="华文中宋" panose="02010600040101010101" pitchFamily="2" charset="-122"/>
                <a:ea typeface="华文中宋" panose="02010600040101010101" pitchFamily="2" charset="-122"/>
              </a:rPr>
              <a:t>日</a:t>
            </a:r>
          </a:p>
        </p:txBody>
      </p:sp>
      <p:sp>
        <p:nvSpPr>
          <p:cNvPr id="35" name="object 18"/>
          <p:cNvSpPr txBox="1"/>
          <p:nvPr/>
        </p:nvSpPr>
        <p:spPr>
          <a:xfrm>
            <a:off x="4470246" y="3134201"/>
            <a:ext cx="509905" cy="8784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>
            <a:defPPr>
              <a:defRPr kern="0"/>
            </a:defPPr>
            <a:lvl1pPr>
              <a:defRPr sz="500" b="0" i="0">
                <a:solidFill>
                  <a:schemeClr val="bg1"/>
                </a:solidFill>
                <a:latin typeface="宋体" panose="02010600030101010101" pitchFamily="2" charset="-122"/>
                <a:cs typeface="宋体" panose="02010600030101010101" pitchFamily="2" charset="-122"/>
              </a:defRPr>
            </a:lvl1pPr>
          </a:lstStyle>
          <a:p>
            <a:pPr marL="12700">
              <a:spcBef>
                <a:spcPts val="85"/>
              </a:spcBef>
            </a:pPr>
            <a:r>
              <a:rPr lang="en-US" altLang="zh-CN" spc="5" dirty="0">
                <a:latin typeface="华文中宋" panose="02010600040101010101" pitchFamily="2" charset="-122"/>
                <a:ea typeface="华文中宋" panose="02010600040101010101" pitchFamily="2" charset="-122"/>
              </a:rPr>
              <a:t>Web </a:t>
            </a:r>
            <a:r>
              <a:rPr lang="zh-CN" altLang="en-US" spc="5" dirty="0">
                <a:latin typeface="华文中宋" panose="02010600040101010101" pitchFamily="2" charset="-122"/>
                <a:ea typeface="华文中宋" panose="02010600040101010101" pitchFamily="2" charset="-122"/>
              </a:rPr>
              <a:t>扫描工具</a:t>
            </a:r>
          </a:p>
        </p:txBody>
      </p:sp>
      <p:sp>
        <p:nvSpPr>
          <p:cNvPr id="21" name="object 2"/>
          <p:cNvSpPr txBox="1"/>
          <p:nvPr/>
        </p:nvSpPr>
        <p:spPr>
          <a:xfrm>
            <a:off x="1315850" y="64159"/>
            <a:ext cx="1616480" cy="1041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kumimoji="0" lang="zh-CN" altLang="en-US" sz="600" b="1" i="0" kern="0" cap="none" spc="0" normalizeH="0" baseline="0" noProof="1">
                <a:solidFill>
                  <a:schemeClr val="bg1">
                    <a:lumMod val="6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宋体" panose="02010600030101010101" pitchFamily="2" charset="-122"/>
                <a:sym typeface="+mn-ea"/>
              </a:rPr>
              <a:t>目录</a:t>
            </a:r>
            <a:r>
              <a:rPr lang="en-US" altLang="zh-CN" sz="600" b="1" dirty="0">
                <a:solidFill>
                  <a:schemeClr val="bg1">
                    <a:lumMod val="6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宋体" panose="02010600030101010101" pitchFamily="2" charset="-122"/>
                <a:sym typeface="+mn-ea"/>
              </a:rPr>
              <a:t>   </a:t>
            </a:r>
            <a:r>
              <a:rPr lang="zh-CN" altLang="en-US" sz="600" b="1" dirty="0">
                <a:solidFill>
                  <a:schemeClr val="bg2"/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扫描工具   </a:t>
            </a:r>
            <a:r>
              <a:rPr lang="zh-CN" altLang="en-US" sz="600" b="1" kern="0" dirty="0">
                <a:solidFill>
                  <a:schemeClr val="bg1">
                    <a:lumMod val="6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加密算法</a:t>
            </a: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207B8AB7-4287-572D-AA6D-A320BE99BE03}"/>
              </a:ext>
            </a:extLst>
          </p:cNvPr>
          <p:cNvGrpSpPr/>
          <p:nvPr/>
        </p:nvGrpSpPr>
        <p:grpSpPr>
          <a:xfrm>
            <a:off x="316541" y="1202551"/>
            <a:ext cx="2777491" cy="1378136"/>
            <a:chOff x="105410" y="1165225"/>
            <a:chExt cx="2777491" cy="1378136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 rotWithShape="1">
            <a:blip r:embed="rId6"/>
            <a:srcRect r="23267"/>
            <a:stretch/>
          </p:blipFill>
          <p:spPr>
            <a:xfrm>
              <a:off x="105410" y="1165225"/>
              <a:ext cx="2777490" cy="238034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 rotWithShape="1">
            <a:blip r:embed="rId7"/>
            <a:srcRect r="23250"/>
            <a:stretch/>
          </p:blipFill>
          <p:spPr>
            <a:xfrm>
              <a:off x="105411" y="1403259"/>
              <a:ext cx="2777490" cy="1140102"/>
            </a:xfrm>
            <a:prstGeom prst="rect">
              <a:avLst/>
            </a:prstGeom>
          </p:spPr>
        </p:pic>
      </p:grpSp>
      <p:sp>
        <p:nvSpPr>
          <p:cNvPr id="17" name="文本框 16"/>
          <p:cNvSpPr txBox="1"/>
          <p:nvPr/>
        </p:nvSpPr>
        <p:spPr>
          <a:xfrm>
            <a:off x="1018534" y="737466"/>
            <a:ext cx="13735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b="1" dirty="0"/>
              <a:t>扫描潜在漏洞</a:t>
            </a:r>
          </a:p>
        </p:txBody>
      </p:sp>
      <p:sp>
        <p:nvSpPr>
          <p:cNvPr id="20" name="文本框 19"/>
          <p:cNvSpPr txBox="1"/>
          <p:nvPr/>
        </p:nvSpPr>
        <p:spPr>
          <a:xfrm>
            <a:off x="3399071" y="710238"/>
            <a:ext cx="2260246" cy="780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ctr" fontAlgn="auto">
              <a:lnSpc>
                <a:spcPct val="150000"/>
              </a:lnSpc>
            </a:pPr>
            <a:r>
              <a:rPr lang="zh-CN" altLang="en-US" sz="1200" b="1" dirty="0">
                <a:latin typeface="JetBrains Mono" panose="02000009000000000000" pitchFamily="49" charset="0"/>
                <a:cs typeface="JetBrains Mono" panose="02000009000000000000" pitchFamily="49" charset="0"/>
              </a:rPr>
              <a:t>CVE-2011-3192:</a:t>
            </a:r>
          </a:p>
          <a:p>
            <a:pPr indent="0" algn="ctr" fontAlgn="auto">
              <a:lnSpc>
                <a:spcPct val="150000"/>
              </a:lnSpc>
            </a:pPr>
            <a:r>
              <a:rPr lang="en-US" altLang="zh-CN" sz="900" dirty="0">
                <a:latin typeface="JetBrains Mono" panose="02000009000000000000" pitchFamily="49" charset="0"/>
                <a:ea typeface="JetBrains Mono" panose="02000009000000000000" pitchFamily="49" charset="0"/>
                <a:cs typeface="JetBrains Mono" panose="02000009000000000000" pitchFamily="49" charset="0"/>
              </a:rPr>
              <a:t>“</a:t>
            </a:r>
            <a:r>
              <a:rPr lang="zh-CN" altLang="en-US" sz="900" dirty="0">
                <a:latin typeface="JetBrains Mono" panose="02000009000000000000" pitchFamily="49" charset="0"/>
                <a:cs typeface="JetBrains Mono" panose="02000009000000000000" pitchFamily="49" charset="0"/>
              </a:rPr>
              <a:t>Apache byterange</a:t>
            </a:r>
            <a:r>
              <a:rPr lang="en-US" altLang="zh-CN" sz="900" dirty="0">
                <a:latin typeface="JetBrains Mono" panose="02000009000000000000" pitchFamily="49" charset="0"/>
                <a:ea typeface="JetBrains Mono" panose="02000009000000000000" pitchFamily="49" charset="0"/>
                <a:cs typeface="JetBrains Mono" panose="02000009000000000000" pitchFamily="49" charset="0"/>
              </a:rPr>
              <a:t> filter Dos”</a:t>
            </a:r>
          </a:p>
          <a:p>
            <a:pPr indent="0" algn="ctr" fontAlgn="auto">
              <a:lnSpc>
                <a:spcPct val="150000"/>
              </a:lnSpc>
            </a:pPr>
            <a:r>
              <a:rPr lang="en-US" altLang="zh-CN" sz="1000" dirty="0">
                <a:solidFill>
                  <a:srgbClr val="C00000"/>
                </a:solidFill>
              </a:rPr>
              <a:t>字节范围过滤器拒绝服务</a:t>
            </a:r>
          </a:p>
        </p:txBody>
      </p:sp>
      <p:sp>
        <p:nvSpPr>
          <p:cNvPr id="22" name="文本框 21"/>
          <p:cNvSpPr txBox="1"/>
          <p:nvPr/>
        </p:nvSpPr>
        <p:spPr>
          <a:xfrm>
            <a:off x="3506072" y="1546225"/>
            <a:ext cx="2046245" cy="12191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fontAlgn="auto">
              <a:lnSpc>
                <a:spcPct val="150000"/>
              </a:lnSpc>
            </a:pPr>
            <a:r>
              <a:rPr lang="en-US" altLang="zh-CN" sz="900" dirty="0">
                <a:solidFill>
                  <a:schemeClr val="bg1">
                    <a:lumMod val="50000"/>
                  </a:schemeClr>
                </a:solidFill>
              </a:rPr>
              <a:t>        </a:t>
            </a:r>
            <a:r>
              <a:rPr lang="zh-CN" altLang="en-US" sz="1000" dirty="0">
                <a:solidFill>
                  <a:schemeClr val="bg1">
                    <a:lumMod val="50000"/>
                  </a:schemeClr>
                </a:solidFill>
              </a:rPr>
              <a:t>这个漏洞意味着攻击者可以通过发送精心构造的HTTP请求，利用Apache服务器的字节范围过滤器，可能导致服务器资源耗尽，从而导致服务中断。</a:t>
            </a:r>
          </a:p>
        </p:txBody>
      </p:sp>
      <p:grpSp>
        <p:nvGrpSpPr>
          <p:cNvPr id="47" name="组合 46">
            <a:extLst>
              <a:ext uri="{FF2B5EF4-FFF2-40B4-BE49-F238E27FC236}">
                <a16:creationId xmlns:a16="http://schemas.microsoft.com/office/drawing/2014/main" id="{F8040322-2709-FD37-4A24-BEC336A7DB6D}"/>
              </a:ext>
            </a:extLst>
          </p:cNvPr>
          <p:cNvGrpSpPr/>
          <p:nvPr/>
        </p:nvGrpSpPr>
        <p:grpSpPr>
          <a:xfrm>
            <a:off x="825500" y="-646809"/>
            <a:ext cx="2648218" cy="516634"/>
            <a:chOff x="825500" y="-646809"/>
            <a:chExt cx="2648218" cy="516634"/>
          </a:xfrm>
        </p:grpSpPr>
        <p:sp>
          <p:nvSpPr>
            <p:cNvPr id="48" name="椭圆 47">
              <a:extLst>
                <a:ext uri="{FF2B5EF4-FFF2-40B4-BE49-F238E27FC236}">
                  <a16:creationId xmlns:a16="http://schemas.microsoft.com/office/drawing/2014/main" id="{78F21325-17CF-4961-30B4-4155C3FEB4C0}"/>
                </a:ext>
              </a:extLst>
            </p:cNvPr>
            <p:cNvSpPr/>
            <p:nvPr/>
          </p:nvSpPr>
          <p:spPr>
            <a:xfrm>
              <a:off x="825500" y="-434975"/>
              <a:ext cx="304800" cy="304800"/>
            </a:xfrm>
            <a:prstGeom prst="ellipse">
              <a:avLst/>
            </a:prstGeom>
            <a:solidFill>
              <a:srgbClr val="003E87"/>
            </a:solidFill>
          </p:spPr>
          <p:txBody>
            <a:bodyPr wrap="square" lIns="0" tIns="0" rIns="0" bIns="0" rtlCol="0"/>
            <a:lstStyle/>
            <a:p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49" name="椭圆 48">
              <a:extLst>
                <a:ext uri="{FF2B5EF4-FFF2-40B4-BE49-F238E27FC236}">
                  <a16:creationId xmlns:a16="http://schemas.microsoft.com/office/drawing/2014/main" id="{D251D0F8-376B-A214-DEDF-F2A6AD9313FA}"/>
                </a:ext>
              </a:extLst>
            </p:cNvPr>
            <p:cNvSpPr/>
            <p:nvPr/>
          </p:nvSpPr>
          <p:spPr>
            <a:xfrm>
              <a:off x="1294184" y="-434975"/>
              <a:ext cx="304800" cy="304800"/>
            </a:xfrm>
            <a:prstGeom prst="ellipse">
              <a:avLst/>
            </a:prstGeom>
            <a:solidFill>
              <a:srgbClr val="E2F0D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0" name="椭圆 49">
              <a:extLst>
                <a:ext uri="{FF2B5EF4-FFF2-40B4-BE49-F238E27FC236}">
                  <a16:creationId xmlns:a16="http://schemas.microsoft.com/office/drawing/2014/main" id="{0AF06502-1AC6-6ECC-7339-10677A9B0E43}"/>
                </a:ext>
              </a:extLst>
            </p:cNvPr>
            <p:cNvSpPr/>
            <p:nvPr/>
          </p:nvSpPr>
          <p:spPr>
            <a:xfrm>
              <a:off x="1762868" y="-434975"/>
              <a:ext cx="304800" cy="304800"/>
            </a:xfrm>
            <a:prstGeom prst="ellipse">
              <a:avLst/>
            </a:prstGeom>
            <a:solidFill>
              <a:srgbClr val="FFEBB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1" name="椭圆 50">
              <a:extLst>
                <a:ext uri="{FF2B5EF4-FFF2-40B4-BE49-F238E27FC236}">
                  <a16:creationId xmlns:a16="http://schemas.microsoft.com/office/drawing/2014/main" id="{11BB2677-37AD-8D72-3395-80CC4435245A}"/>
                </a:ext>
              </a:extLst>
            </p:cNvPr>
            <p:cNvSpPr/>
            <p:nvPr/>
          </p:nvSpPr>
          <p:spPr>
            <a:xfrm>
              <a:off x="2231552" y="-434975"/>
              <a:ext cx="304800" cy="304800"/>
            </a:xfrm>
            <a:prstGeom prst="ellipse">
              <a:avLst/>
            </a:prstGeom>
            <a:solidFill>
              <a:srgbClr val="FEE8D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2" name="椭圆 51">
              <a:extLst>
                <a:ext uri="{FF2B5EF4-FFF2-40B4-BE49-F238E27FC236}">
                  <a16:creationId xmlns:a16="http://schemas.microsoft.com/office/drawing/2014/main" id="{FC8963B2-5794-67F9-9638-0510E7C30DAA}"/>
                </a:ext>
              </a:extLst>
            </p:cNvPr>
            <p:cNvSpPr/>
            <p:nvPr/>
          </p:nvSpPr>
          <p:spPr>
            <a:xfrm>
              <a:off x="2700236" y="-434975"/>
              <a:ext cx="304800" cy="3048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3" name="椭圆 52">
              <a:extLst>
                <a:ext uri="{FF2B5EF4-FFF2-40B4-BE49-F238E27FC236}">
                  <a16:creationId xmlns:a16="http://schemas.microsoft.com/office/drawing/2014/main" id="{2A45F94A-2C02-918E-623B-4CCCF63EFCE7}"/>
                </a:ext>
              </a:extLst>
            </p:cNvPr>
            <p:cNvSpPr/>
            <p:nvPr/>
          </p:nvSpPr>
          <p:spPr>
            <a:xfrm>
              <a:off x="3168918" y="-434975"/>
              <a:ext cx="304800" cy="3048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4" name="椭圆 53">
              <a:extLst>
                <a:ext uri="{FF2B5EF4-FFF2-40B4-BE49-F238E27FC236}">
                  <a16:creationId xmlns:a16="http://schemas.microsoft.com/office/drawing/2014/main" id="{423C45CB-BEFB-2A3C-8996-7B76BEBFB7BD}"/>
                </a:ext>
              </a:extLst>
            </p:cNvPr>
            <p:cNvSpPr/>
            <p:nvPr/>
          </p:nvSpPr>
          <p:spPr>
            <a:xfrm>
              <a:off x="1762868" y="-646809"/>
              <a:ext cx="304800" cy="304800"/>
            </a:xfrm>
            <a:prstGeom prst="ellipse">
              <a:avLst/>
            </a:prstGeom>
            <a:solidFill>
              <a:srgbClr val="BF9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5" name="椭圆 54">
              <a:extLst>
                <a:ext uri="{FF2B5EF4-FFF2-40B4-BE49-F238E27FC236}">
                  <a16:creationId xmlns:a16="http://schemas.microsoft.com/office/drawing/2014/main" id="{7293DD25-0BE4-6D05-733A-B6C21BE25947}"/>
                </a:ext>
              </a:extLst>
            </p:cNvPr>
            <p:cNvSpPr/>
            <p:nvPr/>
          </p:nvSpPr>
          <p:spPr>
            <a:xfrm>
              <a:off x="2231552" y="-646809"/>
              <a:ext cx="304800" cy="304800"/>
            </a:xfrm>
            <a:prstGeom prst="ellipse">
              <a:avLst/>
            </a:prstGeom>
            <a:solidFill>
              <a:srgbClr val="BD642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6" name="椭圆 55">
              <a:extLst>
                <a:ext uri="{FF2B5EF4-FFF2-40B4-BE49-F238E27FC236}">
                  <a16:creationId xmlns:a16="http://schemas.microsoft.com/office/drawing/2014/main" id="{49A4772E-0A3D-011C-6AF9-5C7E9EF1B240}"/>
                </a:ext>
              </a:extLst>
            </p:cNvPr>
            <p:cNvSpPr/>
            <p:nvPr/>
          </p:nvSpPr>
          <p:spPr>
            <a:xfrm>
              <a:off x="1294184" y="-646809"/>
              <a:ext cx="304800" cy="304800"/>
            </a:xfrm>
            <a:prstGeom prst="ellipse">
              <a:avLst/>
            </a:prstGeom>
            <a:solidFill>
              <a:srgbClr val="54823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7" name="object 21">
            <a:extLst>
              <a:ext uri="{FF2B5EF4-FFF2-40B4-BE49-F238E27FC236}">
                <a16:creationId xmlns:a16="http://schemas.microsoft.com/office/drawing/2014/main" id="{29837AC0-5DE5-04AA-1A25-596D98952A0D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xfrm>
            <a:off x="5400889" y="3142191"/>
            <a:ext cx="311101" cy="83997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39370">
              <a:lnSpc>
                <a:spcPct val="100000"/>
              </a:lnSpc>
              <a:spcBef>
                <a:spcPts val="55"/>
              </a:spcBef>
            </a:pPr>
            <a:fld id="{81D60167-4931-47E6-BA6A-407CBD079E47}" type="slidenum">
              <a:rPr dirty="0"/>
              <a:t>10</a:t>
            </a:fld>
            <a:r>
              <a:rPr spc="-10" dirty="0"/>
              <a:t> </a:t>
            </a:r>
            <a:r>
              <a:rPr dirty="0"/>
              <a:t>/</a:t>
            </a:r>
            <a:r>
              <a:rPr spc="-5" dirty="0"/>
              <a:t> </a:t>
            </a:r>
            <a:r>
              <a:rPr lang="en-US" spc="-25" dirty="0"/>
              <a:t>30</a:t>
            </a:r>
            <a:endParaRPr spc="-25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B96BEAAD-A7D3-7C5F-DEE7-28CFFA57131E}"/>
              </a:ext>
            </a:extLst>
          </p:cNvPr>
          <p:cNvSpPr/>
          <p:nvPr/>
        </p:nvSpPr>
        <p:spPr>
          <a:xfrm>
            <a:off x="2970228" y="613161"/>
            <a:ext cx="2669277" cy="1915306"/>
          </a:xfrm>
          <a:prstGeom prst="roundRect">
            <a:avLst/>
          </a:prstGeom>
          <a:solidFill>
            <a:srgbClr val="FFFF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: 圆角 18">
            <a:extLst>
              <a:ext uri="{FF2B5EF4-FFF2-40B4-BE49-F238E27FC236}">
                <a16:creationId xmlns:a16="http://schemas.microsoft.com/office/drawing/2014/main" id="{F964E49A-1D3C-C791-4FBD-653C7BD37EC6}"/>
              </a:ext>
            </a:extLst>
          </p:cNvPr>
          <p:cNvSpPr/>
          <p:nvPr/>
        </p:nvSpPr>
        <p:spPr>
          <a:xfrm>
            <a:off x="146674" y="613161"/>
            <a:ext cx="2669277" cy="1915306"/>
          </a:xfrm>
          <a:prstGeom prst="roundRect">
            <a:avLst/>
          </a:prstGeom>
          <a:solidFill>
            <a:srgbClr val="FFFF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7" name="小标题">
            <a:extLst>
              <a:ext uri="{FF2B5EF4-FFF2-40B4-BE49-F238E27FC236}">
                <a16:creationId xmlns:a16="http://schemas.microsoft.com/office/drawing/2014/main" id="{92CF336A-CD11-A628-6453-9B3BAE3D7BEB}"/>
              </a:ext>
            </a:extLst>
          </p:cNvPr>
          <p:cNvGrpSpPr/>
          <p:nvPr/>
        </p:nvGrpSpPr>
        <p:grpSpPr>
          <a:xfrm>
            <a:off x="0" y="222731"/>
            <a:ext cx="5765800" cy="272040"/>
            <a:chOff x="0" y="222730"/>
            <a:chExt cx="5765800" cy="351157"/>
          </a:xfrm>
        </p:grpSpPr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230361"/>
              <a:ext cx="5765800" cy="343526"/>
            </a:xfrm>
            <a:prstGeom prst="rect">
              <a:avLst/>
            </a:prstGeom>
          </p:spPr>
        </p:pic>
        <p:sp>
          <p:nvSpPr>
            <p:cNvPr id="11" name="object 11"/>
            <p:cNvSpPr txBox="1"/>
            <p:nvPr/>
          </p:nvSpPr>
          <p:spPr>
            <a:xfrm>
              <a:off x="196810" y="222730"/>
              <a:ext cx="1311161" cy="287205"/>
            </a:xfrm>
            <a:prstGeom prst="rect">
              <a:avLst/>
            </a:prstGeom>
          </p:spPr>
          <p:txBody>
            <a:bodyPr vert="horz" wrap="square" lIns="0" tIns="17145" rIns="0" bIns="0" rtlCol="0">
              <a:spAutoFit/>
            </a:bodyPr>
            <a:lstStyle/>
            <a:p>
              <a:pPr marL="12700">
                <a:lnSpc>
                  <a:spcPts val="1615"/>
                </a:lnSpc>
                <a:spcBef>
                  <a:spcPts val="135"/>
                </a:spcBef>
              </a:pPr>
              <a:r>
                <a:rPr lang="en-US" altLang="zh-CN" sz="1400" spc="-15" dirty="0">
                  <a:solidFill>
                    <a:srgbClr val="FFFFFF"/>
                  </a:solidFill>
                  <a:latin typeface="华文中宋" panose="02010600040101010101" pitchFamily="2" charset="-122"/>
                  <a:ea typeface="华文中宋" panose="02010600040101010101" pitchFamily="2" charset="-122"/>
                  <a:cs typeface="宋体" panose="02010600030101010101" pitchFamily="2" charset="-122"/>
                </a:rPr>
                <a:t>P0f——</a:t>
              </a:r>
              <a:r>
                <a:rPr lang="zh-CN" altLang="en-US" sz="1400" spc="-15" dirty="0">
                  <a:solidFill>
                    <a:srgbClr val="FFFFFF"/>
                  </a:solidFill>
                  <a:latin typeface="华文中宋" panose="02010600040101010101" pitchFamily="2" charset="-122"/>
                  <a:ea typeface="华文中宋" panose="02010600040101010101" pitchFamily="2" charset="-122"/>
                  <a:cs typeface="宋体" panose="02010600030101010101" pitchFamily="2" charset="-122"/>
                </a:rPr>
                <a:t>简介</a:t>
              </a:r>
              <a:endParaRPr lang="zh-CN" altLang="en-US" sz="800" dirty="0">
                <a:solidFill>
                  <a:srgbClr val="FFFFFF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Georgia" panose="02040502050405020303"/>
              </a:endParaRPr>
            </a:p>
          </p:txBody>
        </p:sp>
      </p:grpSp>
      <p:grpSp>
        <p:nvGrpSpPr>
          <p:cNvPr id="36" name="页眉">
            <a:extLst>
              <a:ext uri="{FF2B5EF4-FFF2-40B4-BE49-F238E27FC236}">
                <a16:creationId xmlns:a16="http://schemas.microsoft.com/office/drawing/2014/main" id="{28012C64-F0D6-E544-5069-F6F8BA9B7600}"/>
              </a:ext>
            </a:extLst>
          </p:cNvPr>
          <p:cNvGrpSpPr/>
          <p:nvPr/>
        </p:nvGrpSpPr>
        <p:grpSpPr>
          <a:xfrm>
            <a:off x="0" y="25"/>
            <a:ext cx="5762645" cy="230504"/>
            <a:chOff x="0" y="25"/>
            <a:chExt cx="5762645" cy="230504"/>
          </a:xfrm>
        </p:grpSpPr>
        <p:sp>
          <p:nvSpPr>
            <p:cNvPr id="4" name="object 4"/>
            <p:cNvSpPr/>
            <p:nvPr/>
          </p:nvSpPr>
          <p:spPr>
            <a:xfrm>
              <a:off x="4115226" y="25"/>
              <a:ext cx="490220" cy="230504"/>
            </a:xfrm>
            <a:custGeom>
              <a:avLst/>
              <a:gdLst/>
              <a:ahLst/>
              <a:cxnLst/>
              <a:rect l="l" t="t" r="r" b="b"/>
              <a:pathLst>
                <a:path w="490220" h="230504">
                  <a:moveTo>
                    <a:pt x="489635" y="0"/>
                  </a:moveTo>
                  <a:lnTo>
                    <a:pt x="0" y="0"/>
                  </a:lnTo>
                  <a:lnTo>
                    <a:pt x="0" y="230339"/>
                  </a:lnTo>
                  <a:lnTo>
                    <a:pt x="489635" y="230339"/>
                  </a:lnTo>
                  <a:lnTo>
                    <a:pt x="48963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604862" y="25"/>
              <a:ext cx="777875" cy="230504"/>
            </a:xfrm>
            <a:custGeom>
              <a:avLst/>
              <a:gdLst/>
              <a:ahLst/>
              <a:cxnLst/>
              <a:rect l="l" t="t" r="r" b="b"/>
              <a:pathLst>
                <a:path w="777875" h="230504">
                  <a:moveTo>
                    <a:pt x="777570" y="0"/>
                  </a:moveTo>
                  <a:lnTo>
                    <a:pt x="0" y="0"/>
                  </a:lnTo>
                  <a:lnTo>
                    <a:pt x="0" y="230339"/>
                  </a:lnTo>
                  <a:lnTo>
                    <a:pt x="777570" y="230339"/>
                  </a:lnTo>
                  <a:lnTo>
                    <a:pt x="77757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698994" y="11545"/>
              <a:ext cx="589326" cy="207300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5382432" y="25"/>
              <a:ext cx="380213" cy="230504"/>
            </a:xfrm>
            <a:custGeom>
              <a:avLst/>
              <a:gdLst/>
              <a:ahLst/>
              <a:cxnLst/>
              <a:rect l="l" t="t" r="r" b="b"/>
              <a:pathLst>
                <a:path w="374650" h="230504">
                  <a:moveTo>
                    <a:pt x="374408" y="0"/>
                  </a:moveTo>
                  <a:lnTo>
                    <a:pt x="0" y="0"/>
                  </a:lnTo>
                  <a:lnTo>
                    <a:pt x="0" y="230339"/>
                  </a:lnTo>
                  <a:lnTo>
                    <a:pt x="374408" y="230339"/>
                  </a:lnTo>
                  <a:lnTo>
                    <a:pt x="37440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460232" y="3863"/>
              <a:ext cx="218818" cy="218818"/>
            </a:xfrm>
            <a:prstGeom prst="rect">
              <a:avLst/>
            </a:prstGeom>
          </p:spPr>
        </p:pic>
        <p:sp>
          <p:nvSpPr>
            <p:cNvPr id="30" name="object 4">
              <a:extLst>
                <a:ext uri="{FF2B5EF4-FFF2-40B4-BE49-F238E27FC236}">
                  <a16:creationId xmlns:a16="http://schemas.microsoft.com/office/drawing/2014/main" id="{DEAF29C3-7E3A-9DFF-B751-0B0D80F2C3D2}"/>
                </a:ext>
              </a:extLst>
            </p:cNvPr>
            <p:cNvSpPr/>
            <p:nvPr/>
          </p:nvSpPr>
          <p:spPr>
            <a:xfrm>
              <a:off x="0" y="25"/>
              <a:ext cx="4224954" cy="230096"/>
            </a:xfrm>
            <a:custGeom>
              <a:avLst/>
              <a:gdLst/>
              <a:ahLst/>
              <a:cxnLst/>
              <a:rect l="l" t="t" r="r" b="b"/>
              <a:pathLst>
                <a:path w="490220" h="230504">
                  <a:moveTo>
                    <a:pt x="489635" y="0"/>
                  </a:moveTo>
                  <a:lnTo>
                    <a:pt x="0" y="0"/>
                  </a:lnTo>
                  <a:lnTo>
                    <a:pt x="0" y="230339"/>
                  </a:lnTo>
                  <a:lnTo>
                    <a:pt x="489635" y="230339"/>
                  </a:lnTo>
                  <a:lnTo>
                    <a:pt x="48963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文本框 13"/>
          <p:cNvSpPr txBox="1"/>
          <p:nvPr/>
        </p:nvSpPr>
        <p:spPr>
          <a:xfrm>
            <a:off x="196810" y="969147"/>
            <a:ext cx="2686090" cy="15593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000" spc="-10" dirty="0">
                <a:latin typeface="华文中宋" panose="02010600040101010101" pitchFamily="2" charset="-122"/>
                <a:ea typeface="华文中宋" panose="02010600040101010101" pitchFamily="2" charset="-122"/>
              </a:rPr>
              <a:t>高度可扩展性</a:t>
            </a:r>
            <a:endParaRPr lang="en-US" altLang="zh-CN" sz="1000" spc="-10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000" spc="-10" dirty="0">
                <a:latin typeface="华文中宋" panose="02010600040101010101" pitchFamily="2" charset="-122"/>
                <a:ea typeface="华文中宋" panose="02010600040101010101" pitchFamily="2" charset="-122"/>
              </a:rPr>
              <a:t>能够快速识别一个</a:t>
            </a:r>
            <a:r>
              <a:rPr lang="en-US" altLang="zh-CN" sz="1000" spc="-10" dirty="0">
                <a:latin typeface="华文中宋" panose="02010600040101010101" pitchFamily="2" charset="-122"/>
                <a:ea typeface="华文中宋" panose="02010600040101010101" pitchFamily="2" charset="-122"/>
              </a:rPr>
              <a:t>TCP</a:t>
            </a:r>
            <a:r>
              <a:rPr lang="zh-CN" altLang="en-US" sz="1000" spc="-10" dirty="0">
                <a:latin typeface="华文中宋" panose="02010600040101010101" pitchFamily="2" charset="-122"/>
                <a:ea typeface="华文中宋" panose="02010600040101010101" pitchFamily="2" charset="-122"/>
              </a:rPr>
              <a:t>连接两端的主机操作系统</a:t>
            </a:r>
            <a:endParaRPr lang="en-US" altLang="zh-CN" sz="1000" spc="-10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000" spc="-10" dirty="0">
                <a:latin typeface="华文中宋" panose="02010600040101010101" pitchFamily="2" charset="-122"/>
                <a:ea typeface="华文中宋" panose="02010600040101010101" pitchFamily="2" charset="-122"/>
              </a:rPr>
              <a:t>探测系统运行时间，网络连接</a:t>
            </a:r>
            <a:r>
              <a:rPr lang="en-US" altLang="zh-CN" sz="1000" spc="-10" dirty="0">
                <a:latin typeface="华文中宋" panose="02010600040101010101" pitchFamily="2" charset="-122"/>
                <a:ea typeface="华文中宋" panose="02010600040101010101" pitchFamily="2" charset="-122"/>
              </a:rPr>
              <a:t>,</a:t>
            </a:r>
            <a:r>
              <a:rPr lang="zh-CN" altLang="en-US" sz="1000" spc="-10" dirty="0">
                <a:latin typeface="华文中宋" panose="02010600040101010101" pitchFamily="2" charset="-122"/>
                <a:ea typeface="华文中宋" panose="02010600040101010101" pitchFamily="2" charset="-122"/>
              </a:rPr>
              <a:t>距离</a:t>
            </a:r>
            <a:endParaRPr lang="en-US" altLang="zh-CN" sz="1000" spc="-10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000" spc="-10" dirty="0">
                <a:latin typeface="华文中宋" panose="02010600040101010101" pitchFamily="2" charset="-122"/>
                <a:ea typeface="华文中宋" panose="02010600040101010101" pitchFamily="2" charset="-122"/>
              </a:rPr>
              <a:t>自动探测</a:t>
            </a:r>
            <a:r>
              <a:rPr lang="en-US" altLang="zh-CN" sz="1000" spc="-10" dirty="0">
                <a:latin typeface="华文中宋" panose="02010600040101010101" pitchFamily="2" charset="-122"/>
                <a:ea typeface="华文中宋" panose="02010600040101010101" pitchFamily="2" charset="-122"/>
              </a:rPr>
              <a:t>NAT</a:t>
            </a:r>
            <a:r>
              <a:rPr lang="zh-CN" altLang="en-US" sz="1000" spc="-10" dirty="0">
                <a:latin typeface="华文中宋" panose="02010600040101010101" pitchFamily="2" charset="-122"/>
                <a:ea typeface="华文中宋" panose="02010600040101010101" pitchFamily="2" charset="-122"/>
              </a:rPr>
              <a:t>，负载均衡，应用级的代理设置情况</a:t>
            </a:r>
          </a:p>
        </p:txBody>
      </p:sp>
      <p:grpSp>
        <p:nvGrpSpPr>
          <p:cNvPr id="38" name="组合 37">
            <a:extLst>
              <a:ext uri="{FF2B5EF4-FFF2-40B4-BE49-F238E27FC236}">
                <a16:creationId xmlns:a16="http://schemas.microsoft.com/office/drawing/2014/main" id="{A7EB8AC5-0376-9EC9-EA82-4916A6143EED}"/>
              </a:ext>
            </a:extLst>
          </p:cNvPr>
          <p:cNvGrpSpPr/>
          <p:nvPr/>
        </p:nvGrpSpPr>
        <p:grpSpPr>
          <a:xfrm>
            <a:off x="0" y="3141040"/>
            <a:ext cx="5760453" cy="99060"/>
            <a:chOff x="0" y="3141040"/>
            <a:chExt cx="5760453" cy="99060"/>
          </a:xfrm>
        </p:grpSpPr>
        <p:sp>
          <p:nvSpPr>
            <p:cNvPr id="12" name="object 16">
              <a:extLst>
                <a:ext uri="{FF2B5EF4-FFF2-40B4-BE49-F238E27FC236}">
                  <a16:creationId xmlns:a16="http://schemas.microsoft.com/office/drawing/2014/main" id="{F4D7A426-5F11-987F-D6ED-C3D25EBBC37E}"/>
                </a:ext>
              </a:extLst>
            </p:cNvPr>
            <p:cNvSpPr/>
            <p:nvPr/>
          </p:nvSpPr>
          <p:spPr>
            <a:xfrm>
              <a:off x="0" y="3141040"/>
              <a:ext cx="3456304" cy="99060"/>
            </a:xfrm>
            <a:custGeom>
              <a:avLst/>
              <a:gdLst/>
              <a:ahLst/>
              <a:cxnLst/>
              <a:rect l="l" t="t" r="r" b="b"/>
              <a:pathLst>
                <a:path w="3456304" h="99060">
                  <a:moveTo>
                    <a:pt x="3456038" y="0"/>
                  </a:moveTo>
                  <a:lnTo>
                    <a:pt x="2016036" y="0"/>
                  </a:lnTo>
                  <a:lnTo>
                    <a:pt x="0" y="0"/>
                  </a:lnTo>
                  <a:lnTo>
                    <a:pt x="0" y="98983"/>
                  </a:lnTo>
                  <a:lnTo>
                    <a:pt x="2016036" y="98983"/>
                  </a:lnTo>
                  <a:lnTo>
                    <a:pt x="3456038" y="98983"/>
                  </a:lnTo>
                  <a:lnTo>
                    <a:pt x="345603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7">
              <a:extLst>
                <a:ext uri="{FF2B5EF4-FFF2-40B4-BE49-F238E27FC236}">
                  <a16:creationId xmlns:a16="http://schemas.microsoft.com/office/drawing/2014/main" id="{CE801297-C382-331E-FCA9-C5BABC976435}"/>
                </a:ext>
              </a:extLst>
            </p:cNvPr>
            <p:cNvSpPr/>
            <p:nvPr/>
          </p:nvSpPr>
          <p:spPr>
            <a:xfrm>
              <a:off x="3456038" y="3141040"/>
              <a:ext cx="2304415" cy="99060"/>
            </a:xfrm>
            <a:custGeom>
              <a:avLst/>
              <a:gdLst/>
              <a:ahLst/>
              <a:cxnLst/>
              <a:rect l="l" t="t" r="r" b="b"/>
              <a:pathLst>
                <a:path w="2304415" h="99060">
                  <a:moveTo>
                    <a:pt x="2303957" y="0"/>
                  </a:moveTo>
                  <a:lnTo>
                    <a:pt x="1958378" y="0"/>
                  </a:lnTo>
                  <a:lnTo>
                    <a:pt x="0" y="0"/>
                  </a:lnTo>
                  <a:lnTo>
                    <a:pt x="0" y="98983"/>
                  </a:lnTo>
                  <a:lnTo>
                    <a:pt x="1958378" y="98983"/>
                  </a:lnTo>
                  <a:lnTo>
                    <a:pt x="2303957" y="98983"/>
                  </a:lnTo>
                  <a:lnTo>
                    <a:pt x="2303957" y="0"/>
                  </a:lnTo>
                  <a:close/>
                </a:path>
              </a:pathLst>
            </a:custGeom>
            <a:solidFill>
              <a:srgbClr val="003E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" name="object 16">
            <a:extLst>
              <a:ext uri="{FF2B5EF4-FFF2-40B4-BE49-F238E27FC236}">
                <a16:creationId xmlns:a16="http://schemas.microsoft.com/office/drawing/2014/main" id="{14D5ADD4-6BF3-4EE3-1B0A-3EB330E61781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2481897" y="3134998"/>
            <a:ext cx="553403" cy="8784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5"/>
              </a:spcBef>
            </a:pPr>
            <a:r>
              <a:rPr dirty="0"/>
              <a:t>2024</a:t>
            </a:r>
            <a:r>
              <a:rPr spc="-15" dirty="0"/>
              <a:t> </a:t>
            </a:r>
            <a:r>
              <a:rPr spc="-75" dirty="0">
                <a:latin typeface="华文中宋" panose="02010600040101010101" pitchFamily="2" charset="-122"/>
                <a:ea typeface="华文中宋" panose="02010600040101010101" pitchFamily="2" charset="-122"/>
                <a:cs typeface="宋体" panose="02010600030101010101" pitchFamily="2" charset="-122"/>
              </a:rPr>
              <a:t>年</a:t>
            </a:r>
            <a:r>
              <a:rPr spc="-7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spc="-75" dirty="0">
                <a:latin typeface="宋体" panose="02010600030101010101" pitchFamily="2" charset="-122"/>
                <a:cs typeface="宋体" panose="02010600030101010101" pitchFamily="2" charset="-122"/>
              </a:rPr>
              <a:t>6</a:t>
            </a:r>
            <a:r>
              <a:rPr spc="-10" dirty="0"/>
              <a:t> </a:t>
            </a:r>
            <a:r>
              <a:rPr spc="-75" dirty="0">
                <a:latin typeface="华文中宋" panose="02010600040101010101" pitchFamily="2" charset="-122"/>
                <a:ea typeface="华文中宋" panose="02010600040101010101" pitchFamily="2" charset="-122"/>
              </a:rPr>
              <a:t>月</a:t>
            </a:r>
            <a:r>
              <a:rPr spc="-70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altLang="zh-CN" dirty="0"/>
              <a:t>3</a:t>
            </a:r>
            <a:r>
              <a:rPr spc="-10" dirty="0"/>
              <a:t> </a:t>
            </a:r>
            <a:r>
              <a:rPr spc="-75" dirty="0">
                <a:latin typeface="华文中宋" panose="02010600040101010101" pitchFamily="2" charset="-122"/>
                <a:ea typeface="华文中宋" panose="02010600040101010101" pitchFamily="2" charset="-122"/>
              </a:rPr>
              <a:t>日</a:t>
            </a:r>
          </a:p>
        </p:txBody>
      </p:sp>
      <p:sp>
        <p:nvSpPr>
          <p:cNvPr id="35" name="object 18">
            <a:extLst>
              <a:ext uri="{FF2B5EF4-FFF2-40B4-BE49-F238E27FC236}">
                <a16:creationId xmlns:a16="http://schemas.microsoft.com/office/drawing/2014/main" id="{2B6B989C-EA3D-4CB7-24E5-4B53BDAFC771}"/>
              </a:ext>
            </a:extLst>
          </p:cNvPr>
          <p:cNvSpPr txBox="1"/>
          <p:nvPr/>
        </p:nvSpPr>
        <p:spPr>
          <a:xfrm>
            <a:off x="4470246" y="3134201"/>
            <a:ext cx="509905" cy="8784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>
            <a:defPPr>
              <a:defRPr kern="0"/>
            </a:defPPr>
            <a:lvl1pPr>
              <a:defRPr sz="500" b="0" i="0">
                <a:solidFill>
                  <a:schemeClr val="bg1"/>
                </a:solidFill>
                <a:latin typeface="宋体" panose="02010600030101010101" pitchFamily="2" charset="-122"/>
                <a:cs typeface="宋体" panose="02010600030101010101" pitchFamily="2" charset="-122"/>
              </a:defRPr>
            </a:lvl1pPr>
          </a:lstStyle>
          <a:p>
            <a:pPr marL="12700">
              <a:spcBef>
                <a:spcPts val="85"/>
              </a:spcBef>
            </a:pPr>
            <a:r>
              <a:rPr lang="en-US" altLang="zh-CN" spc="5" dirty="0">
                <a:latin typeface="华文中宋" panose="02010600040101010101" pitchFamily="2" charset="-122"/>
                <a:ea typeface="华文中宋" panose="02010600040101010101" pitchFamily="2" charset="-122"/>
              </a:rPr>
              <a:t>Web </a:t>
            </a:r>
            <a:r>
              <a:rPr lang="zh-CN" altLang="en-US" spc="5" dirty="0">
                <a:latin typeface="华文中宋" panose="02010600040101010101" pitchFamily="2" charset="-122"/>
                <a:ea typeface="华文中宋" panose="02010600040101010101" pitchFamily="2" charset="-122"/>
              </a:rPr>
              <a:t>扫描工具</a:t>
            </a:r>
          </a:p>
        </p:txBody>
      </p:sp>
      <p:sp>
        <p:nvSpPr>
          <p:cNvPr id="48" name="矩形: 圆角 47">
            <a:extLst>
              <a:ext uri="{FF2B5EF4-FFF2-40B4-BE49-F238E27FC236}">
                <a16:creationId xmlns:a16="http://schemas.microsoft.com/office/drawing/2014/main" id="{4DD5B36A-1F8E-82B4-1407-73125D352B77}"/>
              </a:ext>
            </a:extLst>
          </p:cNvPr>
          <p:cNvSpPr/>
          <p:nvPr/>
        </p:nvSpPr>
        <p:spPr>
          <a:xfrm>
            <a:off x="215900" y="2662016"/>
            <a:ext cx="5334000" cy="321314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b="1" dirty="0">
                <a:solidFill>
                  <a:schemeClr val="tx1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阿里巴巴普惠体 B"/>
              </a:rPr>
              <a:t>P0f</a:t>
            </a:r>
            <a:r>
              <a:rPr lang="zh-CN" altLang="en-US" sz="1400" b="1" dirty="0">
                <a:solidFill>
                  <a:schemeClr val="tx1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阿里巴巴普惠体 B"/>
              </a:rPr>
              <a:t>用于被动获取操作系统指纹以识别远程主机操作系统</a:t>
            </a:r>
          </a:p>
        </p:txBody>
      </p:sp>
      <p:sp>
        <p:nvSpPr>
          <p:cNvPr id="49" name="object 2">
            <a:extLst>
              <a:ext uri="{FF2B5EF4-FFF2-40B4-BE49-F238E27FC236}">
                <a16:creationId xmlns:a16="http://schemas.microsoft.com/office/drawing/2014/main" id="{57C2B723-BCCC-091B-F70B-276B18EE0262}"/>
              </a:ext>
            </a:extLst>
          </p:cNvPr>
          <p:cNvSpPr txBox="1"/>
          <p:nvPr/>
        </p:nvSpPr>
        <p:spPr>
          <a:xfrm>
            <a:off x="1315850" y="64159"/>
            <a:ext cx="1616480" cy="1041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kumimoji="0" lang="zh-CN" altLang="en-US" sz="600" b="1" i="0" u="none" strike="noStrike" kern="0" cap="none" spc="0" normalizeH="0" baseline="0" noProof="1">
                <a:solidFill>
                  <a:schemeClr val="bg1">
                    <a:lumMod val="6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宋体" panose="02010600030101010101" pitchFamily="2" charset="-122"/>
                <a:sym typeface="+mn-ea"/>
              </a:rPr>
              <a:t>目录</a:t>
            </a:r>
            <a:r>
              <a:rPr lang="en-US" altLang="zh-CN" sz="600" b="1" dirty="0">
                <a:solidFill>
                  <a:schemeClr val="bg1">
                    <a:lumMod val="6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宋体" panose="02010600030101010101" pitchFamily="2" charset="-122"/>
                <a:sym typeface="+mn-ea"/>
              </a:rPr>
              <a:t>   </a:t>
            </a:r>
            <a:r>
              <a:rPr lang="zh-CN" altLang="en-US" sz="600" b="1" dirty="0">
                <a:solidFill>
                  <a:schemeClr val="bg2"/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扫描工具   </a:t>
            </a:r>
            <a:r>
              <a:rPr lang="zh-CN" altLang="en-US" sz="600" b="1" kern="0" dirty="0">
                <a:solidFill>
                  <a:schemeClr val="bg1">
                    <a:lumMod val="6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加密算法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7FA54EA5-1C73-368C-2F8A-6FF4C585C4A7}"/>
              </a:ext>
            </a:extLst>
          </p:cNvPr>
          <p:cNvSpPr txBox="1"/>
          <p:nvPr/>
        </p:nvSpPr>
        <p:spPr>
          <a:xfrm>
            <a:off x="977900" y="625883"/>
            <a:ext cx="9939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800" b="1" spc="-10" dirty="0">
                <a:latin typeface="华文中宋" panose="02010600040101010101" pitchFamily="2" charset="-122"/>
                <a:ea typeface="华文中宋" panose="02010600040101010101" pitchFamily="2" charset="-122"/>
              </a:rPr>
              <a:t>功能</a:t>
            </a:r>
            <a:endParaRPr lang="en-US" altLang="zh-CN" sz="1800" b="1" spc="-10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965E476E-E692-3322-6339-92DBB28F4EF2}"/>
              </a:ext>
            </a:extLst>
          </p:cNvPr>
          <p:cNvSpPr txBox="1"/>
          <p:nvPr/>
        </p:nvSpPr>
        <p:spPr>
          <a:xfrm>
            <a:off x="3035299" y="982825"/>
            <a:ext cx="260420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zh-CN" altLang="zh-CN" sz="10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+mn-ea"/>
              </a:rPr>
              <a:t>对于TCP/IP，该工具对客户机发起的SYN包和来自服务器的第一个</a:t>
            </a:r>
            <a:r>
              <a:rPr kumimoji="0" lang="zh-CN" altLang="zh-CN" sz="10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+mn-ea"/>
              </a:rPr>
              <a:t>SYN+ACK响应</a:t>
            </a:r>
            <a:r>
              <a:rPr kumimoji="0" lang="zh-CN" altLang="zh-CN" sz="10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+mn-ea"/>
              </a:rPr>
              <a:t>进行</a:t>
            </a:r>
            <a:r>
              <a:rPr kumimoji="0" lang="zh-CN" altLang="zh-CN" sz="10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+mn-ea"/>
              </a:rPr>
              <a:t>指纹识别</a:t>
            </a:r>
            <a:r>
              <a:rPr kumimoji="0" lang="zh-CN" altLang="zh-CN" sz="10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+mn-ea"/>
              </a:rPr>
              <a:t>，并注意诸如TCP选项的顺序、最大段大小和窗口大小之间的关系、TCP时间戳的进展等因素。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zh-CN" altLang="zh-CN" sz="10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+mn-ea"/>
              </a:rPr>
              <a:t>用于应用程序级流量的指标因模块而异。在可能的情况下，该工具依赖于如HTTP头部或SMTP命令行的</a:t>
            </a:r>
            <a:r>
              <a:rPr kumimoji="0" lang="zh-CN" altLang="zh-CN" sz="10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+mn-ea"/>
              </a:rPr>
              <a:t>排序或语法</a:t>
            </a:r>
            <a:r>
              <a:rPr kumimoji="0" lang="zh-CN" altLang="zh-CN" sz="10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+mn-ea"/>
              </a:rPr>
              <a:t>之类的信号，而不是声明性语句，如用户代理。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3B0F56FF-439E-7DCA-B11E-35C4C2390A2D}"/>
              </a:ext>
            </a:extLst>
          </p:cNvPr>
          <p:cNvSpPr txBox="1"/>
          <p:nvPr/>
        </p:nvSpPr>
        <p:spPr>
          <a:xfrm>
            <a:off x="3694481" y="652171"/>
            <a:ext cx="12207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800" b="1" spc="-15" dirty="0">
                <a:latin typeface="华文中宋" panose="02010600040101010101" pitchFamily="2" charset="-122"/>
                <a:ea typeface="华文中宋" panose="02010600040101010101" pitchFamily="2" charset="-122"/>
                <a:cs typeface="Georgia" panose="02040502050405020303"/>
              </a:rPr>
              <a:t>原理</a:t>
            </a:r>
            <a:endParaRPr lang="zh-CN" altLang="en-US" b="1" dirty="0"/>
          </a:p>
        </p:txBody>
      </p: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B0255DEC-6243-6942-A1FB-829B76800135}"/>
              </a:ext>
            </a:extLst>
          </p:cNvPr>
          <p:cNvGrpSpPr/>
          <p:nvPr/>
        </p:nvGrpSpPr>
        <p:grpSpPr>
          <a:xfrm>
            <a:off x="825500" y="-646809"/>
            <a:ext cx="2648218" cy="516634"/>
            <a:chOff x="825500" y="-646809"/>
            <a:chExt cx="2648218" cy="516634"/>
          </a:xfrm>
        </p:grpSpPr>
        <p:sp>
          <p:nvSpPr>
            <p:cNvPr id="23" name="椭圆 22">
              <a:extLst>
                <a:ext uri="{FF2B5EF4-FFF2-40B4-BE49-F238E27FC236}">
                  <a16:creationId xmlns:a16="http://schemas.microsoft.com/office/drawing/2014/main" id="{B610BCF5-5064-00D0-7FD3-A9FE43BC4786}"/>
                </a:ext>
              </a:extLst>
            </p:cNvPr>
            <p:cNvSpPr/>
            <p:nvPr/>
          </p:nvSpPr>
          <p:spPr>
            <a:xfrm>
              <a:off x="825500" y="-434975"/>
              <a:ext cx="304800" cy="304800"/>
            </a:xfrm>
            <a:prstGeom prst="ellipse">
              <a:avLst/>
            </a:prstGeom>
            <a:solidFill>
              <a:srgbClr val="003E87"/>
            </a:solidFill>
          </p:spPr>
          <p:txBody>
            <a:bodyPr wrap="square" lIns="0" tIns="0" rIns="0" bIns="0" rtlCol="0"/>
            <a:lstStyle/>
            <a:p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4" name="椭圆 23">
              <a:extLst>
                <a:ext uri="{FF2B5EF4-FFF2-40B4-BE49-F238E27FC236}">
                  <a16:creationId xmlns:a16="http://schemas.microsoft.com/office/drawing/2014/main" id="{78010EEA-27F5-2D4C-FEBC-CD07583BA09D}"/>
                </a:ext>
              </a:extLst>
            </p:cNvPr>
            <p:cNvSpPr/>
            <p:nvPr/>
          </p:nvSpPr>
          <p:spPr>
            <a:xfrm>
              <a:off x="1294184" y="-434975"/>
              <a:ext cx="304800" cy="304800"/>
            </a:xfrm>
            <a:prstGeom prst="ellipse">
              <a:avLst/>
            </a:prstGeom>
            <a:solidFill>
              <a:srgbClr val="E2F0D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椭圆 25">
              <a:extLst>
                <a:ext uri="{FF2B5EF4-FFF2-40B4-BE49-F238E27FC236}">
                  <a16:creationId xmlns:a16="http://schemas.microsoft.com/office/drawing/2014/main" id="{111216C5-C721-3016-F44C-0B9D76767316}"/>
                </a:ext>
              </a:extLst>
            </p:cNvPr>
            <p:cNvSpPr/>
            <p:nvPr/>
          </p:nvSpPr>
          <p:spPr>
            <a:xfrm>
              <a:off x="1762868" y="-434975"/>
              <a:ext cx="304800" cy="304800"/>
            </a:xfrm>
            <a:prstGeom prst="ellipse">
              <a:avLst/>
            </a:prstGeom>
            <a:solidFill>
              <a:srgbClr val="FFEBB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椭圆 26">
              <a:extLst>
                <a:ext uri="{FF2B5EF4-FFF2-40B4-BE49-F238E27FC236}">
                  <a16:creationId xmlns:a16="http://schemas.microsoft.com/office/drawing/2014/main" id="{78BCEE3A-072F-3D83-10DB-515E6F3CA61D}"/>
                </a:ext>
              </a:extLst>
            </p:cNvPr>
            <p:cNvSpPr/>
            <p:nvPr/>
          </p:nvSpPr>
          <p:spPr>
            <a:xfrm>
              <a:off x="2231552" y="-434975"/>
              <a:ext cx="304800" cy="304800"/>
            </a:xfrm>
            <a:prstGeom prst="ellipse">
              <a:avLst/>
            </a:prstGeom>
            <a:solidFill>
              <a:srgbClr val="FEE8D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椭圆 27">
              <a:extLst>
                <a:ext uri="{FF2B5EF4-FFF2-40B4-BE49-F238E27FC236}">
                  <a16:creationId xmlns:a16="http://schemas.microsoft.com/office/drawing/2014/main" id="{63E501B6-80A7-2551-3818-9E922FF52F12}"/>
                </a:ext>
              </a:extLst>
            </p:cNvPr>
            <p:cNvSpPr/>
            <p:nvPr/>
          </p:nvSpPr>
          <p:spPr>
            <a:xfrm>
              <a:off x="2700236" y="-434975"/>
              <a:ext cx="304800" cy="3048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椭圆 28">
              <a:extLst>
                <a:ext uri="{FF2B5EF4-FFF2-40B4-BE49-F238E27FC236}">
                  <a16:creationId xmlns:a16="http://schemas.microsoft.com/office/drawing/2014/main" id="{A8E0A486-0F61-204B-8199-094277DE5194}"/>
                </a:ext>
              </a:extLst>
            </p:cNvPr>
            <p:cNvSpPr/>
            <p:nvPr/>
          </p:nvSpPr>
          <p:spPr>
            <a:xfrm>
              <a:off x="3168918" y="-434975"/>
              <a:ext cx="304800" cy="3048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椭圆 30">
              <a:extLst>
                <a:ext uri="{FF2B5EF4-FFF2-40B4-BE49-F238E27FC236}">
                  <a16:creationId xmlns:a16="http://schemas.microsoft.com/office/drawing/2014/main" id="{1FEC1677-FB98-BC17-8448-C71B3542147B}"/>
                </a:ext>
              </a:extLst>
            </p:cNvPr>
            <p:cNvSpPr/>
            <p:nvPr/>
          </p:nvSpPr>
          <p:spPr>
            <a:xfrm>
              <a:off x="1762868" y="-646809"/>
              <a:ext cx="304800" cy="304800"/>
            </a:xfrm>
            <a:prstGeom prst="ellipse">
              <a:avLst/>
            </a:prstGeom>
            <a:solidFill>
              <a:srgbClr val="BF9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椭圆 31">
              <a:extLst>
                <a:ext uri="{FF2B5EF4-FFF2-40B4-BE49-F238E27FC236}">
                  <a16:creationId xmlns:a16="http://schemas.microsoft.com/office/drawing/2014/main" id="{C92BE727-A85B-AD83-7EFA-327AB69A5BB7}"/>
                </a:ext>
              </a:extLst>
            </p:cNvPr>
            <p:cNvSpPr/>
            <p:nvPr/>
          </p:nvSpPr>
          <p:spPr>
            <a:xfrm>
              <a:off x="2231552" y="-646809"/>
              <a:ext cx="304800" cy="304800"/>
            </a:xfrm>
            <a:prstGeom prst="ellipse">
              <a:avLst/>
            </a:prstGeom>
            <a:solidFill>
              <a:srgbClr val="BD642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椭圆 32">
              <a:extLst>
                <a:ext uri="{FF2B5EF4-FFF2-40B4-BE49-F238E27FC236}">
                  <a16:creationId xmlns:a16="http://schemas.microsoft.com/office/drawing/2014/main" id="{3CECEEF1-F0B7-AF72-6B3F-5CDF2279B6B0}"/>
                </a:ext>
              </a:extLst>
            </p:cNvPr>
            <p:cNvSpPr/>
            <p:nvPr/>
          </p:nvSpPr>
          <p:spPr>
            <a:xfrm>
              <a:off x="1294184" y="-646809"/>
              <a:ext cx="304800" cy="304800"/>
            </a:xfrm>
            <a:prstGeom prst="ellipse">
              <a:avLst/>
            </a:prstGeom>
            <a:solidFill>
              <a:srgbClr val="54823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4" name="object 21">
            <a:extLst>
              <a:ext uri="{FF2B5EF4-FFF2-40B4-BE49-F238E27FC236}">
                <a16:creationId xmlns:a16="http://schemas.microsoft.com/office/drawing/2014/main" id="{688141DF-23D8-546E-2669-9BDB488787FB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xfrm>
            <a:off x="5400889" y="3147678"/>
            <a:ext cx="311101" cy="83997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39370">
              <a:lnSpc>
                <a:spcPct val="100000"/>
              </a:lnSpc>
              <a:spcBef>
                <a:spcPts val="55"/>
              </a:spcBef>
            </a:pPr>
            <a:fld id="{81D60167-4931-47E6-BA6A-407CBD079E47}" type="slidenum">
              <a:rPr dirty="0"/>
              <a:t>11</a:t>
            </a:fld>
            <a:r>
              <a:rPr spc="-10" dirty="0"/>
              <a:t> </a:t>
            </a:r>
            <a:r>
              <a:rPr dirty="0"/>
              <a:t>/</a:t>
            </a:r>
            <a:r>
              <a:rPr spc="-5" dirty="0"/>
              <a:t> </a:t>
            </a:r>
            <a:r>
              <a:rPr lang="en-US" spc="-25" dirty="0"/>
              <a:t>30</a:t>
            </a:r>
            <a:endParaRPr spc="-25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小标题">
            <a:extLst>
              <a:ext uri="{FF2B5EF4-FFF2-40B4-BE49-F238E27FC236}">
                <a16:creationId xmlns:a16="http://schemas.microsoft.com/office/drawing/2014/main" id="{92CF336A-CD11-A628-6453-9B3BAE3D7BEB}"/>
              </a:ext>
            </a:extLst>
          </p:cNvPr>
          <p:cNvGrpSpPr/>
          <p:nvPr/>
        </p:nvGrpSpPr>
        <p:grpSpPr>
          <a:xfrm>
            <a:off x="0" y="222731"/>
            <a:ext cx="5765800" cy="272040"/>
            <a:chOff x="0" y="222730"/>
            <a:chExt cx="5765800" cy="351157"/>
          </a:xfrm>
        </p:grpSpPr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230361"/>
              <a:ext cx="5765800" cy="343526"/>
            </a:xfrm>
            <a:prstGeom prst="rect">
              <a:avLst/>
            </a:prstGeom>
          </p:spPr>
        </p:pic>
        <p:sp>
          <p:nvSpPr>
            <p:cNvPr id="11" name="object 11"/>
            <p:cNvSpPr txBox="1"/>
            <p:nvPr/>
          </p:nvSpPr>
          <p:spPr>
            <a:xfrm>
              <a:off x="196810" y="222730"/>
              <a:ext cx="1688535" cy="287206"/>
            </a:xfrm>
            <a:prstGeom prst="rect">
              <a:avLst/>
            </a:prstGeom>
          </p:spPr>
          <p:txBody>
            <a:bodyPr vert="horz" wrap="square" lIns="0" tIns="17145" rIns="0" bIns="0" rtlCol="0">
              <a:spAutoFit/>
            </a:bodyPr>
            <a:lstStyle/>
            <a:p>
              <a:pPr marL="12700">
                <a:lnSpc>
                  <a:spcPts val="1615"/>
                </a:lnSpc>
                <a:spcBef>
                  <a:spcPts val="135"/>
                </a:spcBef>
              </a:pPr>
              <a:r>
                <a:rPr lang="en-US" altLang="zh-CN" sz="1400" spc="-15" dirty="0">
                  <a:solidFill>
                    <a:srgbClr val="FFFFFF"/>
                  </a:solidFill>
                  <a:latin typeface="华文中宋" panose="02010600040101010101" pitchFamily="2" charset="-122"/>
                  <a:ea typeface="华文中宋" panose="02010600040101010101" pitchFamily="2" charset="-122"/>
                  <a:cs typeface="宋体" panose="02010600030101010101" pitchFamily="2" charset="-122"/>
                </a:rPr>
                <a:t>P0f——</a:t>
              </a:r>
              <a:r>
                <a:rPr lang="zh-CN" altLang="en-US" sz="1400" spc="-15" dirty="0">
                  <a:solidFill>
                    <a:srgbClr val="FFFFFF"/>
                  </a:solidFill>
                  <a:latin typeface="华文中宋" panose="02010600040101010101" pitchFamily="2" charset="-122"/>
                  <a:ea typeface="华文中宋" panose="02010600040101010101" pitchFamily="2" charset="-122"/>
                  <a:cs typeface="宋体" panose="02010600030101010101" pitchFamily="2" charset="-122"/>
                </a:rPr>
                <a:t>抓包分析</a:t>
              </a:r>
              <a:endParaRPr lang="zh-CN" altLang="en-US" sz="800" dirty="0">
                <a:solidFill>
                  <a:srgbClr val="FFFFFF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Georgia" panose="02040502050405020303"/>
              </a:endParaRPr>
            </a:p>
          </p:txBody>
        </p:sp>
      </p:grpSp>
      <p:grpSp>
        <p:nvGrpSpPr>
          <p:cNvPr id="36" name="页眉">
            <a:extLst>
              <a:ext uri="{FF2B5EF4-FFF2-40B4-BE49-F238E27FC236}">
                <a16:creationId xmlns:a16="http://schemas.microsoft.com/office/drawing/2014/main" id="{28012C64-F0D6-E544-5069-F6F8BA9B7600}"/>
              </a:ext>
            </a:extLst>
          </p:cNvPr>
          <p:cNvGrpSpPr/>
          <p:nvPr/>
        </p:nvGrpSpPr>
        <p:grpSpPr>
          <a:xfrm>
            <a:off x="0" y="25"/>
            <a:ext cx="5762645" cy="230504"/>
            <a:chOff x="0" y="25"/>
            <a:chExt cx="5762645" cy="230504"/>
          </a:xfrm>
        </p:grpSpPr>
        <p:sp>
          <p:nvSpPr>
            <p:cNvPr id="4" name="object 4"/>
            <p:cNvSpPr/>
            <p:nvPr/>
          </p:nvSpPr>
          <p:spPr>
            <a:xfrm>
              <a:off x="4115226" y="25"/>
              <a:ext cx="490220" cy="230504"/>
            </a:xfrm>
            <a:custGeom>
              <a:avLst/>
              <a:gdLst/>
              <a:ahLst/>
              <a:cxnLst/>
              <a:rect l="l" t="t" r="r" b="b"/>
              <a:pathLst>
                <a:path w="490220" h="230504">
                  <a:moveTo>
                    <a:pt x="489635" y="0"/>
                  </a:moveTo>
                  <a:lnTo>
                    <a:pt x="0" y="0"/>
                  </a:lnTo>
                  <a:lnTo>
                    <a:pt x="0" y="230339"/>
                  </a:lnTo>
                  <a:lnTo>
                    <a:pt x="489635" y="230339"/>
                  </a:lnTo>
                  <a:lnTo>
                    <a:pt x="48963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604862" y="25"/>
              <a:ext cx="777875" cy="230504"/>
            </a:xfrm>
            <a:custGeom>
              <a:avLst/>
              <a:gdLst/>
              <a:ahLst/>
              <a:cxnLst/>
              <a:rect l="l" t="t" r="r" b="b"/>
              <a:pathLst>
                <a:path w="777875" h="230504">
                  <a:moveTo>
                    <a:pt x="777570" y="0"/>
                  </a:moveTo>
                  <a:lnTo>
                    <a:pt x="0" y="0"/>
                  </a:lnTo>
                  <a:lnTo>
                    <a:pt x="0" y="230339"/>
                  </a:lnTo>
                  <a:lnTo>
                    <a:pt x="777570" y="230339"/>
                  </a:lnTo>
                  <a:lnTo>
                    <a:pt x="77757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698994" y="11545"/>
              <a:ext cx="589326" cy="207300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5382432" y="25"/>
              <a:ext cx="380213" cy="230504"/>
            </a:xfrm>
            <a:custGeom>
              <a:avLst/>
              <a:gdLst/>
              <a:ahLst/>
              <a:cxnLst/>
              <a:rect l="l" t="t" r="r" b="b"/>
              <a:pathLst>
                <a:path w="374650" h="230504">
                  <a:moveTo>
                    <a:pt x="374408" y="0"/>
                  </a:moveTo>
                  <a:lnTo>
                    <a:pt x="0" y="0"/>
                  </a:lnTo>
                  <a:lnTo>
                    <a:pt x="0" y="230339"/>
                  </a:lnTo>
                  <a:lnTo>
                    <a:pt x="374408" y="230339"/>
                  </a:lnTo>
                  <a:lnTo>
                    <a:pt x="37440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460232" y="3863"/>
              <a:ext cx="218818" cy="218818"/>
            </a:xfrm>
            <a:prstGeom prst="rect">
              <a:avLst/>
            </a:prstGeom>
          </p:spPr>
        </p:pic>
        <p:sp>
          <p:nvSpPr>
            <p:cNvPr id="30" name="object 4">
              <a:extLst>
                <a:ext uri="{FF2B5EF4-FFF2-40B4-BE49-F238E27FC236}">
                  <a16:creationId xmlns:a16="http://schemas.microsoft.com/office/drawing/2014/main" id="{DEAF29C3-7E3A-9DFF-B751-0B0D80F2C3D2}"/>
                </a:ext>
              </a:extLst>
            </p:cNvPr>
            <p:cNvSpPr/>
            <p:nvPr/>
          </p:nvSpPr>
          <p:spPr>
            <a:xfrm>
              <a:off x="0" y="25"/>
              <a:ext cx="4224954" cy="230096"/>
            </a:xfrm>
            <a:custGeom>
              <a:avLst/>
              <a:gdLst/>
              <a:ahLst/>
              <a:cxnLst/>
              <a:rect l="l" t="t" r="r" b="b"/>
              <a:pathLst>
                <a:path w="490220" h="230504">
                  <a:moveTo>
                    <a:pt x="489635" y="0"/>
                  </a:moveTo>
                  <a:lnTo>
                    <a:pt x="0" y="0"/>
                  </a:lnTo>
                  <a:lnTo>
                    <a:pt x="0" y="230339"/>
                  </a:lnTo>
                  <a:lnTo>
                    <a:pt x="489635" y="230339"/>
                  </a:lnTo>
                  <a:lnTo>
                    <a:pt x="48963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文本框 19">
            <a:extLst>
              <a:ext uri="{FF2B5EF4-FFF2-40B4-BE49-F238E27FC236}">
                <a16:creationId xmlns:a16="http://schemas.microsoft.com/office/drawing/2014/main" id="{9F7A42D8-8648-A747-C42D-09ACB958EF7D}"/>
              </a:ext>
            </a:extLst>
          </p:cNvPr>
          <p:cNvSpPr txBox="1"/>
          <p:nvPr/>
        </p:nvSpPr>
        <p:spPr>
          <a:xfrm>
            <a:off x="180842" y="594442"/>
            <a:ext cx="520158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kumimoji="0" lang="zh-CN" altLang="en-US" sz="2000" b="1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华文中宋" panose="02010600040101010101" pitchFamily="2" charset="-122"/>
                <a:ea typeface="华文中宋" panose="02010600040101010101" pitchFamily="2" charset="-122"/>
              </a:rPr>
              <a:t>命令行参数</a:t>
            </a:r>
            <a:r>
              <a:rPr lang="zh-CN" altLang="en-US" sz="2000" b="1" spc="-10" dirty="0">
                <a:latin typeface="华文中宋" panose="02010600040101010101" pitchFamily="2" charset="-122"/>
                <a:ea typeface="华文中宋" panose="02010600040101010101" pitchFamily="2" charset="-122"/>
              </a:rPr>
              <a:t>语法：</a:t>
            </a:r>
            <a:r>
              <a:rPr lang="en-US" altLang="zh-CN" sz="2000" b="1" spc="-10" dirty="0">
                <a:latin typeface="华文中宋" panose="02010600040101010101" pitchFamily="2" charset="-122"/>
                <a:ea typeface="华文中宋" panose="02010600040101010101" pitchFamily="2" charset="-122"/>
              </a:rPr>
              <a:t>p0f [</a:t>
            </a:r>
            <a:r>
              <a:rPr lang="zh-CN" altLang="en-US" sz="2000" b="1" spc="-10" dirty="0">
                <a:latin typeface="华文中宋" panose="02010600040101010101" pitchFamily="2" charset="-122"/>
                <a:ea typeface="华文中宋" panose="02010600040101010101" pitchFamily="2" charset="-122"/>
              </a:rPr>
              <a:t>选项</a:t>
            </a:r>
            <a:r>
              <a:rPr lang="en-US" altLang="zh-CN" sz="2000" b="1" spc="-10" dirty="0">
                <a:latin typeface="华文中宋" panose="02010600040101010101" pitchFamily="2" charset="-122"/>
                <a:ea typeface="华文中宋" panose="02010600040101010101" pitchFamily="2" charset="-122"/>
              </a:rPr>
              <a:t>] [</a:t>
            </a:r>
            <a:r>
              <a:rPr lang="zh-CN" altLang="en-US" sz="2000" b="1" spc="-10" dirty="0">
                <a:latin typeface="华文中宋" panose="02010600040101010101" pitchFamily="2" charset="-122"/>
                <a:ea typeface="华文中宋" panose="02010600040101010101" pitchFamily="2" charset="-122"/>
              </a:rPr>
              <a:t>过滤规则</a:t>
            </a:r>
            <a:r>
              <a:rPr lang="en-US" altLang="zh-CN" sz="2000" b="1" spc="-10" dirty="0">
                <a:latin typeface="华文中宋" panose="02010600040101010101" pitchFamily="2" charset="-122"/>
                <a:ea typeface="华文中宋" panose="02010600040101010101" pitchFamily="2" charset="-122"/>
              </a:rPr>
              <a:t>]</a:t>
            </a:r>
          </a:p>
        </p:txBody>
      </p:sp>
      <p:grpSp>
        <p:nvGrpSpPr>
          <p:cNvPr id="38" name="组合 37">
            <a:extLst>
              <a:ext uri="{FF2B5EF4-FFF2-40B4-BE49-F238E27FC236}">
                <a16:creationId xmlns:a16="http://schemas.microsoft.com/office/drawing/2014/main" id="{A7EB8AC5-0376-9EC9-EA82-4916A6143EED}"/>
              </a:ext>
            </a:extLst>
          </p:cNvPr>
          <p:cNvGrpSpPr/>
          <p:nvPr/>
        </p:nvGrpSpPr>
        <p:grpSpPr>
          <a:xfrm>
            <a:off x="0" y="3141040"/>
            <a:ext cx="5760453" cy="99060"/>
            <a:chOff x="0" y="3141040"/>
            <a:chExt cx="5760453" cy="99060"/>
          </a:xfrm>
        </p:grpSpPr>
        <p:sp>
          <p:nvSpPr>
            <p:cNvPr id="12" name="object 16">
              <a:extLst>
                <a:ext uri="{FF2B5EF4-FFF2-40B4-BE49-F238E27FC236}">
                  <a16:creationId xmlns:a16="http://schemas.microsoft.com/office/drawing/2014/main" id="{F4D7A426-5F11-987F-D6ED-C3D25EBBC37E}"/>
                </a:ext>
              </a:extLst>
            </p:cNvPr>
            <p:cNvSpPr/>
            <p:nvPr/>
          </p:nvSpPr>
          <p:spPr>
            <a:xfrm>
              <a:off x="0" y="3141040"/>
              <a:ext cx="3456304" cy="99060"/>
            </a:xfrm>
            <a:custGeom>
              <a:avLst/>
              <a:gdLst/>
              <a:ahLst/>
              <a:cxnLst/>
              <a:rect l="l" t="t" r="r" b="b"/>
              <a:pathLst>
                <a:path w="3456304" h="99060">
                  <a:moveTo>
                    <a:pt x="3456038" y="0"/>
                  </a:moveTo>
                  <a:lnTo>
                    <a:pt x="2016036" y="0"/>
                  </a:lnTo>
                  <a:lnTo>
                    <a:pt x="0" y="0"/>
                  </a:lnTo>
                  <a:lnTo>
                    <a:pt x="0" y="98983"/>
                  </a:lnTo>
                  <a:lnTo>
                    <a:pt x="2016036" y="98983"/>
                  </a:lnTo>
                  <a:lnTo>
                    <a:pt x="3456038" y="98983"/>
                  </a:lnTo>
                  <a:lnTo>
                    <a:pt x="345603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7">
              <a:extLst>
                <a:ext uri="{FF2B5EF4-FFF2-40B4-BE49-F238E27FC236}">
                  <a16:creationId xmlns:a16="http://schemas.microsoft.com/office/drawing/2014/main" id="{CE801297-C382-331E-FCA9-C5BABC976435}"/>
                </a:ext>
              </a:extLst>
            </p:cNvPr>
            <p:cNvSpPr/>
            <p:nvPr/>
          </p:nvSpPr>
          <p:spPr>
            <a:xfrm>
              <a:off x="3456038" y="3141040"/>
              <a:ext cx="2304415" cy="99060"/>
            </a:xfrm>
            <a:custGeom>
              <a:avLst/>
              <a:gdLst/>
              <a:ahLst/>
              <a:cxnLst/>
              <a:rect l="l" t="t" r="r" b="b"/>
              <a:pathLst>
                <a:path w="2304415" h="99060">
                  <a:moveTo>
                    <a:pt x="2303957" y="0"/>
                  </a:moveTo>
                  <a:lnTo>
                    <a:pt x="1958378" y="0"/>
                  </a:lnTo>
                  <a:lnTo>
                    <a:pt x="0" y="0"/>
                  </a:lnTo>
                  <a:lnTo>
                    <a:pt x="0" y="98983"/>
                  </a:lnTo>
                  <a:lnTo>
                    <a:pt x="1958378" y="98983"/>
                  </a:lnTo>
                  <a:lnTo>
                    <a:pt x="2303957" y="98983"/>
                  </a:lnTo>
                  <a:lnTo>
                    <a:pt x="2303957" y="0"/>
                  </a:lnTo>
                  <a:close/>
                </a:path>
              </a:pathLst>
            </a:custGeom>
            <a:solidFill>
              <a:srgbClr val="003E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" name="object 16">
            <a:extLst>
              <a:ext uri="{FF2B5EF4-FFF2-40B4-BE49-F238E27FC236}">
                <a16:creationId xmlns:a16="http://schemas.microsoft.com/office/drawing/2014/main" id="{14D5ADD4-6BF3-4EE3-1B0A-3EB330E61781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2481897" y="3134998"/>
            <a:ext cx="553403" cy="8784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5"/>
              </a:spcBef>
            </a:pPr>
            <a:r>
              <a:rPr dirty="0"/>
              <a:t>2024</a:t>
            </a:r>
            <a:r>
              <a:rPr spc="-15" dirty="0"/>
              <a:t> </a:t>
            </a:r>
            <a:r>
              <a:rPr spc="-75" dirty="0">
                <a:latin typeface="华文中宋" panose="02010600040101010101" pitchFamily="2" charset="-122"/>
                <a:ea typeface="华文中宋" panose="02010600040101010101" pitchFamily="2" charset="-122"/>
                <a:cs typeface="宋体" panose="02010600030101010101" pitchFamily="2" charset="-122"/>
              </a:rPr>
              <a:t>年</a:t>
            </a:r>
            <a:r>
              <a:rPr spc="-7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spc="-75" dirty="0">
                <a:latin typeface="宋体" panose="02010600030101010101" pitchFamily="2" charset="-122"/>
                <a:cs typeface="宋体" panose="02010600030101010101" pitchFamily="2" charset="-122"/>
              </a:rPr>
              <a:t>6</a:t>
            </a:r>
            <a:r>
              <a:rPr spc="-10" dirty="0"/>
              <a:t> </a:t>
            </a:r>
            <a:r>
              <a:rPr spc="-75" dirty="0">
                <a:latin typeface="华文中宋" panose="02010600040101010101" pitchFamily="2" charset="-122"/>
                <a:ea typeface="华文中宋" panose="02010600040101010101" pitchFamily="2" charset="-122"/>
              </a:rPr>
              <a:t>月</a:t>
            </a:r>
            <a:r>
              <a:rPr spc="-70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altLang="zh-CN" dirty="0"/>
              <a:t>3</a:t>
            </a:r>
            <a:r>
              <a:rPr spc="-10" dirty="0"/>
              <a:t> </a:t>
            </a:r>
            <a:r>
              <a:rPr spc="-75" dirty="0">
                <a:latin typeface="华文中宋" panose="02010600040101010101" pitchFamily="2" charset="-122"/>
                <a:ea typeface="华文中宋" panose="02010600040101010101" pitchFamily="2" charset="-122"/>
              </a:rPr>
              <a:t>日</a:t>
            </a:r>
          </a:p>
        </p:txBody>
      </p:sp>
      <p:sp>
        <p:nvSpPr>
          <p:cNvPr id="35" name="object 18">
            <a:extLst>
              <a:ext uri="{FF2B5EF4-FFF2-40B4-BE49-F238E27FC236}">
                <a16:creationId xmlns:a16="http://schemas.microsoft.com/office/drawing/2014/main" id="{2B6B989C-EA3D-4CB7-24E5-4B53BDAFC771}"/>
              </a:ext>
            </a:extLst>
          </p:cNvPr>
          <p:cNvSpPr txBox="1"/>
          <p:nvPr/>
        </p:nvSpPr>
        <p:spPr>
          <a:xfrm>
            <a:off x="4470246" y="3134201"/>
            <a:ext cx="509905" cy="8784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>
            <a:defPPr>
              <a:defRPr kern="0"/>
            </a:defPPr>
            <a:lvl1pPr>
              <a:defRPr sz="500" b="0" i="0">
                <a:solidFill>
                  <a:schemeClr val="bg1"/>
                </a:solidFill>
                <a:latin typeface="宋体" panose="02010600030101010101" pitchFamily="2" charset="-122"/>
                <a:cs typeface="宋体" panose="02010600030101010101" pitchFamily="2" charset="-122"/>
              </a:defRPr>
            </a:lvl1pPr>
          </a:lstStyle>
          <a:p>
            <a:pPr marL="12700">
              <a:spcBef>
                <a:spcPts val="85"/>
              </a:spcBef>
            </a:pPr>
            <a:r>
              <a:rPr lang="en-US" altLang="zh-CN" spc="5" dirty="0">
                <a:latin typeface="华文中宋" panose="02010600040101010101" pitchFamily="2" charset="-122"/>
                <a:ea typeface="华文中宋" panose="02010600040101010101" pitchFamily="2" charset="-122"/>
              </a:rPr>
              <a:t>Web </a:t>
            </a:r>
            <a:r>
              <a:rPr lang="zh-CN" altLang="en-US" spc="5" dirty="0">
                <a:latin typeface="华文中宋" panose="02010600040101010101" pitchFamily="2" charset="-122"/>
                <a:ea typeface="华文中宋" panose="02010600040101010101" pitchFamily="2" charset="-122"/>
              </a:rPr>
              <a:t>扫描工具</a:t>
            </a:r>
          </a:p>
        </p:txBody>
      </p:sp>
      <p:sp>
        <p:nvSpPr>
          <p:cNvPr id="21" name="object 2">
            <a:extLst>
              <a:ext uri="{FF2B5EF4-FFF2-40B4-BE49-F238E27FC236}">
                <a16:creationId xmlns:a16="http://schemas.microsoft.com/office/drawing/2014/main" id="{C4FAB38B-D71C-560E-9723-1086B78A3939}"/>
              </a:ext>
            </a:extLst>
          </p:cNvPr>
          <p:cNvSpPr txBox="1"/>
          <p:nvPr/>
        </p:nvSpPr>
        <p:spPr>
          <a:xfrm>
            <a:off x="1315850" y="64159"/>
            <a:ext cx="1616480" cy="1041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kumimoji="0" lang="zh-CN" altLang="en-US" sz="600" b="1" i="0" u="none" strike="noStrike" kern="0" cap="none" spc="0" normalizeH="0" baseline="0" noProof="1">
                <a:solidFill>
                  <a:schemeClr val="bg1">
                    <a:lumMod val="6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宋体" panose="02010600030101010101" pitchFamily="2" charset="-122"/>
                <a:sym typeface="+mn-ea"/>
              </a:rPr>
              <a:t>目录</a:t>
            </a:r>
            <a:r>
              <a:rPr lang="en-US" altLang="zh-CN" sz="600" b="1" dirty="0">
                <a:solidFill>
                  <a:schemeClr val="bg1">
                    <a:lumMod val="6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宋体" panose="02010600030101010101" pitchFamily="2" charset="-122"/>
                <a:sym typeface="+mn-ea"/>
              </a:rPr>
              <a:t>   </a:t>
            </a:r>
            <a:r>
              <a:rPr lang="zh-CN" altLang="en-US" sz="600" b="1" dirty="0">
                <a:solidFill>
                  <a:schemeClr val="bg2"/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扫描工具   </a:t>
            </a:r>
            <a:r>
              <a:rPr lang="zh-CN" altLang="en-US" sz="600" b="1" kern="0" dirty="0">
                <a:solidFill>
                  <a:schemeClr val="bg1">
                    <a:lumMod val="6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加密算法</a:t>
            </a:r>
          </a:p>
        </p:txBody>
      </p:sp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D4AD75F6-F91B-29EC-2E52-832D32B02582}"/>
              </a:ext>
            </a:extLst>
          </p:cNvPr>
          <p:cNvSpPr/>
          <p:nvPr/>
        </p:nvSpPr>
        <p:spPr>
          <a:xfrm>
            <a:off x="215900" y="2688383"/>
            <a:ext cx="5334000" cy="321314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b="1" dirty="0">
                <a:solidFill>
                  <a:schemeClr val="tx1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阿里巴巴普惠体 B"/>
              </a:rPr>
              <a:t>P0f</a:t>
            </a:r>
            <a:r>
              <a:rPr lang="zh-CN" altLang="en-US" sz="1400" b="1" dirty="0">
                <a:solidFill>
                  <a:schemeClr val="tx1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阿里巴巴普惠体 B"/>
              </a:rPr>
              <a:t>捕获</a:t>
            </a:r>
            <a:r>
              <a:rPr lang="en-US" altLang="zh-CN" sz="1400" b="1" dirty="0">
                <a:solidFill>
                  <a:schemeClr val="tx1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阿里巴巴普惠体 B"/>
              </a:rPr>
              <a:t>IPv4</a:t>
            </a:r>
            <a:r>
              <a:rPr lang="zh-CN" altLang="en-US" sz="1400" b="1" dirty="0">
                <a:solidFill>
                  <a:schemeClr val="tx1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阿里巴巴普惠体 B"/>
              </a:rPr>
              <a:t>和</a:t>
            </a:r>
            <a:r>
              <a:rPr lang="en-US" altLang="zh-CN" sz="1400" b="1" dirty="0">
                <a:solidFill>
                  <a:schemeClr val="tx1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阿里巴巴普惠体 B"/>
              </a:rPr>
              <a:t>IPv6</a:t>
            </a:r>
            <a:r>
              <a:rPr lang="zh-CN" altLang="en-US" sz="1400" b="1" dirty="0">
                <a:solidFill>
                  <a:schemeClr val="tx1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阿里巴巴普惠体 B"/>
              </a:rPr>
              <a:t>头、</a:t>
            </a:r>
            <a:r>
              <a:rPr lang="en-US" altLang="zh-CN" sz="1400" b="1" dirty="0">
                <a:solidFill>
                  <a:schemeClr val="tx1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阿里巴巴普惠体 B"/>
              </a:rPr>
              <a:t>TCP</a:t>
            </a:r>
            <a:r>
              <a:rPr lang="zh-CN" altLang="en-US" sz="1400" b="1" dirty="0">
                <a:solidFill>
                  <a:schemeClr val="tx1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阿里巴巴普惠体 B"/>
              </a:rPr>
              <a:t>头、</a:t>
            </a:r>
            <a:r>
              <a:rPr lang="en-US" altLang="zh-CN" sz="1400" b="1" dirty="0">
                <a:solidFill>
                  <a:schemeClr val="tx1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阿里巴巴普惠体 B"/>
              </a:rPr>
              <a:t>TCP</a:t>
            </a:r>
            <a:r>
              <a:rPr lang="zh-CN" altLang="en-US" sz="1400" b="1" dirty="0">
                <a:solidFill>
                  <a:schemeClr val="tx1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阿里巴巴普惠体 B"/>
              </a:rPr>
              <a:t>握手以及应用层的数据</a:t>
            </a:r>
          </a:p>
        </p:txBody>
      </p:sp>
      <p:grpSp>
        <p:nvGrpSpPr>
          <p:cNvPr id="28" name="组合 27">
            <a:extLst>
              <a:ext uri="{FF2B5EF4-FFF2-40B4-BE49-F238E27FC236}">
                <a16:creationId xmlns:a16="http://schemas.microsoft.com/office/drawing/2014/main" id="{03204E17-CB04-D110-8E7C-54741D2EC637}"/>
              </a:ext>
            </a:extLst>
          </p:cNvPr>
          <p:cNvGrpSpPr/>
          <p:nvPr/>
        </p:nvGrpSpPr>
        <p:grpSpPr>
          <a:xfrm>
            <a:off x="596900" y="1037134"/>
            <a:ext cx="4474165" cy="1502015"/>
            <a:chOff x="437300" y="1037134"/>
            <a:chExt cx="4474165" cy="1502015"/>
          </a:xfrm>
        </p:grpSpPr>
        <p:sp>
          <p:nvSpPr>
            <p:cNvPr id="14" name="文本框 13"/>
            <p:cNvSpPr txBox="1"/>
            <p:nvPr/>
          </p:nvSpPr>
          <p:spPr>
            <a:xfrm>
              <a:off x="671813" y="1037134"/>
              <a:ext cx="4173569" cy="1484023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700" b="0" dirty="0">
                  <a:solidFill>
                    <a:schemeClr val="bg1">
                      <a:lumMod val="50000"/>
                    </a:schemeClr>
                  </a:solidFill>
                  <a:latin typeface="+mn-ea"/>
                </a:rPr>
                <a:t>-</a:t>
              </a:r>
              <a:r>
                <a:rPr lang="en-US" altLang="zh-CN" sz="700" b="0" dirty="0" err="1">
                  <a:solidFill>
                    <a:schemeClr val="bg1">
                      <a:lumMod val="50000"/>
                    </a:schemeClr>
                  </a:solidFill>
                  <a:latin typeface="+mn-ea"/>
                </a:rPr>
                <a:t>i</a:t>
              </a:r>
              <a:r>
                <a:rPr lang="en-US" altLang="zh-CN" sz="700" b="0" dirty="0">
                  <a:solidFill>
                    <a:schemeClr val="bg1">
                      <a:lumMod val="50000"/>
                    </a:schemeClr>
                  </a:solidFill>
                  <a:latin typeface="+mn-ea"/>
                </a:rPr>
                <a:t> &lt;</a:t>
              </a:r>
              <a:r>
                <a:rPr lang="en-US" altLang="zh-CN" sz="700" b="0" dirty="0" err="1">
                  <a:solidFill>
                    <a:schemeClr val="bg1">
                      <a:lumMod val="50000"/>
                    </a:schemeClr>
                  </a:solidFill>
                  <a:latin typeface="+mn-ea"/>
                </a:rPr>
                <a:t>iface</a:t>
              </a:r>
              <a:r>
                <a:rPr lang="en-US" altLang="zh-CN" sz="700" b="0" dirty="0">
                  <a:solidFill>
                    <a:schemeClr val="bg1">
                      <a:lumMod val="50000"/>
                    </a:schemeClr>
                  </a:solidFill>
                  <a:latin typeface="+mn-ea"/>
                </a:rPr>
                <a:t>&gt; </a:t>
              </a:r>
              <a:r>
                <a:rPr lang="en-US" altLang="zh-CN" sz="700" dirty="0">
                  <a:solidFill>
                    <a:schemeClr val="bg1">
                      <a:lumMod val="50000"/>
                    </a:schemeClr>
                  </a:solidFill>
                  <a:latin typeface="+mn-ea"/>
                </a:rPr>
                <a:t>			</a:t>
              </a:r>
              <a:r>
                <a:rPr lang="zh-CN" altLang="en-US" sz="700" b="0" dirty="0">
                  <a:solidFill>
                    <a:schemeClr val="bg1">
                      <a:lumMod val="50000"/>
                    </a:schemeClr>
                  </a:solidFill>
                  <a:latin typeface="+mn-ea"/>
                </a:rPr>
                <a:t>指定监听的网络接口</a:t>
              </a:r>
            </a:p>
            <a:p>
              <a:pPr>
                <a:lnSpc>
                  <a:spcPct val="150000"/>
                </a:lnSpc>
              </a:pPr>
              <a:r>
                <a:rPr lang="en-US" altLang="zh-CN" sz="700" b="0" dirty="0">
                  <a:solidFill>
                    <a:schemeClr val="bg1">
                      <a:lumMod val="50000"/>
                    </a:schemeClr>
                  </a:solidFill>
                  <a:latin typeface="+mn-ea"/>
                </a:rPr>
                <a:t>-r &lt;file&gt;			</a:t>
              </a:r>
              <a:r>
                <a:rPr lang="zh-CN" altLang="en-US" sz="700" b="0" dirty="0">
                  <a:solidFill>
                    <a:schemeClr val="bg1">
                      <a:lumMod val="50000"/>
                    </a:schemeClr>
                  </a:solidFill>
                  <a:latin typeface="+mn-ea"/>
                </a:rPr>
                <a:t>读取由抓包工具抓到的网络数据包文件</a:t>
              </a:r>
            </a:p>
            <a:p>
              <a:pPr>
                <a:lnSpc>
                  <a:spcPct val="150000"/>
                </a:lnSpc>
              </a:pPr>
              <a:r>
                <a:rPr lang="en-US" altLang="zh-CN" sz="700" b="0" dirty="0">
                  <a:solidFill>
                    <a:schemeClr val="bg1">
                      <a:lumMod val="50000"/>
                    </a:schemeClr>
                  </a:solidFill>
                  <a:latin typeface="+mn-ea"/>
                </a:rPr>
                <a:t>-p- 			</a:t>
              </a:r>
              <a:r>
                <a:rPr lang="zh-CN" altLang="en-US" sz="700" b="0" dirty="0">
                  <a:solidFill>
                    <a:schemeClr val="bg1">
                      <a:lumMod val="50000"/>
                    </a:schemeClr>
                  </a:solidFill>
                  <a:latin typeface="+mn-ea"/>
                </a:rPr>
                <a:t>设置 </a:t>
              </a:r>
              <a:r>
                <a:rPr lang="en-US" altLang="zh-CN" sz="700" b="0" dirty="0">
                  <a:solidFill>
                    <a:schemeClr val="bg1">
                      <a:lumMod val="50000"/>
                    </a:schemeClr>
                  </a:solidFill>
                  <a:latin typeface="+mn-ea"/>
                </a:rPr>
                <a:t>-</a:t>
              </a:r>
              <a:r>
                <a:rPr lang="en-US" altLang="zh-CN" sz="700" b="0" dirty="0" err="1">
                  <a:solidFill>
                    <a:schemeClr val="bg1">
                      <a:lumMod val="50000"/>
                    </a:schemeClr>
                  </a:solidFill>
                  <a:latin typeface="+mn-ea"/>
                </a:rPr>
                <a:t>i</a:t>
              </a:r>
              <a:r>
                <a:rPr lang="zh-CN" altLang="en-US" sz="700" b="0" dirty="0">
                  <a:solidFill>
                    <a:schemeClr val="bg1">
                      <a:lumMod val="50000"/>
                    </a:schemeClr>
                  </a:solidFill>
                  <a:latin typeface="+mn-ea"/>
                </a:rPr>
                <a:t>参数 指定的网卡 为混杂模式</a:t>
              </a:r>
            </a:p>
            <a:p>
              <a:pPr>
                <a:lnSpc>
                  <a:spcPct val="150000"/>
                </a:lnSpc>
              </a:pPr>
              <a:r>
                <a:rPr lang="en-US" altLang="zh-CN" sz="700" b="0" dirty="0">
                  <a:solidFill>
                    <a:schemeClr val="bg1">
                      <a:lumMod val="50000"/>
                    </a:schemeClr>
                  </a:solidFill>
                  <a:latin typeface="+mn-ea"/>
                </a:rPr>
                <a:t>-L- 			</a:t>
              </a:r>
              <a:r>
                <a:rPr lang="zh-CN" altLang="en-US" sz="700" b="0" dirty="0">
                  <a:solidFill>
                    <a:schemeClr val="bg1">
                      <a:lumMod val="50000"/>
                    </a:schemeClr>
                  </a:solidFill>
                  <a:latin typeface="+mn-ea"/>
                </a:rPr>
                <a:t>列出所有可用接口</a:t>
              </a:r>
              <a:endParaRPr lang="en-US" altLang="zh-CN" sz="700" b="0" dirty="0">
                <a:solidFill>
                  <a:schemeClr val="bg1">
                    <a:lumMod val="50000"/>
                  </a:schemeClr>
                </a:solidFill>
                <a:latin typeface="+mn-ea"/>
              </a:endParaRPr>
            </a:p>
            <a:p>
              <a:pPr>
                <a:lnSpc>
                  <a:spcPct val="150000"/>
                </a:lnSpc>
              </a:pPr>
              <a:r>
                <a:rPr lang="en-US" altLang="zh-CN" sz="700" b="0" dirty="0">
                  <a:solidFill>
                    <a:schemeClr val="bg1">
                      <a:lumMod val="50000"/>
                    </a:schemeClr>
                  </a:solidFill>
                  <a:latin typeface="+mn-ea"/>
                </a:rPr>
                <a:t>-f &lt;file&gt;  			</a:t>
              </a:r>
              <a:r>
                <a:rPr lang="zh-CN" altLang="en-US" sz="700" b="0" dirty="0">
                  <a:solidFill>
                    <a:schemeClr val="bg1">
                      <a:lumMod val="50000"/>
                    </a:schemeClr>
                  </a:solidFill>
                  <a:latin typeface="+mn-ea"/>
                </a:rPr>
                <a:t>指定指纹数据库 </a:t>
              </a:r>
              <a:r>
                <a:rPr lang="en-US" altLang="zh-CN" sz="700" b="0" dirty="0">
                  <a:solidFill>
                    <a:schemeClr val="bg1">
                      <a:lumMod val="50000"/>
                    </a:schemeClr>
                  </a:solidFill>
                  <a:latin typeface="+mn-ea"/>
                </a:rPr>
                <a:t>(p0f.fp) </a:t>
              </a:r>
              <a:r>
                <a:rPr lang="zh-CN" altLang="en-US" sz="700" b="0" dirty="0">
                  <a:solidFill>
                    <a:schemeClr val="bg1">
                      <a:lumMod val="50000"/>
                    </a:schemeClr>
                  </a:solidFill>
                  <a:latin typeface="+mn-ea"/>
                </a:rPr>
                <a:t>路径，不指定则使用默认数据库</a:t>
              </a:r>
              <a:endParaRPr lang="en-US" altLang="zh-CN" sz="700" b="0" dirty="0">
                <a:solidFill>
                  <a:schemeClr val="bg1">
                    <a:lumMod val="50000"/>
                  </a:schemeClr>
                </a:solidFill>
                <a:latin typeface="+mn-ea"/>
              </a:endParaRPr>
            </a:p>
            <a:p>
              <a:pPr>
                <a:lnSpc>
                  <a:spcPct val="150000"/>
                </a:lnSpc>
              </a:pPr>
              <a:r>
                <a:rPr lang="en-US" altLang="zh-CN" sz="700" b="0" dirty="0">
                  <a:solidFill>
                    <a:schemeClr val="bg1">
                      <a:lumMod val="50000"/>
                    </a:schemeClr>
                  </a:solidFill>
                  <a:latin typeface="+mn-ea"/>
                </a:rPr>
                <a:t>-o &lt;file&gt; </a:t>
              </a:r>
              <a:r>
                <a:rPr lang="en-US" altLang="zh-CN" sz="700" dirty="0">
                  <a:solidFill>
                    <a:schemeClr val="bg1">
                      <a:lumMod val="50000"/>
                    </a:schemeClr>
                  </a:solidFill>
                  <a:latin typeface="+mn-ea"/>
                </a:rPr>
                <a:t>			</a:t>
              </a:r>
              <a:r>
                <a:rPr lang="zh-CN" altLang="en-US" sz="700" b="0" dirty="0">
                  <a:solidFill>
                    <a:schemeClr val="bg1">
                      <a:lumMod val="50000"/>
                    </a:schemeClr>
                  </a:solidFill>
                  <a:latin typeface="+mn-ea"/>
                </a:rPr>
                <a:t>将信息写入指定的日志文件中</a:t>
              </a:r>
              <a:endParaRPr lang="en-US" altLang="zh-CN" sz="700" b="0" dirty="0">
                <a:solidFill>
                  <a:schemeClr val="bg1">
                    <a:lumMod val="50000"/>
                  </a:schemeClr>
                </a:solidFill>
                <a:latin typeface="+mn-ea"/>
              </a:endParaRPr>
            </a:p>
            <a:p>
              <a:pPr>
                <a:lnSpc>
                  <a:spcPct val="150000"/>
                </a:lnSpc>
              </a:pPr>
              <a:r>
                <a:rPr lang="en-US" altLang="zh-CN" sz="700" b="0" dirty="0">
                  <a:solidFill>
                    <a:schemeClr val="bg1">
                      <a:lumMod val="50000"/>
                    </a:schemeClr>
                  </a:solidFill>
                  <a:latin typeface="+mn-ea"/>
                </a:rPr>
                <a:t>-s &lt;name&gt;</a:t>
              </a:r>
              <a:r>
                <a:rPr lang="en-US" altLang="zh-CN" sz="700" dirty="0">
                  <a:solidFill>
                    <a:schemeClr val="bg1">
                      <a:lumMod val="50000"/>
                    </a:schemeClr>
                  </a:solidFill>
                  <a:latin typeface="+mn-ea"/>
                </a:rPr>
                <a:t>		</a:t>
              </a:r>
              <a:r>
                <a:rPr lang="zh-CN" altLang="en-US" sz="700" b="0" dirty="0">
                  <a:solidFill>
                    <a:schemeClr val="bg1">
                      <a:lumMod val="50000"/>
                    </a:schemeClr>
                  </a:solidFill>
                  <a:latin typeface="+mn-ea"/>
                </a:rPr>
                <a:t>回答 </a:t>
              </a:r>
              <a:r>
                <a:rPr lang="en-US" altLang="zh-CN" sz="700" b="0" dirty="0" err="1">
                  <a:solidFill>
                    <a:schemeClr val="bg1">
                      <a:lumMod val="50000"/>
                    </a:schemeClr>
                  </a:solidFill>
                  <a:latin typeface="+mn-ea"/>
                </a:rPr>
                <a:t>unix</a:t>
              </a:r>
              <a:r>
                <a:rPr lang="en-US" altLang="zh-CN" sz="700" b="0" dirty="0">
                  <a:solidFill>
                    <a:schemeClr val="bg1">
                      <a:lumMod val="50000"/>
                    </a:schemeClr>
                  </a:solidFill>
                  <a:latin typeface="+mn-ea"/>
                </a:rPr>
                <a:t> socket </a:t>
              </a:r>
              <a:r>
                <a:rPr lang="zh-CN" altLang="en-US" sz="700" b="0" dirty="0">
                  <a:solidFill>
                    <a:schemeClr val="bg1">
                      <a:lumMod val="50000"/>
                    </a:schemeClr>
                  </a:solidFill>
                  <a:latin typeface="+mn-ea"/>
                </a:rPr>
                <a:t>的查询 </a:t>
              </a:r>
              <a:r>
                <a:rPr lang="en-US" altLang="zh-CN" sz="700" b="0" dirty="0">
                  <a:solidFill>
                    <a:schemeClr val="bg1">
                      <a:lumMod val="50000"/>
                    </a:schemeClr>
                  </a:solidFill>
                  <a:latin typeface="+mn-ea"/>
                </a:rPr>
                <a:t>API</a:t>
              </a:r>
            </a:p>
            <a:p>
              <a:pPr>
                <a:lnSpc>
                  <a:spcPct val="150000"/>
                </a:lnSpc>
              </a:pPr>
              <a:r>
                <a:rPr lang="en-US" altLang="zh-CN" sz="700" b="0" dirty="0">
                  <a:solidFill>
                    <a:schemeClr val="bg1">
                      <a:lumMod val="50000"/>
                    </a:schemeClr>
                  </a:solidFill>
                  <a:latin typeface="+mn-ea"/>
                </a:rPr>
                <a:t>-u &lt;user&gt; </a:t>
              </a:r>
              <a:r>
                <a:rPr lang="en-US" altLang="zh-CN" sz="700" dirty="0">
                  <a:solidFill>
                    <a:schemeClr val="bg1">
                      <a:lumMod val="50000"/>
                    </a:schemeClr>
                  </a:solidFill>
                  <a:latin typeface="+mn-ea"/>
                </a:rPr>
                <a:t>			</a:t>
              </a:r>
              <a:r>
                <a:rPr lang="zh-CN" altLang="en-US" sz="700" b="0" dirty="0">
                  <a:solidFill>
                    <a:schemeClr val="bg1">
                      <a:lumMod val="50000"/>
                    </a:schemeClr>
                  </a:solidFill>
                  <a:latin typeface="+mn-ea"/>
                </a:rPr>
                <a:t>以指定用户身份运行程序，工作目录会切换到到当前用户根目录下；</a:t>
              </a:r>
            </a:p>
            <a:p>
              <a:pPr>
                <a:lnSpc>
                  <a:spcPct val="150000"/>
                </a:lnSpc>
              </a:pPr>
              <a:r>
                <a:rPr lang="en-US" altLang="zh-CN" sz="700" b="0" dirty="0">
                  <a:solidFill>
                    <a:schemeClr val="bg1">
                      <a:lumMod val="50000"/>
                    </a:schemeClr>
                  </a:solidFill>
                  <a:latin typeface="+mn-ea"/>
                </a:rPr>
                <a:t>-d </a:t>
              </a:r>
              <a:r>
                <a:rPr lang="en-US" altLang="zh-CN" sz="700" dirty="0">
                  <a:solidFill>
                    <a:schemeClr val="bg1">
                      <a:lumMod val="50000"/>
                    </a:schemeClr>
                  </a:solidFill>
                  <a:latin typeface="+mn-ea"/>
                </a:rPr>
                <a:t>			</a:t>
              </a:r>
              <a:r>
                <a:rPr lang="zh-CN" altLang="en-US" sz="700" b="0" dirty="0">
                  <a:solidFill>
                    <a:schemeClr val="bg1">
                      <a:lumMod val="50000"/>
                    </a:schemeClr>
                  </a:solidFill>
                  <a:latin typeface="+mn-ea"/>
                </a:rPr>
                <a:t>以后台进程方式运行</a:t>
              </a:r>
              <a:r>
                <a:rPr lang="en-US" altLang="zh-CN" sz="700" b="0" dirty="0">
                  <a:solidFill>
                    <a:schemeClr val="bg1">
                      <a:lumMod val="50000"/>
                    </a:schemeClr>
                  </a:solidFill>
                  <a:latin typeface="+mn-ea"/>
                </a:rPr>
                <a:t>p0f ,</a:t>
              </a:r>
              <a:r>
                <a:rPr lang="zh-CN" altLang="en-US" sz="700" b="0" dirty="0">
                  <a:solidFill>
                    <a:schemeClr val="bg1">
                      <a:lumMod val="50000"/>
                    </a:schemeClr>
                  </a:solidFill>
                  <a:latin typeface="+mn-ea"/>
                </a:rPr>
                <a:t>需要配合</a:t>
              </a:r>
              <a:r>
                <a:rPr lang="en-US" altLang="zh-CN" sz="700" b="0" dirty="0">
                  <a:solidFill>
                    <a:schemeClr val="bg1">
                      <a:lumMod val="50000"/>
                    </a:schemeClr>
                  </a:solidFill>
                  <a:latin typeface="+mn-ea"/>
                </a:rPr>
                <a:t>-0</a:t>
              </a:r>
              <a:r>
                <a:rPr lang="zh-CN" altLang="en-US" sz="700" b="0" dirty="0">
                  <a:solidFill>
                    <a:schemeClr val="bg1">
                      <a:lumMod val="50000"/>
                    </a:schemeClr>
                  </a:solidFill>
                  <a:latin typeface="+mn-ea"/>
                </a:rPr>
                <a:t>或者</a:t>
              </a:r>
              <a:r>
                <a:rPr lang="en-US" altLang="zh-CN" sz="700" b="0" dirty="0">
                  <a:solidFill>
                    <a:schemeClr val="bg1">
                      <a:lumMod val="50000"/>
                    </a:schemeClr>
                  </a:solidFill>
                  <a:latin typeface="+mn-ea"/>
                </a:rPr>
                <a:t>-s</a:t>
              </a:r>
              <a:r>
                <a:rPr lang="zh-CN" altLang="en-US" sz="700" b="0" dirty="0">
                  <a:solidFill>
                    <a:schemeClr val="bg1">
                      <a:lumMod val="50000"/>
                    </a:schemeClr>
                  </a:solidFill>
                  <a:latin typeface="+mn-ea"/>
                </a:rPr>
                <a:t>选项</a:t>
              </a:r>
            </a:p>
            <a:p>
              <a:endParaRPr lang="zh-CN" altLang="en-US" sz="600" b="0" dirty="0">
                <a:latin typeface="+mn-ea"/>
              </a:endParaRPr>
            </a:p>
          </p:txBody>
        </p:sp>
        <p:cxnSp>
          <p:nvCxnSpPr>
            <p:cNvPr id="22" name="直接连接符 21">
              <a:extLst>
                <a:ext uri="{FF2B5EF4-FFF2-40B4-BE49-F238E27FC236}">
                  <a16:creationId xmlns:a16="http://schemas.microsoft.com/office/drawing/2014/main" id="{52159103-5DA6-2F2A-A26A-3A786E55B4AF}"/>
                </a:ext>
              </a:extLst>
            </p:cNvPr>
            <p:cNvCxnSpPr>
              <a:cxnSpLocks/>
            </p:cNvCxnSpPr>
            <p:nvPr/>
          </p:nvCxnSpPr>
          <p:spPr>
            <a:xfrm>
              <a:off x="437300" y="1089025"/>
              <a:ext cx="4474165" cy="0"/>
            </a:xfrm>
            <a:prstGeom prst="line">
              <a:avLst/>
            </a:prstGeom>
            <a:ln w="12700">
              <a:solidFill>
                <a:srgbClr val="7F7F7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连接符 23">
              <a:extLst>
                <a:ext uri="{FF2B5EF4-FFF2-40B4-BE49-F238E27FC236}">
                  <a16:creationId xmlns:a16="http://schemas.microsoft.com/office/drawing/2014/main" id="{548712F3-D8FB-68FB-3249-999D10E9D590}"/>
                </a:ext>
              </a:extLst>
            </p:cNvPr>
            <p:cNvCxnSpPr>
              <a:cxnSpLocks/>
            </p:cNvCxnSpPr>
            <p:nvPr/>
          </p:nvCxnSpPr>
          <p:spPr>
            <a:xfrm>
              <a:off x="437300" y="2539149"/>
              <a:ext cx="4474165" cy="0"/>
            </a:xfrm>
            <a:prstGeom prst="line">
              <a:avLst/>
            </a:prstGeom>
            <a:ln w="12700">
              <a:solidFill>
                <a:srgbClr val="7F7F7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组合 31">
            <a:extLst>
              <a:ext uri="{FF2B5EF4-FFF2-40B4-BE49-F238E27FC236}">
                <a16:creationId xmlns:a16="http://schemas.microsoft.com/office/drawing/2014/main" id="{F32E1E58-691F-9913-D8C2-48095727FED7}"/>
              </a:ext>
            </a:extLst>
          </p:cNvPr>
          <p:cNvGrpSpPr/>
          <p:nvPr/>
        </p:nvGrpSpPr>
        <p:grpSpPr>
          <a:xfrm>
            <a:off x="825500" y="-646809"/>
            <a:ext cx="2648218" cy="516634"/>
            <a:chOff x="825500" y="-646809"/>
            <a:chExt cx="2648218" cy="516634"/>
          </a:xfrm>
        </p:grpSpPr>
        <p:sp>
          <p:nvSpPr>
            <p:cNvPr id="33" name="椭圆 32">
              <a:extLst>
                <a:ext uri="{FF2B5EF4-FFF2-40B4-BE49-F238E27FC236}">
                  <a16:creationId xmlns:a16="http://schemas.microsoft.com/office/drawing/2014/main" id="{0B99E1AA-9358-D9A8-0C77-36DCE73F273D}"/>
                </a:ext>
              </a:extLst>
            </p:cNvPr>
            <p:cNvSpPr/>
            <p:nvPr/>
          </p:nvSpPr>
          <p:spPr>
            <a:xfrm>
              <a:off x="825500" y="-434975"/>
              <a:ext cx="304800" cy="304800"/>
            </a:xfrm>
            <a:prstGeom prst="ellipse">
              <a:avLst/>
            </a:prstGeom>
            <a:solidFill>
              <a:srgbClr val="003E87"/>
            </a:solidFill>
          </p:spPr>
          <p:txBody>
            <a:bodyPr wrap="square" lIns="0" tIns="0" rIns="0" bIns="0" rtlCol="0"/>
            <a:lstStyle/>
            <a:p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34" name="椭圆 33">
              <a:extLst>
                <a:ext uri="{FF2B5EF4-FFF2-40B4-BE49-F238E27FC236}">
                  <a16:creationId xmlns:a16="http://schemas.microsoft.com/office/drawing/2014/main" id="{AF4BA573-FF35-8B6D-5FAB-07A1918F1EB6}"/>
                </a:ext>
              </a:extLst>
            </p:cNvPr>
            <p:cNvSpPr/>
            <p:nvPr/>
          </p:nvSpPr>
          <p:spPr>
            <a:xfrm>
              <a:off x="1294184" y="-434975"/>
              <a:ext cx="304800" cy="304800"/>
            </a:xfrm>
            <a:prstGeom prst="ellipse">
              <a:avLst/>
            </a:prstGeom>
            <a:solidFill>
              <a:srgbClr val="E2F0D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3" name="椭圆 42">
              <a:extLst>
                <a:ext uri="{FF2B5EF4-FFF2-40B4-BE49-F238E27FC236}">
                  <a16:creationId xmlns:a16="http://schemas.microsoft.com/office/drawing/2014/main" id="{04536F16-E016-D967-C37C-DBE1E8B76D71}"/>
                </a:ext>
              </a:extLst>
            </p:cNvPr>
            <p:cNvSpPr/>
            <p:nvPr/>
          </p:nvSpPr>
          <p:spPr>
            <a:xfrm>
              <a:off x="1762868" y="-434975"/>
              <a:ext cx="304800" cy="304800"/>
            </a:xfrm>
            <a:prstGeom prst="ellipse">
              <a:avLst/>
            </a:prstGeom>
            <a:solidFill>
              <a:srgbClr val="FFEBB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4" name="椭圆 43">
              <a:extLst>
                <a:ext uri="{FF2B5EF4-FFF2-40B4-BE49-F238E27FC236}">
                  <a16:creationId xmlns:a16="http://schemas.microsoft.com/office/drawing/2014/main" id="{3E8DE650-7771-F09D-1848-1AC15CA15BAD}"/>
                </a:ext>
              </a:extLst>
            </p:cNvPr>
            <p:cNvSpPr/>
            <p:nvPr/>
          </p:nvSpPr>
          <p:spPr>
            <a:xfrm>
              <a:off x="2231552" y="-434975"/>
              <a:ext cx="304800" cy="304800"/>
            </a:xfrm>
            <a:prstGeom prst="ellipse">
              <a:avLst/>
            </a:prstGeom>
            <a:solidFill>
              <a:srgbClr val="FEE8D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5" name="椭圆 44">
              <a:extLst>
                <a:ext uri="{FF2B5EF4-FFF2-40B4-BE49-F238E27FC236}">
                  <a16:creationId xmlns:a16="http://schemas.microsoft.com/office/drawing/2014/main" id="{A83EA8B7-CD0C-037A-1024-ECF751D49BE2}"/>
                </a:ext>
              </a:extLst>
            </p:cNvPr>
            <p:cNvSpPr/>
            <p:nvPr/>
          </p:nvSpPr>
          <p:spPr>
            <a:xfrm>
              <a:off x="2700236" y="-434975"/>
              <a:ext cx="304800" cy="3048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椭圆 45">
              <a:extLst>
                <a:ext uri="{FF2B5EF4-FFF2-40B4-BE49-F238E27FC236}">
                  <a16:creationId xmlns:a16="http://schemas.microsoft.com/office/drawing/2014/main" id="{C1A7C35C-4616-E6F4-516D-CE48162BFB48}"/>
                </a:ext>
              </a:extLst>
            </p:cNvPr>
            <p:cNvSpPr/>
            <p:nvPr/>
          </p:nvSpPr>
          <p:spPr>
            <a:xfrm>
              <a:off x="3168918" y="-434975"/>
              <a:ext cx="304800" cy="3048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7" name="椭圆 46">
              <a:extLst>
                <a:ext uri="{FF2B5EF4-FFF2-40B4-BE49-F238E27FC236}">
                  <a16:creationId xmlns:a16="http://schemas.microsoft.com/office/drawing/2014/main" id="{24EAEFC5-4B76-6472-3892-556F0F401358}"/>
                </a:ext>
              </a:extLst>
            </p:cNvPr>
            <p:cNvSpPr/>
            <p:nvPr/>
          </p:nvSpPr>
          <p:spPr>
            <a:xfrm>
              <a:off x="1762868" y="-646809"/>
              <a:ext cx="304800" cy="304800"/>
            </a:xfrm>
            <a:prstGeom prst="ellipse">
              <a:avLst/>
            </a:prstGeom>
            <a:solidFill>
              <a:srgbClr val="BF9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8" name="椭圆 47">
              <a:extLst>
                <a:ext uri="{FF2B5EF4-FFF2-40B4-BE49-F238E27FC236}">
                  <a16:creationId xmlns:a16="http://schemas.microsoft.com/office/drawing/2014/main" id="{25E4526C-2C78-2792-3F93-DFA62DC2E315}"/>
                </a:ext>
              </a:extLst>
            </p:cNvPr>
            <p:cNvSpPr/>
            <p:nvPr/>
          </p:nvSpPr>
          <p:spPr>
            <a:xfrm>
              <a:off x="2231552" y="-646809"/>
              <a:ext cx="304800" cy="304800"/>
            </a:xfrm>
            <a:prstGeom prst="ellipse">
              <a:avLst/>
            </a:prstGeom>
            <a:solidFill>
              <a:srgbClr val="BD642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9" name="椭圆 48">
              <a:extLst>
                <a:ext uri="{FF2B5EF4-FFF2-40B4-BE49-F238E27FC236}">
                  <a16:creationId xmlns:a16="http://schemas.microsoft.com/office/drawing/2014/main" id="{DF35AF3C-DA94-EAA4-CC45-19F7C958B0D7}"/>
                </a:ext>
              </a:extLst>
            </p:cNvPr>
            <p:cNvSpPr/>
            <p:nvPr/>
          </p:nvSpPr>
          <p:spPr>
            <a:xfrm>
              <a:off x="1294184" y="-646809"/>
              <a:ext cx="304800" cy="304800"/>
            </a:xfrm>
            <a:prstGeom prst="ellipse">
              <a:avLst/>
            </a:prstGeom>
            <a:solidFill>
              <a:srgbClr val="54823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0" name="object 21">
            <a:extLst>
              <a:ext uri="{FF2B5EF4-FFF2-40B4-BE49-F238E27FC236}">
                <a16:creationId xmlns:a16="http://schemas.microsoft.com/office/drawing/2014/main" id="{F1812E52-301F-6B2B-D67B-AA820F73B402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xfrm>
            <a:off x="5400889" y="3154348"/>
            <a:ext cx="311101" cy="83997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39370">
              <a:lnSpc>
                <a:spcPct val="100000"/>
              </a:lnSpc>
              <a:spcBef>
                <a:spcPts val="55"/>
              </a:spcBef>
            </a:pPr>
            <a:fld id="{81D60167-4931-47E6-BA6A-407CBD079E47}" type="slidenum">
              <a:rPr dirty="0"/>
              <a:t>12</a:t>
            </a:fld>
            <a:r>
              <a:rPr spc="-10" dirty="0"/>
              <a:t> </a:t>
            </a:r>
            <a:r>
              <a:rPr dirty="0"/>
              <a:t>/</a:t>
            </a:r>
            <a:r>
              <a:rPr spc="-5" dirty="0"/>
              <a:t> </a:t>
            </a:r>
            <a:r>
              <a:rPr lang="en-US" spc="-25" dirty="0"/>
              <a:t>30</a:t>
            </a:r>
            <a:endParaRPr spc="-25" dirty="0"/>
          </a:p>
        </p:txBody>
      </p:sp>
    </p:spTree>
    <p:extLst>
      <p:ext uri="{BB962C8B-B14F-4D97-AF65-F5344CB8AC3E}">
        <p14:creationId xmlns:p14="http://schemas.microsoft.com/office/powerpoint/2010/main" val="42035637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7C4314BB-F5E3-EB44-8E80-CD0B60ED2E43}"/>
              </a:ext>
            </a:extLst>
          </p:cNvPr>
          <p:cNvSpPr/>
          <p:nvPr/>
        </p:nvSpPr>
        <p:spPr>
          <a:xfrm>
            <a:off x="2941093" y="613562"/>
            <a:ext cx="2675482" cy="2397264"/>
          </a:xfrm>
          <a:prstGeom prst="roundRect">
            <a:avLst/>
          </a:prstGeom>
          <a:solidFill>
            <a:srgbClr val="FFFF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5FC15336-A1F9-2A2B-EADC-6A3653B1DAC3}"/>
              </a:ext>
            </a:extLst>
          </p:cNvPr>
          <p:cNvSpPr/>
          <p:nvPr/>
        </p:nvSpPr>
        <p:spPr>
          <a:xfrm>
            <a:off x="146685" y="942669"/>
            <a:ext cx="2675482" cy="2073538"/>
          </a:xfrm>
          <a:prstGeom prst="roundRect">
            <a:avLst/>
          </a:prstGeom>
          <a:solidFill>
            <a:srgbClr val="FFFF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7" name="小标题">
            <a:extLst>
              <a:ext uri="{FF2B5EF4-FFF2-40B4-BE49-F238E27FC236}">
                <a16:creationId xmlns:a16="http://schemas.microsoft.com/office/drawing/2014/main" id="{92CF336A-CD11-A628-6453-9B3BAE3D7BEB}"/>
              </a:ext>
            </a:extLst>
          </p:cNvPr>
          <p:cNvGrpSpPr/>
          <p:nvPr/>
        </p:nvGrpSpPr>
        <p:grpSpPr>
          <a:xfrm>
            <a:off x="0" y="222731"/>
            <a:ext cx="5765800" cy="272040"/>
            <a:chOff x="0" y="222730"/>
            <a:chExt cx="5765800" cy="351157"/>
          </a:xfrm>
        </p:grpSpPr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230361"/>
              <a:ext cx="5765800" cy="343526"/>
            </a:xfrm>
            <a:prstGeom prst="rect">
              <a:avLst/>
            </a:prstGeom>
          </p:spPr>
        </p:pic>
        <p:sp>
          <p:nvSpPr>
            <p:cNvPr id="11" name="object 11"/>
            <p:cNvSpPr txBox="1"/>
            <p:nvPr/>
          </p:nvSpPr>
          <p:spPr>
            <a:xfrm>
              <a:off x="196810" y="222730"/>
              <a:ext cx="1688535" cy="287206"/>
            </a:xfrm>
            <a:prstGeom prst="rect">
              <a:avLst/>
            </a:prstGeom>
          </p:spPr>
          <p:txBody>
            <a:bodyPr vert="horz" wrap="square" lIns="0" tIns="17145" rIns="0" bIns="0" rtlCol="0">
              <a:spAutoFit/>
            </a:bodyPr>
            <a:lstStyle/>
            <a:p>
              <a:pPr marL="12700">
                <a:lnSpc>
                  <a:spcPts val="1615"/>
                </a:lnSpc>
                <a:spcBef>
                  <a:spcPts val="135"/>
                </a:spcBef>
              </a:pPr>
              <a:r>
                <a:rPr lang="en-US" altLang="zh-CN" sz="1400" spc="-15" dirty="0">
                  <a:solidFill>
                    <a:srgbClr val="FFFFFF"/>
                  </a:solidFill>
                  <a:latin typeface="华文中宋" panose="02010600040101010101" pitchFamily="2" charset="-122"/>
                  <a:ea typeface="华文中宋" panose="02010600040101010101" pitchFamily="2" charset="-122"/>
                  <a:cs typeface="宋体" panose="02010600030101010101" pitchFamily="2" charset="-122"/>
                </a:rPr>
                <a:t>P0f——</a:t>
              </a:r>
              <a:r>
                <a:rPr lang="zh-CN" altLang="en-US" sz="1400" spc="-15" dirty="0">
                  <a:solidFill>
                    <a:srgbClr val="FFFFFF"/>
                  </a:solidFill>
                  <a:latin typeface="华文中宋" panose="02010600040101010101" pitchFamily="2" charset="-122"/>
                  <a:ea typeface="华文中宋" panose="02010600040101010101" pitchFamily="2" charset="-122"/>
                  <a:cs typeface="宋体" panose="02010600030101010101" pitchFamily="2" charset="-122"/>
                </a:rPr>
                <a:t>抓包分析</a:t>
              </a:r>
              <a:endParaRPr lang="zh-CN" altLang="en-US" sz="800" dirty="0">
                <a:solidFill>
                  <a:srgbClr val="FFFFFF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Georgia" panose="02040502050405020303"/>
              </a:endParaRPr>
            </a:p>
          </p:txBody>
        </p:sp>
      </p:grpSp>
      <p:grpSp>
        <p:nvGrpSpPr>
          <p:cNvPr id="36" name="页眉">
            <a:extLst>
              <a:ext uri="{FF2B5EF4-FFF2-40B4-BE49-F238E27FC236}">
                <a16:creationId xmlns:a16="http://schemas.microsoft.com/office/drawing/2014/main" id="{28012C64-F0D6-E544-5069-F6F8BA9B7600}"/>
              </a:ext>
            </a:extLst>
          </p:cNvPr>
          <p:cNvGrpSpPr/>
          <p:nvPr/>
        </p:nvGrpSpPr>
        <p:grpSpPr>
          <a:xfrm>
            <a:off x="0" y="25"/>
            <a:ext cx="5762645" cy="230504"/>
            <a:chOff x="0" y="25"/>
            <a:chExt cx="5762645" cy="230504"/>
          </a:xfrm>
        </p:grpSpPr>
        <p:sp>
          <p:nvSpPr>
            <p:cNvPr id="4" name="object 4"/>
            <p:cNvSpPr/>
            <p:nvPr/>
          </p:nvSpPr>
          <p:spPr>
            <a:xfrm>
              <a:off x="4115226" y="25"/>
              <a:ext cx="490220" cy="230504"/>
            </a:xfrm>
            <a:custGeom>
              <a:avLst/>
              <a:gdLst/>
              <a:ahLst/>
              <a:cxnLst/>
              <a:rect l="l" t="t" r="r" b="b"/>
              <a:pathLst>
                <a:path w="490220" h="230504">
                  <a:moveTo>
                    <a:pt x="489635" y="0"/>
                  </a:moveTo>
                  <a:lnTo>
                    <a:pt x="0" y="0"/>
                  </a:lnTo>
                  <a:lnTo>
                    <a:pt x="0" y="230339"/>
                  </a:lnTo>
                  <a:lnTo>
                    <a:pt x="489635" y="230339"/>
                  </a:lnTo>
                  <a:lnTo>
                    <a:pt x="48963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604862" y="25"/>
              <a:ext cx="777875" cy="230504"/>
            </a:xfrm>
            <a:custGeom>
              <a:avLst/>
              <a:gdLst/>
              <a:ahLst/>
              <a:cxnLst/>
              <a:rect l="l" t="t" r="r" b="b"/>
              <a:pathLst>
                <a:path w="777875" h="230504">
                  <a:moveTo>
                    <a:pt x="777570" y="0"/>
                  </a:moveTo>
                  <a:lnTo>
                    <a:pt x="0" y="0"/>
                  </a:lnTo>
                  <a:lnTo>
                    <a:pt x="0" y="230339"/>
                  </a:lnTo>
                  <a:lnTo>
                    <a:pt x="777570" y="230339"/>
                  </a:lnTo>
                  <a:lnTo>
                    <a:pt x="77757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698994" y="11545"/>
              <a:ext cx="589326" cy="207300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5382432" y="25"/>
              <a:ext cx="380213" cy="230504"/>
            </a:xfrm>
            <a:custGeom>
              <a:avLst/>
              <a:gdLst/>
              <a:ahLst/>
              <a:cxnLst/>
              <a:rect l="l" t="t" r="r" b="b"/>
              <a:pathLst>
                <a:path w="374650" h="230504">
                  <a:moveTo>
                    <a:pt x="374408" y="0"/>
                  </a:moveTo>
                  <a:lnTo>
                    <a:pt x="0" y="0"/>
                  </a:lnTo>
                  <a:lnTo>
                    <a:pt x="0" y="230339"/>
                  </a:lnTo>
                  <a:lnTo>
                    <a:pt x="374408" y="230339"/>
                  </a:lnTo>
                  <a:lnTo>
                    <a:pt x="37440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460232" y="3863"/>
              <a:ext cx="218818" cy="218818"/>
            </a:xfrm>
            <a:prstGeom prst="rect">
              <a:avLst/>
            </a:prstGeom>
          </p:spPr>
        </p:pic>
        <p:sp>
          <p:nvSpPr>
            <p:cNvPr id="30" name="object 4">
              <a:extLst>
                <a:ext uri="{FF2B5EF4-FFF2-40B4-BE49-F238E27FC236}">
                  <a16:creationId xmlns:a16="http://schemas.microsoft.com/office/drawing/2014/main" id="{DEAF29C3-7E3A-9DFF-B751-0B0D80F2C3D2}"/>
                </a:ext>
              </a:extLst>
            </p:cNvPr>
            <p:cNvSpPr/>
            <p:nvPr/>
          </p:nvSpPr>
          <p:spPr>
            <a:xfrm>
              <a:off x="0" y="25"/>
              <a:ext cx="4224954" cy="230096"/>
            </a:xfrm>
            <a:custGeom>
              <a:avLst/>
              <a:gdLst/>
              <a:ahLst/>
              <a:cxnLst/>
              <a:rect l="l" t="t" r="r" b="b"/>
              <a:pathLst>
                <a:path w="490220" h="230504">
                  <a:moveTo>
                    <a:pt x="489635" y="0"/>
                  </a:moveTo>
                  <a:lnTo>
                    <a:pt x="0" y="0"/>
                  </a:lnTo>
                  <a:lnTo>
                    <a:pt x="0" y="230339"/>
                  </a:lnTo>
                  <a:lnTo>
                    <a:pt x="489635" y="230339"/>
                  </a:lnTo>
                  <a:lnTo>
                    <a:pt x="48963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文本框 13"/>
          <p:cNvSpPr txBox="1"/>
          <p:nvPr/>
        </p:nvSpPr>
        <p:spPr>
          <a:xfrm>
            <a:off x="193480" y="1114825"/>
            <a:ext cx="2689420" cy="70048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000" b="1" spc="-10" dirty="0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p0f</a:t>
            </a:r>
          </a:p>
          <a:p>
            <a:endParaRPr lang="en-US" altLang="zh-CN" sz="1000" b="1" spc="-10" dirty="0">
              <a:solidFill>
                <a:srgbClr val="C00000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r>
              <a:rPr lang="zh-CN" altLang="en-US" sz="1000" spc="-10" dirty="0">
                <a:latin typeface="华文中宋" panose="02010600040101010101" pitchFamily="2" charset="-122"/>
                <a:ea typeface="华文中宋" panose="02010600040101010101" pitchFamily="2" charset="-122"/>
              </a:rPr>
              <a:t>表示已经开始嗅探</a:t>
            </a:r>
            <a:endParaRPr lang="en-US" altLang="zh-CN" sz="1000" spc="-10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r>
              <a:rPr lang="zh-CN" altLang="en-US" sz="1000" spc="-10" dirty="0">
                <a:latin typeface="华文中宋" panose="02010600040101010101" pitchFamily="2" charset="-122"/>
                <a:ea typeface="华文中宋" panose="02010600040101010101" pitchFamily="2" charset="-122"/>
              </a:rPr>
              <a:t>如果打开浏览器就可以看到终端捕获的信息</a:t>
            </a:r>
            <a:endParaRPr lang="en-US" altLang="zh-CN" sz="1000" dirty="0"/>
          </a:p>
        </p:txBody>
      </p:sp>
      <p:grpSp>
        <p:nvGrpSpPr>
          <p:cNvPr id="38" name="组合 37">
            <a:extLst>
              <a:ext uri="{FF2B5EF4-FFF2-40B4-BE49-F238E27FC236}">
                <a16:creationId xmlns:a16="http://schemas.microsoft.com/office/drawing/2014/main" id="{A7EB8AC5-0376-9EC9-EA82-4916A6143EED}"/>
              </a:ext>
            </a:extLst>
          </p:cNvPr>
          <p:cNvGrpSpPr/>
          <p:nvPr/>
        </p:nvGrpSpPr>
        <p:grpSpPr>
          <a:xfrm>
            <a:off x="0" y="3141040"/>
            <a:ext cx="5760453" cy="99060"/>
            <a:chOff x="0" y="3141040"/>
            <a:chExt cx="5760453" cy="99060"/>
          </a:xfrm>
        </p:grpSpPr>
        <p:sp>
          <p:nvSpPr>
            <p:cNvPr id="12" name="object 16">
              <a:extLst>
                <a:ext uri="{FF2B5EF4-FFF2-40B4-BE49-F238E27FC236}">
                  <a16:creationId xmlns:a16="http://schemas.microsoft.com/office/drawing/2014/main" id="{F4D7A426-5F11-987F-D6ED-C3D25EBBC37E}"/>
                </a:ext>
              </a:extLst>
            </p:cNvPr>
            <p:cNvSpPr/>
            <p:nvPr/>
          </p:nvSpPr>
          <p:spPr>
            <a:xfrm>
              <a:off x="0" y="3141040"/>
              <a:ext cx="3456304" cy="99060"/>
            </a:xfrm>
            <a:custGeom>
              <a:avLst/>
              <a:gdLst/>
              <a:ahLst/>
              <a:cxnLst/>
              <a:rect l="l" t="t" r="r" b="b"/>
              <a:pathLst>
                <a:path w="3456304" h="99060">
                  <a:moveTo>
                    <a:pt x="3456038" y="0"/>
                  </a:moveTo>
                  <a:lnTo>
                    <a:pt x="2016036" y="0"/>
                  </a:lnTo>
                  <a:lnTo>
                    <a:pt x="0" y="0"/>
                  </a:lnTo>
                  <a:lnTo>
                    <a:pt x="0" y="98983"/>
                  </a:lnTo>
                  <a:lnTo>
                    <a:pt x="2016036" y="98983"/>
                  </a:lnTo>
                  <a:lnTo>
                    <a:pt x="3456038" y="98983"/>
                  </a:lnTo>
                  <a:lnTo>
                    <a:pt x="345603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7">
              <a:extLst>
                <a:ext uri="{FF2B5EF4-FFF2-40B4-BE49-F238E27FC236}">
                  <a16:creationId xmlns:a16="http://schemas.microsoft.com/office/drawing/2014/main" id="{CE801297-C382-331E-FCA9-C5BABC976435}"/>
                </a:ext>
              </a:extLst>
            </p:cNvPr>
            <p:cNvSpPr/>
            <p:nvPr/>
          </p:nvSpPr>
          <p:spPr>
            <a:xfrm>
              <a:off x="3456038" y="3141040"/>
              <a:ext cx="2304415" cy="99060"/>
            </a:xfrm>
            <a:custGeom>
              <a:avLst/>
              <a:gdLst/>
              <a:ahLst/>
              <a:cxnLst/>
              <a:rect l="l" t="t" r="r" b="b"/>
              <a:pathLst>
                <a:path w="2304415" h="99060">
                  <a:moveTo>
                    <a:pt x="2303957" y="0"/>
                  </a:moveTo>
                  <a:lnTo>
                    <a:pt x="1958378" y="0"/>
                  </a:lnTo>
                  <a:lnTo>
                    <a:pt x="0" y="0"/>
                  </a:lnTo>
                  <a:lnTo>
                    <a:pt x="0" y="98983"/>
                  </a:lnTo>
                  <a:lnTo>
                    <a:pt x="1958378" y="98983"/>
                  </a:lnTo>
                  <a:lnTo>
                    <a:pt x="2303957" y="98983"/>
                  </a:lnTo>
                  <a:lnTo>
                    <a:pt x="2303957" y="0"/>
                  </a:lnTo>
                  <a:close/>
                </a:path>
              </a:pathLst>
            </a:custGeom>
            <a:solidFill>
              <a:srgbClr val="003E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" name="object 16">
            <a:extLst>
              <a:ext uri="{FF2B5EF4-FFF2-40B4-BE49-F238E27FC236}">
                <a16:creationId xmlns:a16="http://schemas.microsoft.com/office/drawing/2014/main" id="{14D5ADD4-6BF3-4EE3-1B0A-3EB330E61781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2481897" y="3134998"/>
            <a:ext cx="553403" cy="8784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5"/>
              </a:spcBef>
            </a:pPr>
            <a:r>
              <a:rPr dirty="0"/>
              <a:t>2024</a:t>
            </a:r>
            <a:r>
              <a:rPr spc="-15" dirty="0"/>
              <a:t> </a:t>
            </a:r>
            <a:r>
              <a:rPr spc="-75" dirty="0">
                <a:latin typeface="华文中宋" panose="02010600040101010101" pitchFamily="2" charset="-122"/>
                <a:ea typeface="华文中宋" panose="02010600040101010101" pitchFamily="2" charset="-122"/>
                <a:cs typeface="宋体" panose="02010600030101010101" pitchFamily="2" charset="-122"/>
              </a:rPr>
              <a:t>年</a:t>
            </a:r>
            <a:r>
              <a:rPr spc="-7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spc="-75" dirty="0">
                <a:latin typeface="宋体" panose="02010600030101010101" pitchFamily="2" charset="-122"/>
                <a:cs typeface="宋体" panose="02010600030101010101" pitchFamily="2" charset="-122"/>
              </a:rPr>
              <a:t>6</a:t>
            </a:r>
            <a:r>
              <a:rPr spc="-10" dirty="0"/>
              <a:t> </a:t>
            </a:r>
            <a:r>
              <a:rPr spc="-75" dirty="0">
                <a:latin typeface="华文中宋" panose="02010600040101010101" pitchFamily="2" charset="-122"/>
                <a:ea typeface="华文中宋" panose="02010600040101010101" pitchFamily="2" charset="-122"/>
              </a:rPr>
              <a:t>月</a:t>
            </a:r>
            <a:r>
              <a:rPr spc="-70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altLang="zh-CN" dirty="0"/>
              <a:t>3</a:t>
            </a:r>
            <a:r>
              <a:rPr spc="-10" dirty="0"/>
              <a:t> </a:t>
            </a:r>
            <a:r>
              <a:rPr spc="-75" dirty="0">
                <a:latin typeface="华文中宋" panose="02010600040101010101" pitchFamily="2" charset="-122"/>
                <a:ea typeface="华文中宋" panose="02010600040101010101" pitchFamily="2" charset="-122"/>
              </a:rPr>
              <a:t>日</a:t>
            </a:r>
          </a:p>
        </p:txBody>
      </p:sp>
      <p:sp>
        <p:nvSpPr>
          <p:cNvPr id="35" name="object 18">
            <a:extLst>
              <a:ext uri="{FF2B5EF4-FFF2-40B4-BE49-F238E27FC236}">
                <a16:creationId xmlns:a16="http://schemas.microsoft.com/office/drawing/2014/main" id="{2B6B989C-EA3D-4CB7-24E5-4B53BDAFC771}"/>
              </a:ext>
            </a:extLst>
          </p:cNvPr>
          <p:cNvSpPr txBox="1"/>
          <p:nvPr/>
        </p:nvSpPr>
        <p:spPr>
          <a:xfrm>
            <a:off x="4470246" y="3134201"/>
            <a:ext cx="509905" cy="8784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>
            <a:defPPr>
              <a:defRPr kern="0"/>
            </a:defPPr>
            <a:lvl1pPr>
              <a:defRPr sz="500" b="0" i="0">
                <a:solidFill>
                  <a:schemeClr val="bg1"/>
                </a:solidFill>
                <a:latin typeface="宋体" panose="02010600030101010101" pitchFamily="2" charset="-122"/>
                <a:cs typeface="宋体" panose="02010600030101010101" pitchFamily="2" charset="-122"/>
              </a:defRPr>
            </a:lvl1pPr>
          </a:lstStyle>
          <a:p>
            <a:pPr marL="12700">
              <a:spcBef>
                <a:spcPts val="85"/>
              </a:spcBef>
            </a:pPr>
            <a:r>
              <a:rPr lang="en-US" altLang="zh-CN" spc="5" dirty="0">
                <a:latin typeface="华文中宋" panose="02010600040101010101" pitchFamily="2" charset="-122"/>
                <a:ea typeface="华文中宋" panose="02010600040101010101" pitchFamily="2" charset="-122"/>
              </a:rPr>
              <a:t>Web </a:t>
            </a:r>
            <a:r>
              <a:rPr lang="zh-CN" altLang="en-US" spc="5" dirty="0">
                <a:latin typeface="华文中宋" panose="02010600040101010101" pitchFamily="2" charset="-122"/>
                <a:ea typeface="华文中宋" panose="02010600040101010101" pitchFamily="2" charset="-122"/>
              </a:rPr>
              <a:t>扫描工具</a:t>
            </a:r>
          </a:p>
        </p:txBody>
      </p:sp>
      <p:sp>
        <p:nvSpPr>
          <p:cNvPr id="21" name="object 2">
            <a:extLst>
              <a:ext uri="{FF2B5EF4-FFF2-40B4-BE49-F238E27FC236}">
                <a16:creationId xmlns:a16="http://schemas.microsoft.com/office/drawing/2014/main" id="{C4FAB38B-D71C-560E-9723-1086B78A3939}"/>
              </a:ext>
            </a:extLst>
          </p:cNvPr>
          <p:cNvSpPr txBox="1"/>
          <p:nvPr/>
        </p:nvSpPr>
        <p:spPr>
          <a:xfrm>
            <a:off x="1315850" y="64159"/>
            <a:ext cx="1616480" cy="1041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kumimoji="0" lang="zh-CN" altLang="en-US" sz="600" b="1" i="0" u="none" strike="noStrike" kern="0" cap="none" spc="0" normalizeH="0" baseline="0" noProof="1">
                <a:solidFill>
                  <a:schemeClr val="bg1">
                    <a:lumMod val="6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宋体" panose="02010600030101010101" pitchFamily="2" charset="-122"/>
                <a:sym typeface="+mn-ea"/>
              </a:rPr>
              <a:t>目录</a:t>
            </a:r>
            <a:r>
              <a:rPr lang="en-US" altLang="zh-CN" sz="600" b="1" dirty="0">
                <a:solidFill>
                  <a:schemeClr val="bg1">
                    <a:lumMod val="6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宋体" panose="02010600030101010101" pitchFamily="2" charset="-122"/>
                <a:sym typeface="+mn-ea"/>
              </a:rPr>
              <a:t>   </a:t>
            </a:r>
            <a:r>
              <a:rPr lang="zh-CN" altLang="en-US" sz="600" b="1" dirty="0">
                <a:solidFill>
                  <a:schemeClr val="bg2"/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扫描工具   </a:t>
            </a:r>
            <a:r>
              <a:rPr lang="zh-CN" altLang="en-US" sz="600" b="1" kern="0" dirty="0">
                <a:solidFill>
                  <a:schemeClr val="bg1">
                    <a:lumMod val="6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加密算法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58904E6C-8AD9-0170-D426-DE48EA92BF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7247" y="2069154"/>
            <a:ext cx="2460820" cy="797844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5B7CEDC5-6819-5872-6717-D357E8E77583}"/>
              </a:ext>
            </a:extLst>
          </p:cNvPr>
          <p:cNvSpPr txBox="1"/>
          <p:nvPr/>
        </p:nvSpPr>
        <p:spPr>
          <a:xfrm>
            <a:off x="3053534" y="632044"/>
            <a:ext cx="24506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000" b="1" dirty="0">
                <a:solidFill>
                  <a:srgbClr val="C00000"/>
                </a:solidFill>
                <a:latin typeface="+mn-ea"/>
              </a:rPr>
              <a:t>p</a:t>
            </a:r>
            <a:r>
              <a:rPr lang="en-US" altLang="zh-CN" sz="1000" b="1" dirty="0">
                <a:solidFill>
                  <a:srgbClr val="C00000"/>
                </a:solidFill>
                <a:latin typeface="+mn-ea"/>
              </a:rPr>
              <a:t>0</a:t>
            </a:r>
            <a:r>
              <a:rPr lang="zh-CN" altLang="en-US" sz="1000" b="1" dirty="0">
                <a:solidFill>
                  <a:srgbClr val="C00000"/>
                </a:solidFill>
                <a:latin typeface="+mn-ea"/>
              </a:rPr>
              <a:t>f </a:t>
            </a:r>
            <a:r>
              <a:rPr lang="en-US" altLang="zh-CN" sz="1000" b="1" dirty="0">
                <a:solidFill>
                  <a:srgbClr val="C00000"/>
                </a:solidFill>
                <a:latin typeface="+mn-ea"/>
              </a:rPr>
              <a:t>–</a:t>
            </a:r>
            <a:r>
              <a:rPr lang="zh-CN" altLang="en-US" sz="1000" b="1" dirty="0">
                <a:solidFill>
                  <a:srgbClr val="C00000"/>
                </a:solidFill>
                <a:latin typeface="+mn-ea"/>
              </a:rPr>
              <a:t>L</a:t>
            </a:r>
            <a:endParaRPr lang="en-US" altLang="zh-CN" sz="1000" b="1" dirty="0">
              <a:solidFill>
                <a:srgbClr val="C00000"/>
              </a:solidFill>
              <a:latin typeface="+mn-ea"/>
            </a:endParaRPr>
          </a:p>
          <a:p>
            <a:endParaRPr lang="en-US" altLang="zh-CN" sz="1000" b="1" dirty="0">
              <a:solidFill>
                <a:srgbClr val="C00000"/>
              </a:solidFill>
              <a:latin typeface="+mn-ea"/>
            </a:endParaRPr>
          </a:p>
          <a:p>
            <a:r>
              <a:rPr lang="zh-CN" altLang="en-US" sz="1000" dirty="0">
                <a:latin typeface="+mn-ea"/>
              </a:rPr>
              <a:t>列出所有可用接口</a:t>
            </a:r>
            <a:endParaRPr lang="en-US" altLang="zh-CN" sz="1000" dirty="0">
              <a:latin typeface="+mn-ea"/>
            </a:endParaRPr>
          </a:p>
          <a:p>
            <a:r>
              <a:rPr lang="zh-CN" altLang="en-US" sz="1000" dirty="0">
                <a:latin typeface="+mn-ea"/>
              </a:rPr>
              <a:t>在这个例子里可以使用的接口只有eth0</a:t>
            </a: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F160DF61-4EFC-24C9-4649-BF6832B9E75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-1" b="47342"/>
          <a:stretch/>
        </p:blipFill>
        <p:spPr>
          <a:xfrm>
            <a:off x="3180952" y="1367682"/>
            <a:ext cx="2195765" cy="1499316"/>
          </a:xfrm>
          <a:prstGeom prst="rect">
            <a:avLst/>
          </a:prstGeom>
        </p:spPr>
      </p:pic>
      <p:sp>
        <p:nvSpPr>
          <p:cNvPr id="28" name="文本框 27">
            <a:extLst>
              <a:ext uri="{FF2B5EF4-FFF2-40B4-BE49-F238E27FC236}">
                <a16:creationId xmlns:a16="http://schemas.microsoft.com/office/drawing/2014/main" id="{229ABDCA-4916-E930-BF10-924C00834E87}"/>
              </a:ext>
            </a:extLst>
          </p:cNvPr>
          <p:cNvSpPr txBox="1"/>
          <p:nvPr/>
        </p:nvSpPr>
        <p:spPr>
          <a:xfrm>
            <a:off x="-88900" y="542754"/>
            <a:ext cx="1324315" cy="26173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1400" b="1" spc="-10" dirty="0">
                <a:latin typeface="华文中宋" panose="02010600040101010101" pitchFamily="2" charset="-122"/>
                <a:ea typeface="华文中宋" panose="02010600040101010101" pitchFamily="2" charset="-122"/>
              </a:rPr>
              <a:t>嗅探准备</a:t>
            </a:r>
            <a:endParaRPr lang="en-US" altLang="zh-CN" sz="1400" b="0" dirty="0"/>
          </a:p>
        </p:txBody>
      </p: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79527F29-BD8C-5819-BA33-D7146686CAE9}"/>
              </a:ext>
            </a:extLst>
          </p:cNvPr>
          <p:cNvGrpSpPr/>
          <p:nvPr/>
        </p:nvGrpSpPr>
        <p:grpSpPr>
          <a:xfrm>
            <a:off x="825500" y="-646809"/>
            <a:ext cx="2648218" cy="516634"/>
            <a:chOff x="825500" y="-646809"/>
            <a:chExt cx="2648218" cy="516634"/>
          </a:xfrm>
        </p:grpSpPr>
        <p:sp>
          <p:nvSpPr>
            <p:cNvPr id="19" name="椭圆 18">
              <a:extLst>
                <a:ext uri="{FF2B5EF4-FFF2-40B4-BE49-F238E27FC236}">
                  <a16:creationId xmlns:a16="http://schemas.microsoft.com/office/drawing/2014/main" id="{67A52785-FD40-F2AD-97FD-12FB8EFF62C5}"/>
                </a:ext>
              </a:extLst>
            </p:cNvPr>
            <p:cNvSpPr/>
            <p:nvPr/>
          </p:nvSpPr>
          <p:spPr>
            <a:xfrm>
              <a:off x="825500" y="-434975"/>
              <a:ext cx="304800" cy="304800"/>
            </a:xfrm>
            <a:prstGeom prst="ellipse">
              <a:avLst/>
            </a:prstGeom>
            <a:solidFill>
              <a:srgbClr val="003E87"/>
            </a:solidFill>
          </p:spPr>
          <p:txBody>
            <a:bodyPr wrap="square" lIns="0" tIns="0" rIns="0" bIns="0" rtlCol="0"/>
            <a:lstStyle/>
            <a:p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0" name="椭圆 19">
              <a:extLst>
                <a:ext uri="{FF2B5EF4-FFF2-40B4-BE49-F238E27FC236}">
                  <a16:creationId xmlns:a16="http://schemas.microsoft.com/office/drawing/2014/main" id="{22E266DA-4FFD-ABE4-D3A4-313BDCE7F180}"/>
                </a:ext>
              </a:extLst>
            </p:cNvPr>
            <p:cNvSpPr/>
            <p:nvPr/>
          </p:nvSpPr>
          <p:spPr>
            <a:xfrm>
              <a:off x="1294184" y="-434975"/>
              <a:ext cx="304800" cy="304800"/>
            </a:xfrm>
            <a:prstGeom prst="ellipse">
              <a:avLst/>
            </a:prstGeom>
            <a:solidFill>
              <a:srgbClr val="E2F0D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椭圆 21">
              <a:extLst>
                <a:ext uri="{FF2B5EF4-FFF2-40B4-BE49-F238E27FC236}">
                  <a16:creationId xmlns:a16="http://schemas.microsoft.com/office/drawing/2014/main" id="{EE2BE736-AAC1-BAF4-4989-64A058051EFC}"/>
                </a:ext>
              </a:extLst>
            </p:cNvPr>
            <p:cNvSpPr/>
            <p:nvPr/>
          </p:nvSpPr>
          <p:spPr>
            <a:xfrm>
              <a:off x="1762868" y="-434975"/>
              <a:ext cx="304800" cy="304800"/>
            </a:xfrm>
            <a:prstGeom prst="ellipse">
              <a:avLst/>
            </a:prstGeom>
            <a:solidFill>
              <a:srgbClr val="FFEBB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椭圆 23">
              <a:extLst>
                <a:ext uri="{FF2B5EF4-FFF2-40B4-BE49-F238E27FC236}">
                  <a16:creationId xmlns:a16="http://schemas.microsoft.com/office/drawing/2014/main" id="{D855E469-19EB-2CA9-8B4B-5AEFA70205E8}"/>
                </a:ext>
              </a:extLst>
            </p:cNvPr>
            <p:cNvSpPr/>
            <p:nvPr/>
          </p:nvSpPr>
          <p:spPr>
            <a:xfrm>
              <a:off x="2231552" y="-434975"/>
              <a:ext cx="304800" cy="304800"/>
            </a:xfrm>
            <a:prstGeom prst="ellipse">
              <a:avLst/>
            </a:prstGeom>
            <a:solidFill>
              <a:srgbClr val="FEE8D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椭圆 25">
              <a:extLst>
                <a:ext uri="{FF2B5EF4-FFF2-40B4-BE49-F238E27FC236}">
                  <a16:creationId xmlns:a16="http://schemas.microsoft.com/office/drawing/2014/main" id="{A839F9D6-D2FF-EB21-C04C-AD8A0623A45D}"/>
                </a:ext>
              </a:extLst>
            </p:cNvPr>
            <p:cNvSpPr/>
            <p:nvPr/>
          </p:nvSpPr>
          <p:spPr>
            <a:xfrm>
              <a:off x="2700236" y="-434975"/>
              <a:ext cx="304800" cy="3048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椭圆 31">
              <a:extLst>
                <a:ext uri="{FF2B5EF4-FFF2-40B4-BE49-F238E27FC236}">
                  <a16:creationId xmlns:a16="http://schemas.microsoft.com/office/drawing/2014/main" id="{02D56C40-48D7-7EB5-C4CB-C6CCF0F2EAC4}"/>
                </a:ext>
              </a:extLst>
            </p:cNvPr>
            <p:cNvSpPr/>
            <p:nvPr/>
          </p:nvSpPr>
          <p:spPr>
            <a:xfrm>
              <a:off x="3168918" y="-434975"/>
              <a:ext cx="304800" cy="3048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椭圆 32">
              <a:extLst>
                <a:ext uri="{FF2B5EF4-FFF2-40B4-BE49-F238E27FC236}">
                  <a16:creationId xmlns:a16="http://schemas.microsoft.com/office/drawing/2014/main" id="{4FB488C1-6B75-1DC4-EC85-56839466F2C9}"/>
                </a:ext>
              </a:extLst>
            </p:cNvPr>
            <p:cNvSpPr/>
            <p:nvPr/>
          </p:nvSpPr>
          <p:spPr>
            <a:xfrm>
              <a:off x="1762868" y="-646809"/>
              <a:ext cx="304800" cy="304800"/>
            </a:xfrm>
            <a:prstGeom prst="ellipse">
              <a:avLst/>
            </a:prstGeom>
            <a:solidFill>
              <a:srgbClr val="BF9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" name="椭圆 33">
              <a:extLst>
                <a:ext uri="{FF2B5EF4-FFF2-40B4-BE49-F238E27FC236}">
                  <a16:creationId xmlns:a16="http://schemas.microsoft.com/office/drawing/2014/main" id="{3E68218B-491A-215D-DB99-A91060834C19}"/>
                </a:ext>
              </a:extLst>
            </p:cNvPr>
            <p:cNvSpPr/>
            <p:nvPr/>
          </p:nvSpPr>
          <p:spPr>
            <a:xfrm>
              <a:off x="2231552" y="-646809"/>
              <a:ext cx="304800" cy="304800"/>
            </a:xfrm>
            <a:prstGeom prst="ellipse">
              <a:avLst/>
            </a:prstGeom>
            <a:solidFill>
              <a:srgbClr val="BD642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3" name="椭圆 42">
              <a:extLst>
                <a:ext uri="{FF2B5EF4-FFF2-40B4-BE49-F238E27FC236}">
                  <a16:creationId xmlns:a16="http://schemas.microsoft.com/office/drawing/2014/main" id="{6BEBFD90-B580-D895-367F-A83FE1F2751F}"/>
                </a:ext>
              </a:extLst>
            </p:cNvPr>
            <p:cNvSpPr/>
            <p:nvPr/>
          </p:nvSpPr>
          <p:spPr>
            <a:xfrm>
              <a:off x="1294184" y="-646809"/>
              <a:ext cx="304800" cy="304800"/>
            </a:xfrm>
            <a:prstGeom prst="ellipse">
              <a:avLst/>
            </a:prstGeom>
            <a:solidFill>
              <a:srgbClr val="54823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4" name="object 21">
            <a:extLst>
              <a:ext uri="{FF2B5EF4-FFF2-40B4-BE49-F238E27FC236}">
                <a16:creationId xmlns:a16="http://schemas.microsoft.com/office/drawing/2014/main" id="{6FC06AA9-2636-CB51-DED5-EBDEC6212112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xfrm>
            <a:off x="5376717" y="3154348"/>
            <a:ext cx="335273" cy="83997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39370">
              <a:lnSpc>
                <a:spcPct val="100000"/>
              </a:lnSpc>
              <a:spcBef>
                <a:spcPts val="55"/>
              </a:spcBef>
            </a:pPr>
            <a:fld id="{81D60167-4931-47E6-BA6A-407CBD079E47}" type="slidenum">
              <a:rPr dirty="0"/>
              <a:t>13</a:t>
            </a:fld>
            <a:r>
              <a:rPr spc="-10" dirty="0"/>
              <a:t> </a:t>
            </a:r>
            <a:r>
              <a:rPr dirty="0"/>
              <a:t>/</a:t>
            </a:r>
            <a:r>
              <a:rPr spc="-5" dirty="0"/>
              <a:t> </a:t>
            </a:r>
            <a:r>
              <a:rPr lang="en-US" spc="-25" dirty="0"/>
              <a:t>30</a:t>
            </a:r>
            <a:endParaRPr spc="-25" dirty="0"/>
          </a:p>
        </p:txBody>
      </p:sp>
    </p:spTree>
    <p:extLst>
      <p:ext uri="{BB962C8B-B14F-4D97-AF65-F5344CB8AC3E}">
        <p14:creationId xmlns:p14="http://schemas.microsoft.com/office/powerpoint/2010/main" val="12116058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53DBD557-917C-A652-BF92-DF748DACF860}"/>
              </a:ext>
            </a:extLst>
          </p:cNvPr>
          <p:cNvSpPr/>
          <p:nvPr/>
        </p:nvSpPr>
        <p:spPr>
          <a:xfrm>
            <a:off x="131218" y="942669"/>
            <a:ext cx="5503364" cy="2073538"/>
          </a:xfrm>
          <a:prstGeom prst="roundRect">
            <a:avLst/>
          </a:prstGeom>
          <a:solidFill>
            <a:srgbClr val="FFFF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7" name="小标题">
            <a:extLst>
              <a:ext uri="{FF2B5EF4-FFF2-40B4-BE49-F238E27FC236}">
                <a16:creationId xmlns:a16="http://schemas.microsoft.com/office/drawing/2014/main" id="{92CF336A-CD11-A628-6453-9B3BAE3D7BEB}"/>
              </a:ext>
            </a:extLst>
          </p:cNvPr>
          <p:cNvGrpSpPr/>
          <p:nvPr/>
        </p:nvGrpSpPr>
        <p:grpSpPr>
          <a:xfrm>
            <a:off x="0" y="222731"/>
            <a:ext cx="5765800" cy="272040"/>
            <a:chOff x="0" y="222730"/>
            <a:chExt cx="5765800" cy="351157"/>
          </a:xfrm>
        </p:grpSpPr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230361"/>
              <a:ext cx="5765800" cy="343526"/>
            </a:xfrm>
            <a:prstGeom prst="rect">
              <a:avLst/>
            </a:prstGeom>
          </p:spPr>
        </p:pic>
        <p:sp>
          <p:nvSpPr>
            <p:cNvPr id="11" name="object 11"/>
            <p:cNvSpPr txBox="1"/>
            <p:nvPr/>
          </p:nvSpPr>
          <p:spPr>
            <a:xfrm>
              <a:off x="196810" y="222730"/>
              <a:ext cx="1688535" cy="287205"/>
            </a:xfrm>
            <a:prstGeom prst="rect">
              <a:avLst/>
            </a:prstGeom>
          </p:spPr>
          <p:txBody>
            <a:bodyPr vert="horz" wrap="square" lIns="0" tIns="17145" rIns="0" bIns="0" rtlCol="0">
              <a:spAutoFit/>
            </a:bodyPr>
            <a:lstStyle/>
            <a:p>
              <a:pPr marL="12700">
                <a:lnSpc>
                  <a:spcPts val="1615"/>
                </a:lnSpc>
                <a:spcBef>
                  <a:spcPts val="135"/>
                </a:spcBef>
              </a:pPr>
              <a:r>
                <a:rPr lang="en-US" altLang="zh-CN" sz="1400" spc="-15" dirty="0">
                  <a:solidFill>
                    <a:srgbClr val="FFFFFF"/>
                  </a:solidFill>
                  <a:latin typeface="华文中宋" panose="02010600040101010101" pitchFamily="2" charset="-122"/>
                  <a:ea typeface="华文中宋" panose="02010600040101010101" pitchFamily="2" charset="-122"/>
                  <a:cs typeface="宋体" panose="02010600030101010101" pitchFamily="2" charset="-122"/>
                </a:rPr>
                <a:t>P0f——</a:t>
              </a:r>
              <a:r>
                <a:rPr lang="zh-CN" altLang="en-US" sz="1400" spc="-15" dirty="0">
                  <a:solidFill>
                    <a:srgbClr val="FFFFFF"/>
                  </a:solidFill>
                  <a:latin typeface="华文中宋" panose="02010600040101010101" pitchFamily="2" charset="-122"/>
                  <a:ea typeface="华文中宋" panose="02010600040101010101" pitchFamily="2" charset="-122"/>
                  <a:cs typeface="宋体" panose="02010600030101010101" pitchFamily="2" charset="-122"/>
                </a:rPr>
                <a:t>嗅探</a:t>
              </a:r>
            </a:p>
          </p:txBody>
        </p:sp>
      </p:grpSp>
      <p:grpSp>
        <p:nvGrpSpPr>
          <p:cNvPr id="36" name="页眉">
            <a:extLst>
              <a:ext uri="{FF2B5EF4-FFF2-40B4-BE49-F238E27FC236}">
                <a16:creationId xmlns:a16="http://schemas.microsoft.com/office/drawing/2014/main" id="{28012C64-F0D6-E544-5069-F6F8BA9B7600}"/>
              </a:ext>
            </a:extLst>
          </p:cNvPr>
          <p:cNvGrpSpPr/>
          <p:nvPr/>
        </p:nvGrpSpPr>
        <p:grpSpPr>
          <a:xfrm>
            <a:off x="0" y="25"/>
            <a:ext cx="5762645" cy="230504"/>
            <a:chOff x="0" y="25"/>
            <a:chExt cx="5762645" cy="230504"/>
          </a:xfrm>
        </p:grpSpPr>
        <p:sp>
          <p:nvSpPr>
            <p:cNvPr id="4" name="object 4"/>
            <p:cNvSpPr/>
            <p:nvPr/>
          </p:nvSpPr>
          <p:spPr>
            <a:xfrm>
              <a:off x="4115226" y="25"/>
              <a:ext cx="490220" cy="230504"/>
            </a:xfrm>
            <a:custGeom>
              <a:avLst/>
              <a:gdLst/>
              <a:ahLst/>
              <a:cxnLst/>
              <a:rect l="l" t="t" r="r" b="b"/>
              <a:pathLst>
                <a:path w="490220" h="230504">
                  <a:moveTo>
                    <a:pt x="489635" y="0"/>
                  </a:moveTo>
                  <a:lnTo>
                    <a:pt x="0" y="0"/>
                  </a:lnTo>
                  <a:lnTo>
                    <a:pt x="0" y="230339"/>
                  </a:lnTo>
                  <a:lnTo>
                    <a:pt x="489635" y="230339"/>
                  </a:lnTo>
                  <a:lnTo>
                    <a:pt x="48963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604862" y="25"/>
              <a:ext cx="777875" cy="230504"/>
            </a:xfrm>
            <a:custGeom>
              <a:avLst/>
              <a:gdLst/>
              <a:ahLst/>
              <a:cxnLst/>
              <a:rect l="l" t="t" r="r" b="b"/>
              <a:pathLst>
                <a:path w="777875" h="230504">
                  <a:moveTo>
                    <a:pt x="777570" y="0"/>
                  </a:moveTo>
                  <a:lnTo>
                    <a:pt x="0" y="0"/>
                  </a:lnTo>
                  <a:lnTo>
                    <a:pt x="0" y="230339"/>
                  </a:lnTo>
                  <a:lnTo>
                    <a:pt x="777570" y="230339"/>
                  </a:lnTo>
                  <a:lnTo>
                    <a:pt x="77757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698994" y="11545"/>
              <a:ext cx="589326" cy="207300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5382432" y="25"/>
              <a:ext cx="380213" cy="230504"/>
            </a:xfrm>
            <a:custGeom>
              <a:avLst/>
              <a:gdLst/>
              <a:ahLst/>
              <a:cxnLst/>
              <a:rect l="l" t="t" r="r" b="b"/>
              <a:pathLst>
                <a:path w="374650" h="230504">
                  <a:moveTo>
                    <a:pt x="374408" y="0"/>
                  </a:moveTo>
                  <a:lnTo>
                    <a:pt x="0" y="0"/>
                  </a:lnTo>
                  <a:lnTo>
                    <a:pt x="0" y="230339"/>
                  </a:lnTo>
                  <a:lnTo>
                    <a:pt x="374408" y="230339"/>
                  </a:lnTo>
                  <a:lnTo>
                    <a:pt x="37440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460232" y="3863"/>
              <a:ext cx="218818" cy="218818"/>
            </a:xfrm>
            <a:prstGeom prst="rect">
              <a:avLst/>
            </a:prstGeom>
          </p:spPr>
        </p:pic>
        <p:sp>
          <p:nvSpPr>
            <p:cNvPr id="30" name="object 4">
              <a:extLst>
                <a:ext uri="{FF2B5EF4-FFF2-40B4-BE49-F238E27FC236}">
                  <a16:creationId xmlns:a16="http://schemas.microsoft.com/office/drawing/2014/main" id="{DEAF29C3-7E3A-9DFF-B751-0B0D80F2C3D2}"/>
                </a:ext>
              </a:extLst>
            </p:cNvPr>
            <p:cNvSpPr/>
            <p:nvPr/>
          </p:nvSpPr>
          <p:spPr>
            <a:xfrm>
              <a:off x="0" y="25"/>
              <a:ext cx="4224954" cy="230096"/>
            </a:xfrm>
            <a:custGeom>
              <a:avLst/>
              <a:gdLst/>
              <a:ahLst/>
              <a:cxnLst/>
              <a:rect l="l" t="t" r="r" b="b"/>
              <a:pathLst>
                <a:path w="490220" h="230504">
                  <a:moveTo>
                    <a:pt x="489635" y="0"/>
                  </a:moveTo>
                  <a:lnTo>
                    <a:pt x="0" y="0"/>
                  </a:lnTo>
                  <a:lnTo>
                    <a:pt x="0" y="230339"/>
                  </a:lnTo>
                  <a:lnTo>
                    <a:pt x="489635" y="230339"/>
                  </a:lnTo>
                  <a:lnTo>
                    <a:pt x="48963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文本框 13"/>
          <p:cNvSpPr txBox="1"/>
          <p:nvPr/>
        </p:nvSpPr>
        <p:spPr>
          <a:xfrm>
            <a:off x="15855" y="616828"/>
            <a:ext cx="5734090" cy="25749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1400" b="1" spc="-10" dirty="0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p0f -</a:t>
            </a:r>
            <a:r>
              <a:rPr lang="en-US" altLang="zh-CN" sz="1400" b="1" spc="-10" dirty="0" err="1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i</a:t>
            </a:r>
            <a:r>
              <a:rPr lang="en-US" altLang="zh-CN" sz="1400" b="1" spc="-10" dirty="0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 eth0	    </a:t>
            </a:r>
            <a:r>
              <a:rPr lang="zh-CN" altLang="en-US" sz="1400" b="1" spc="-10" dirty="0">
                <a:latin typeface="华文中宋" panose="02010600040101010101" pitchFamily="2" charset="-122"/>
                <a:ea typeface="华文中宋" panose="02010600040101010101" pitchFamily="2" charset="-122"/>
              </a:rPr>
              <a:t>嗅探流经</a:t>
            </a:r>
            <a:r>
              <a:rPr lang="en-US" altLang="zh-CN" sz="1400" b="1" spc="-10" dirty="0">
                <a:latin typeface="华文中宋" panose="02010600040101010101" pitchFamily="2" charset="-122"/>
                <a:ea typeface="华文中宋" panose="02010600040101010101" pitchFamily="2" charset="-122"/>
              </a:rPr>
              <a:t>eth0</a:t>
            </a:r>
            <a:r>
              <a:rPr lang="zh-CN" altLang="en-US" sz="1400" b="1" spc="-10" dirty="0">
                <a:latin typeface="华文中宋" panose="02010600040101010101" pitchFamily="2" charset="-122"/>
                <a:ea typeface="华文中宋" panose="02010600040101010101" pitchFamily="2" charset="-122"/>
              </a:rPr>
              <a:t>接口的流量来识别连接双方的指纹信息</a:t>
            </a:r>
            <a:endParaRPr lang="en-US" altLang="zh-CN" sz="1400" b="1" spc="-10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grpSp>
        <p:nvGrpSpPr>
          <p:cNvPr id="38" name="组合 37">
            <a:extLst>
              <a:ext uri="{FF2B5EF4-FFF2-40B4-BE49-F238E27FC236}">
                <a16:creationId xmlns:a16="http://schemas.microsoft.com/office/drawing/2014/main" id="{A7EB8AC5-0376-9EC9-EA82-4916A6143EED}"/>
              </a:ext>
            </a:extLst>
          </p:cNvPr>
          <p:cNvGrpSpPr/>
          <p:nvPr/>
        </p:nvGrpSpPr>
        <p:grpSpPr>
          <a:xfrm>
            <a:off x="0" y="3141040"/>
            <a:ext cx="5760453" cy="99060"/>
            <a:chOff x="0" y="3141040"/>
            <a:chExt cx="5760453" cy="99060"/>
          </a:xfrm>
        </p:grpSpPr>
        <p:sp>
          <p:nvSpPr>
            <p:cNvPr id="12" name="object 16">
              <a:extLst>
                <a:ext uri="{FF2B5EF4-FFF2-40B4-BE49-F238E27FC236}">
                  <a16:creationId xmlns:a16="http://schemas.microsoft.com/office/drawing/2014/main" id="{F4D7A426-5F11-987F-D6ED-C3D25EBBC37E}"/>
                </a:ext>
              </a:extLst>
            </p:cNvPr>
            <p:cNvSpPr/>
            <p:nvPr/>
          </p:nvSpPr>
          <p:spPr>
            <a:xfrm>
              <a:off x="0" y="3141040"/>
              <a:ext cx="3456304" cy="99060"/>
            </a:xfrm>
            <a:custGeom>
              <a:avLst/>
              <a:gdLst/>
              <a:ahLst/>
              <a:cxnLst/>
              <a:rect l="l" t="t" r="r" b="b"/>
              <a:pathLst>
                <a:path w="3456304" h="99060">
                  <a:moveTo>
                    <a:pt x="3456038" y="0"/>
                  </a:moveTo>
                  <a:lnTo>
                    <a:pt x="2016036" y="0"/>
                  </a:lnTo>
                  <a:lnTo>
                    <a:pt x="0" y="0"/>
                  </a:lnTo>
                  <a:lnTo>
                    <a:pt x="0" y="98983"/>
                  </a:lnTo>
                  <a:lnTo>
                    <a:pt x="2016036" y="98983"/>
                  </a:lnTo>
                  <a:lnTo>
                    <a:pt x="3456038" y="98983"/>
                  </a:lnTo>
                  <a:lnTo>
                    <a:pt x="345603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7">
              <a:extLst>
                <a:ext uri="{FF2B5EF4-FFF2-40B4-BE49-F238E27FC236}">
                  <a16:creationId xmlns:a16="http://schemas.microsoft.com/office/drawing/2014/main" id="{CE801297-C382-331E-FCA9-C5BABC976435}"/>
                </a:ext>
              </a:extLst>
            </p:cNvPr>
            <p:cNvSpPr/>
            <p:nvPr/>
          </p:nvSpPr>
          <p:spPr>
            <a:xfrm>
              <a:off x="3456038" y="3141040"/>
              <a:ext cx="2304415" cy="99060"/>
            </a:xfrm>
            <a:custGeom>
              <a:avLst/>
              <a:gdLst/>
              <a:ahLst/>
              <a:cxnLst/>
              <a:rect l="l" t="t" r="r" b="b"/>
              <a:pathLst>
                <a:path w="2304415" h="99060">
                  <a:moveTo>
                    <a:pt x="2303957" y="0"/>
                  </a:moveTo>
                  <a:lnTo>
                    <a:pt x="1958378" y="0"/>
                  </a:lnTo>
                  <a:lnTo>
                    <a:pt x="0" y="0"/>
                  </a:lnTo>
                  <a:lnTo>
                    <a:pt x="0" y="98983"/>
                  </a:lnTo>
                  <a:lnTo>
                    <a:pt x="1958378" y="98983"/>
                  </a:lnTo>
                  <a:lnTo>
                    <a:pt x="2303957" y="98983"/>
                  </a:lnTo>
                  <a:lnTo>
                    <a:pt x="2303957" y="0"/>
                  </a:lnTo>
                  <a:close/>
                </a:path>
              </a:pathLst>
            </a:custGeom>
            <a:solidFill>
              <a:srgbClr val="003E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" name="object 16">
            <a:extLst>
              <a:ext uri="{FF2B5EF4-FFF2-40B4-BE49-F238E27FC236}">
                <a16:creationId xmlns:a16="http://schemas.microsoft.com/office/drawing/2014/main" id="{14D5ADD4-6BF3-4EE3-1B0A-3EB330E61781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2481897" y="3134998"/>
            <a:ext cx="553403" cy="8784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5"/>
              </a:spcBef>
            </a:pPr>
            <a:r>
              <a:rPr dirty="0"/>
              <a:t>2024</a:t>
            </a:r>
            <a:r>
              <a:rPr spc="-15" dirty="0"/>
              <a:t> </a:t>
            </a:r>
            <a:r>
              <a:rPr spc="-75" dirty="0">
                <a:latin typeface="华文中宋" panose="02010600040101010101" pitchFamily="2" charset="-122"/>
                <a:ea typeface="华文中宋" panose="02010600040101010101" pitchFamily="2" charset="-122"/>
                <a:cs typeface="宋体" panose="02010600030101010101" pitchFamily="2" charset="-122"/>
              </a:rPr>
              <a:t>年</a:t>
            </a:r>
            <a:r>
              <a:rPr spc="-7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spc="-75" dirty="0">
                <a:latin typeface="宋体" panose="02010600030101010101" pitchFamily="2" charset="-122"/>
                <a:cs typeface="宋体" panose="02010600030101010101" pitchFamily="2" charset="-122"/>
              </a:rPr>
              <a:t>6</a:t>
            </a:r>
            <a:r>
              <a:rPr spc="-10" dirty="0"/>
              <a:t> </a:t>
            </a:r>
            <a:r>
              <a:rPr spc="-75" dirty="0">
                <a:latin typeface="华文中宋" panose="02010600040101010101" pitchFamily="2" charset="-122"/>
                <a:ea typeface="华文中宋" panose="02010600040101010101" pitchFamily="2" charset="-122"/>
              </a:rPr>
              <a:t>月</a:t>
            </a:r>
            <a:r>
              <a:rPr spc="-70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altLang="zh-CN" dirty="0"/>
              <a:t>3</a:t>
            </a:r>
            <a:r>
              <a:rPr spc="-10" dirty="0"/>
              <a:t> </a:t>
            </a:r>
            <a:r>
              <a:rPr spc="-75" dirty="0">
                <a:latin typeface="华文中宋" panose="02010600040101010101" pitchFamily="2" charset="-122"/>
                <a:ea typeface="华文中宋" panose="02010600040101010101" pitchFamily="2" charset="-122"/>
              </a:rPr>
              <a:t>日</a:t>
            </a:r>
          </a:p>
        </p:txBody>
      </p:sp>
      <p:sp>
        <p:nvSpPr>
          <p:cNvPr id="35" name="object 18">
            <a:extLst>
              <a:ext uri="{FF2B5EF4-FFF2-40B4-BE49-F238E27FC236}">
                <a16:creationId xmlns:a16="http://schemas.microsoft.com/office/drawing/2014/main" id="{2B6B989C-EA3D-4CB7-24E5-4B53BDAFC771}"/>
              </a:ext>
            </a:extLst>
          </p:cNvPr>
          <p:cNvSpPr txBox="1"/>
          <p:nvPr/>
        </p:nvSpPr>
        <p:spPr>
          <a:xfrm>
            <a:off x="4470246" y="3134201"/>
            <a:ext cx="509905" cy="8784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>
            <a:defPPr>
              <a:defRPr kern="0"/>
            </a:defPPr>
            <a:lvl1pPr>
              <a:defRPr sz="500" b="0" i="0">
                <a:solidFill>
                  <a:schemeClr val="bg1"/>
                </a:solidFill>
                <a:latin typeface="宋体" panose="02010600030101010101" pitchFamily="2" charset="-122"/>
                <a:cs typeface="宋体" panose="02010600030101010101" pitchFamily="2" charset="-122"/>
              </a:defRPr>
            </a:lvl1pPr>
          </a:lstStyle>
          <a:p>
            <a:pPr marL="12700">
              <a:spcBef>
                <a:spcPts val="85"/>
              </a:spcBef>
            </a:pPr>
            <a:r>
              <a:rPr lang="en-US" altLang="zh-CN" spc="5" dirty="0">
                <a:latin typeface="华文中宋" panose="02010600040101010101" pitchFamily="2" charset="-122"/>
                <a:ea typeface="华文中宋" panose="02010600040101010101" pitchFamily="2" charset="-122"/>
              </a:rPr>
              <a:t>Web </a:t>
            </a:r>
            <a:r>
              <a:rPr lang="zh-CN" altLang="en-US" spc="5" dirty="0">
                <a:latin typeface="华文中宋" panose="02010600040101010101" pitchFamily="2" charset="-122"/>
                <a:ea typeface="华文中宋" panose="02010600040101010101" pitchFamily="2" charset="-122"/>
              </a:rPr>
              <a:t>扫描工具</a:t>
            </a:r>
          </a:p>
        </p:txBody>
      </p:sp>
      <p:sp>
        <p:nvSpPr>
          <p:cNvPr id="21" name="object 2">
            <a:extLst>
              <a:ext uri="{FF2B5EF4-FFF2-40B4-BE49-F238E27FC236}">
                <a16:creationId xmlns:a16="http://schemas.microsoft.com/office/drawing/2014/main" id="{C4FAB38B-D71C-560E-9723-1086B78A3939}"/>
              </a:ext>
            </a:extLst>
          </p:cNvPr>
          <p:cNvSpPr txBox="1"/>
          <p:nvPr/>
        </p:nvSpPr>
        <p:spPr>
          <a:xfrm>
            <a:off x="1315850" y="64159"/>
            <a:ext cx="1616480" cy="1041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kumimoji="0" lang="zh-CN" altLang="en-US" sz="600" b="1" i="0" u="none" strike="noStrike" kern="0" cap="none" spc="0" normalizeH="0" baseline="0" noProof="1">
                <a:solidFill>
                  <a:schemeClr val="bg1">
                    <a:lumMod val="6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宋体" panose="02010600030101010101" pitchFamily="2" charset="-122"/>
                <a:sym typeface="+mn-ea"/>
              </a:rPr>
              <a:t>目录</a:t>
            </a:r>
            <a:r>
              <a:rPr lang="en-US" altLang="zh-CN" sz="600" b="1" dirty="0">
                <a:solidFill>
                  <a:schemeClr val="bg1">
                    <a:lumMod val="6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宋体" panose="02010600030101010101" pitchFamily="2" charset="-122"/>
                <a:sym typeface="+mn-ea"/>
              </a:rPr>
              <a:t>   </a:t>
            </a:r>
            <a:r>
              <a:rPr lang="zh-CN" altLang="en-US" sz="600" b="1" dirty="0">
                <a:solidFill>
                  <a:schemeClr val="bg2"/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扫描工具   </a:t>
            </a:r>
            <a:r>
              <a:rPr lang="zh-CN" altLang="en-US" sz="600" b="1" kern="0" dirty="0">
                <a:solidFill>
                  <a:schemeClr val="bg1">
                    <a:lumMod val="6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加密算法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30A405A6-DCBB-DF67-927F-17E17D5EF76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39845"/>
          <a:stretch/>
        </p:blipFill>
        <p:spPr>
          <a:xfrm>
            <a:off x="397738" y="1039448"/>
            <a:ext cx="2273568" cy="1879981"/>
          </a:xfrm>
          <a:prstGeom prst="roundRect">
            <a:avLst>
              <a:gd name="adj" fmla="val 8354"/>
            </a:avLst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07036DF7-736C-5AC5-43E7-464A9CFB4BBC}"/>
              </a:ext>
            </a:extLst>
          </p:cNvPr>
          <p:cNvSpPr txBox="1"/>
          <p:nvPr/>
        </p:nvSpPr>
        <p:spPr>
          <a:xfrm>
            <a:off x="2903214" y="1308538"/>
            <a:ext cx="269471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200" b="1" dirty="0">
                <a:latin typeface="+mn-ea"/>
              </a:rPr>
              <a:t>客户主机</a:t>
            </a:r>
            <a:endParaRPr lang="en-US" altLang="zh-CN" sz="1200" b="1" dirty="0">
              <a:latin typeface="+mn-ea"/>
            </a:endParaRPr>
          </a:p>
          <a:p>
            <a:pPr marL="288000" indent="-171450">
              <a:buFont typeface="Arial" panose="020B0604020202020204" pitchFamily="34" charset="0"/>
              <a:buChar char="•"/>
            </a:pPr>
            <a:r>
              <a:rPr lang="zh-CN" altLang="en-US" sz="1000" dirty="0">
                <a:solidFill>
                  <a:schemeClr val="bg1">
                    <a:lumMod val="75000"/>
                  </a:schemeClr>
                </a:solidFill>
                <a:latin typeface="+mn-ea"/>
              </a:rPr>
              <a:t>ip为192.168.215.128</a:t>
            </a:r>
            <a:endParaRPr lang="en-US" altLang="zh-CN" sz="1000" dirty="0">
              <a:solidFill>
                <a:schemeClr val="bg1">
                  <a:lumMod val="75000"/>
                </a:schemeClr>
              </a:solidFill>
              <a:latin typeface="+mn-ea"/>
            </a:endParaRPr>
          </a:p>
          <a:p>
            <a:pPr marL="288000" indent="-171450">
              <a:buFont typeface="Arial" panose="020B0604020202020204" pitchFamily="34" charset="0"/>
              <a:buChar char="•"/>
            </a:pPr>
            <a:r>
              <a:rPr lang="zh-CN" altLang="en-US" sz="1000" dirty="0">
                <a:solidFill>
                  <a:schemeClr val="bg1">
                    <a:lumMod val="75000"/>
                  </a:schemeClr>
                </a:solidFill>
                <a:latin typeface="+mn-ea"/>
              </a:rPr>
              <a:t>端口号为42122</a:t>
            </a:r>
            <a:endParaRPr lang="en-US" altLang="zh-CN" sz="1000" dirty="0">
              <a:solidFill>
                <a:schemeClr val="bg1">
                  <a:lumMod val="75000"/>
                </a:schemeClr>
              </a:solidFill>
              <a:latin typeface="+mn-ea"/>
            </a:endParaRPr>
          </a:p>
          <a:p>
            <a:pPr marL="288000" indent="-171450">
              <a:buFont typeface="Arial" panose="020B0604020202020204" pitchFamily="34" charset="0"/>
              <a:buChar char="•"/>
            </a:pPr>
            <a:r>
              <a:rPr lang="zh-CN" altLang="en-US" sz="1000" dirty="0">
                <a:solidFill>
                  <a:schemeClr val="bg1">
                    <a:lumMod val="75000"/>
                  </a:schemeClr>
                </a:solidFill>
                <a:latin typeface="+mn-ea"/>
              </a:rPr>
              <a:t>操作系统为Linux 2.2.x-3.x</a:t>
            </a:r>
            <a:endParaRPr lang="en-US" altLang="zh-CN" sz="1000" dirty="0">
              <a:solidFill>
                <a:schemeClr val="bg1">
                  <a:lumMod val="75000"/>
                </a:schemeClr>
              </a:solidFill>
              <a:latin typeface="+mn-ea"/>
            </a:endParaRPr>
          </a:p>
          <a:p>
            <a:r>
              <a:rPr lang="zh-CN" altLang="en-US" sz="1200" b="1" dirty="0">
                <a:latin typeface="+mn-ea"/>
              </a:rPr>
              <a:t>访问主机</a:t>
            </a:r>
            <a:endParaRPr lang="en-US" altLang="zh-CN" sz="1200" b="1" dirty="0">
              <a:latin typeface="+mn-ea"/>
            </a:endParaRPr>
          </a:p>
          <a:p>
            <a:pPr marL="288000" indent="-171450">
              <a:buFont typeface="Arial" panose="020B0604020202020204" pitchFamily="34" charset="0"/>
              <a:buChar char="•"/>
            </a:pPr>
            <a:r>
              <a:rPr lang="zh-CN" altLang="en-US" sz="1000" dirty="0">
                <a:solidFill>
                  <a:schemeClr val="bg1">
                    <a:lumMod val="75000"/>
                  </a:schemeClr>
                </a:solidFill>
                <a:latin typeface="+mn-ea"/>
              </a:rPr>
              <a:t>ip为120.253.253.33</a:t>
            </a:r>
            <a:endParaRPr lang="en-US" altLang="zh-CN" sz="1000" dirty="0">
              <a:solidFill>
                <a:schemeClr val="bg1">
                  <a:lumMod val="75000"/>
                </a:schemeClr>
              </a:solidFill>
              <a:latin typeface="+mn-ea"/>
            </a:endParaRPr>
          </a:p>
          <a:p>
            <a:pPr marL="288000" indent="-171450">
              <a:buFont typeface="Arial" panose="020B0604020202020204" pitchFamily="34" charset="0"/>
              <a:buChar char="•"/>
            </a:pPr>
            <a:r>
              <a:rPr lang="zh-CN" altLang="en-US" sz="1000" dirty="0">
                <a:solidFill>
                  <a:schemeClr val="bg1">
                    <a:lumMod val="75000"/>
                  </a:schemeClr>
                </a:solidFill>
                <a:latin typeface="+mn-ea"/>
              </a:rPr>
              <a:t>端口号为443</a:t>
            </a:r>
            <a:endParaRPr lang="en-US" altLang="zh-CN" sz="1000" dirty="0">
              <a:solidFill>
                <a:schemeClr val="bg1">
                  <a:lumMod val="75000"/>
                </a:schemeClr>
              </a:solidFill>
              <a:latin typeface="+mn-ea"/>
            </a:endParaRPr>
          </a:p>
          <a:p>
            <a:pPr marL="288000" indent="-171450">
              <a:buFont typeface="Arial" panose="020B0604020202020204" pitchFamily="34" charset="0"/>
              <a:buChar char="•"/>
            </a:pPr>
            <a:r>
              <a:rPr lang="zh-CN" altLang="en-US" sz="1000" dirty="0">
                <a:solidFill>
                  <a:schemeClr val="bg1">
                    <a:lumMod val="75000"/>
                  </a:schemeClr>
                </a:solidFill>
                <a:latin typeface="+mn-ea"/>
              </a:rPr>
              <a:t>操作系统未识别</a:t>
            </a:r>
            <a:endParaRPr lang="en-US" altLang="zh-CN" sz="1000" dirty="0">
              <a:solidFill>
                <a:schemeClr val="bg1">
                  <a:lumMod val="75000"/>
                </a:schemeClr>
              </a:solidFill>
              <a:latin typeface="+mn-ea"/>
            </a:endParaRPr>
          </a:p>
          <a:p>
            <a:r>
              <a:rPr lang="zh-CN" altLang="en-US" sz="1200" b="1" dirty="0">
                <a:latin typeface="+mn-ea"/>
              </a:rPr>
              <a:t>最大传输单元（MTU）为1500字节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0917210C-D3C3-D593-A9B7-18490591465E}"/>
              </a:ext>
            </a:extLst>
          </p:cNvPr>
          <p:cNvSpPr txBox="1"/>
          <p:nvPr/>
        </p:nvSpPr>
        <p:spPr>
          <a:xfrm>
            <a:off x="2882900" y="1022935"/>
            <a:ext cx="275168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200" b="1" dirty="0">
                <a:latin typeface="+mn-ea"/>
              </a:rPr>
              <a:t>从输出中获得信息</a:t>
            </a:r>
            <a:endParaRPr lang="en-US" altLang="zh-CN" sz="1200" b="1" dirty="0">
              <a:latin typeface="+mn-ea"/>
            </a:endParaRPr>
          </a:p>
        </p:txBody>
      </p: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FA8C91C1-36C6-D584-CC49-36D466A701B1}"/>
              </a:ext>
            </a:extLst>
          </p:cNvPr>
          <p:cNvGrpSpPr/>
          <p:nvPr/>
        </p:nvGrpSpPr>
        <p:grpSpPr>
          <a:xfrm>
            <a:off x="825500" y="-646809"/>
            <a:ext cx="2648218" cy="516634"/>
            <a:chOff x="825500" y="-646809"/>
            <a:chExt cx="2648218" cy="516634"/>
          </a:xfrm>
        </p:grpSpPr>
        <p:sp>
          <p:nvSpPr>
            <p:cNvPr id="20" name="椭圆 19">
              <a:extLst>
                <a:ext uri="{FF2B5EF4-FFF2-40B4-BE49-F238E27FC236}">
                  <a16:creationId xmlns:a16="http://schemas.microsoft.com/office/drawing/2014/main" id="{EA2908F3-7E5F-02C7-3A17-B9CF36E863B5}"/>
                </a:ext>
              </a:extLst>
            </p:cNvPr>
            <p:cNvSpPr/>
            <p:nvPr/>
          </p:nvSpPr>
          <p:spPr>
            <a:xfrm>
              <a:off x="825500" y="-434975"/>
              <a:ext cx="304800" cy="304800"/>
            </a:xfrm>
            <a:prstGeom prst="ellipse">
              <a:avLst/>
            </a:prstGeom>
            <a:solidFill>
              <a:srgbClr val="003E87"/>
            </a:solidFill>
          </p:spPr>
          <p:txBody>
            <a:bodyPr wrap="square" lIns="0" tIns="0" rIns="0" bIns="0" rtlCol="0"/>
            <a:lstStyle/>
            <a:p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2" name="椭圆 21">
              <a:extLst>
                <a:ext uri="{FF2B5EF4-FFF2-40B4-BE49-F238E27FC236}">
                  <a16:creationId xmlns:a16="http://schemas.microsoft.com/office/drawing/2014/main" id="{2C819CD5-4922-F28E-D44E-E4E517B1D784}"/>
                </a:ext>
              </a:extLst>
            </p:cNvPr>
            <p:cNvSpPr/>
            <p:nvPr/>
          </p:nvSpPr>
          <p:spPr>
            <a:xfrm>
              <a:off x="1294184" y="-434975"/>
              <a:ext cx="304800" cy="304800"/>
            </a:xfrm>
            <a:prstGeom prst="ellipse">
              <a:avLst/>
            </a:prstGeom>
            <a:solidFill>
              <a:srgbClr val="E2F0D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椭圆 22">
              <a:extLst>
                <a:ext uri="{FF2B5EF4-FFF2-40B4-BE49-F238E27FC236}">
                  <a16:creationId xmlns:a16="http://schemas.microsoft.com/office/drawing/2014/main" id="{131364C0-4669-FB38-49DB-12B4F42F33F6}"/>
                </a:ext>
              </a:extLst>
            </p:cNvPr>
            <p:cNvSpPr/>
            <p:nvPr/>
          </p:nvSpPr>
          <p:spPr>
            <a:xfrm>
              <a:off x="1762868" y="-434975"/>
              <a:ext cx="304800" cy="304800"/>
            </a:xfrm>
            <a:prstGeom prst="ellipse">
              <a:avLst/>
            </a:prstGeom>
            <a:solidFill>
              <a:srgbClr val="FFEBB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椭圆 23">
              <a:extLst>
                <a:ext uri="{FF2B5EF4-FFF2-40B4-BE49-F238E27FC236}">
                  <a16:creationId xmlns:a16="http://schemas.microsoft.com/office/drawing/2014/main" id="{15500D10-BB01-16AE-00E3-5D122DCA8F90}"/>
                </a:ext>
              </a:extLst>
            </p:cNvPr>
            <p:cNvSpPr/>
            <p:nvPr/>
          </p:nvSpPr>
          <p:spPr>
            <a:xfrm>
              <a:off x="2231552" y="-434975"/>
              <a:ext cx="304800" cy="304800"/>
            </a:xfrm>
            <a:prstGeom prst="ellipse">
              <a:avLst/>
            </a:prstGeom>
            <a:solidFill>
              <a:srgbClr val="FEE8D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椭圆 25">
              <a:extLst>
                <a:ext uri="{FF2B5EF4-FFF2-40B4-BE49-F238E27FC236}">
                  <a16:creationId xmlns:a16="http://schemas.microsoft.com/office/drawing/2014/main" id="{CC11E8E2-4780-1EAF-7D3E-C83BD65E33C2}"/>
                </a:ext>
              </a:extLst>
            </p:cNvPr>
            <p:cNvSpPr/>
            <p:nvPr/>
          </p:nvSpPr>
          <p:spPr>
            <a:xfrm>
              <a:off x="2700236" y="-434975"/>
              <a:ext cx="304800" cy="3048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椭圆 31">
              <a:extLst>
                <a:ext uri="{FF2B5EF4-FFF2-40B4-BE49-F238E27FC236}">
                  <a16:creationId xmlns:a16="http://schemas.microsoft.com/office/drawing/2014/main" id="{03067C34-294C-D7FA-1FF7-F5058089CB0C}"/>
                </a:ext>
              </a:extLst>
            </p:cNvPr>
            <p:cNvSpPr/>
            <p:nvPr/>
          </p:nvSpPr>
          <p:spPr>
            <a:xfrm>
              <a:off x="3168918" y="-434975"/>
              <a:ext cx="304800" cy="3048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椭圆 32">
              <a:extLst>
                <a:ext uri="{FF2B5EF4-FFF2-40B4-BE49-F238E27FC236}">
                  <a16:creationId xmlns:a16="http://schemas.microsoft.com/office/drawing/2014/main" id="{E83F0ADB-4850-67AC-E8D6-84EE8775E429}"/>
                </a:ext>
              </a:extLst>
            </p:cNvPr>
            <p:cNvSpPr/>
            <p:nvPr/>
          </p:nvSpPr>
          <p:spPr>
            <a:xfrm>
              <a:off x="1762868" y="-646809"/>
              <a:ext cx="304800" cy="304800"/>
            </a:xfrm>
            <a:prstGeom prst="ellipse">
              <a:avLst/>
            </a:prstGeom>
            <a:solidFill>
              <a:srgbClr val="BF9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" name="椭圆 33">
              <a:extLst>
                <a:ext uri="{FF2B5EF4-FFF2-40B4-BE49-F238E27FC236}">
                  <a16:creationId xmlns:a16="http://schemas.microsoft.com/office/drawing/2014/main" id="{8611DC0B-1ACB-7803-5CB1-E1A8BDC6925D}"/>
                </a:ext>
              </a:extLst>
            </p:cNvPr>
            <p:cNvSpPr/>
            <p:nvPr/>
          </p:nvSpPr>
          <p:spPr>
            <a:xfrm>
              <a:off x="2231552" y="-646809"/>
              <a:ext cx="304800" cy="304800"/>
            </a:xfrm>
            <a:prstGeom prst="ellipse">
              <a:avLst/>
            </a:prstGeom>
            <a:solidFill>
              <a:srgbClr val="BD642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3" name="椭圆 42">
              <a:extLst>
                <a:ext uri="{FF2B5EF4-FFF2-40B4-BE49-F238E27FC236}">
                  <a16:creationId xmlns:a16="http://schemas.microsoft.com/office/drawing/2014/main" id="{A8F5F333-D8A6-9FD2-4165-3158CD0BFAE5}"/>
                </a:ext>
              </a:extLst>
            </p:cNvPr>
            <p:cNvSpPr/>
            <p:nvPr/>
          </p:nvSpPr>
          <p:spPr>
            <a:xfrm>
              <a:off x="1294184" y="-646809"/>
              <a:ext cx="304800" cy="304800"/>
            </a:xfrm>
            <a:prstGeom prst="ellipse">
              <a:avLst/>
            </a:prstGeom>
            <a:solidFill>
              <a:srgbClr val="54823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4" name="object 21">
            <a:extLst>
              <a:ext uri="{FF2B5EF4-FFF2-40B4-BE49-F238E27FC236}">
                <a16:creationId xmlns:a16="http://schemas.microsoft.com/office/drawing/2014/main" id="{C28D0D15-8990-1EFB-857D-B324CDB6D5F0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xfrm>
            <a:off x="5288320" y="3150928"/>
            <a:ext cx="423670" cy="83997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39370">
              <a:lnSpc>
                <a:spcPct val="100000"/>
              </a:lnSpc>
              <a:spcBef>
                <a:spcPts val="55"/>
              </a:spcBef>
            </a:pPr>
            <a:fld id="{81D60167-4931-47E6-BA6A-407CBD079E47}" type="slidenum">
              <a:rPr dirty="0"/>
              <a:t>14</a:t>
            </a:fld>
            <a:r>
              <a:rPr spc="-10" dirty="0"/>
              <a:t> </a:t>
            </a:r>
            <a:r>
              <a:rPr dirty="0"/>
              <a:t>/</a:t>
            </a:r>
            <a:r>
              <a:rPr spc="-5" dirty="0"/>
              <a:t> </a:t>
            </a:r>
            <a:r>
              <a:rPr lang="en-US" spc="-25" dirty="0"/>
              <a:t>30</a:t>
            </a:r>
            <a:endParaRPr spc="-25" dirty="0"/>
          </a:p>
        </p:txBody>
      </p:sp>
    </p:spTree>
    <p:extLst>
      <p:ext uri="{BB962C8B-B14F-4D97-AF65-F5344CB8AC3E}">
        <p14:creationId xmlns:p14="http://schemas.microsoft.com/office/powerpoint/2010/main" val="42532159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2C260C6A-1CDB-9F27-8D31-C16D72D934A5}"/>
              </a:ext>
            </a:extLst>
          </p:cNvPr>
          <p:cNvSpPr/>
          <p:nvPr/>
        </p:nvSpPr>
        <p:spPr>
          <a:xfrm>
            <a:off x="131218" y="815807"/>
            <a:ext cx="5503364" cy="2200400"/>
          </a:xfrm>
          <a:prstGeom prst="roundRect">
            <a:avLst/>
          </a:prstGeom>
          <a:solidFill>
            <a:srgbClr val="FFFF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7" name="小标题">
            <a:extLst>
              <a:ext uri="{FF2B5EF4-FFF2-40B4-BE49-F238E27FC236}">
                <a16:creationId xmlns:a16="http://schemas.microsoft.com/office/drawing/2014/main" id="{92CF336A-CD11-A628-6453-9B3BAE3D7BEB}"/>
              </a:ext>
            </a:extLst>
          </p:cNvPr>
          <p:cNvGrpSpPr/>
          <p:nvPr/>
        </p:nvGrpSpPr>
        <p:grpSpPr>
          <a:xfrm>
            <a:off x="0" y="222731"/>
            <a:ext cx="5765800" cy="272040"/>
            <a:chOff x="0" y="222730"/>
            <a:chExt cx="5765800" cy="351157"/>
          </a:xfrm>
        </p:grpSpPr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230361"/>
              <a:ext cx="5765800" cy="343526"/>
            </a:xfrm>
            <a:prstGeom prst="rect">
              <a:avLst/>
            </a:prstGeom>
          </p:spPr>
        </p:pic>
        <p:sp>
          <p:nvSpPr>
            <p:cNvPr id="11" name="object 11"/>
            <p:cNvSpPr txBox="1"/>
            <p:nvPr/>
          </p:nvSpPr>
          <p:spPr>
            <a:xfrm>
              <a:off x="196810" y="222730"/>
              <a:ext cx="1688535" cy="287206"/>
            </a:xfrm>
            <a:prstGeom prst="rect">
              <a:avLst/>
            </a:prstGeom>
          </p:spPr>
          <p:txBody>
            <a:bodyPr vert="horz" wrap="square" lIns="0" tIns="17145" rIns="0" bIns="0" rtlCol="0">
              <a:spAutoFit/>
            </a:bodyPr>
            <a:lstStyle/>
            <a:p>
              <a:pPr marL="12700">
                <a:lnSpc>
                  <a:spcPts val="1615"/>
                </a:lnSpc>
                <a:spcBef>
                  <a:spcPts val="135"/>
                </a:spcBef>
              </a:pPr>
              <a:r>
                <a:rPr lang="en-US" altLang="zh-CN" sz="1400" b="1" spc="-15" dirty="0">
                  <a:solidFill>
                    <a:srgbClr val="FFFFFF"/>
                  </a:solidFill>
                  <a:latin typeface="华文中宋" panose="02010600040101010101" pitchFamily="2" charset="-122"/>
                  <a:ea typeface="华文中宋" panose="02010600040101010101" pitchFamily="2" charset="-122"/>
                  <a:cs typeface="宋体" panose="02010600030101010101" pitchFamily="2" charset="-122"/>
                </a:rPr>
                <a:t>P0f——</a:t>
              </a:r>
              <a:r>
                <a:rPr lang="zh-CN" altLang="en-US" sz="1400" b="1" spc="-15" dirty="0">
                  <a:solidFill>
                    <a:srgbClr val="FFFFFF"/>
                  </a:solidFill>
                  <a:latin typeface="华文中宋" panose="02010600040101010101" pitchFamily="2" charset="-122"/>
                  <a:ea typeface="华文中宋" panose="02010600040101010101" pitchFamily="2" charset="-122"/>
                  <a:cs typeface="宋体" panose="02010600030101010101" pitchFamily="2" charset="-122"/>
                </a:rPr>
                <a:t>抓包分析</a:t>
              </a:r>
              <a:endParaRPr lang="zh-CN" altLang="en-US" sz="800" b="1" dirty="0">
                <a:solidFill>
                  <a:srgbClr val="FFFFFF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Georgia" panose="02040502050405020303"/>
              </a:endParaRPr>
            </a:p>
          </p:txBody>
        </p:sp>
      </p:grpSp>
      <p:grpSp>
        <p:nvGrpSpPr>
          <p:cNvPr id="36" name="页眉">
            <a:extLst>
              <a:ext uri="{FF2B5EF4-FFF2-40B4-BE49-F238E27FC236}">
                <a16:creationId xmlns:a16="http://schemas.microsoft.com/office/drawing/2014/main" id="{28012C64-F0D6-E544-5069-F6F8BA9B7600}"/>
              </a:ext>
            </a:extLst>
          </p:cNvPr>
          <p:cNvGrpSpPr/>
          <p:nvPr/>
        </p:nvGrpSpPr>
        <p:grpSpPr>
          <a:xfrm>
            <a:off x="0" y="25"/>
            <a:ext cx="5762645" cy="230504"/>
            <a:chOff x="0" y="25"/>
            <a:chExt cx="5762645" cy="230504"/>
          </a:xfrm>
        </p:grpSpPr>
        <p:sp>
          <p:nvSpPr>
            <p:cNvPr id="4" name="object 4"/>
            <p:cNvSpPr/>
            <p:nvPr/>
          </p:nvSpPr>
          <p:spPr>
            <a:xfrm>
              <a:off x="4115226" y="25"/>
              <a:ext cx="490220" cy="230504"/>
            </a:xfrm>
            <a:custGeom>
              <a:avLst/>
              <a:gdLst/>
              <a:ahLst/>
              <a:cxnLst/>
              <a:rect l="l" t="t" r="r" b="b"/>
              <a:pathLst>
                <a:path w="490220" h="230504">
                  <a:moveTo>
                    <a:pt x="489635" y="0"/>
                  </a:moveTo>
                  <a:lnTo>
                    <a:pt x="0" y="0"/>
                  </a:lnTo>
                  <a:lnTo>
                    <a:pt x="0" y="230339"/>
                  </a:lnTo>
                  <a:lnTo>
                    <a:pt x="489635" y="230339"/>
                  </a:lnTo>
                  <a:lnTo>
                    <a:pt x="48963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604862" y="25"/>
              <a:ext cx="777875" cy="230504"/>
            </a:xfrm>
            <a:custGeom>
              <a:avLst/>
              <a:gdLst/>
              <a:ahLst/>
              <a:cxnLst/>
              <a:rect l="l" t="t" r="r" b="b"/>
              <a:pathLst>
                <a:path w="777875" h="230504">
                  <a:moveTo>
                    <a:pt x="777570" y="0"/>
                  </a:moveTo>
                  <a:lnTo>
                    <a:pt x="0" y="0"/>
                  </a:lnTo>
                  <a:lnTo>
                    <a:pt x="0" y="230339"/>
                  </a:lnTo>
                  <a:lnTo>
                    <a:pt x="777570" y="230339"/>
                  </a:lnTo>
                  <a:lnTo>
                    <a:pt x="77757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698994" y="11545"/>
              <a:ext cx="589326" cy="207300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5382432" y="25"/>
              <a:ext cx="380213" cy="230504"/>
            </a:xfrm>
            <a:custGeom>
              <a:avLst/>
              <a:gdLst/>
              <a:ahLst/>
              <a:cxnLst/>
              <a:rect l="l" t="t" r="r" b="b"/>
              <a:pathLst>
                <a:path w="374650" h="230504">
                  <a:moveTo>
                    <a:pt x="374408" y="0"/>
                  </a:moveTo>
                  <a:lnTo>
                    <a:pt x="0" y="0"/>
                  </a:lnTo>
                  <a:lnTo>
                    <a:pt x="0" y="230339"/>
                  </a:lnTo>
                  <a:lnTo>
                    <a:pt x="374408" y="230339"/>
                  </a:lnTo>
                  <a:lnTo>
                    <a:pt x="37440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460232" y="3863"/>
              <a:ext cx="218818" cy="218818"/>
            </a:xfrm>
            <a:prstGeom prst="rect">
              <a:avLst/>
            </a:prstGeom>
          </p:spPr>
        </p:pic>
        <p:sp>
          <p:nvSpPr>
            <p:cNvPr id="30" name="object 4">
              <a:extLst>
                <a:ext uri="{FF2B5EF4-FFF2-40B4-BE49-F238E27FC236}">
                  <a16:creationId xmlns:a16="http://schemas.microsoft.com/office/drawing/2014/main" id="{DEAF29C3-7E3A-9DFF-B751-0B0D80F2C3D2}"/>
                </a:ext>
              </a:extLst>
            </p:cNvPr>
            <p:cNvSpPr/>
            <p:nvPr/>
          </p:nvSpPr>
          <p:spPr>
            <a:xfrm>
              <a:off x="0" y="25"/>
              <a:ext cx="4224954" cy="230096"/>
            </a:xfrm>
            <a:custGeom>
              <a:avLst/>
              <a:gdLst/>
              <a:ahLst/>
              <a:cxnLst/>
              <a:rect l="l" t="t" r="r" b="b"/>
              <a:pathLst>
                <a:path w="490220" h="230504">
                  <a:moveTo>
                    <a:pt x="489635" y="0"/>
                  </a:moveTo>
                  <a:lnTo>
                    <a:pt x="0" y="0"/>
                  </a:lnTo>
                  <a:lnTo>
                    <a:pt x="0" y="230339"/>
                  </a:lnTo>
                  <a:lnTo>
                    <a:pt x="489635" y="230339"/>
                  </a:lnTo>
                  <a:lnTo>
                    <a:pt x="48963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8" name="组合 37">
            <a:extLst>
              <a:ext uri="{FF2B5EF4-FFF2-40B4-BE49-F238E27FC236}">
                <a16:creationId xmlns:a16="http://schemas.microsoft.com/office/drawing/2014/main" id="{A7EB8AC5-0376-9EC9-EA82-4916A6143EED}"/>
              </a:ext>
            </a:extLst>
          </p:cNvPr>
          <p:cNvGrpSpPr/>
          <p:nvPr/>
        </p:nvGrpSpPr>
        <p:grpSpPr>
          <a:xfrm>
            <a:off x="0" y="3141040"/>
            <a:ext cx="5760453" cy="99060"/>
            <a:chOff x="0" y="3141040"/>
            <a:chExt cx="5760453" cy="99060"/>
          </a:xfrm>
        </p:grpSpPr>
        <p:sp>
          <p:nvSpPr>
            <p:cNvPr id="12" name="object 16">
              <a:extLst>
                <a:ext uri="{FF2B5EF4-FFF2-40B4-BE49-F238E27FC236}">
                  <a16:creationId xmlns:a16="http://schemas.microsoft.com/office/drawing/2014/main" id="{F4D7A426-5F11-987F-D6ED-C3D25EBBC37E}"/>
                </a:ext>
              </a:extLst>
            </p:cNvPr>
            <p:cNvSpPr/>
            <p:nvPr/>
          </p:nvSpPr>
          <p:spPr>
            <a:xfrm>
              <a:off x="0" y="3141040"/>
              <a:ext cx="3456304" cy="99060"/>
            </a:xfrm>
            <a:custGeom>
              <a:avLst/>
              <a:gdLst/>
              <a:ahLst/>
              <a:cxnLst/>
              <a:rect l="l" t="t" r="r" b="b"/>
              <a:pathLst>
                <a:path w="3456304" h="99060">
                  <a:moveTo>
                    <a:pt x="3456038" y="0"/>
                  </a:moveTo>
                  <a:lnTo>
                    <a:pt x="2016036" y="0"/>
                  </a:lnTo>
                  <a:lnTo>
                    <a:pt x="0" y="0"/>
                  </a:lnTo>
                  <a:lnTo>
                    <a:pt x="0" y="98983"/>
                  </a:lnTo>
                  <a:lnTo>
                    <a:pt x="2016036" y="98983"/>
                  </a:lnTo>
                  <a:lnTo>
                    <a:pt x="3456038" y="98983"/>
                  </a:lnTo>
                  <a:lnTo>
                    <a:pt x="345603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7">
              <a:extLst>
                <a:ext uri="{FF2B5EF4-FFF2-40B4-BE49-F238E27FC236}">
                  <a16:creationId xmlns:a16="http://schemas.microsoft.com/office/drawing/2014/main" id="{CE801297-C382-331E-FCA9-C5BABC976435}"/>
                </a:ext>
              </a:extLst>
            </p:cNvPr>
            <p:cNvSpPr/>
            <p:nvPr/>
          </p:nvSpPr>
          <p:spPr>
            <a:xfrm>
              <a:off x="3456038" y="3141040"/>
              <a:ext cx="2304415" cy="99060"/>
            </a:xfrm>
            <a:custGeom>
              <a:avLst/>
              <a:gdLst/>
              <a:ahLst/>
              <a:cxnLst/>
              <a:rect l="l" t="t" r="r" b="b"/>
              <a:pathLst>
                <a:path w="2304415" h="99060">
                  <a:moveTo>
                    <a:pt x="2303957" y="0"/>
                  </a:moveTo>
                  <a:lnTo>
                    <a:pt x="1958378" y="0"/>
                  </a:lnTo>
                  <a:lnTo>
                    <a:pt x="0" y="0"/>
                  </a:lnTo>
                  <a:lnTo>
                    <a:pt x="0" y="98983"/>
                  </a:lnTo>
                  <a:lnTo>
                    <a:pt x="1958378" y="98983"/>
                  </a:lnTo>
                  <a:lnTo>
                    <a:pt x="2303957" y="98983"/>
                  </a:lnTo>
                  <a:lnTo>
                    <a:pt x="2303957" y="0"/>
                  </a:lnTo>
                  <a:close/>
                </a:path>
              </a:pathLst>
            </a:custGeom>
            <a:solidFill>
              <a:srgbClr val="003E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" name="object 16">
            <a:extLst>
              <a:ext uri="{FF2B5EF4-FFF2-40B4-BE49-F238E27FC236}">
                <a16:creationId xmlns:a16="http://schemas.microsoft.com/office/drawing/2014/main" id="{14D5ADD4-6BF3-4EE3-1B0A-3EB330E61781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2481897" y="3134998"/>
            <a:ext cx="553403" cy="8784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5"/>
              </a:spcBef>
            </a:pPr>
            <a:r>
              <a:rPr dirty="0"/>
              <a:t>2024</a:t>
            </a:r>
            <a:r>
              <a:rPr spc="-15" dirty="0"/>
              <a:t> </a:t>
            </a:r>
            <a:r>
              <a:rPr spc="-75" dirty="0">
                <a:latin typeface="华文中宋" panose="02010600040101010101" pitchFamily="2" charset="-122"/>
                <a:ea typeface="华文中宋" panose="02010600040101010101" pitchFamily="2" charset="-122"/>
                <a:cs typeface="宋体" panose="02010600030101010101" pitchFamily="2" charset="-122"/>
              </a:rPr>
              <a:t>年</a:t>
            </a:r>
            <a:r>
              <a:rPr spc="-7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spc="-75" dirty="0">
                <a:latin typeface="宋体" panose="02010600030101010101" pitchFamily="2" charset="-122"/>
                <a:cs typeface="宋体" panose="02010600030101010101" pitchFamily="2" charset="-122"/>
              </a:rPr>
              <a:t>6</a:t>
            </a:r>
            <a:r>
              <a:rPr spc="-10" dirty="0"/>
              <a:t> </a:t>
            </a:r>
            <a:r>
              <a:rPr spc="-75" dirty="0">
                <a:latin typeface="华文中宋" panose="02010600040101010101" pitchFamily="2" charset="-122"/>
                <a:ea typeface="华文中宋" panose="02010600040101010101" pitchFamily="2" charset="-122"/>
              </a:rPr>
              <a:t>月</a:t>
            </a:r>
            <a:r>
              <a:rPr spc="-70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altLang="zh-CN" dirty="0"/>
              <a:t>3</a:t>
            </a:r>
            <a:r>
              <a:rPr spc="-10" dirty="0"/>
              <a:t> </a:t>
            </a:r>
            <a:r>
              <a:rPr spc="-75" dirty="0">
                <a:latin typeface="华文中宋" panose="02010600040101010101" pitchFamily="2" charset="-122"/>
                <a:ea typeface="华文中宋" panose="02010600040101010101" pitchFamily="2" charset="-122"/>
              </a:rPr>
              <a:t>日</a:t>
            </a:r>
          </a:p>
        </p:txBody>
      </p:sp>
      <p:sp>
        <p:nvSpPr>
          <p:cNvPr id="35" name="object 18">
            <a:extLst>
              <a:ext uri="{FF2B5EF4-FFF2-40B4-BE49-F238E27FC236}">
                <a16:creationId xmlns:a16="http://schemas.microsoft.com/office/drawing/2014/main" id="{2B6B989C-EA3D-4CB7-24E5-4B53BDAFC771}"/>
              </a:ext>
            </a:extLst>
          </p:cNvPr>
          <p:cNvSpPr txBox="1"/>
          <p:nvPr/>
        </p:nvSpPr>
        <p:spPr>
          <a:xfrm>
            <a:off x="4470246" y="3134201"/>
            <a:ext cx="509905" cy="8784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>
            <a:defPPr>
              <a:defRPr kern="0"/>
            </a:defPPr>
            <a:lvl1pPr>
              <a:defRPr sz="500" b="0" i="0">
                <a:solidFill>
                  <a:schemeClr val="bg1"/>
                </a:solidFill>
                <a:latin typeface="宋体" panose="02010600030101010101" pitchFamily="2" charset="-122"/>
                <a:cs typeface="宋体" panose="02010600030101010101" pitchFamily="2" charset="-122"/>
              </a:defRPr>
            </a:lvl1pPr>
          </a:lstStyle>
          <a:p>
            <a:pPr marL="12700">
              <a:spcBef>
                <a:spcPts val="85"/>
              </a:spcBef>
            </a:pPr>
            <a:r>
              <a:rPr lang="en-US" altLang="zh-CN" spc="5" dirty="0">
                <a:latin typeface="华文中宋" panose="02010600040101010101" pitchFamily="2" charset="-122"/>
                <a:ea typeface="华文中宋" panose="02010600040101010101" pitchFamily="2" charset="-122"/>
              </a:rPr>
              <a:t>Web </a:t>
            </a:r>
            <a:r>
              <a:rPr lang="zh-CN" altLang="en-US" spc="5" dirty="0">
                <a:latin typeface="华文中宋" panose="02010600040101010101" pitchFamily="2" charset="-122"/>
                <a:ea typeface="华文中宋" panose="02010600040101010101" pitchFamily="2" charset="-122"/>
              </a:rPr>
              <a:t>扫描工具</a:t>
            </a:r>
          </a:p>
        </p:txBody>
      </p:sp>
      <p:sp>
        <p:nvSpPr>
          <p:cNvPr id="21" name="object 2">
            <a:extLst>
              <a:ext uri="{FF2B5EF4-FFF2-40B4-BE49-F238E27FC236}">
                <a16:creationId xmlns:a16="http://schemas.microsoft.com/office/drawing/2014/main" id="{C4FAB38B-D71C-560E-9723-1086B78A3939}"/>
              </a:ext>
            </a:extLst>
          </p:cNvPr>
          <p:cNvSpPr txBox="1"/>
          <p:nvPr/>
        </p:nvSpPr>
        <p:spPr>
          <a:xfrm>
            <a:off x="1315850" y="64159"/>
            <a:ext cx="1616480" cy="1041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kumimoji="0" lang="zh-CN" altLang="en-US" sz="600" b="1" i="0" u="none" strike="noStrike" kern="0" cap="none" spc="0" normalizeH="0" baseline="0" noProof="1">
                <a:solidFill>
                  <a:schemeClr val="bg1">
                    <a:lumMod val="6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宋体" panose="02010600030101010101" pitchFamily="2" charset="-122"/>
                <a:sym typeface="+mn-ea"/>
              </a:rPr>
              <a:t>目录</a:t>
            </a:r>
            <a:r>
              <a:rPr lang="en-US" altLang="zh-CN" sz="600" b="1" dirty="0">
                <a:solidFill>
                  <a:schemeClr val="bg1">
                    <a:lumMod val="6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宋体" panose="02010600030101010101" pitchFamily="2" charset="-122"/>
                <a:sym typeface="+mn-ea"/>
              </a:rPr>
              <a:t>   </a:t>
            </a:r>
            <a:r>
              <a:rPr lang="zh-CN" altLang="en-US" sz="600" b="1" dirty="0">
                <a:solidFill>
                  <a:schemeClr val="bg2"/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扫描工具   </a:t>
            </a:r>
            <a:r>
              <a:rPr lang="zh-CN" altLang="en-US" sz="600" b="1" kern="0" dirty="0">
                <a:solidFill>
                  <a:schemeClr val="bg1">
                    <a:lumMod val="6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加密算法</a:t>
            </a: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229ABDCA-4916-E930-BF10-924C00834E87}"/>
              </a:ext>
            </a:extLst>
          </p:cNvPr>
          <p:cNvSpPr txBox="1"/>
          <p:nvPr/>
        </p:nvSpPr>
        <p:spPr>
          <a:xfrm>
            <a:off x="103563" y="551157"/>
            <a:ext cx="1806439" cy="2770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1400" b="1" spc="-10" dirty="0">
                <a:latin typeface="华文中宋" panose="02010600040101010101" pitchFamily="2" charset="-122"/>
                <a:ea typeface="华文中宋" panose="02010600040101010101" pitchFamily="2" charset="-122"/>
              </a:rPr>
              <a:t>更多指纹信息</a:t>
            </a:r>
            <a:endParaRPr lang="en-US" altLang="zh-CN" sz="1400" b="1" spc="-10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07036DF7-736C-5AC5-43E7-464A9CFB4BBC}"/>
              </a:ext>
            </a:extLst>
          </p:cNvPr>
          <p:cNvSpPr txBox="1"/>
          <p:nvPr/>
        </p:nvSpPr>
        <p:spPr>
          <a:xfrm>
            <a:off x="215900" y="919252"/>
            <a:ext cx="53340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000" b="1" dirty="0" err="1">
                <a:solidFill>
                  <a:srgbClr val="C00000"/>
                </a:solidFill>
                <a:latin typeface="+mn-ea"/>
              </a:rPr>
              <a:t>raw_sig:sig</a:t>
            </a:r>
            <a:r>
              <a:rPr lang="en-US" altLang="zh-CN" sz="1000" b="1" dirty="0">
                <a:solidFill>
                  <a:srgbClr val="C00000"/>
                </a:solidFill>
                <a:latin typeface="+mn-ea"/>
              </a:rPr>
              <a:t> = </a:t>
            </a:r>
            <a:r>
              <a:rPr lang="en-US" altLang="zh-CN" sz="1000" b="1" dirty="0" err="1">
                <a:solidFill>
                  <a:srgbClr val="C00000"/>
                </a:solidFill>
                <a:latin typeface="+mn-ea"/>
              </a:rPr>
              <a:t>ver</a:t>
            </a:r>
            <a:r>
              <a:rPr lang="en-US" altLang="zh-CN" sz="1000" b="1" dirty="0">
                <a:solidFill>
                  <a:srgbClr val="C00000"/>
                </a:solidFill>
                <a:latin typeface="+mn-ea"/>
              </a:rPr>
              <a:t> : </a:t>
            </a:r>
            <a:r>
              <a:rPr lang="en-US" altLang="zh-CN" sz="1000" b="1" dirty="0" err="1">
                <a:solidFill>
                  <a:srgbClr val="C00000"/>
                </a:solidFill>
                <a:latin typeface="+mn-ea"/>
              </a:rPr>
              <a:t>ittl</a:t>
            </a:r>
            <a:r>
              <a:rPr lang="en-US" altLang="zh-CN" sz="1000" b="1" dirty="0">
                <a:solidFill>
                  <a:srgbClr val="C00000"/>
                </a:solidFill>
                <a:latin typeface="+mn-ea"/>
              </a:rPr>
              <a:t> : </a:t>
            </a:r>
            <a:r>
              <a:rPr lang="en-US" altLang="zh-CN" sz="1000" b="1" dirty="0" err="1">
                <a:solidFill>
                  <a:srgbClr val="C00000"/>
                </a:solidFill>
                <a:latin typeface="+mn-ea"/>
              </a:rPr>
              <a:t>olen</a:t>
            </a:r>
            <a:r>
              <a:rPr lang="en-US" altLang="zh-CN" sz="1000" b="1" dirty="0">
                <a:solidFill>
                  <a:srgbClr val="C00000"/>
                </a:solidFill>
                <a:latin typeface="+mn-ea"/>
              </a:rPr>
              <a:t> : </a:t>
            </a:r>
            <a:r>
              <a:rPr lang="en-US" altLang="zh-CN" sz="1000" b="1" dirty="0" err="1">
                <a:solidFill>
                  <a:srgbClr val="C00000"/>
                </a:solidFill>
                <a:latin typeface="+mn-ea"/>
              </a:rPr>
              <a:t>mss</a:t>
            </a:r>
            <a:r>
              <a:rPr lang="en-US" altLang="zh-CN" sz="1000" b="1" dirty="0">
                <a:solidFill>
                  <a:srgbClr val="C00000"/>
                </a:solidFill>
                <a:latin typeface="+mn-ea"/>
              </a:rPr>
              <a:t> : </a:t>
            </a:r>
            <a:r>
              <a:rPr lang="en-US" altLang="zh-CN" sz="1000" b="1" dirty="0" err="1">
                <a:solidFill>
                  <a:srgbClr val="C00000"/>
                </a:solidFill>
                <a:latin typeface="+mn-ea"/>
              </a:rPr>
              <a:t>wsize</a:t>
            </a:r>
            <a:r>
              <a:rPr lang="en-US" altLang="zh-CN" sz="1000" b="1" dirty="0">
                <a:solidFill>
                  <a:srgbClr val="C00000"/>
                </a:solidFill>
                <a:latin typeface="+mn-ea"/>
              </a:rPr>
              <a:t> , scale : </a:t>
            </a:r>
            <a:r>
              <a:rPr lang="en-US" altLang="zh-CN" sz="1000" b="1" dirty="0" err="1">
                <a:solidFill>
                  <a:srgbClr val="C00000"/>
                </a:solidFill>
                <a:latin typeface="+mn-ea"/>
              </a:rPr>
              <a:t>olayout</a:t>
            </a:r>
            <a:r>
              <a:rPr lang="en-US" altLang="zh-CN" sz="1000" b="1" dirty="0">
                <a:solidFill>
                  <a:srgbClr val="C00000"/>
                </a:solidFill>
                <a:latin typeface="+mn-ea"/>
              </a:rPr>
              <a:t> : quirks : </a:t>
            </a:r>
            <a:r>
              <a:rPr lang="en-US" altLang="zh-CN" sz="1000" b="1" dirty="0" err="1">
                <a:solidFill>
                  <a:srgbClr val="C00000"/>
                </a:solidFill>
                <a:latin typeface="+mn-ea"/>
              </a:rPr>
              <a:t>pclass</a:t>
            </a:r>
            <a:endParaRPr lang="en-US" altLang="zh-CN" sz="1000" b="1" dirty="0">
              <a:solidFill>
                <a:srgbClr val="C00000"/>
              </a:solidFill>
              <a:latin typeface="+mn-ea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4B852E41-64E7-74D6-CA66-99EF2DA6ADDD}"/>
              </a:ext>
            </a:extLst>
          </p:cNvPr>
          <p:cNvSpPr txBox="1"/>
          <p:nvPr/>
        </p:nvSpPr>
        <p:spPr>
          <a:xfrm>
            <a:off x="340823" y="1252670"/>
            <a:ext cx="4718825" cy="17296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900" dirty="0">
                <a:latin typeface="+mn-ea"/>
              </a:rPr>
              <a:t>第一栏 </a:t>
            </a:r>
            <a:r>
              <a:rPr lang="en-US" altLang="zh-CN" sz="900" dirty="0">
                <a:latin typeface="+mn-ea"/>
              </a:rPr>
              <a:t>	</a:t>
            </a:r>
            <a:r>
              <a:rPr lang="zh-CN" altLang="en-US" sz="900" b="1" dirty="0">
                <a:latin typeface="+mn-ea"/>
              </a:rPr>
              <a:t>协议</a:t>
            </a:r>
            <a:r>
              <a:rPr lang="en-US" altLang="zh-CN" sz="900" dirty="0">
                <a:latin typeface="+mn-ea"/>
              </a:rPr>
              <a:t>		</a:t>
            </a:r>
            <a:r>
              <a:rPr lang="zh-CN" altLang="en-US" sz="900" dirty="0">
                <a:solidFill>
                  <a:schemeClr val="bg1">
                    <a:lumMod val="50000"/>
                  </a:schemeClr>
                </a:solidFill>
                <a:latin typeface="+mn-ea"/>
              </a:rPr>
              <a:t>表示使用的是IPv4还是IPv6协议</a:t>
            </a:r>
            <a:endParaRPr lang="en-US" altLang="zh-CN" sz="900" dirty="0">
              <a:solidFill>
                <a:schemeClr val="bg1">
                  <a:lumMod val="50000"/>
                </a:schemeClr>
              </a:solidFill>
              <a:latin typeface="+mn-ea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900" dirty="0">
                <a:latin typeface="+mn-ea"/>
              </a:rPr>
              <a:t>第二栏 </a:t>
            </a:r>
            <a:r>
              <a:rPr lang="en-US" altLang="zh-CN" sz="900" dirty="0">
                <a:latin typeface="+mn-ea"/>
              </a:rPr>
              <a:t>	</a:t>
            </a:r>
            <a:r>
              <a:rPr lang="zh-CN" altLang="en-US" sz="900" b="1" dirty="0">
                <a:latin typeface="+mn-ea"/>
              </a:rPr>
              <a:t>TTL</a:t>
            </a:r>
            <a:r>
              <a:rPr lang="zh-CN" altLang="en-US" sz="900" dirty="0">
                <a:latin typeface="+mn-ea"/>
              </a:rPr>
              <a:t> </a:t>
            </a:r>
            <a:r>
              <a:rPr lang="en-US" altLang="zh-CN" sz="900" dirty="0">
                <a:latin typeface="+mn-ea"/>
              </a:rPr>
              <a:t>		</a:t>
            </a:r>
            <a:r>
              <a:rPr lang="zh-CN" altLang="en-US" sz="900" dirty="0">
                <a:solidFill>
                  <a:schemeClr val="bg1">
                    <a:lumMod val="50000"/>
                  </a:schemeClr>
                </a:solidFill>
                <a:latin typeface="+mn-ea"/>
              </a:rPr>
              <a:t>表示IP首部的TTL值（每经过一个路由，TTL值减一）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900" dirty="0">
                <a:latin typeface="+mn-ea"/>
              </a:rPr>
              <a:t>第三栏 </a:t>
            </a:r>
            <a:r>
              <a:rPr lang="en-US" altLang="zh-CN" sz="900" dirty="0">
                <a:latin typeface="+mn-ea"/>
              </a:rPr>
              <a:t>	</a:t>
            </a:r>
            <a:r>
              <a:rPr lang="zh-CN" altLang="en-US" sz="900" b="1" dirty="0">
                <a:latin typeface="+mn-ea"/>
              </a:rPr>
              <a:t>扩展头长度</a:t>
            </a:r>
            <a:r>
              <a:rPr lang="en-US" altLang="zh-CN" sz="900" dirty="0">
                <a:latin typeface="+mn-ea"/>
              </a:rPr>
              <a:t>	</a:t>
            </a:r>
            <a:r>
              <a:rPr lang="zh-CN" altLang="en-US" sz="900" dirty="0">
                <a:solidFill>
                  <a:schemeClr val="bg1">
                    <a:lumMod val="50000"/>
                  </a:schemeClr>
                </a:solidFill>
                <a:latin typeface="+mn-ea"/>
              </a:rPr>
              <a:t>表示IPV4的选项字段或者IPV6的扩展头部的长度</a:t>
            </a:r>
            <a:endParaRPr lang="en-US" altLang="zh-CN" sz="900" dirty="0">
              <a:solidFill>
                <a:schemeClr val="bg1">
                  <a:lumMod val="50000"/>
                </a:schemeClr>
              </a:solidFill>
              <a:latin typeface="+mn-ea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900" dirty="0">
                <a:latin typeface="+mn-ea"/>
              </a:rPr>
              <a:t>第四栏 </a:t>
            </a:r>
            <a:r>
              <a:rPr lang="en-US" altLang="zh-CN" sz="900" dirty="0">
                <a:latin typeface="+mn-ea"/>
              </a:rPr>
              <a:t>	</a:t>
            </a:r>
            <a:r>
              <a:rPr lang="en-US" altLang="zh-CN" sz="900" b="1" dirty="0">
                <a:latin typeface="+mn-ea"/>
              </a:rPr>
              <a:t>MTU</a:t>
            </a:r>
            <a:r>
              <a:rPr lang="en-US" altLang="zh-CN" sz="900" dirty="0">
                <a:latin typeface="+mn-ea"/>
              </a:rPr>
              <a:t>		</a:t>
            </a:r>
            <a:r>
              <a:rPr lang="zh-CN" altLang="en-US" sz="900" dirty="0">
                <a:solidFill>
                  <a:schemeClr val="bg1">
                    <a:lumMod val="50000"/>
                  </a:schemeClr>
                </a:solidFill>
                <a:latin typeface="+mn-ea"/>
              </a:rPr>
              <a:t>表示最大报文段长度为</a:t>
            </a:r>
            <a:r>
              <a:rPr lang="en-US" altLang="zh-CN" sz="900" dirty="0">
                <a:solidFill>
                  <a:schemeClr val="bg1">
                    <a:lumMod val="50000"/>
                  </a:schemeClr>
                </a:solidFill>
                <a:latin typeface="+mn-ea"/>
              </a:rPr>
              <a:t>1</a:t>
            </a:r>
            <a:r>
              <a:rPr lang="zh-CN" altLang="en-US" sz="900" dirty="0">
                <a:solidFill>
                  <a:schemeClr val="bg1">
                    <a:lumMod val="50000"/>
                  </a:schemeClr>
                </a:solidFill>
                <a:latin typeface="+mn-ea"/>
              </a:rPr>
              <a:t>460个字节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900" dirty="0">
                <a:latin typeface="+mn-ea"/>
              </a:rPr>
              <a:t>第五栏 </a:t>
            </a:r>
            <a:r>
              <a:rPr lang="en-US" altLang="zh-CN" sz="900" dirty="0">
                <a:latin typeface="+mn-ea"/>
              </a:rPr>
              <a:t>	</a:t>
            </a:r>
            <a:r>
              <a:rPr lang="zh-CN" altLang="en-US" sz="900" b="1" dirty="0">
                <a:latin typeface="+mn-ea"/>
              </a:rPr>
              <a:t>窗口大小</a:t>
            </a:r>
            <a:r>
              <a:rPr lang="en-US" altLang="zh-CN" sz="900" dirty="0">
                <a:latin typeface="+mn-ea"/>
              </a:rPr>
              <a:t>	</a:t>
            </a:r>
            <a:r>
              <a:rPr lang="zh-CN" altLang="en-US" sz="900" dirty="0">
                <a:solidFill>
                  <a:schemeClr val="bg1">
                    <a:lumMod val="50000"/>
                  </a:schemeClr>
                </a:solidFill>
                <a:latin typeface="+mn-ea"/>
              </a:rPr>
              <a:t>表示TCP的窗口大小为mss*22，窗口比例因子为7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900" dirty="0">
                <a:latin typeface="+mn-ea"/>
              </a:rPr>
              <a:t>第六栏 </a:t>
            </a:r>
            <a:r>
              <a:rPr lang="en-US" altLang="zh-CN" sz="900" dirty="0">
                <a:latin typeface="+mn-ea"/>
              </a:rPr>
              <a:t>	</a:t>
            </a:r>
            <a:r>
              <a:rPr lang="zh-CN" altLang="en-US" sz="900" b="1" dirty="0">
                <a:latin typeface="+mn-ea"/>
              </a:rPr>
              <a:t>olayout</a:t>
            </a:r>
            <a:r>
              <a:rPr lang="en-US" altLang="zh-CN" sz="900" dirty="0">
                <a:latin typeface="+mn-ea"/>
              </a:rPr>
              <a:t>		</a:t>
            </a:r>
            <a:r>
              <a:rPr lang="zh-CN" altLang="en-US" sz="900" dirty="0">
                <a:solidFill>
                  <a:schemeClr val="bg1">
                    <a:lumMod val="50000"/>
                  </a:schemeClr>
                </a:solidFill>
                <a:latin typeface="+mn-ea"/>
              </a:rPr>
              <a:t>逗号分隔布局和排列TCP选项部分</a:t>
            </a:r>
            <a:endParaRPr lang="en-US" altLang="zh-CN" sz="900" dirty="0">
              <a:solidFill>
                <a:schemeClr val="bg1">
                  <a:lumMod val="50000"/>
                </a:schemeClr>
              </a:solidFill>
              <a:latin typeface="+mn-ea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900" dirty="0">
                <a:latin typeface="+mn-ea"/>
              </a:rPr>
              <a:t>第七栏 </a:t>
            </a:r>
            <a:r>
              <a:rPr lang="en-US" altLang="zh-CN" sz="900" dirty="0">
                <a:latin typeface="+mn-ea"/>
              </a:rPr>
              <a:t>	</a:t>
            </a:r>
            <a:r>
              <a:rPr lang="en-US" altLang="zh-CN" sz="900" b="1" dirty="0">
                <a:latin typeface="+mn-ea"/>
              </a:rPr>
              <a:t>quirks</a:t>
            </a:r>
            <a:r>
              <a:rPr lang="en-US" altLang="zh-CN" sz="900" dirty="0">
                <a:latin typeface="+mn-ea"/>
              </a:rPr>
              <a:t>		</a:t>
            </a:r>
            <a:r>
              <a:rPr lang="zh-CN" altLang="en-US" sz="900" dirty="0">
                <a:solidFill>
                  <a:schemeClr val="bg1">
                    <a:lumMod val="50000"/>
                  </a:schemeClr>
                </a:solidFill>
                <a:latin typeface="+mn-ea"/>
              </a:rPr>
              <a:t>逗号分隔</a:t>
            </a:r>
            <a:r>
              <a:rPr lang="en-US" altLang="zh-CN" sz="900" dirty="0">
                <a:solidFill>
                  <a:schemeClr val="bg1">
                    <a:lumMod val="50000"/>
                  </a:schemeClr>
                </a:solidFill>
                <a:latin typeface="+mn-ea"/>
              </a:rPr>
              <a:t>IP</a:t>
            </a:r>
            <a:r>
              <a:rPr lang="zh-CN" altLang="en-US" sz="900" dirty="0">
                <a:solidFill>
                  <a:schemeClr val="bg1">
                    <a:lumMod val="50000"/>
                  </a:schemeClr>
                </a:solidFill>
                <a:latin typeface="+mn-ea"/>
              </a:rPr>
              <a:t>或</a:t>
            </a:r>
            <a:r>
              <a:rPr lang="en-US" altLang="zh-CN" sz="900" dirty="0">
                <a:solidFill>
                  <a:schemeClr val="bg1">
                    <a:lumMod val="50000"/>
                  </a:schemeClr>
                </a:solidFill>
                <a:latin typeface="+mn-ea"/>
              </a:rPr>
              <a:t>TCP</a:t>
            </a:r>
            <a:r>
              <a:rPr lang="zh-CN" altLang="en-US" sz="900" dirty="0">
                <a:solidFill>
                  <a:schemeClr val="bg1">
                    <a:lumMod val="50000"/>
                  </a:schemeClr>
                </a:solidFill>
                <a:latin typeface="+mn-ea"/>
              </a:rPr>
              <a:t>头部的特性和观察到的特殊情况</a:t>
            </a:r>
            <a:endParaRPr lang="en-US" altLang="zh-CN" sz="900" dirty="0">
              <a:solidFill>
                <a:schemeClr val="bg1">
                  <a:lumMod val="50000"/>
                </a:schemeClr>
              </a:solidFill>
              <a:latin typeface="+mn-ea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900" dirty="0">
                <a:latin typeface="+mn-ea"/>
              </a:rPr>
              <a:t>第八栏 </a:t>
            </a:r>
            <a:r>
              <a:rPr lang="en-US" altLang="zh-CN" sz="900" dirty="0">
                <a:latin typeface="+mn-ea"/>
              </a:rPr>
              <a:t>	</a:t>
            </a:r>
            <a:r>
              <a:rPr lang="en-US" altLang="zh-CN" sz="900" b="1" dirty="0" err="1">
                <a:latin typeface="+mn-ea"/>
              </a:rPr>
              <a:t>pclass</a:t>
            </a:r>
            <a:r>
              <a:rPr lang="en-US" altLang="zh-CN" sz="900" dirty="0">
                <a:latin typeface="+mn-ea"/>
              </a:rPr>
              <a:t>		</a:t>
            </a:r>
            <a:r>
              <a:rPr lang="zh-CN" altLang="en-US" sz="900" dirty="0">
                <a:solidFill>
                  <a:schemeClr val="bg1">
                    <a:lumMod val="50000"/>
                  </a:schemeClr>
                </a:solidFill>
                <a:latin typeface="+mn-ea"/>
              </a:rPr>
              <a:t>有效载荷大小分类</a:t>
            </a:r>
            <a:endParaRPr lang="en-US" altLang="zh-CN" sz="900" dirty="0">
              <a:solidFill>
                <a:schemeClr val="bg1">
                  <a:lumMod val="50000"/>
                </a:schemeClr>
              </a:solidFill>
              <a:latin typeface="+mn-ea"/>
            </a:endParaRP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782C674C-55C8-FEF1-FB91-89D11E2D5121}"/>
              </a:ext>
            </a:extLst>
          </p:cNvPr>
          <p:cNvGrpSpPr/>
          <p:nvPr/>
        </p:nvGrpSpPr>
        <p:grpSpPr>
          <a:xfrm>
            <a:off x="825500" y="-646809"/>
            <a:ext cx="2648218" cy="516634"/>
            <a:chOff x="825500" y="-646809"/>
            <a:chExt cx="2648218" cy="516634"/>
          </a:xfrm>
        </p:grpSpPr>
        <p:sp>
          <p:nvSpPr>
            <p:cNvPr id="14" name="椭圆 13">
              <a:extLst>
                <a:ext uri="{FF2B5EF4-FFF2-40B4-BE49-F238E27FC236}">
                  <a16:creationId xmlns:a16="http://schemas.microsoft.com/office/drawing/2014/main" id="{2ECD732D-A2FC-F239-6961-15C85150F0B6}"/>
                </a:ext>
              </a:extLst>
            </p:cNvPr>
            <p:cNvSpPr/>
            <p:nvPr/>
          </p:nvSpPr>
          <p:spPr>
            <a:xfrm>
              <a:off x="825500" y="-434975"/>
              <a:ext cx="304800" cy="304800"/>
            </a:xfrm>
            <a:prstGeom prst="ellipse">
              <a:avLst/>
            </a:prstGeom>
            <a:solidFill>
              <a:srgbClr val="003E87"/>
            </a:solidFill>
          </p:spPr>
          <p:txBody>
            <a:bodyPr wrap="square" lIns="0" tIns="0" rIns="0" bIns="0" rtlCol="0"/>
            <a:lstStyle/>
            <a:p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7" name="椭圆 16">
              <a:extLst>
                <a:ext uri="{FF2B5EF4-FFF2-40B4-BE49-F238E27FC236}">
                  <a16:creationId xmlns:a16="http://schemas.microsoft.com/office/drawing/2014/main" id="{D4A8F6BC-EAF5-75B0-B06E-73AB929E330D}"/>
                </a:ext>
              </a:extLst>
            </p:cNvPr>
            <p:cNvSpPr/>
            <p:nvPr/>
          </p:nvSpPr>
          <p:spPr>
            <a:xfrm>
              <a:off x="1294184" y="-434975"/>
              <a:ext cx="304800" cy="304800"/>
            </a:xfrm>
            <a:prstGeom prst="ellipse">
              <a:avLst/>
            </a:prstGeom>
            <a:solidFill>
              <a:srgbClr val="E2F0D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椭圆 19">
              <a:extLst>
                <a:ext uri="{FF2B5EF4-FFF2-40B4-BE49-F238E27FC236}">
                  <a16:creationId xmlns:a16="http://schemas.microsoft.com/office/drawing/2014/main" id="{125E085F-621B-BCE3-36B9-F2CA2F77FA52}"/>
                </a:ext>
              </a:extLst>
            </p:cNvPr>
            <p:cNvSpPr/>
            <p:nvPr/>
          </p:nvSpPr>
          <p:spPr>
            <a:xfrm>
              <a:off x="1762868" y="-434975"/>
              <a:ext cx="304800" cy="304800"/>
            </a:xfrm>
            <a:prstGeom prst="ellipse">
              <a:avLst/>
            </a:prstGeom>
            <a:solidFill>
              <a:srgbClr val="FFEBB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椭圆 21">
              <a:extLst>
                <a:ext uri="{FF2B5EF4-FFF2-40B4-BE49-F238E27FC236}">
                  <a16:creationId xmlns:a16="http://schemas.microsoft.com/office/drawing/2014/main" id="{9E0EBA29-7C7C-B83E-3096-A8E4DA1B972F}"/>
                </a:ext>
              </a:extLst>
            </p:cNvPr>
            <p:cNvSpPr/>
            <p:nvPr/>
          </p:nvSpPr>
          <p:spPr>
            <a:xfrm>
              <a:off x="2231552" y="-434975"/>
              <a:ext cx="304800" cy="304800"/>
            </a:xfrm>
            <a:prstGeom prst="ellipse">
              <a:avLst/>
            </a:prstGeom>
            <a:solidFill>
              <a:srgbClr val="FEE8D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椭圆 22">
              <a:extLst>
                <a:ext uri="{FF2B5EF4-FFF2-40B4-BE49-F238E27FC236}">
                  <a16:creationId xmlns:a16="http://schemas.microsoft.com/office/drawing/2014/main" id="{D2E9B8B4-D48B-B1E0-05E1-4A40B714D409}"/>
                </a:ext>
              </a:extLst>
            </p:cNvPr>
            <p:cNvSpPr/>
            <p:nvPr/>
          </p:nvSpPr>
          <p:spPr>
            <a:xfrm>
              <a:off x="2700236" y="-434975"/>
              <a:ext cx="304800" cy="3048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椭圆 23">
              <a:extLst>
                <a:ext uri="{FF2B5EF4-FFF2-40B4-BE49-F238E27FC236}">
                  <a16:creationId xmlns:a16="http://schemas.microsoft.com/office/drawing/2014/main" id="{158F2979-A16C-AA01-FDDE-68FC033C7FFF}"/>
                </a:ext>
              </a:extLst>
            </p:cNvPr>
            <p:cNvSpPr/>
            <p:nvPr/>
          </p:nvSpPr>
          <p:spPr>
            <a:xfrm>
              <a:off x="3168918" y="-434975"/>
              <a:ext cx="304800" cy="3048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椭圆 25">
              <a:extLst>
                <a:ext uri="{FF2B5EF4-FFF2-40B4-BE49-F238E27FC236}">
                  <a16:creationId xmlns:a16="http://schemas.microsoft.com/office/drawing/2014/main" id="{14F7A438-6EB8-3A39-9765-0B9038B74F9C}"/>
                </a:ext>
              </a:extLst>
            </p:cNvPr>
            <p:cNvSpPr/>
            <p:nvPr/>
          </p:nvSpPr>
          <p:spPr>
            <a:xfrm>
              <a:off x="1762868" y="-646809"/>
              <a:ext cx="304800" cy="304800"/>
            </a:xfrm>
            <a:prstGeom prst="ellipse">
              <a:avLst/>
            </a:prstGeom>
            <a:solidFill>
              <a:srgbClr val="BF9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椭圆 31">
              <a:extLst>
                <a:ext uri="{FF2B5EF4-FFF2-40B4-BE49-F238E27FC236}">
                  <a16:creationId xmlns:a16="http://schemas.microsoft.com/office/drawing/2014/main" id="{264DE67A-423E-0B00-A70F-6C538899B9F5}"/>
                </a:ext>
              </a:extLst>
            </p:cNvPr>
            <p:cNvSpPr/>
            <p:nvPr/>
          </p:nvSpPr>
          <p:spPr>
            <a:xfrm>
              <a:off x="2231552" y="-646809"/>
              <a:ext cx="304800" cy="304800"/>
            </a:xfrm>
            <a:prstGeom prst="ellipse">
              <a:avLst/>
            </a:prstGeom>
            <a:solidFill>
              <a:srgbClr val="BD642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椭圆 32">
              <a:extLst>
                <a:ext uri="{FF2B5EF4-FFF2-40B4-BE49-F238E27FC236}">
                  <a16:creationId xmlns:a16="http://schemas.microsoft.com/office/drawing/2014/main" id="{45CCF93E-4E14-F4D8-29F1-2A14A3A95A46}"/>
                </a:ext>
              </a:extLst>
            </p:cNvPr>
            <p:cNvSpPr/>
            <p:nvPr/>
          </p:nvSpPr>
          <p:spPr>
            <a:xfrm>
              <a:off x="1294184" y="-646809"/>
              <a:ext cx="304800" cy="304800"/>
            </a:xfrm>
            <a:prstGeom prst="ellipse">
              <a:avLst/>
            </a:prstGeom>
            <a:solidFill>
              <a:srgbClr val="54823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6" name="object 21">
            <a:extLst>
              <a:ext uri="{FF2B5EF4-FFF2-40B4-BE49-F238E27FC236}">
                <a16:creationId xmlns:a16="http://schemas.microsoft.com/office/drawing/2014/main" id="{D361313D-DBFA-305B-D0BD-A49677EE8262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xfrm>
            <a:off x="5321300" y="3154348"/>
            <a:ext cx="390690" cy="83997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39370">
              <a:lnSpc>
                <a:spcPct val="100000"/>
              </a:lnSpc>
              <a:spcBef>
                <a:spcPts val="55"/>
              </a:spcBef>
            </a:pPr>
            <a:fld id="{81D60167-4931-47E6-BA6A-407CBD079E47}" type="slidenum">
              <a:rPr dirty="0"/>
              <a:t>15</a:t>
            </a:fld>
            <a:r>
              <a:rPr spc="-10" dirty="0"/>
              <a:t> </a:t>
            </a:r>
            <a:r>
              <a:rPr dirty="0"/>
              <a:t>/</a:t>
            </a:r>
            <a:r>
              <a:rPr spc="-5" dirty="0"/>
              <a:t> </a:t>
            </a:r>
            <a:r>
              <a:rPr lang="en-US" spc="-25" dirty="0"/>
              <a:t>30</a:t>
            </a:r>
            <a:endParaRPr spc="-25" dirty="0"/>
          </a:p>
        </p:txBody>
      </p:sp>
    </p:spTree>
    <p:extLst>
      <p:ext uri="{BB962C8B-B14F-4D97-AF65-F5344CB8AC3E}">
        <p14:creationId xmlns:p14="http://schemas.microsoft.com/office/powerpoint/2010/main" val="35690108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矩形: 圆角 44">
            <a:extLst>
              <a:ext uri="{FF2B5EF4-FFF2-40B4-BE49-F238E27FC236}">
                <a16:creationId xmlns:a16="http://schemas.microsoft.com/office/drawing/2014/main" id="{B588A1CB-8686-D462-65CC-D796CB83D8E3}"/>
              </a:ext>
            </a:extLst>
          </p:cNvPr>
          <p:cNvSpPr/>
          <p:nvPr/>
        </p:nvSpPr>
        <p:spPr>
          <a:xfrm>
            <a:off x="203394" y="1558209"/>
            <a:ext cx="5359013" cy="1457998"/>
          </a:xfrm>
          <a:prstGeom prst="roundRect">
            <a:avLst/>
          </a:prstGeom>
          <a:solidFill>
            <a:srgbClr val="FFFF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7" name="小标题"/>
          <p:cNvGrpSpPr/>
          <p:nvPr/>
        </p:nvGrpSpPr>
        <p:grpSpPr>
          <a:xfrm>
            <a:off x="0" y="222731"/>
            <a:ext cx="5765800" cy="272040"/>
            <a:chOff x="0" y="222730"/>
            <a:chExt cx="5765800" cy="351157"/>
          </a:xfrm>
        </p:grpSpPr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230361"/>
              <a:ext cx="5765800" cy="343526"/>
            </a:xfrm>
            <a:prstGeom prst="rect">
              <a:avLst/>
            </a:prstGeom>
          </p:spPr>
        </p:pic>
        <p:sp>
          <p:nvSpPr>
            <p:cNvPr id="11" name="object 11"/>
            <p:cNvSpPr txBox="1"/>
            <p:nvPr/>
          </p:nvSpPr>
          <p:spPr>
            <a:xfrm>
              <a:off x="196810" y="222730"/>
              <a:ext cx="4204400" cy="287205"/>
            </a:xfrm>
            <a:prstGeom prst="rect">
              <a:avLst/>
            </a:prstGeom>
          </p:spPr>
          <p:txBody>
            <a:bodyPr vert="horz" wrap="square" lIns="0" tIns="17145" rIns="0" bIns="0" rtlCol="0">
              <a:spAutoFit/>
            </a:bodyPr>
            <a:lstStyle/>
            <a:p>
              <a:pPr marL="12700">
                <a:lnSpc>
                  <a:spcPts val="1615"/>
                </a:lnSpc>
                <a:spcBef>
                  <a:spcPts val="135"/>
                </a:spcBef>
              </a:pPr>
              <a:r>
                <a:rPr lang="en-US" altLang="zh-CN" sz="1400" b="1" spc="-15" dirty="0">
                  <a:solidFill>
                    <a:srgbClr val="FFFFFF"/>
                  </a:solidFill>
                  <a:latin typeface="华文中宋" panose="02010600040101010101" pitchFamily="2" charset="-122"/>
                  <a:ea typeface="华文中宋" panose="02010600040101010101" pitchFamily="2" charset="-122"/>
                  <a:cs typeface="宋体" panose="02010600030101010101" pitchFamily="2" charset="-122"/>
                </a:rPr>
                <a:t>Zenmap:	nmap</a:t>
              </a:r>
              <a:r>
                <a:rPr lang="zh-CN" altLang="en-US" sz="1400" b="1" spc="-15" dirty="0">
                  <a:solidFill>
                    <a:srgbClr val="FFFFFF"/>
                  </a:solidFill>
                  <a:latin typeface="华文中宋" panose="02010600040101010101" pitchFamily="2" charset="-122"/>
                  <a:ea typeface="华文中宋" panose="02010600040101010101" pitchFamily="2" charset="-122"/>
                  <a:cs typeface="宋体" panose="02010600030101010101" pitchFamily="2" charset="-122"/>
                </a:rPr>
                <a:t>的用户图形界面</a:t>
              </a:r>
            </a:p>
          </p:txBody>
        </p:sp>
      </p:grpSp>
      <p:grpSp>
        <p:nvGrpSpPr>
          <p:cNvPr id="36" name="页眉"/>
          <p:cNvGrpSpPr/>
          <p:nvPr/>
        </p:nvGrpSpPr>
        <p:grpSpPr>
          <a:xfrm>
            <a:off x="0" y="25"/>
            <a:ext cx="5762645" cy="230504"/>
            <a:chOff x="0" y="25"/>
            <a:chExt cx="5762645" cy="230504"/>
          </a:xfrm>
        </p:grpSpPr>
        <p:sp>
          <p:nvSpPr>
            <p:cNvPr id="4" name="object 4"/>
            <p:cNvSpPr/>
            <p:nvPr/>
          </p:nvSpPr>
          <p:spPr>
            <a:xfrm>
              <a:off x="4115226" y="25"/>
              <a:ext cx="490220" cy="230504"/>
            </a:xfrm>
            <a:custGeom>
              <a:avLst/>
              <a:gdLst/>
              <a:ahLst/>
              <a:cxnLst/>
              <a:rect l="l" t="t" r="r" b="b"/>
              <a:pathLst>
                <a:path w="490220" h="230504">
                  <a:moveTo>
                    <a:pt x="489635" y="0"/>
                  </a:moveTo>
                  <a:lnTo>
                    <a:pt x="0" y="0"/>
                  </a:lnTo>
                  <a:lnTo>
                    <a:pt x="0" y="230339"/>
                  </a:lnTo>
                  <a:lnTo>
                    <a:pt x="489635" y="230339"/>
                  </a:lnTo>
                  <a:lnTo>
                    <a:pt x="48963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604862" y="25"/>
              <a:ext cx="777875" cy="230504"/>
            </a:xfrm>
            <a:custGeom>
              <a:avLst/>
              <a:gdLst/>
              <a:ahLst/>
              <a:cxnLst/>
              <a:rect l="l" t="t" r="r" b="b"/>
              <a:pathLst>
                <a:path w="777875" h="230504">
                  <a:moveTo>
                    <a:pt x="777570" y="0"/>
                  </a:moveTo>
                  <a:lnTo>
                    <a:pt x="0" y="0"/>
                  </a:lnTo>
                  <a:lnTo>
                    <a:pt x="0" y="230339"/>
                  </a:lnTo>
                  <a:lnTo>
                    <a:pt x="777570" y="230339"/>
                  </a:lnTo>
                  <a:lnTo>
                    <a:pt x="77757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698994" y="11545"/>
              <a:ext cx="589326" cy="207300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5382432" y="25"/>
              <a:ext cx="380213" cy="230504"/>
            </a:xfrm>
            <a:custGeom>
              <a:avLst/>
              <a:gdLst/>
              <a:ahLst/>
              <a:cxnLst/>
              <a:rect l="l" t="t" r="r" b="b"/>
              <a:pathLst>
                <a:path w="374650" h="230504">
                  <a:moveTo>
                    <a:pt x="374408" y="0"/>
                  </a:moveTo>
                  <a:lnTo>
                    <a:pt x="0" y="0"/>
                  </a:lnTo>
                  <a:lnTo>
                    <a:pt x="0" y="230339"/>
                  </a:lnTo>
                  <a:lnTo>
                    <a:pt x="374408" y="230339"/>
                  </a:lnTo>
                  <a:lnTo>
                    <a:pt x="37440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460232" y="3863"/>
              <a:ext cx="218818" cy="218818"/>
            </a:xfrm>
            <a:prstGeom prst="rect">
              <a:avLst/>
            </a:prstGeom>
          </p:spPr>
        </p:pic>
        <p:sp>
          <p:nvSpPr>
            <p:cNvPr id="30" name="object 4"/>
            <p:cNvSpPr/>
            <p:nvPr/>
          </p:nvSpPr>
          <p:spPr>
            <a:xfrm>
              <a:off x="0" y="25"/>
              <a:ext cx="4224954" cy="230096"/>
            </a:xfrm>
            <a:custGeom>
              <a:avLst/>
              <a:gdLst/>
              <a:ahLst/>
              <a:cxnLst/>
              <a:rect l="l" t="t" r="r" b="b"/>
              <a:pathLst>
                <a:path w="490220" h="230504">
                  <a:moveTo>
                    <a:pt x="489635" y="0"/>
                  </a:moveTo>
                  <a:lnTo>
                    <a:pt x="0" y="0"/>
                  </a:lnTo>
                  <a:lnTo>
                    <a:pt x="0" y="230339"/>
                  </a:lnTo>
                  <a:lnTo>
                    <a:pt x="489635" y="230339"/>
                  </a:lnTo>
                  <a:lnTo>
                    <a:pt x="48963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文本框 13"/>
          <p:cNvSpPr txBox="1"/>
          <p:nvPr/>
        </p:nvSpPr>
        <p:spPr>
          <a:xfrm>
            <a:off x="248782" y="1783805"/>
            <a:ext cx="2050228" cy="9550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200" b="1" spc="-10" dirty="0">
                <a:latin typeface="Arial" panose="020B0604020202020204" pitchFamily="34" charset="0"/>
                <a:ea typeface="华文中宋" panose="02010600040101010101" pitchFamily="2" charset="-122"/>
                <a:cs typeface="Arial" panose="020B0604020202020204" pitchFamily="34" charset="0"/>
              </a:rPr>
              <a:t>Zenmap</a:t>
            </a:r>
            <a:r>
              <a:rPr lang="zh-CN" altLang="en-US" sz="1200" b="1" spc="-10" dirty="0">
                <a:latin typeface="华文中宋" panose="02010600040101010101" pitchFamily="2" charset="-122"/>
                <a:ea typeface="华文中宋" panose="02010600040101010101" pitchFamily="2" charset="-122"/>
              </a:rPr>
              <a:t>提供了</a:t>
            </a:r>
            <a:endParaRPr lang="en-US" altLang="zh-CN" sz="1200" b="1" spc="-10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endParaRPr lang="en-US" altLang="zh-CN" sz="1200" b="1" spc="-10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r>
              <a:rPr lang="zh-CN" altLang="en-US" sz="1200" b="1" spc="-10" dirty="0">
                <a:latin typeface="华文中宋" panose="02010600040101010101" pitchFamily="2" charset="-122"/>
                <a:ea typeface="华文中宋" panose="02010600040101010101" pitchFamily="2" charset="-122"/>
              </a:rPr>
              <a:t>直观的</a:t>
            </a:r>
            <a:r>
              <a:rPr lang="zh-CN" altLang="en-US" sz="1200" b="1" spc="-10" dirty="0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用户图形界面</a:t>
            </a:r>
            <a:r>
              <a:rPr lang="zh-CN" altLang="en-US" sz="1200" b="1" spc="-10" dirty="0">
                <a:latin typeface="华文中宋" panose="02010600040101010101" pitchFamily="2" charset="-122"/>
                <a:ea typeface="华文中宋" panose="02010600040101010101" pitchFamily="2" charset="-122"/>
              </a:rPr>
              <a:t>，</a:t>
            </a:r>
            <a:endParaRPr lang="en-US" altLang="zh-CN" sz="1200" b="1" spc="-10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r>
              <a:rPr lang="zh-CN" altLang="en-US" sz="1200" b="1" spc="-10" dirty="0">
                <a:latin typeface="华文中宋" panose="02010600040101010101" pitchFamily="2" charset="-122"/>
                <a:ea typeface="华文中宋" panose="02010600040101010101" pitchFamily="2" charset="-122"/>
              </a:rPr>
              <a:t>支持扫描结果的</a:t>
            </a:r>
            <a:r>
              <a:rPr lang="zh-CN" altLang="en-US" sz="1200" b="1" spc="-10" dirty="0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可视化</a:t>
            </a:r>
            <a:r>
              <a:rPr lang="zh-CN" altLang="en-US" sz="1200" b="1" spc="-10" dirty="0">
                <a:latin typeface="华文中宋" panose="02010600040101010101" pitchFamily="2" charset="-122"/>
                <a:ea typeface="华文中宋" panose="02010600040101010101" pitchFamily="2" charset="-122"/>
              </a:rPr>
              <a:t>，</a:t>
            </a:r>
            <a:endParaRPr lang="en-US" altLang="zh-CN" sz="1200" b="1" spc="-10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r>
              <a:rPr lang="zh-CN" altLang="en-US" sz="1200" b="1" spc="-10" dirty="0">
                <a:latin typeface="华文中宋" panose="02010600040101010101" pitchFamily="2" charset="-122"/>
                <a:ea typeface="华文中宋" panose="02010600040101010101" pitchFamily="2" charset="-122"/>
              </a:rPr>
              <a:t>扫描</a:t>
            </a:r>
            <a:r>
              <a:rPr lang="zh-CN" altLang="en-US" sz="1200" b="1" spc="-10" dirty="0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结果的保存</a:t>
            </a:r>
            <a:r>
              <a:rPr lang="zh-CN" altLang="en-US" sz="1200" b="1" spc="-10" dirty="0">
                <a:latin typeface="华文中宋" panose="02010600040101010101" pitchFamily="2" charset="-122"/>
                <a:ea typeface="华文中宋" panose="02010600040101010101" pitchFamily="2" charset="-122"/>
              </a:rPr>
              <a:t>和脚本引擎</a:t>
            </a:r>
          </a:p>
          <a:p>
            <a:endParaRPr lang="en-US" altLang="zh-CN" sz="1200" spc="-10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endParaRPr lang="zh-CN" altLang="en-US" sz="1000" b="0" dirty="0"/>
          </a:p>
        </p:txBody>
      </p:sp>
      <p:grpSp>
        <p:nvGrpSpPr>
          <p:cNvPr id="38" name="组合 37"/>
          <p:cNvGrpSpPr/>
          <p:nvPr/>
        </p:nvGrpSpPr>
        <p:grpSpPr>
          <a:xfrm>
            <a:off x="0" y="3141040"/>
            <a:ext cx="5760453" cy="99060"/>
            <a:chOff x="0" y="3141040"/>
            <a:chExt cx="5760453" cy="99060"/>
          </a:xfrm>
        </p:grpSpPr>
        <p:sp>
          <p:nvSpPr>
            <p:cNvPr id="12" name="object 16"/>
            <p:cNvSpPr/>
            <p:nvPr/>
          </p:nvSpPr>
          <p:spPr>
            <a:xfrm>
              <a:off x="0" y="3141040"/>
              <a:ext cx="3456304" cy="99060"/>
            </a:xfrm>
            <a:custGeom>
              <a:avLst/>
              <a:gdLst/>
              <a:ahLst/>
              <a:cxnLst/>
              <a:rect l="l" t="t" r="r" b="b"/>
              <a:pathLst>
                <a:path w="3456304" h="99060">
                  <a:moveTo>
                    <a:pt x="3456038" y="0"/>
                  </a:moveTo>
                  <a:lnTo>
                    <a:pt x="2016036" y="0"/>
                  </a:lnTo>
                  <a:lnTo>
                    <a:pt x="0" y="0"/>
                  </a:lnTo>
                  <a:lnTo>
                    <a:pt x="0" y="98983"/>
                  </a:lnTo>
                  <a:lnTo>
                    <a:pt x="2016036" y="98983"/>
                  </a:lnTo>
                  <a:lnTo>
                    <a:pt x="3456038" y="98983"/>
                  </a:lnTo>
                  <a:lnTo>
                    <a:pt x="345603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7"/>
            <p:cNvSpPr/>
            <p:nvPr/>
          </p:nvSpPr>
          <p:spPr>
            <a:xfrm>
              <a:off x="3456038" y="3141040"/>
              <a:ext cx="2304415" cy="99060"/>
            </a:xfrm>
            <a:custGeom>
              <a:avLst/>
              <a:gdLst/>
              <a:ahLst/>
              <a:cxnLst/>
              <a:rect l="l" t="t" r="r" b="b"/>
              <a:pathLst>
                <a:path w="2304415" h="99060">
                  <a:moveTo>
                    <a:pt x="2303957" y="0"/>
                  </a:moveTo>
                  <a:lnTo>
                    <a:pt x="1958378" y="0"/>
                  </a:lnTo>
                  <a:lnTo>
                    <a:pt x="0" y="0"/>
                  </a:lnTo>
                  <a:lnTo>
                    <a:pt x="0" y="98983"/>
                  </a:lnTo>
                  <a:lnTo>
                    <a:pt x="1958378" y="98983"/>
                  </a:lnTo>
                  <a:lnTo>
                    <a:pt x="2303957" y="98983"/>
                  </a:lnTo>
                  <a:lnTo>
                    <a:pt x="2303957" y="0"/>
                  </a:lnTo>
                  <a:close/>
                </a:path>
              </a:pathLst>
            </a:custGeom>
            <a:solidFill>
              <a:srgbClr val="003E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" name="object 16"/>
          <p:cNvSpPr txBox="1">
            <a:spLocks noGrp="1"/>
          </p:cNvSpPr>
          <p:nvPr>
            <p:ph type="ftr" sz="quarter" idx="5"/>
          </p:nvPr>
        </p:nvSpPr>
        <p:spPr>
          <a:xfrm>
            <a:off x="2481897" y="3134998"/>
            <a:ext cx="553403" cy="8784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5"/>
              </a:spcBef>
            </a:pPr>
            <a:r>
              <a:rPr dirty="0"/>
              <a:t>2024</a:t>
            </a:r>
            <a:r>
              <a:rPr spc="-15" dirty="0"/>
              <a:t> </a:t>
            </a:r>
            <a:r>
              <a:rPr spc="-75" dirty="0">
                <a:latin typeface="华文中宋" panose="02010600040101010101" pitchFamily="2" charset="-122"/>
                <a:ea typeface="华文中宋" panose="02010600040101010101" pitchFamily="2" charset="-122"/>
                <a:cs typeface="宋体" panose="02010600030101010101" pitchFamily="2" charset="-122"/>
              </a:rPr>
              <a:t>年</a:t>
            </a:r>
            <a:r>
              <a:rPr spc="-7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spc="-75" dirty="0">
                <a:latin typeface="宋体" panose="02010600030101010101" pitchFamily="2" charset="-122"/>
                <a:cs typeface="宋体" panose="02010600030101010101" pitchFamily="2" charset="-122"/>
              </a:rPr>
              <a:t>6</a:t>
            </a:r>
            <a:r>
              <a:rPr spc="-10" dirty="0"/>
              <a:t> </a:t>
            </a:r>
            <a:r>
              <a:rPr spc="-75" dirty="0">
                <a:latin typeface="华文中宋" panose="02010600040101010101" pitchFamily="2" charset="-122"/>
                <a:ea typeface="华文中宋" panose="02010600040101010101" pitchFamily="2" charset="-122"/>
              </a:rPr>
              <a:t>月</a:t>
            </a:r>
            <a:r>
              <a:rPr spc="-70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altLang="zh-CN" dirty="0"/>
              <a:t>3</a:t>
            </a:r>
            <a:r>
              <a:rPr spc="-10" dirty="0"/>
              <a:t> </a:t>
            </a:r>
            <a:r>
              <a:rPr spc="-75" dirty="0">
                <a:latin typeface="华文中宋" panose="02010600040101010101" pitchFamily="2" charset="-122"/>
                <a:ea typeface="华文中宋" panose="02010600040101010101" pitchFamily="2" charset="-122"/>
              </a:rPr>
              <a:t>日</a:t>
            </a:r>
          </a:p>
        </p:txBody>
      </p:sp>
      <p:sp>
        <p:nvSpPr>
          <p:cNvPr id="35" name="object 18"/>
          <p:cNvSpPr txBox="1"/>
          <p:nvPr/>
        </p:nvSpPr>
        <p:spPr>
          <a:xfrm>
            <a:off x="4470246" y="3134201"/>
            <a:ext cx="509905" cy="8784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>
            <a:defPPr>
              <a:defRPr kern="0"/>
            </a:defPPr>
            <a:lvl1pPr>
              <a:defRPr sz="500" b="0" i="0">
                <a:solidFill>
                  <a:schemeClr val="bg1"/>
                </a:solidFill>
                <a:latin typeface="宋体" panose="02010600030101010101" pitchFamily="2" charset="-122"/>
                <a:cs typeface="宋体" panose="02010600030101010101" pitchFamily="2" charset="-122"/>
              </a:defRPr>
            </a:lvl1pPr>
          </a:lstStyle>
          <a:p>
            <a:pPr marL="12700">
              <a:spcBef>
                <a:spcPts val="85"/>
              </a:spcBef>
            </a:pPr>
            <a:r>
              <a:rPr lang="en-US" altLang="zh-CN" spc="5" dirty="0">
                <a:latin typeface="华文中宋" panose="02010600040101010101" pitchFamily="2" charset="-122"/>
                <a:ea typeface="华文中宋" panose="02010600040101010101" pitchFamily="2" charset="-122"/>
              </a:rPr>
              <a:t>Web </a:t>
            </a:r>
            <a:r>
              <a:rPr lang="zh-CN" altLang="en-US" spc="5" dirty="0">
                <a:latin typeface="华文中宋" panose="02010600040101010101" pitchFamily="2" charset="-122"/>
                <a:ea typeface="华文中宋" panose="02010600040101010101" pitchFamily="2" charset="-122"/>
              </a:rPr>
              <a:t>扫描工具</a:t>
            </a:r>
          </a:p>
        </p:txBody>
      </p:sp>
      <p:sp>
        <p:nvSpPr>
          <p:cNvPr id="21" name="object 2"/>
          <p:cNvSpPr txBox="1"/>
          <p:nvPr/>
        </p:nvSpPr>
        <p:spPr>
          <a:xfrm>
            <a:off x="1315850" y="64159"/>
            <a:ext cx="1616480" cy="1041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kumimoji="0" lang="zh-CN" altLang="en-US" sz="600" b="1" i="0" u="none" strike="noStrike" kern="0" cap="none" spc="0" normalizeH="0" baseline="0" noProof="1">
                <a:solidFill>
                  <a:schemeClr val="bg1">
                    <a:lumMod val="6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宋体" panose="02010600030101010101" pitchFamily="2" charset="-122"/>
                <a:sym typeface="+mn-ea"/>
              </a:rPr>
              <a:t>目录</a:t>
            </a:r>
            <a:r>
              <a:rPr lang="en-US" altLang="zh-CN" sz="600" b="1" dirty="0">
                <a:solidFill>
                  <a:schemeClr val="bg1">
                    <a:lumMod val="6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宋体" panose="02010600030101010101" pitchFamily="2" charset="-122"/>
                <a:sym typeface="+mn-ea"/>
              </a:rPr>
              <a:t>   </a:t>
            </a:r>
            <a:r>
              <a:rPr lang="zh-CN" altLang="en-US" sz="600" b="1" dirty="0">
                <a:solidFill>
                  <a:schemeClr val="bg2"/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扫描工具   </a:t>
            </a:r>
            <a:r>
              <a:rPr lang="zh-CN" altLang="en-US" sz="600" b="1" kern="0" dirty="0">
                <a:solidFill>
                  <a:schemeClr val="bg1">
                    <a:lumMod val="6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加密算法</a:t>
            </a:r>
          </a:p>
        </p:txBody>
      </p:sp>
      <p:pic>
        <p:nvPicPr>
          <p:cNvPr id="5" name="图片 4" descr="35b655f07e9a4ef3e7772b5769e936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41999" y="1721112"/>
            <a:ext cx="3237653" cy="1132193"/>
          </a:xfrm>
          <a:prstGeom prst="rect">
            <a:avLst/>
          </a:prstGeom>
        </p:spPr>
      </p:pic>
      <p:grpSp>
        <p:nvGrpSpPr>
          <p:cNvPr id="51" name="组合 50">
            <a:extLst>
              <a:ext uri="{FF2B5EF4-FFF2-40B4-BE49-F238E27FC236}">
                <a16:creationId xmlns:a16="http://schemas.microsoft.com/office/drawing/2014/main" id="{607D69BE-A12C-F0C7-3B19-83699358DEEC}"/>
              </a:ext>
            </a:extLst>
          </p:cNvPr>
          <p:cNvGrpSpPr/>
          <p:nvPr/>
        </p:nvGrpSpPr>
        <p:grpSpPr>
          <a:xfrm>
            <a:off x="228745" y="649279"/>
            <a:ext cx="1377423" cy="754234"/>
            <a:chOff x="228745" y="649279"/>
            <a:chExt cx="1377423" cy="75423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3" name="矩形: 圆角 12">
              <a:extLst>
                <a:ext uri="{FF2B5EF4-FFF2-40B4-BE49-F238E27FC236}">
                  <a16:creationId xmlns:a16="http://schemas.microsoft.com/office/drawing/2014/main" id="{937CD662-39BD-8F00-2376-33AEB9AAEECC}"/>
                </a:ext>
              </a:extLst>
            </p:cNvPr>
            <p:cNvSpPr/>
            <p:nvPr/>
          </p:nvSpPr>
          <p:spPr>
            <a:xfrm>
              <a:off x="228745" y="649279"/>
              <a:ext cx="1377423" cy="630641"/>
            </a:xfrm>
            <a:prstGeom prst="roundRect">
              <a:avLst/>
            </a:prstGeom>
            <a:noFill/>
            <a:ln w="19050"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7972"/>
            </a:p>
          </p:txBody>
        </p:sp>
        <p:sp>
          <p:nvSpPr>
            <p:cNvPr id="17" name="矩形: 圆顶角 16">
              <a:extLst>
                <a:ext uri="{FF2B5EF4-FFF2-40B4-BE49-F238E27FC236}">
                  <a16:creationId xmlns:a16="http://schemas.microsoft.com/office/drawing/2014/main" id="{F1302A59-9311-6760-BB42-7E01F131F494}"/>
                </a:ext>
              </a:extLst>
            </p:cNvPr>
            <p:cNvSpPr/>
            <p:nvPr/>
          </p:nvSpPr>
          <p:spPr>
            <a:xfrm>
              <a:off x="228745" y="1089743"/>
              <a:ext cx="1377423" cy="313770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DAD8D9"/>
            </a:solidFill>
            <a:ln w="19050"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7972"/>
            </a:p>
          </p:txBody>
        </p:sp>
        <p:sp>
          <p:nvSpPr>
            <p:cNvPr id="3" name="文本框 2"/>
            <p:cNvSpPr txBox="1"/>
            <p:nvPr>
              <p:custDataLst>
                <p:tags r:id="rId3"/>
              </p:custDataLst>
            </p:nvPr>
          </p:nvSpPr>
          <p:spPr>
            <a:xfrm>
              <a:off x="365324" y="1094546"/>
              <a:ext cx="1104265" cy="30416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zh-CN" altLang="en-US" sz="1200" b="1" spc="-10" dirty="0">
                  <a:solidFill>
                    <a:srgbClr val="C00000"/>
                  </a:solidFill>
                  <a:latin typeface="Arial" panose="020B0604020202020204" pitchFamily="34" charset="0"/>
                  <a:ea typeface="华文中宋" panose="02010600040101010101" pitchFamily="2" charset="-122"/>
                  <a:cs typeface="Arial" panose="020B0604020202020204" pitchFamily="34" charset="0"/>
                </a:rPr>
                <a:t>输入</a:t>
              </a:r>
              <a:r>
                <a:rPr lang="zh-CN" altLang="en-US" sz="1200" b="1" spc="-10" dirty="0">
                  <a:latin typeface="Arial" panose="020B0604020202020204" pitchFamily="34" charset="0"/>
                  <a:ea typeface="华文中宋" panose="02010600040101010101" pitchFamily="2" charset="-122"/>
                  <a:cs typeface="Arial" panose="020B0604020202020204" pitchFamily="34" charset="0"/>
                </a:rPr>
                <a:t>扫描目标</a:t>
              </a:r>
              <a:endParaRPr lang="en-US" altLang="zh-CN" sz="1200" spc="-10" dirty="0"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  <a:p>
              <a:endParaRPr lang="zh-CN" altLang="en-US" sz="1000" b="0" dirty="0"/>
            </a:p>
          </p:txBody>
        </p:sp>
      </p:grpSp>
      <p:grpSp>
        <p:nvGrpSpPr>
          <p:cNvPr id="50" name="组合 49">
            <a:extLst>
              <a:ext uri="{FF2B5EF4-FFF2-40B4-BE49-F238E27FC236}">
                <a16:creationId xmlns:a16="http://schemas.microsoft.com/office/drawing/2014/main" id="{09CF5155-6556-F292-024B-EF6CC7E5782C}"/>
              </a:ext>
            </a:extLst>
          </p:cNvPr>
          <p:cNvGrpSpPr/>
          <p:nvPr/>
        </p:nvGrpSpPr>
        <p:grpSpPr>
          <a:xfrm>
            <a:off x="2194189" y="649279"/>
            <a:ext cx="1377423" cy="754234"/>
            <a:chOff x="2194189" y="649279"/>
            <a:chExt cx="1377423" cy="75423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4" name="矩形: 圆角 23">
              <a:extLst>
                <a:ext uri="{FF2B5EF4-FFF2-40B4-BE49-F238E27FC236}">
                  <a16:creationId xmlns:a16="http://schemas.microsoft.com/office/drawing/2014/main" id="{323F9F1E-0680-CED5-C6F6-6E725CAF3110}"/>
                </a:ext>
              </a:extLst>
            </p:cNvPr>
            <p:cNvSpPr/>
            <p:nvPr/>
          </p:nvSpPr>
          <p:spPr>
            <a:xfrm>
              <a:off x="2194189" y="649279"/>
              <a:ext cx="1377423" cy="630641"/>
            </a:xfrm>
            <a:prstGeom prst="roundRect">
              <a:avLst/>
            </a:prstGeom>
            <a:noFill/>
            <a:ln w="19050"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7972"/>
            </a:p>
          </p:txBody>
        </p:sp>
        <p:sp>
          <p:nvSpPr>
            <p:cNvPr id="26" name="矩形: 圆顶角 25">
              <a:extLst>
                <a:ext uri="{FF2B5EF4-FFF2-40B4-BE49-F238E27FC236}">
                  <a16:creationId xmlns:a16="http://schemas.microsoft.com/office/drawing/2014/main" id="{0DB8E945-8448-BB40-1058-AF689A0C71EC}"/>
                </a:ext>
              </a:extLst>
            </p:cNvPr>
            <p:cNvSpPr/>
            <p:nvPr/>
          </p:nvSpPr>
          <p:spPr>
            <a:xfrm>
              <a:off x="2194189" y="1089743"/>
              <a:ext cx="1377423" cy="313770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DAD8D9"/>
            </a:solidFill>
            <a:ln w="19050"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7972"/>
            </a:p>
          </p:txBody>
        </p:sp>
        <p:sp>
          <p:nvSpPr>
            <p:cNvPr id="23" name="文本框 22"/>
            <p:cNvSpPr txBox="1"/>
            <p:nvPr>
              <p:custDataLst>
                <p:tags r:id="rId2"/>
              </p:custDataLst>
            </p:nvPr>
          </p:nvSpPr>
          <p:spPr>
            <a:xfrm>
              <a:off x="2330768" y="1094546"/>
              <a:ext cx="1104265" cy="30416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zh-CN" altLang="en-US" sz="1200" b="1" spc="-10" dirty="0">
                  <a:solidFill>
                    <a:srgbClr val="C00000"/>
                  </a:solidFill>
                  <a:latin typeface="Arial" panose="020B0604020202020204" pitchFamily="34" charset="0"/>
                  <a:ea typeface="华文中宋" panose="02010600040101010101" pitchFamily="2" charset="-122"/>
                  <a:cs typeface="Arial" panose="020B0604020202020204" pitchFamily="34" charset="0"/>
                </a:rPr>
                <a:t>选择</a:t>
              </a:r>
              <a:r>
                <a:rPr lang="zh-CN" altLang="en-US" sz="1200" b="1" spc="-10" dirty="0">
                  <a:latin typeface="Arial" panose="020B0604020202020204" pitchFamily="34" charset="0"/>
                  <a:ea typeface="华文中宋" panose="02010600040101010101" pitchFamily="2" charset="-122"/>
                  <a:cs typeface="Arial" panose="020B0604020202020204" pitchFamily="34" charset="0"/>
                </a:rPr>
                <a:t>扫描方式</a:t>
              </a:r>
              <a:endParaRPr lang="en-US" altLang="zh-CN" sz="1200" spc="-10" dirty="0"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  <a:p>
              <a:pPr algn="ctr"/>
              <a:endParaRPr lang="zh-CN" altLang="en-US" sz="1000" b="0" dirty="0"/>
            </a:p>
          </p:txBody>
        </p:sp>
      </p:grpSp>
      <p:grpSp>
        <p:nvGrpSpPr>
          <p:cNvPr id="49" name="组合 48">
            <a:extLst>
              <a:ext uri="{FF2B5EF4-FFF2-40B4-BE49-F238E27FC236}">
                <a16:creationId xmlns:a16="http://schemas.microsoft.com/office/drawing/2014/main" id="{1DA7C066-D834-7FDD-B969-0AB7384F8C95}"/>
              </a:ext>
            </a:extLst>
          </p:cNvPr>
          <p:cNvGrpSpPr/>
          <p:nvPr/>
        </p:nvGrpSpPr>
        <p:grpSpPr>
          <a:xfrm>
            <a:off x="4157992" y="649279"/>
            <a:ext cx="1379063" cy="750080"/>
            <a:chOff x="4157992" y="649279"/>
            <a:chExt cx="1379063" cy="75008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3" name="矩形: 圆角 32">
              <a:extLst>
                <a:ext uri="{FF2B5EF4-FFF2-40B4-BE49-F238E27FC236}">
                  <a16:creationId xmlns:a16="http://schemas.microsoft.com/office/drawing/2014/main" id="{B6B6BC0A-3869-9D08-2559-3CE1035A11D4}"/>
                </a:ext>
              </a:extLst>
            </p:cNvPr>
            <p:cNvSpPr/>
            <p:nvPr/>
          </p:nvSpPr>
          <p:spPr>
            <a:xfrm>
              <a:off x="4157992" y="649279"/>
              <a:ext cx="1377423" cy="630641"/>
            </a:xfrm>
            <a:prstGeom prst="roundRect">
              <a:avLst/>
            </a:prstGeom>
            <a:noFill/>
            <a:ln w="19050"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7972"/>
            </a:p>
          </p:txBody>
        </p:sp>
        <p:sp>
          <p:nvSpPr>
            <p:cNvPr id="34" name="矩形: 圆顶角 33">
              <a:extLst>
                <a:ext uri="{FF2B5EF4-FFF2-40B4-BE49-F238E27FC236}">
                  <a16:creationId xmlns:a16="http://schemas.microsoft.com/office/drawing/2014/main" id="{CA3E53A9-E511-33DA-1517-D57E834085B3}"/>
                </a:ext>
              </a:extLst>
            </p:cNvPr>
            <p:cNvSpPr/>
            <p:nvPr/>
          </p:nvSpPr>
          <p:spPr>
            <a:xfrm>
              <a:off x="4157992" y="1085589"/>
              <a:ext cx="1377423" cy="313770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DAD8D9"/>
            </a:solidFill>
            <a:ln w="19050"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7972"/>
            </a:p>
          </p:txBody>
        </p:sp>
        <p:sp>
          <p:nvSpPr>
            <p:cNvPr id="28" name="文本框 27"/>
            <p:cNvSpPr txBox="1"/>
            <p:nvPr>
              <p:custDataLst>
                <p:tags r:id="rId1"/>
              </p:custDataLst>
            </p:nvPr>
          </p:nvSpPr>
          <p:spPr>
            <a:xfrm>
              <a:off x="4181965" y="1105314"/>
              <a:ext cx="1355090" cy="27432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zh-CN" altLang="en-US" sz="1200" b="1" spc="-10" dirty="0">
                  <a:solidFill>
                    <a:srgbClr val="C00000"/>
                  </a:solidFill>
                  <a:latin typeface="Arial" panose="020B0604020202020204" pitchFamily="34" charset="0"/>
                  <a:ea typeface="华文中宋" panose="02010600040101010101" pitchFamily="2" charset="-122"/>
                  <a:cs typeface="Arial" panose="020B0604020202020204" pitchFamily="34" charset="0"/>
                </a:rPr>
                <a:t>点击</a:t>
              </a:r>
              <a:r>
                <a:rPr lang="en-US" altLang="zh-CN" sz="1200" b="1" spc="-10" dirty="0">
                  <a:latin typeface="Arial" panose="020B0604020202020204" pitchFamily="34" charset="0"/>
                  <a:ea typeface="华文中宋" panose="02010600040101010101" pitchFamily="2" charset="-122"/>
                  <a:cs typeface="Arial" panose="020B0604020202020204" pitchFamily="34" charset="0"/>
                </a:rPr>
                <a:t>“scan”</a:t>
              </a:r>
              <a:r>
                <a:rPr lang="zh-CN" altLang="en-US" sz="1200" b="1" spc="-10" dirty="0">
                  <a:latin typeface="Arial" panose="020B0604020202020204" pitchFamily="34" charset="0"/>
                  <a:ea typeface="华文中宋" panose="02010600040101010101" pitchFamily="2" charset="-122"/>
                  <a:cs typeface="Arial" panose="020B0604020202020204" pitchFamily="34" charset="0"/>
                </a:rPr>
                <a:t>扫描</a:t>
              </a:r>
              <a:endParaRPr lang="en-US" altLang="zh-CN" sz="1200" spc="-10" dirty="0"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  <a:p>
              <a:pPr algn="ctr"/>
              <a:endParaRPr lang="zh-CN" altLang="en-US" sz="1000" b="0" dirty="0"/>
            </a:p>
          </p:txBody>
        </p:sp>
      </p:grpSp>
      <p:sp>
        <p:nvSpPr>
          <p:cNvPr id="43" name="箭头: 右 42">
            <a:extLst>
              <a:ext uri="{FF2B5EF4-FFF2-40B4-BE49-F238E27FC236}">
                <a16:creationId xmlns:a16="http://schemas.microsoft.com/office/drawing/2014/main" id="{3C6978A0-62F8-36DE-E3D4-323E97CCCE9A}"/>
              </a:ext>
            </a:extLst>
          </p:cNvPr>
          <p:cNvSpPr/>
          <p:nvPr/>
        </p:nvSpPr>
        <p:spPr>
          <a:xfrm>
            <a:off x="1655370" y="885942"/>
            <a:ext cx="487975" cy="200006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DAD8D9"/>
          </a:solidFill>
          <a:ln w="19050">
            <a:solidFill>
              <a:srgbClr val="172C5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2" name="箭头: 右 51">
            <a:extLst>
              <a:ext uri="{FF2B5EF4-FFF2-40B4-BE49-F238E27FC236}">
                <a16:creationId xmlns:a16="http://schemas.microsoft.com/office/drawing/2014/main" id="{F9E1A672-DD2B-649C-DE9F-3B85CA84D507}"/>
              </a:ext>
            </a:extLst>
          </p:cNvPr>
          <p:cNvSpPr/>
          <p:nvPr/>
        </p:nvSpPr>
        <p:spPr>
          <a:xfrm>
            <a:off x="3628822" y="885942"/>
            <a:ext cx="487975" cy="200006"/>
          </a:xfrm>
          <a:prstGeom prst="rightArrow">
            <a:avLst/>
          </a:prstGeom>
          <a:solidFill>
            <a:srgbClr val="DAD8D9"/>
          </a:solidFill>
          <a:ln w="19050">
            <a:solidFill>
              <a:srgbClr val="172C5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0" name="图形 59">
            <a:extLst>
              <a:ext uri="{FF2B5EF4-FFF2-40B4-BE49-F238E27FC236}">
                <a16:creationId xmlns:a16="http://schemas.microsoft.com/office/drawing/2014/main" id="{8B4C8CD9-3BE8-CA83-F729-63D19540B05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61578" y="603257"/>
            <a:ext cx="540335" cy="540335"/>
          </a:xfrm>
          <a:prstGeom prst="rect">
            <a:avLst/>
          </a:prstGeom>
        </p:spPr>
      </p:pic>
      <p:pic>
        <p:nvPicPr>
          <p:cNvPr id="62" name="图形 61">
            <a:extLst>
              <a:ext uri="{FF2B5EF4-FFF2-40B4-BE49-F238E27FC236}">
                <a16:creationId xmlns:a16="http://schemas.microsoft.com/office/drawing/2014/main" id="{98B7AB2F-A3FA-4ECE-494C-9B729E2D280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664526" y="653172"/>
            <a:ext cx="440505" cy="440505"/>
          </a:xfrm>
          <a:prstGeom prst="rect">
            <a:avLst/>
          </a:prstGeom>
        </p:spPr>
      </p:pic>
      <p:pic>
        <p:nvPicPr>
          <p:cNvPr id="64" name="图形 63">
            <a:extLst>
              <a:ext uri="{FF2B5EF4-FFF2-40B4-BE49-F238E27FC236}">
                <a16:creationId xmlns:a16="http://schemas.microsoft.com/office/drawing/2014/main" id="{AAE21B75-0F04-B75C-07CA-509B7A4D7F6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668980" y="687238"/>
            <a:ext cx="372372" cy="372372"/>
          </a:xfrm>
          <a:prstGeom prst="rect">
            <a:avLst/>
          </a:prstGeom>
        </p:spPr>
      </p:pic>
      <p:grpSp>
        <p:nvGrpSpPr>
          <p:cNvPr id="65" name="组合 64">
            <a:extLst>
              <a:ext uri="{FF2B5EF4-FFF2-40B4-BE49-F238E27FC236}">
                <a16:creationId xmlns:a16="http://schemas.microsoft.com/office/drawing/2014/main" id="{C993ABFD-73E4-EED6-85C6-2A3230EC9E86}"/>
              </a:ext>
            </a:extLst>
          </p:cNvPr>
          <p:cNvGrpSpPr/>
          <p:nvPr/>
        </p:nvGrpSpPr>
        <p:grpSpPr>
          <a:xfrm>
            <a:off x="825500" y="-646809"/>
            <a:ext cx="2648218" cy="516634"/>
            <a:chOff x="825500" y="-646809"/>
            <a:chExt cx="2648218" cy="516634"/>
          </a:xfrm>
        </p:grpSpPr>
        <p:sp>
          <p:nvSpPr>
            <p:cNvPr id="66" name="椭圆 65">
              <a:extLst>
                <a:ext uri="{FF2B5EF4-FFF2-40B4-BE49-F238E27FC236}">
                  <a16:creationId xmlns:a16="http://schemas.microsoft.com/office/drawing/2014/main" id="{7357545B-FF3B-C6B3-31F6-5F88C115FDB2}"/>
                </a:ext>
              </a:extLst>
            </p:cNvPr>
            <p:cNvSpPr/>
            <p:nvPr/>
          </p:nvSpPr>
          <p:spPr>
            <a:xfrm>
              <a:off x="825500" y="-434975"/>
              <a:ext cx="304800" cy="304800"/>
            </a:xfrm>
            <a:prstGeom prst="ellipse">
              <a:avLst/>
            </a:prstGeom>
            <a:solidFill>
              <a:srgbClr val="003E87"/>
            </a:solidFill>
          </p:spPr>
          <p:txBody>
            <a:bodyPr wrap="square" lIns="0" tIns="0" rIns="0" bIns="0" rtlCol="0"/>
            <a:lstStyle/>
            <a:p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67" name="椭圆 66">
              <a:extLst>
                <a:ext uri="{FF2B5EF4-FFF2-40B4-BE49-F238E27FC236}">
                  <a16:creationId xmlns:a16="http://schemas.microsoft.com/office/drawing/2014/main" id="{7D6FA22A-CB48-1A28-0923-F07468F6DFD2}"/>
                </a:ext>
              </a:extLst>
            </p:cNvPr>
            <p:cNvSpPr/>
            <p:nvPr/>
          </p:nvSpPr>
          <p:spPr>
            <a:xfrm>
              <a:off x="1294184" y="-434975"/>
              <a:ext cx="304800" cy="304800"/>
            </a:xfrm>
            <a:prstGeom prst="ellipse">
              <a:avLst/>
            </a:prstGeom>
            <a:solidFill>
              <a:srgbClr val="E2F0D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8" name="椭圆 67">
              <a:extLst>
                <a:ext uri="{FF2B5EF4-FFF2-40B4-BE49-F238E27FC236}">
                  <a16:creationId xmlns:a16="http://schemas.microsoft.com/office/drawing/2014/main" id="{DFA903ED-373C-CF8F-3D85-CB14B07D6A4E}"/>
                </a:ext>
              </a:extLst>
            </p:cNvPr>
            <p:cNvSpPr/>
            <p:nvPr/>
          </p:nvSpPr>
          <p:spPr>
            <a:xfrm>
              <a:off x="1762868" y="-434975"/>
              <a:ext cx="304800" cy="304800"/>
            </a:xfrm>
            <a:prstGeom prst="ellipse">
              <a:avLst/>
            </a:prstGeom>
            <a:solidFill>
              <a:srgbClr val="FFEBB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9" name="椭圆 68">
              <a:extLst>
                <a:ext uri="{FF2B5EF4-FFF2-40B4-BE49-F238E27FC236}">
                  <a16:creationId xmlns:a16="http://schemas.microsoft.com/office/drawing/2014/main" id="{A9179EC9-D268-EB5B-5BA1-D5FAD5A829C3}"/>
                </a:ext>
              </a:extLst>
            </p:cNvPr>
            <p:cNvSpPr/>
            <p:nvPr/>
          </p:nvSpPr>
          <p:spPr>
            <a:xfrm>
              <a:off x="2231552" y="-434975"/>
              <a:ext cx="304800" cy="304800"/>
            </a:xfrm>
            <a:prstGeom prst="ellipse">
              <a:avLst/>
            </a:prstGeom>
            <a:solidFill>
              <a:srgbClr val="FEE8D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0" name="椭圆 69">
              <a:extLst>
                <a:ext uri="{FF2B5EF4-FFF2-40B4-BE49-F238E27FC236}">
                  <a16:creationId xmlns:a16="http://schemas.microsoft.com/office/drawing/2014/main" id="{6F706EBA-066F-D3E8-17A6-3DD1E0C8182D}"/>
                </a:ext>
              </a:extLst>
            </p:cNvPr>
            <p:cNvSpPr/>
            <p:nvPr/>
          </p:nvSpPr>
          <p:spPr>
            <a:xfrm>
              <a:off x="2700236" y="-434975"/>
              <a:ext cx="304800" cy="3048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1" name="椭圆 70">
              <a:extLst>
                <a:ext uri="{FF2B5EF4-FFF2-40B4-BE49-F238E27FC236}">
                  <a16:creationId xmlns:a16="http://schemas.microsoft.com/office/drawing/2014/main" id="{0C79F165-E9F3-2C73-A24D-ED8474C7DFFA}"/>
                </a:ext>
              </a:extLst>
            </p:cNvPr>
            <p:cNvSpPr/>
            <p:nvPr/>
          </p:nvSpPr>
          <p:spPr>
            <a:xfrm>
              <a:off x="3168918" y="-434975"/>
              <a:ext cx="304800" cy="3048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2" name="椭圆 71">
              <a:extLst>
                <a:ext uri="{FF2B5EF4-FFF2-40B4-BE49-F238E27FC236}">
                  <a16:creationId xmlns:a16="http://schemas.microsoft.com/office/drawing/2014/main" id="{001CD688-1BB8-2FC6-0C0F-01DAF0D7E346}"/>
                </a:ext>
              </a:extLst>
            </p:cNvPr>
            <p:cNvSpPr/>
            <p:nvPr/>
          </p:nvSpPr>
          <p:spPr>
            <a:xfrm>
              <a:off x="1762868" y="-646809"/>
              <a:ext cx="304800" cy="304800"/>
            </a:xfrm>
            <a:prstGeom prst="ellipse">
              <a:avLst/>
            </a:prstGeom>
            <a:solidFill>
              <a:srgbClr val="BF9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3" name="椭圆 72">
              <a:extLst>
                <a:ext uri="{FF2B5EF4-FFF2-40B4-BE49-F238E27FC236}">
                  <a16:creationId xmlns:a16="http://schemas.microsoft.com/office/drawing/2014/main" id="{724C894A-1D67-BD34-9361-A103BE030ACF}"/>
                </a:ext>
              </a:extLst>
            </p:cNvPr>
            <p:cNvSpPr/>
            <p:nvPr/>
          </p:nvSpPr>
          <p:spPr>
            <a:xfrm>
              <a:off x="2231552" y="-646809"/>
              <a:ext cx="304800" cy="304800"/>
            </a:xfrm>
            <a:prstGeom prst="ellipse">
              <a:avLst/>
            </a:prstGeom>
            <a:solidFill>
              <a:srgbClr val="BD642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4" name="椭圆 73">
              <a:extLst>
                <a:ext uri="{FF2B5EF4-FFF2-40B4-BE49-F238E27FC236}">
                  <a16:creationId xmlns:a16="http://schemas.microsoft.com/office/drawing/2014/main" id="{1A55A956-A6B9-5637-DD10-B831E2800440}"/>
                </a:ext>
              </a:extLst>
            </p:cNvPr>
            <p:cNvSpPr/>
            <p:nvPr/>
          </p:nvSpPr>
          <p:spPr>
            <a:xfrm>
              <a:off x="1294184" y="-646809"/>
              <a:ext cx="304800" cy="304800"/>
            </a:xfrm>
            <a:prstGeom prst="ellipse">
              <a:avLst/>
            </a:prstGeom>
            <a:solidFill>
              <a:srgbClr val="54823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5" name="object 21">
            <a:extLst>
              <a:ext uri="{FF2B5EF4-FFF2-40B4-BE49-F238E27FC236}">
                <a16:creationId xmlns:a16="http://schemas.microsoft.com/office/drawing/2014/main" id="{1C320C51-8066-88C4-D143-393DB0B52C07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xfrm>
            <a:off x="5400889" y="3141903"/>
            <a:ext cx="311101" cy="83997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39370">
              <a:lnSpc>
                <a:spcPct val="100000"/>
              </a:lnSpc>
              <a:spcBef>
                <a:spcPts val="55"/>
              </a:spcBef>
            </a:pPr>
            <a:fld id="{81D60167-4931-47E6-BA6A-407CBD079E47}" type="slidenum">
              <a:rPr dirty="0"/>
              <a:t>16</a:t>
            </a:fld>
            <a:r>
              <a:rPr spc="-10" dirty="0"/>
              <a:t> </a:t>
            </a:r>
            <a:r>
              <a:rPr dirty="0"/>
              <a:t>/</a:t>
            </a:r>
            <a:r>
              <a:rPr spc="-5" dirty="0"/>
              <a:t> </a:t>
            </a:r>
            <a:r>
              <a:rPr lang="en-US" spc="-25" dirty="0"/>
              <a:t>30</a:t>
            </a:r>
            <a:endParaRPr spc="-25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98882A40-EE7E-C0B0-AA7C-96D090F352DC}"/>
              </a:ext>
            </a:extLst>
          </p:cNvPr>
          <p:cNvSpPr/>
          <p:nvPr/>
        </p:nvSpPr>
        <p:spPr>
          <a:xfrm>
            <a:off x="79091" y="967943"/>
            <a:ext cx="4023009" cy="2048263"/>
          </a:xfrm>
          <a:prstGeom prst="roundRect">
            <a:avLst/>
          </a:prstGeom>
          <a:solidFill>
            <a:srgbClr val="FFFF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7" name="小标题"/>
          <p:cNvGrpSpPr/>
          <p:nvPr/>
        </p:nvGrpSpPr>
        <p:grpSpPr>
          <a:xfrm>
            <a:off x="0" y="222731"/>
            <a:ext cx="5765800" cy="272040"/>
            <a:chOff x="0" y="222730"/>
            <a:chExt cx="5765800" cy="351157"/>
          </a:xfrm>
        </p:grpSpPr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230361"/>
              <a:ext cx="5765800" cy="343526"/>
            </a:xfrm>
            <a:prstGeom prst="rect">
              <a:avLst/>
            </a:prstGeom>
          </p:spPr>
        </p:pic>
        <p:sp>
          <p:nvSpPr>
            <p:cNvPr id="11" name="object 11"/>
            <p:cNvSpPr txBox="1"/>
            <p:nvPr/>
          </p:nvSpPr>
          <p:spPr>
            <a:xfrm>
              <a:off x="196810" y="222730"/>
              <a:ext cx="1688535" cy="289345"/>
            </a:xfrm>
            <a:prstGeom prst="rect">
              <a:avLst/>
            </a:prstGeom>
          </p:spPr>
          <p:txBody>
            <a:bodyPr vert="horz" wrap="square" lIns="0" tIns="17145" rIns="0" bIns="0" rtlCol="0">
              <a:spAutoFit/>
            </a:bodyPr>
            <a:lstStyle/>
            <a:p>
              <a:pPr marL="12700">
                <a:lnSpc>
                  <a:spcPts val="1615"/>
                </a:lnSpc>
                <a:spcBef>
                  <a:spcPts val="135"/>
                </a:spcBef>
              </a:pPr>
              <a:r>
                <a:rPr lang="zh-CN" altLang="en-US" sz="1400" b="1" spc="-15" dirty="0">
                  <a:solidFill>
                    <a:srgbClr val="FFFFFF"/>
                  </a:solidFill>
                  <a:latin typeface="华文中宋" panose="02010600040101010101" pitchFamily="2" charset="-122"/>
                  <a:ea typeface="华文中宋" panose="02010600040101010101" pitchFamily="2" charset="-122"/>
                  <a:cs typeface="宋体" panose="02010600030101010101" pitchFamily="2" charset="-122"/>
                </a:rPr>
                <a:t>扫描工具拓展</a:t>
              </a:r>
            </a:p>
          </p:txBody>
        </p:sp>
      </p:grpSp>
      <p:grpSp>
        <p:nvGrpSpPr>
          <p:cNvPr id="36" name="页眉"/>
          <p:cNvGrpSpPr/>
          <p:nvPr/>
        </p:nvGrpSpPr>
        <p:grpSpPr>
          <a:xfrm>
            <a:off x="0" y="25"/>
            <a:ext cx="5762645" cy="230504"/>
            <a:chOff x="0" y="25"/>
            <a:chExt cx="5762645" cy="230504"/>
          </a:xfrm>
        </p:grpSpPr>
        <p:sp>
          <p:nvSpPr>
            <p:cNvPr id="4" name="object 4"/>
            <p:cNvSpPr/>
            <p:nvPr/>
          </p:nvSpPr>
          <p:spPr>
            <a:xfrm>
              <a:off x="4115226" y="25"/>
              <a:ext cx="490220" cy="230504"/>
            </a:xfrm>
            <a:custGeom>
              <a:avLst/>
              <a:gdLst/>
              <a:ahLst/>
              <a:cxnLst/>
              <a:rect l="l" t="t" r="r" b="b"/>
              <a:pathLst>
                <a:path w="490220" h="230504">
                  <a:moveTo>
                    <a:pt x="489635" y="0"/>
                  </a:moveTo>
                  <a:lnTo>
                    <a:pt x="0" y="0"/>
                  </a:lnTo>
                  <a:lnTo>
                    <a:pt x="0" y="230339"/>
                  </a:lnTo>
                  <a:lnTo>
                    <a:pt x="489635" y="230339"/>
                  </a:lnTo>
                  <a:lnTo>
                    <a:pt x="48963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604862" y="25"/>
              <a:ext cx="777875" cy="230504"/>
            </a:xfrm>
            <a:custGeom>
              <a:avLst/>
              <a:gdLst/>
              <a:ahLst/>
              <a:cxnLst/>
              <a:rect l="l" t="t" r="r" b="b"/>
              <a:pathLst>
                <a:path w="777875" h="230504">
                  <a:moveTo>
                    <a:pt x="777570" y="0"/>
                  </a:moveTo>
                  <a:lnTo>
                    <a:pt x="0" y="0"/>
                  </a:lnTo>
                  <a:lnTo>
                    <a:pt x="0" y="230339"/>
                  </a:lnTo>
                  <a:lnTo>
                    <a:pt x="777570" y="230339"/>
                  </a:lnTo>
                  <a:lnTo>
                    <a:pt x="77757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698994" y="11545"/>
              <a:ext cx="589326" cy="207300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5382432" y="25"/>
              <a:ext cx="380213" cy="230504"/>
            </a:xfrm>
            <a:custGeom>
              <a:avLst/>
              <a:gdLst/>
              <a:ahLst/>
              <a:cxnLst/>
              <a:rect l="l" t="t" r="r" b="b"/>
              <a:pathLst>
                <a:path w="374650" h="230504">
                  <a:moveTo>
                    <a:pt x="374408" y="0"/>
                  </a:moveTo>
                  <a:lnTo>
                    <a:pt x="0" y="0"/>
                  </a:lnTo>
                  <a:lnTo>
                    <a:pt x="0" y="230339"/>
                  </a:lnTo>
                  <a:lnTo>
                    <a:pt x="374408" y="230339"/>
                  </a:lnTo>
                  <a:lnTo>
                    <a:pt x="37440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460232" y="3863"/>
              <a:ext cx="218818" cy="218818"/>
            </a:xfrm>
            <a:prstGeom prst="rect">
              <a:avLst/>
            </a:prstGeom>
          </p:spPr>
        </p:pic>
        <p:sp>
          <p:nvSpPr>
            <p:cNvPr id="30" name="object 4"/>
            <p:cNvSpPr/>
            <p:nvPr/>
          </p:nvSpPr>
          <p:spPr>
            <a:xfrm>
              <a:off x="0" y="25"/>
              <a:ext cx="4224954" cy="230096"/>
            </a:xfrm>
            <a:custGeom>
              <a:avLst/>
              <a:gdLst/>
              <a:ahLst/>
              <a:cxnLst/>
              <a:rect l="l" t="t" r="r" b="b"/>
              <a:pathLst>
                <a:path w="490220" h="230504">
                  <a:moveTo>
                    <a:pt x="489635" y="0"/>
                  </a:moveTo>
                  <a:lnTo>
                    <a:pt x="0" y="0"/>
                  </a:lnTo>
                  <a:lnTo>
                    <a:pt x="0" y="230339"/>
                  </a:lnTo>
                  <a:lnTo>
                    <a:pt x="489635" y="230339"/>
                  </a:lnTo>
                  <a:lnTo>
                    <a:pt x="48963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文本框 19"/>
          <p:cNvSpPr txBox="1"/>
          <p:nvPr/>
        </p:nvSpPr>
        <p:spPr>
          <a:xfrm>
            <a:off x="177660" y="550984"/>
            <a:ext cx="30522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b="1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ea"/>
                <a:cs typeface="Arial" panose="020B0604020202020204" pitchFamily="34" charset="0"/>
              </a:rPr>
              <a:t>Zenmap </a:t>
            </a:r>
            <a:r>
              <a:rPr kumimoji="0" lang="zh-CN" altLang="en-US" b="1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ea"/>
                <a:cs typeface="Arial" panose="020B0604020202020204" pitchFamily="34" charset="0"/>
              </a:rPr>
              <a:t>绘制局域网拓扑图</a:t>
            </a:r>
          </a:p>
        </p:txBody>
      </p:sp>
      <p:grpSp>
        <p:nvGrpSpPr>
          <p:cNvPr id="38" name="组合 37"/>
          <p:cNvGrpSpPr/>
          <p:nvPr/>
        </p:nvGrpSpPr>
        <p:grpSpPr>
          <a:xfrm>
            <a:off x="0" y="3141040"/>
            <a:ext cx="5760453" cy="99060"/>
            <a:chOff x="0" y="3141040"/>
            <a:chExt cx="5760453" cy="99060"/>
          </a:xfrm>
        </p:grpSpPr>
        <p:sp>
          <p:nvSpPr>
            <p:cNvPr id="12" name="object 16"/>
            <p:cNvSpPr/>
            <p:nvPr/>
          </p:nvSpPr>
          <p:spPr>
            <a:xfrm>
              <a:off x="0" y="3141040"/>
              <a:ext cx="3456304" cy="99060"/>
            </a:xfrm>
            <a:custGeom>
              <a:avLst/>
              <a:gdLst/>
              <a:ahLst/>
              <a:cxnLst/>
              <a:rect l="l" t="t" r="r" b="b"/>
              <a:pathLst>
                <a:path w="3456304" h="99060">
                  <a:moveTo>
                    <a:pt x="3456038" y="0"/>
                  </a:moveTo>
                  <a:lnTo>
                    <a:pt x="2016036" y="0"/>
                  </a:lnTo>
                  <a:lnTo>
                    <a:pt x="0" y="0"/>
                  </a:lnTo>
                  <a:lnTo>
                    <a:pt x="0" y="98983"/>
                  </a:lnTo>
                  <a:lnTo>
                    <a:pt x="2016036" y="98983"/>
                  </a:lnTo>
                  <a:lnTo>
                    <a:pt x="3456038" y="98983"/>
                  </a:lnTo>
                  <a:lnTo>
                    <a:pt x="345603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7"/>
            <p:cNvSpPr/>
            <p:nvPr/>
          </p:nvSpPr>
          <p:spPr>
            <a:xfrm>
              <a:off x="3456038" y="3141040"/>
              <a:ext cx="2304415" cy="99060"/>
            </a:xfrm>
            <a:custGeom>
              <a:avLst/>
              <a:gdLst/>
              <a:ahLst/>
              <a:cxnLst/>
              <a:rect l="l" t="t" r="r" b="b"/>
              <a:pathLst>
                <a:path w="2304415" h="99060">
                  <a:moveTo>
                    <a:pt x="2303957" y="0"/>
                  </a:moveTo>
                  <a:lnTo>
                    <a:pt x="1958378" y="0"/>
                  </a:lnTo>
                  <a:lnTo>
                    <a:pt x="0" y="0"/>
                  </a:lnTo>
                  <a:lnTo>
                    <a:pt x="0" y="98983"/>
                  </a:lnTo>
                  <a:lnTo>
                    <a:pt x="1958378" y="98983"/>
                  </a:lnTo>
                  <a:lnTo>
                    <a:pt x="2303957" y="98983"/>
                  </a:lnTo>
                  <a:lnTo>
                    <a:pt x="2303957" y="0"/>
                  </a:lnTo>
                  <a:close/>
                </a:path>
              </a:pathLst>
            </a:custGeom>
            <a:solidFill>
              <a:srgbClr val="003E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" name="object 16"/>
          <p:cNvSpPr txBox="1">
            <a:spLocks noGrp="1"/>
          </p:cNvSpPr>
          <p:nvPr>
            <p:ph type="ftr" sz="quarter" idx="5"/>
          </p:nvPr>
        </p:nvSpPr>
        <p:spPr>
          <a:xfrm>
            <a:off x="2481897" y="3134998"/>
            <a:ext cx="553403" cy="8784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5"/>
              </a:spcBef>
            </a:pPr>
            <a:r>
              <a:rPr dirty="0"/>
              <a:t>2024</a:t>
            </a:r>
            <a:r>
              <a:rPr spc="-15" dirty="0"/>
              <a:t> </a:t>
            </a:r>
            <a:r>
              <a:rPr spc="-75" dirty="0">
                <a:latin typeface="华文中宋" panose="02010600040101010101" pitchFamily="2" charset="-122"/>
                <a:ea typeface="华文中宋" panose="02010600040101010101" pitchFamily="2" charset="-122"/>
                <a:cs typeface="宋体" panose="02010600030101010101" pitchFamily="2" charset="-122"/>
              </a:rPr>
              <a:t>年</a:t>
            </a:r>
            <a:r>
              <a:rPr spc="-7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spc="-75" dirty="0">
                <a:latin typeface="宋体" panose="02010600030101010101" pitchFamily="2" charset="-122"/>
                <a:cs typeface="宋体" panose="02010600030101010101" pitchFamily="2" charset="-122"/>
              </a:rPr>
              <a:t>6</a:t>
            </a:r>
            <a:r>
              <a:rPr spc="-10" dirty="0"/>
              <a:t> </a:t>
            </a:r>
            <a:r>
              <a:rPr spc="-75" dirty="0">
                <a:latin typeface="华文中宋" panose="02010600040101010101" pitchFamily="2" charset="-122"/>
                <a:ea typeface="华文中宋" panose="02010600040101010101" pitchFamily="2" charset="-122"/>
              </a:rPr>
              <a:t>月</a:t>
            </a:r>
            <a:r>
              <a:rPr spc="-70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altLang="zh-CN" dirty="0"/>
              <a:t>3</a:t>
            </a:r>
            <a:r>
              <a:rPr spc="-10" dirty="0"/>
              <a:t> </a:t>
            </a:r>
            <a:r>
              <a:rPr spc="-75" dirty="0">
                <a:latin typeface="华文中宋" panose="02010600040101010101" pitchFamily="2" charset="-122"/>
                <a:ea typeface="华文中宋" panose="02010600040101010101" pitchFamily="2" charset="-122"/>
              </a:rPr>
              <a:t>日</a:t>
            </a:r>
          </a:p>
        </p:txBody>
      </p:sp>
      <p:sp>
        <p:nvSpPr>
          <p:cNvPr id="35" name="object 18"/>
          <p:cNvSpPr txBox="1"/>
          <p:nvPr/>
        </p:nvSpPr>
        <p:spPr>
          <a:xfrm>
            <a:off x="4470246" y="3134201"/>
            <a:ext cx="509905" cy="8784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>
            <a:defPPr>
              <a:defRPr kern="0"/>
            </a:defPPr>
            <a:lvl1pPr>
              <a:defRPr sz="500" b="0" i="0">
                <a:solidFill>
                  <a:schemeClr val="bg1"/>
                </a:solidFill>
                <a:latin typeface="宋体" panose="02010600030101010101" pitchFamily="2" charset="-122"/>
                <a:cs typeface="宋体" panose="02010600030101010101" pitchFamily="2" charset="-122"/>
              </a:defRPr>
            </a:lvl1pPr>
          </a:lstStyle>
          <a:p>
            <a:pPr marL="12700">
              <a:spcBef>
                <a:spcPts val="85"/>
              </a:spcBef>
            </a:pPr>
            <a:r>
              <a:rPr lang="en-US" altLang="zh-CN" spc="5" dirty="0">
                <a:latin typeface="华文中宋" panose="02010600040101010101" pitchFamily="2" charset="-122"/>
                <a:ea typeface="华文中宋" panose="02010600040101010101" pitchFamily="2" charset="-122"/>
              </a:rPr>
              <a:t>Web </a:t>
            </a:r>
            <a:r>
              <a:rPr lang="zh-CN" altLang="en-US" spc="5" dirty="0">
                <a:latin typeface="华文中宋" panose="02010600040101010101" pitchFamily="2" charset="-122"/>
                <a:ea typeface="华文中宋" panose="02010600040101010101" pitchFamily="2" charset="-122"/>
              </a:rPr>
              <a:t>扫描工具</a:t>
            </a:r>
          </a:p>
        </p:txBody>
      </p:sp>
      <p:sp>
        <p:nvSpPr>
          <p:cNvPr id="21" name="object 2"/>
          <p:cNvSpPr txBox="1"/>
          <p:nvPr/>
        </p:nvSpPr>
        <p:spPr>
          <a:xfrm>
            <a:off x="1315850" y="64159"/>
            <a:ext cx="1616480" cy="1041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kumimoji="0" lang="zh-CN" altLang="en-US" sz="600" b="1" i="0" u="none" strike="noStrike" kern="0" cap="none" spc="0" normalizeH="0" baseline="0" noProof="1">
                <a:solidFill>
                  <a:schemeClr val="bg1">
                    <a:lumMod val="6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宋体" panose="02010600030101010101" pitchFamily="2" charset="-122"/>
                <a:sym typeface="+mn-ea"/>
              </a:rPr>
              <a:t>目录</a:t>
            </a:r>
            <a:r>
              <a:rPr lang="en-US" altLang="zh-CN" sz="600" b="1" dirty="0">
                <a:solidFill>
                  <a:schemeClr val="bg1">
                    <a:lumMod val="6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宋体" panose="02010600030101010101" pitchFamily="2" charset="-122"/>
                <a:sym typeface="+mn-ea"/>
              </a:rPr>
              <a:t>   </a:t>
            </a:r>
            <a:r>
              <a:rPr lang="zh-CN" altLang="en-US" sz="600" b="1" dirty="0">
                <a:solidFill>
                  <a:schemeClr val="bg2"/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扫描工具   </a:t>
            </a:r>
            <a:r>
              <a:rPr lang="zh-CN" altLang="en-US" sz="600" b="1" kern="0" dirty="0">
                <a:solidFill>
                  <a:schemeClr val="bg1">
                    <a:lumMod val="6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加密算法</a:t>
            </a:r>
          </a:p>
        </p:txBody>
      </p:sp>
      <p:sp>
        <p:nvSpPr>
          <p:cNvPr id="17" name="文本框 16"/>
          <p:cNvSpPr txBox="1"/>
          <p:nvPr>
            <p:custDataLst>
              <p:tags r:id="rId1"/>
            </p:custDataLst>
          </p:nvPr>
        </p:nvSpPr>
        <p:spPr>
          <a:xfrm>
            <a:off x="4056733" y="1162689"/>
            <a:ext cx="1655257" cy="1653540"/>
          </a:xfrm>
          <a:prstGeom prst="rect">
            <a:avLst/>
          </a:prstGeom>
          <a:noFill/>
        </p:spPr>
        <p:txBody>
          <a:bodyPr vert="horz" wrap="square" rtlCol="0">
            <a:noAutofit/>
          </a:bodyPr>
          <a:lstStyle/>
          <a:p>
            <a:pPr algn="ctr">
              <a:lnSpc>
                <a:spcPct val="200000"/>
              </a:lnSpc>
            </a:pPr>
            <a:r>
              <a:rPr lang="zh-CN" altLang="en-US" sz="1200" b="1" spc="-10" dirty="0">
                <a:latin typeface="华文中宋" panose="02010600040101010101" pitchFamily="2" charset="-122"/>
                <a:ea typeface="华文中宋" panose="02010600040101010101" pitchFamily="2" charset="-122"/>
              </a:rPr>
              <a:t>可视化网络连接方式辅助规划网络结构</a:t>
            </a:r>
            <a:endParaRPr lang="en-US" altLang="zh-CN" sz="1200" b="1" spc="-10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 algn="ctr">
              <a:lnSpc>
                <a:spcPct val="200000"/>
              </a:lnSpc>
            </a:pPr>
            <a:r>
              <a:rPr lang="zh-CN" altLang="en-US" sz="1200" b="1" spc="-10" dirty="0">
                <a:latin typeface="华文中宋" panose="02010600040101010101" pitchFamily="2" charset="-122"/>
                <a:ea typeface="华文中宋" panose="02010600040101010101" pitchFamily="2" charset="-122"/>
              </a:rPr>
              <a:t>快速识别安全风险</a:t>
            </a:r>
            <a:endParaRPr lang="en-US" altLang="zh-CN" sz="1200" b="1" spc="-10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 algn="ctr">
              <a:lnSpc>
                <a:spcPct val="200000"/>
              </a:lnSpc>
            </a:pPr>
            <a:r>
              <a:rPr lang="zh-CN" altLang="en-US" sz="1200" b="1" spc="-10" dirty="0">
                <a:latin typeface="华文中宋" panose="02010600040101010101" pitchFamily="2" charset="-122"/>
                <a:ea typeface="华文中宋" panose="02010600040101010101" pitchFamily="2" charset="-122"/>
              </a:rPr>
              <a:t>快速定位风险来源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02CDA16E-7B8B-3D28-D7E6-D89B0AB08BD1}"/>
              </a:ext>
            </a:extLst>
          </p:cNvPr>
          <p:cNvGrpSpPr/>
          <p:nvPr/>
        </p:nvGrpSpPr>
        <p:grpSpPr>
          <a:xfrm>
            <a:off x="294973" y="1079495"/>
            <a:ext cx="3658234" cy="1825157"/>
            <a:chOff x="139700" y="1012825"/>
            <a:chExt cx="3913725" cy="1952626"/>
          </a:xfrm>
        </p:grpSpPr>
        <p:pic>
          <p:nvPicPr>
            <p:cNvPr id="5" name="图片 4" descr="zenmap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42277" y="1064338"/>
              <a:ext cx="2696420" cy="185696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39700" y="1012825"/>
              <a:ext cx="605155" cy="1952625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792363" y="1017687"/>
              <a:ext cx="1261062" cy="1947764"/>
            </a:xfrm>
            <a:prstGeom prst="rect">
              <a:avLst/>
            </a:prstGeom>
          </p:spPr>
        </p:pic>
      </p:grpSp>
      <p:sp>
        <p:nvSpPr>
          <p:cNvPr id="14" name="文本框 13"/>
          <p:cNvSpPr txBox="1"/>
          <p:nvPr/>
        </p:nvSpPr>
        <p:spPr>
          <a:xfrm>
            <a:off x="882716" y="2763535"/>
            <a:ext cx="1994535" cy="2959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1100" b="1" spc="-10" dirty="0">
                <a:latin typeface="+mn-ea"/>
              </a:rPr>
              <a:t>尝试扫描</a:t>
            </a:r>
            <a:r>
              <a:rPr lang="en-US" altLang="zh-CN" sz="1100" b="1" spc="-10" dirty="0">
                <a:latin typeface="+mn-ea"/>
                <a:cs typeface="Arial" panose="020B0604020202020204" pitchFamily="34" charset="0"/>
              </a:rPr>
              <a:t>182.92.114.0/24</a:t>
            </a:r>
            <a:endParaRPr lang="en-US" altLang="zh-CN" sz="1100" spc="-10" dirty="0">
              <a:latin typeface="+mn-ea"/>
            </a:endParaRPr>
          </a:p>
          <a:p>
            <a:endParaRPr lang="zh-CN" altLang="en-US" sz="900" b="0" dirty="0">
              <a:latin typeface="+mn-ea"/>
            </a:endParaRPr>
          </a:p>
        </p:txBody>
      </p: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F2E5B05F-4388-FA9A-B528-FB03F70EDB3B}"/>
              </a:ext>
            </a:extLst>
          </p:cNvPr>
          <p:cNvGrpSpPr/>
          <p:nvPr/>
        </p:nvGrpSpPr>
        <p:grpSpPr>
          <a:xfrm>
            <a:off x="825500" y="-646809"/>
            <a:ext cx="2648218" cy="516634"/>
            <a:chOff x="825500" y="-646809"/>
            <a:chExt cx="2648218" cy="516634"/>
          </a:xfrm>
        </p:grpSpPr>
        <p:sp>
          <p:nvSpPr>
            <p:cNvPr id="23" name="椭圆 22">
              <a:extLst>
                <a:ext uri="{FF2B5EF4-FFF2-40B4-BE49-F238E27FC236}">
                  <a16:creationId xmlns:a16="http://schemas.microsoft.com/office/drawing/2014/main" id="{22427FCC-D14D-B89B-5DA7-93707DC27B72}"/>
                </a:ext>
              </a:extLst>
            </p:cNvPr>
            <p:cNvSpPr/>
            <p:nvPr/>
          </p:nvSpPr>
          <p:spPr>
            <a:xfrm>
              <a:off x="825500" y="-434975"/>
              <a:ext cx="304800" cy="304800"/>
            </a:xfrm>
            <a:prstGeom prst="ellipse">
              <a:avLst/>
            </a:prstGeom>
            <a:solidFill>
              <a:srgbClr val="003E87"/>
            </a:solidFill>
          </p:spPr>
          <p:txBody>
            <a:bodyPr wrap="square" lIns="0" tIns="0" rIns="0" bIns="0" rtlCol="0"/>
            <a:lstStyle/>
            <a:p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4" name="椭圆 23">
              <a:extLst>
                <a:ext uri="{FF2B5EF4-FFF2-40B4-BE49-F238E27FC236}">
                  <a16:creationId xmlns:a16="http://schemas.microsoft.com/office/drawing/2014/main" id="{1897BE03-C98C-058B-5BD5-9FCA4DF05747}"/>
                </a:ext>
              </a:extLst>
            </p:cNvPr>
            <p:cNvSpPr/>
            <p:nvPr/>
          </p:nvSpPr>
          <p:spPr>
            <a:xfrm>
              <a:off x="1294184" y="-434975"/>
              <a:ext cx="304800" cy="304800"/>
            </a:xfrm>
            <a:prstGeom prst="ellipse">
              <a:avLst/>
            </a:prstGeom>
            <a:solidFill>
              <a:srgbClr val="E2F0D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椭圆 25">
              <a:extLst>
                <a:ext uri="{FF2B5EF4-FFF2-40B4-BE49-F238E27FC236}">
                  <a16:creationId xmlns:a16="http://schemas.microsoft.com/office/drawing/2014/main" id="{CACD562F-7E4C-B558-687F-37642E809B5F}"/>
                </a:ext>
              </a:extLst>
            </p:cNvPr>
            <p:cNvSpPr/>
            <p:nvPr/>
          </p:nvSpPr>
          <p:spPr>
            <a:xfrm>
              <a:off x="1762868" y="-434975"/>
              <a:ext cx="304800" cy="304800"/>
            </a:xfrm>
            <a:prstGeom prst="ellipse">
              <a:avLst/>
            </a:prstGeom>
            <a:solidFill>
              <a:srgbClr val="FFEBB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椭圆 27">
              <a:extLst>
                <a:ext uri="{FF2B5EF4-FFF2-40B4-BE49-F238E27FC236}">
                  <a16:creationId xmlns:a16="http://schemas.microsoft.com/office/drawing/2014/main" id="{B783CBF4-5C7C-405D-F77B-0792CE9FF5AA}"/>
                </a:ext>
              </a:extLst>
            </p:cNvPr>
            <p:cNvSpPr/>
            <p:nvPr/>
          </p:nvSpPr>
          <p:spPr>
            <a:xfrm>
              <a:off x="2231552" y="-434975"/>
              <a:ext cx="304800" cy="304800"/>
            </a:xfrm>
            <a:prstGeom prst="ellipse">
              <a:avLst/>
            </a:prstGeom>
            <a:solidFill>
              <a:srgbClr val="FEE8D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椭圆 31">
              <a:extLst>
                <a:ext uri="{FF2B5EF4-FFF2-40B4-BE49-F238E27FC236}">
                  <a16:creationId xmlns:a16="http://schemas.microsoft.com/office/drawing/2014/main" id="{02ED0986-5BE7-34A9-6F72-BD881701BCC0}"/>
                </a:ext>
              </a:extLst>
            </p:cNvPr>
            <p:cNvSpPr/>
            <p:nvPr/>
          </p:nvSpPr>
          <p:spPr>
            <a:xfrm>
              <a:off x="2700236" y="-434975"/>
              <a:ext cx="304800" cy="3048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椭圆 32">
              <a:extLst>
                <a:ext uri="{FF2B5EF4-FFF2-40B4-BE49-F238E27FC236}">
                  <a16:creationId xmlns:a16="http://schemas.microsoft.com/office/drawing/2014/main" id="{3687C6EF-CE93-51C9-FB30-014ECDE46263}"/>
                </a:ext>
              </a:extLst>
            </p:cNvPr>
            <p:cNvSpPr/>
            <p:nvPr/>
          </p:nvSpPr>
          <p:spPr>
            <a:xfrm>
              <a:off x="3168918" y="-434975"/>
              <a:ext cx="304800" cy="3048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" name="椭圆 33">
              <a:extLst>
                <a:ext uri="{FF2B5EF4-FFF2-40B4-BE49-F238E27FC236}">
                  <a16:creationId xmlns:a16="http://schemas.microsoft.com/office/drawing/2014/main" id="{09E815DC-CCFF-40C8-0227-E8116FDB78BA}"/>
                </a:ext>
              </a:extLst>
            </p:cNvPr>
            <p:cNvSpPr/>
            <p:nvPr/>
          </p:nvSpPr>
          <p:spPr>
            <a:xfrm>
              <a:off x="1762868" y="-646809"/>
              <a:ext cx="304800" cy="304800"/>
            </a:xfrm>
            <a:prstGeom prst="ellipse">
              <a:avLst/>
            </a:prstGeom>
            <a:solidFill>
              <a:srgbClr val="BF9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3" name="椭圆 42">
              <a:extLst>
                <a:ext uri="{FF2B5EF4-FFF2-40B4-BE49-F238E27FC236}">
                  <a16:creationId xmlns:a16="http://schemas.microsoft.com/office/drawing/2014/main" id="{83D6067E-6C14-3097-A2D2-11EDAE6098DC}"/>
                </a:ext>
              </a:extLst>
            </p:cNvPr>
            <p:cNvSpPr/>
            <p:nvPr/>
          </p:nvSpPr>
          <p:spPr>
            <a:xfrm>
              <a:off x="2231552" y="-646809"/>
              <a:ext cx="304800" cy="304800"/>
            </a:xfrm>
            <a:prstGeom prst="ellipse">
              <a:avLst/>
            </a:prstGeom>
            <a:solidFill>
              <a:srgbClr val="BD642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4" name="椭圆 43">
              <a:extLst>
                <a:ext uri="{FF2B5EF4-FFF2-40B4-BE49-F238E27FC236}">
                  <a16:creationId xmlns:a16="http://schemas.microsoft.com/office/drawing/2014/main" id="{6A2F1668-480E-FAC6-0980-CB59BC68F9CE}"/>
                </a:ext>
              </a:extLst>
            </p:cNvPr>
            <p:cNvSpPr/>
            <p:nvPr/>
          </p:nvSpPr>
          <p:spPr>
            <a:xfrm>
              <a:off x="1294184" y="-646809"/>
              <a:ext cx="304800" cy="304800"/>
            </a:xfrm>
            <a:prstGeom prst="ellipse">
              <a:avLst/>
            </a:prstGeom>
            <a:solidFill>
              <a:srgbClr val="54823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5" name="object 21">
            <a:extLst>
              <a:ext uri="{FF2B5EF4-FFF2-40B4-BE49-F238E27FC236}">
                <a16:creationId xmlns:a16="http://schemas.microsoft.com/office/drawing/2014/main" id="{4D75B4EB-7ED4-E15F-6A35-05AF44DD10D6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xfrm>
            <a:off x="5321300" y="3154348"/>
            <a:ext cx="390690" cy="83997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39370">
              <a:lnSpc>
                <a:spcPct val="100000"/>
              </a:lnSpc>
              <a:spcBef>
                <a:spcPts val="55"/>
              </a:spcBef>
            </a:pPr>
            <a:fld id="{81D60167-4931-47E6-BA6A-407CBD079E47}" type="slidenum">
              <a:rPr dirty="0"/>
              <a:t>17</a:t>
            </a:fld>
            <a:r>
              <a:rPr spc="-10" dirty="0"/>
              <a:t> </a:t>
            </a:r>
            <a:r>
              <a:rPr dirty="0"/>
              <a:t>/</a:t>
            </a:r>
            <a:r>
              <a:rPr spc="-5" dirty="0"/>
              <a:t> </a:t>
            </a:r>
            <a:r>
              <a:rPr lang="en-US" spc="-25" dirty="0"/>
              <a:t>30</a:t>
            </a:r>
            <a:endParaRPr spc="-25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BBFAF5B1-9102-3A93-8ED3-F14140318B5D}"/>
              </a:ext>
            </a:extLst>
          </p:cNvPr>
          <p:cNvSpPr/>
          <p:nvPr/>
        </p:nvSpPr>
        <p:spPr>
          <a:xfrm>
            <a:off x="3395589" y="626720"/>
            <a:ext cx="2262750" cy="2382371"/>
          </a:xfrm>
          <a:prstGeom prst="roundRect">
            <a:avLst/>
          </a:prstGeom>
          <a:solidFill>
            <a:srgbClr val="FFFF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: 圆角 4">
            <a:extLst>
              <a:ext uri="{FF2B5EF4-FFF2-40B4-BE49-F238E27FC236}">
                <a16:creationId xmlns:a16="http://schemas.microsoft.com/office/drawing/2014/main" id="{5FE751F7-9237-9425-E06B-D679FAE7B322}"/>
              </a:ext>
            </a:extLst>
          </p:cNvPr>
          <p:cNvSpPr/>
          <p:nvPr/>
        </p:nvSpPr>
        <p:spPr>
          <a:xfrm>
            <a:off x="125692" y="626720"/>
            <a:ext cx="3136706" cy="2382371"/>
          </a:xfrm>
          <a:prstGeom prst="roundRect">
            <a:avLst/>
          </a:prstGeom>
          <a:solidFill>
            <a:srgbClr val="FFFF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7" name="小标题"/>
          <p:cNvGrpSpPr/>
          <p:nvPr/>
        </p:nvGrpSpPr>
        <p:grpSpPr>
          <a:xfrm>
            <a:off x="0" y="222731"/>
            <a:ext cx="5765800" cy="272040"/>
            <a:chOff x="0" y="222730"/>
            <a:chExt cx="5765800" cy="351157"/>
          </a:xfrm>
        </p:grpSpPr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230361"/>
              <a:ext cx="5765800" cy="343526"/>
            </a:xfrm>
            <a:prstGeom prst="rect">
              <a:avLst/>
            </a:prstGeom>
          </p:spPr>
        </p:pic>
        <p:sp>
          <p:nvSpPr>
            <p:cNvPr id="11" name="object 11"/>
            <p:cNvSpPr txBox="1"/>
            <p:nvPr/>
          </p:nvSpPr>
          <p:spPr>
            <a:xfrm>
              <a:off x="196810" y="222730"/>
              <a:ext cx="1688535" cy="289346"/>
            </a:xfrm>
            <a:prstGeom prst="rect">
              <a:avLst/>
            </a:prstGeom>
          </p:spPr>
          <p:txBody>
            <a:bodyPr vert="horz" wrap="square" lIns="0" tIns="17145" rIns="0" bIns="0" rtlCol="0">
              <a:spAutoFit/>
            </a:bodyPr>
            <a:lstStyle/>
            <a:p>
              <a:pPr marL="12700">
                <a:lnSpc>
                  <a:spcPts val="1615"/>
                </a:lnSpc>
                <a:spcBef>
                  <a:spcPts val="135"/>
                </a:spcBef>
              </a:pPr>
              <a:r>
                <a:rPr lang="zh-CN" altLang="en-US" sz="1400" b="1" spc="-15" dirty="0">
                  <a:solidFill>
                    <a:srgbClr val="FFFFFF"/>
                  </a:solidFill>
                  <a:latin typeface="华文中宋" panose="02010600040101010101" pitchFamily="2" charset="-122"/>
                  <a:ea typeface="华文中宋" panose="02010600040101010101" pitchFamily="2" charset="-122"/>
                  <a:cs typeface="宋体" panose="02010600030101010101" pitchFamily="2" charset="-122"/>
                </a:rPr>
                <a:t>扫描工具拓展</a:t>
              </a:r>
            </a:p>
          </p:txBody>
        </p:sp>
      </p:grpSp>
      <p:grpSp>
        <p:nvGrpSpPr>
          <p:cNvPr id="36" name="页眉"/>
          <p:cNvGrpSpPr/>
          <p:nvPr/>
        </p:nvGrpSpPr>
        <p:grpSpPr>
          <a:xfrm>
            <a:off x="0" y="25"/>
            <a:ext cx="5762645" cy="230504"/>
            <a:chOff x="0" y="25"/>
            <a:chExt cx="5762645" cy="230504"/>
          </a:xfrm>
        </p:grpSpPr>
        <p:sp>
          <p:nvSpPr>
            <p:cNvPr id="4" name="object 4"/>
            <p:cNvSpPr/>
            <p:nvPr/>
          </p:nvSpPr>
          <p:spPr>
            <a:xfrm>
              <a:off x="4115226" y="25"/>
              <a:ext cx="490220" cy="230504"/>
            </a:xfrm>
            <a:custGeom>
              <a:avLst/>
              <a:gdLst/>
              <a:ahLst/>
              <a:cxnLst/>
              <a:rect l="l" t="t" r="r" b="b"/>
              <a:pathLst>
                <a:path w="490220" h="230504">
                  <a:moveTo>
                    <a:pt x="489635" y="0"/>
                  </a:moveTo>
                  <a:lnTo>
                    <a:pt x="0" y="0"/>
                  </a:lnTo>
                  <a:lnTo>
                    <a:pt x="0" y="230339"/>
                  </a:lnTo>
                  <a:lnTo>
                    <a:pt x="489635" y="230339"/>
                  </a:lnTo>
                  <a:lnTo>
                    <a:pt x="48963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604862" y="25"/>
              <a:ext cx="777875" cy="230504"/>
            </a:xfrm>
            <a:custGeom>
              <a:avLst/>
              <a:gdLst/>
              <a:ahLst/>
              <a:cxnLst/>
              <a:rect l="l" t="t" r="r" b="b"/>
              <a:pathLst>
                <a:path w="777875" h="230504">
                  <a:moveTo>
                    <a:pt x="777570" y="0"/>
                  </a:moveTo>
                  <a:lnTo>
                    <a:pt x="0" y="0"/>
                  </a:lnTo>
                  <a:lnTo>
                    <a:pt x="0" y="230339"/>
                  </a:lnTo>
                  <a:lnTo>
                    <a:pt x="777570" y="230339"/>
                  </a:lnTo>
                  <a:lnTo>
                    <a:pt x="77757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698994" y="11545"/>
              <a:ext cx="589326" cy="207300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5382432" y="25"/>
              <a:ext cx="380213" cy="230504"/>
            </a:xfrm>
            <a:custGeom>
              <a:avLst/>
              <a:gdLst/>
              <a:ahLst/>
              <a:cxnLst/>
              <a:rect l="l" t="t" r="r" b="b"/>
              <a:pathLst>
                <a:path w="374650" h="230504">
                  <a:moveTo>
                    <a:pt x="374408" y="0"/>
                  </a:moveTo>
                  <a:lnTo>
                    <a:pt x="0" y="0"/>
                  </a:lnTo>
                  <a:lnTo>
                    <a:pt x="0" y="230339"/>
                  </a:lnTo>
                  <a:lnTo>
                    <a:pt x="374408" y="230339"/>
                  </a:lnTo>
                  <a:lnTo>
                    <a:pt x="37440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460232" y="3863"/>
              <a:ext cx="218818" cy="218818"/>
            </a:xfrm>
            <a:prstGeom prst="rect">
              <a:avLst/>
            </a:prstGeom>
          </p:spPr>
        </p:pic>
        <p:sp>
          <p:nvSpPr>
            <p:cNvPr id="30" name="object 4"/>
            <p:cNvSpPr/>
            <p:nvPr/>
          </p:nvSpPr>
          <p:spPr>
            <a:xfrm>
              <a:off x="0" y="25"/>
              <a:ext cx="4224954" cy="230096"/>
            </a:xfrm>
            <a:custGeom>
              <a:avLst/>
              <a:gdLst/>
              <a:ahLst/>
              <a:cxnLst/>
              <a:rect l="l" t="t" r="r" b="b"/>
              <a:pathLst>
                <a:path w="490220" h="230504">
                  <a:moveTo>
                    <a:pt x="489635" y="0"/>
                  </a:moveTo>
                  <a:lnTo>
                    <a:pt x="0" y="0"/>
                  </a:lnTo>
                  <a:lnTo>
                    <a:pt x="0" y="230339"/>
                  </a:lnTo>
                  <a:lnTo>
                    <a:pt x="489635" y="230339"/>
                  </a:lnTo>
                  <a:lnTo>
                    <a:pt x="48963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0" y="3141040"/>
            <a:ext cx="5760453" cy="99060"/>
            <a:chOff x="0" y="3141040"/>
            <a:chExt cx="5760453" cy="99060"/>
          </a:xfrm>
        </p:grpSpPr>
        <p:sp>
          <p:nvSpPr>
            <p:cNvPr id="12" name="object 16"/>
            <p:cNvSpPr/>
            <p:nvPr/>
          </p:nvSpPr>
          <p:spPr>
            <a:xfrm>
              <a:off x="0" y="3141040"/>
              <a:ext cx="3456304" cy="99060"/>
            </a:xfrm>
            <a:custGeom>
              <a:avLst/>
              <a:gdLst/>
              <a:ahLst/>
              <a:cxnLst/>
              <a:rect l="l" t="t" r="r" b="b"/>
              <a:pathLst>
                <a:path w="3456304" h="99060">
                  <a:moveTo>
                    <a:pt x="3456038" y="0"/>
                  </a:moveTo>
                  <a:lnTo>
                    <a:pt x="2016036" y="0"/>
                  </a:lnTo>
                  <a:lnTo>
                    <a:pt x="0" y="0"/>
                  </a:lnTo>
                  <a:lnTo>
                    <a:pt x="0" y="98983"/>
                  </a:lnTo>
                  <a:lnTo>
                    <a:pt x="2016036" y="98983"/>
                  </a:lnTo>
                  <a:lnTo>
                    <a:pt x="3456038" y="98983"/>
                  </a:lnTo>
                  <a:lnTo>
                    <a:pt x="345603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7"/>
            <p:cNvSpPr/>
            <p:nvPr/>
          </p:nvSpPr>
          <p:spPr>
            <a:xfrm>
              <a:off x="3456038" y="3141040"/>
              <a:ext cx="2304415" cy="99060"/>
            </a:xfrm>
            <a:custGeom>
              <a:avLst/>
              <a:gdLst/>
              <a:ahLst/>
              <a:cxnLst/>
              <a:rect l="l" t="t" r="r" b="b"/>
              <a:pathLst>
                <a:path w="2304415" h="99060">
                  <a:moveTo>
                    <a:pt x="2303957" y="0"/>
                  </a:moveTo>
                  <a:lnTo>
                    <a:pt x="1958378" y="0"/>
                  </a:lnTo>
                  <a:lnTo>
                    <a:pt x="0" y="0"/>
                  </a:lnTo>
                  <a:lnTo>
                    <a:pt x="0" y="98983"/>
                  </a:lnTo>
                  <a:lnTo>
                    <a:pt x="1958378" y="98983"/>
                  </a:lnTo>
                  <a:lnTo>
                    <a:pt x="2303957" y="98983"/>
                  </a:lnTo>
                  <a:lnTo>
                    <a:pt x="2303957" y="0"/>
                  </a:lnTo>
                  <a:close/>
                </a:path>
              </a:pathLst>
            </a:custGeom>
            <a:solidFill>
              <a:srgbClr val="003E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" name="object 16"/>
          <p:cNvSpPr txBox="1">
            <a:spLocks noGrp="1"/>
          </p:cNvSpPr>
          <p:nvPr>
            <p:ph type="ftr" sz="quarter" idx="5"/>
          </p:nvPr>
        </p:nvSpPr>
        <p:spPr>
          <a:xfrm>
            <a:off x="2481897" y="3134998"/>
            <a:ext cx="553403" cy="8784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5"/>
              </a:spcBef>
            </a:pPr>
            <a:r>
              <a:rPr dirty="0"/>
              <a:t>2024</a:t>
            </a:r>
            <a:r>
              <a:rPr spc="-15" dirty="0"/>
              <a:t> </a:t>
            </a:r>
            <a:r>
              <a:rPr spc="-75" dirty="0">
                <a:latin typeface="华文中宋" panose="02010600040101010101" pitchFamily="2" charset="-122"/>
                <a:ea typeface="华文中宋" panose="02010600040101010101" pitchFamily="2" charset="-122"/>
                <a:cs typeface="宋体" panose="02010600030101010101" pitchFamily="2" charset="-122"/>
              </a:rPr>
              <a:t>年</a:t>
            </a:r>
            <a:r>
              <a:rPr spc="-7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spc="-75" dirty="0">
                <a:latin typeface="宋体" panose="02010600030101010101" pitchFamily="2" charset="-122"/>
                <a:cs typeface="宋体" panose="02010600030101010101" pitchFamily="2" charset="-122"/>
              </a:rPr>
              <a:t>6</a:t>
            </a:r>
            <a:r>
              <a:rPr spc="-10" dirty="0"/>
              <a:t> </a:t>
            </a:r>
            <a:r>
              <a:rPr spc="-75" dirty="0">
                <a:latin typeface="华文中宋" panose="02010600040101010101" pitchFamily="2" charset="-122"/>
                <a:ea typeface="华文中宋" panose="02010600040101010101" pitchFamily="2" charset="-122"/>
              </a:rPr>
              <a:t>月</a:t>
            </a:r>
            <a:r>
              <a:rPr spc="-70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altLang="zh-CN" dirty="0"/>
              <a:t>3</a:t>
            </a:r>
            <a:r>
              <a:rPr spc="-10" dirty="0"/>
              <a:t> </a:t>
            </a:r>
            <a:r>
              <a:rPr spc="-75" dirty="0">
                <a:latin typeface="华文中宋" panose="02010600040101010101" pitchFamily="2" charset="-122"/>
                <a:ea typeface="华文中宋" panose="02010600040101010101" pitchFamily="2" charset="-122"/>
              </a:rPr>
              <a:t>日</a:t>
            </a:r>
          </a:p>
        </p:txBody>
      </p:sp>
      <p:sp>
        <p:nvSpPr>
          <p:cNvPr id="35" name="object 18"/>
          <p:cNvSpPr txBox="1"/>
          <p:nvPr/>
        </p:nvSpPr>
        <p:spPr>
          <a:xfrm>
            <a:off x="4470246" y="3134201"/>
            <a:ext cx="509905" cy="8784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>
            <a:defPPr>
              <a:defRPr kern="0"/>
            </a:defPPr>
            <a:lvl1pPr>
              <a:defRPr sz="500" b="0" i="0">
                <a:solidFill>
                  <a:schemeClr val="bg1"/>
                </a:solidFill>
                <a:latin typeface="宋体" panose="02010600030101010101" pitchFamily="2" charset="-122"/>
                <a:cs typeface="宋体" panose="02010600030101010101" pitchFamily="2" charset="-122"/>
              </a:defRPr>
            </a:lvl1pPr>
          </a:lstStyle>
          <a:p>
            <a:pPr marL="12700">
              <a:spcBef>
                <a:spcPts val="85"/>
              </a:spcBef>
            </a:pPr>
            <a:r>
              <a:rPr lang="en-US" altLang="zh-CN" spc="5" dirty="0">
                <a:latin typeface="华文中宋" panose="02010600040101010101" pitchFamily="2" charset="-122"/>
                <a:ea typeface="华文中宋" panose="02010600040101010101" pitchFamily="2" charset="-122"/>
              </a:rPr>
              <a:t>Web </a:t>
            </a:r>
            <a:r>
              <a:rPr lang="zh-CN" altLang="en-US" spc="5" dirty="0">
                <a:latin typeface="华文中宋" panose="02010600040101010101" pitchFamily="2" charset="-122"/>
                <a:ea typeface="华文中宋" panose="02010600040101010101" pitchFamily="2" charset="-122"/>
              </a:rPr>
              <a:t>扫描工具</a:t>
            </a:r>
          </a:p>
        </p:txBody>
      </p:sp>
      <p:sp>
        <p:nvSpPr>
          <p:cNvPr id="21" name="object 2"/>
          <p:cNvSpPr txBox="1"/>
          <p:nvPr/>
        </p:nvSpPr>
        <p:spPr>
          <a:xfrm>
            <a:off x="1315850" y="64159"/>
            <a:ext cx="1616480" cy="1041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kumimoji="0" lang="zh-CN" altLang="en-US" sz="600" b="1" i="0" u="none" strike="noStrike" kern="0" cap="none" spc="0" normalizeH="0" baseline="0" noProof="1">
                <a:solidFill>
                  <a:schemeClr val="bg1">
                    <a:lumMod val="6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宋体" panose="02010600030101010101" pitchFamily="2" charset="-122"/>
                <a:sym typeface="+mn-ea"/>
              </a:rPr>
              <a:t>目录</a:t>
            </a:r>
            <a:r>
              <a:rPr lang="en-US" altLang="zh-CN" sz="600" b="1" dirty="0">
                <a:solidFill>
                  <a:schemeClr val="bg1">
                    <a:lumMod val="6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宋体" panose="02010600030101010101" pitchFamily="2" charset="-122"/>
                <a:sym typeface="+mn-ea"/>
              </a:rPr>
              <a:t>   </a:t>
            </a:r>
            <a:r>
              <a:rPr lang="zh-CN" altLang="en-US" sz="600" b="1" dirty="0">
                <a:solidFill>
                  <a:schemeClr val="bg2"/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扫描工具   </a:t>
            </a:r>
            <a:r>
              <a:rPr lang="zh-CN" altLang="en-US" sz="600" b="1" kern="0" dirty="0">
                <a:solidFill>
                  <a:schemeClr val="bg1">
                    <a:lumMod val="6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加密算法</a:t>
            </a:r>
          </a:p>
        </p:txBody>
      </p:sp>
      <p:pic>
        <p:nvPicPr>
          <p:cNvPr id="3" name="图片 2" descr="37213727dae0b8676b9d993455cfe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1955" y="1012825"/>
            <a:ext cx="2964180" cy="1156335"/>
          </a:xfrm>
          <a:prstGeom prst="rect">
            <a:avLst/>
          </a:prstGeom>
        </p:spPr>
      </p:pic>
      <p:sp>
        <p:nvSpPr>
          <p:cNvPr id="18" name="文本框 17"/>
          <p:cNvSpPr txBox="1"/>
          <p:nvPr>
            <p:custDataLst>
              <p:tags r:id="rId1"/>
            </p:custDataLst>
          </p:nvPr>
        </p:nvSpPr>
        <p:spPr>
          <a:xfrm>
            <a:off x="243705" y="2308225"/>
            <a:ext cx="2900680" cy="7689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1200" spc="-10" dirty="0">
                <a:latin typeface="+mn-ea"/>
              </a:rPr>
              <a:t>在该网段发现了</a:t>
            </a:r>
            <a:r>
              <a:rPr lang="en-US" altLang="zh-CN" sz="1200" spc="-10" dirty="0">
                <a:latin typeface="+mn-ea"/>
                <a:cs typeface="Arial" panose="020B0604020202020204" pitchFamily="34" charset="0"/>
              </a:rPr>
              <a:t>Windows</a:t>
            </a:r>
            <a:r>
              <a:rPr lang="zh-CN" altLang="en-US" sz="1200" spc="-10" dirty="0">
                <a:latin typeface="+mn-ea"/>
              </a:rPr>
              <a:t>主机、</a:t>
            </a:r>
            <a:r>
              <a:rPr lang="en-US" altLang="zh-CN" sz="1200" spc="-10" dirty="0">
                <a:latin typeface="+mn-ea"/>
                <a:cs typeface="Arial" panose="020B0604020202020204" pitchFamily="34" charset="0"/>
              </a:rPr>
              <a:t>linux</a:t>
            </a:r>
            <a:r>
              <a:rPr lang="zh-CN" altLang="en-US" sz="1200" spc="-10" dirty="0">
                <a:latin typeface="+mn-ea"/>
              </a:rPr>
              <a:t>主机、</a:t>
            </a:r>
            <a:r>
              <a:rPr lang="en-US" altLang="zh-CN" sz="1200" spc="-10" dirty="0">
                <a:latin typeface="+mn-ea"/>
                <a:cs typeface="Arial" panose="020B0604020202020204" pitchFamily="34" charset="0"/>
              </a:rPr>
              <a:t>FreeBSD</a:t>
            </a:r>
            <a:r>
              <a:rPr lang="zh-CN" altLang="en-US" sz="1200" spc="-10" dirty="0">
                <a:latin typeface="+mn-ea"/>
              </a:rPr>
              <a:t>、</a:t>
            </a:r>
            <a:r>
              <a:rPr lang="en-US" altLang="zh-CN" sz="1200" spc="-10" dirty="0">
                <a:latin typeface="+mn-ea"/>
                <a:cs typeface="Arial" panose="020B0604020202020204" pitchFamily="34" charset="0"/>
              </a:rPr>
              <a:t>MySQL</a:t>
            </a:r>
            <a:r>
              <a:rPr lang="zh-CN" altLang="en-US" sz="1200" spc="-10" dirty="0">
                <a:latin typeface="+mn-ea"/>
              </a:rPr>
              <a:t>、微软服务器、思科无线局域网控制器</a:t>
            </a:r>
            <a:r>
              <a:rPr lang="zh-CN" altLang="en-US" sz="1200" spc="-10" dirty="0">
                <a:latin typeface="+mn-ea"/>
                <a:cs typeface="Arial" panose="020B0604020202020204" pitchFamily="34" charset="0"/>
              </a:rPr>
              <a:t>等</a:t>
            </a:r>
          </a:p>
        </p:txBody>
      </p:sp>
      <p:pic>
        <p:nvPicPr>
          <p:cNvPr id="22" name="图片 21" descr="96d4aa58dff6c2138fe4fa458e3f09e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54792" y="1012825"/>
            <a:ext cx="1744345" cy="1827530"/>
          </a:xfrm>
          <a:prstGeom prst="rect">
            <a:avLst/>
          </a:prstGeom>
        </p:spPr>
      </p:pic>
      <p:sp>
        <p:nvSpPr>
          <p:cNvPr id="23" name="文本框 22"/>
          <p:cNvSpPr txBox="1"/>
          <p:nvPr>
            <p:custDataLst>
              <p:tags r:id="rId2"/>
            </p:custDataLst>
          </p:nvPr>
        </p:nvSpPr>
        <p:spPr>
          <a:xfrm>
            <a:off x="122103" y="705240"/>
            <a:ext cx="3143885" cy="3041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1200" b="1" spc="-10" dirty="0">
                <a:solidFill>
                  <a:schemeClr val="tx1"/>
                </a:solidFill>
                <a:latin typeface="Arial" panose="020B0604020202020204" pitchFamily="34" charset="0"/>
                <a:ea typeface="华文中宋" panose="02010600040101010101" pitchFamily="2" charset="-122"/>
                <a:cs typeface="Arial" panose="020B0604020202020204" pitchFamily="34" charset="0"/>
              </a:rPr>
              <a:t>更</a:t>
            </a:r>
            <a:r>
              <a:rPr lang="zh-CN" altLang="en-US" sz="1200" b="1" spc="-10" dirty="0">
                <a:solidFill>
                  <a:srgbClr val="FF0000"/>
                </a:solidFill>
                <a:latin typeface="Arial" panose="020B0604020202020204" pitchFamily="34" charset="0"/>
                <a:ea typeface="华文中宋" panose="02010600040101010101" pitchFamily="2" charset="-122"/>
                <a:cs typeface="Arial" panose="020B0604020202020204" pitchFamily="34" charset="0"/>
              </a:rPr>
              <a:t>便捷 </a:t>
            </a:r>
            <a:r>
              <a:rPr lang="zh-CN" altLang="en-US" sz="1200" b="1" spc="-10" dirty="0">
                <a:solidFill>
                  <a:schemeClr val="tx1"/>
                </a:solidFill>
                <a:latin typeface="Arial" panose="020B0604020202020204" pitchFamily="34" charset="0"/>
                <a:ea typeface="华文中宋" panose="02010600040101010101" pitchFamily="2" charset="-122"/>
                <a:cs typeface="Arial" panose="020B0604020202020204" pitchFamily="34" charset="0"/>
              </a:rPr>
              <a:t>查看开放端口、服务情况</a:t>
            </a:r>
          </a:p>
        </p:txBody>
      </p:sp>
      <p:sp>
        <p:nvSpPr>
          <p:cNvPr id="24" name="文本框 23"/>
          <p:cNvSpPr txBox="1"/>
          <p:nvPr>
            <p:custDataLst>
              <p:tags r:id="rId3"/>
            </p:custDataLst>
          </p:nvPr>
        </p:nvSpPr>
        <p:spPr>
          <a:xfrm>
            <a:off x="3734398" y="708660"/>
            <a:ext cx="1585132" cy="3041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1200" b="1" spc="-10" dirty="0">
                <a:solidFill>
                  <a:schemeClr val="tx1"/>
                </a:solidFill>
                <a:latin typeface="Arial" panose="020B0604020202020204" pitchFamily="34" charset="0"/>
                <a:ea typeface="华文中宋" panose="02010600040101010101" pitchFamily="2" charset="-122"/>
                <a:cs typeface="Arial" panose="020B0604020202020204" pitchFamily="34" charset="0"/>
              </a:rPr>
              <a:t>更</a:t>
            </a:r>
            <a:r>
              <a:rPr lang="zh-CN" altLang="en-US" sz="1200" b="1" spc="-10" dirty="0">
                <a:solidFill>
                  <a:srgbClr val="FF0000"/>
                </a:solidFill>
                <a:latin typeface="Arial" panose="020B0604020202020204" pitchFamily="34" charset="0"/>
                <a:ea typeface="华文中宋" panose="02010600040101010101" pitchFamily="2" charset="-122"/>
                <a:cs typeface="Arial" panose="020B0604020202020204" pitchFamily="34" charset="0"/>
              </a:rPr>
              <a:t>便捷 </a:t>
            </a:r>
            <a:r>
              <a:rPr lang="zh-CN" altLang="en-US" sz="1200" b="1" spc="-10" dirty="0">
                <a:solidFill>
                  <a:schemeClr val="tx1"/>
                </a:solidFill>
                <a:latin typeface="Arial" panose="020B0604020202020204" pitchFamily="34" charset="0"/>
                <a:ea typeface="华文中宋" panose="02010600040101010101" pitchFamily="2" charset="-122"/>
                <a:cs typeface="Arial" panose="020B0604020202020204" pitchFamily="34" charset="0"/>
              </a:rPr>
              <a:t>查看设备信息</a:t>
            </a:r>
          </a:p>
        </p:txBody>
      </p: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725B108B-0E27-0A51-BC2A-114BF2FF7C28}"/>
              </a:ext>
            </a:extLst>
          </p:cNvPr>
          <p:cNvGrpSpPr/>
          <p:nvPr/>
        </p:nvGrpSpPr>
        <p:grpSpPr>
          <a:xfrm>
            <a:off x="825500" y="-646809"/>
            <a:ext cx="2648218" cy="516634"/>
            <a:chOff x="825500" y="-646809"/>
            <a:chExt cx="2648218" cy="516634"/>
          </a:xfrm>
        </p:grpSpPr>
        <p:sp>
          <p:nvSpPr>
            <p:cNvPr id="17" name="椭圆 16">
              <a:extLst>
                <a:ext uri="{FF2B5EF4-FFF2-40B4-BE49-F238E27FC236}">
                  <a16:creationId xmlns:a16="http://schemas.microsoft.com/office/drawing/2014/main" id="{B1080296-D938-EFC2-372A-9B11AC1B19A2}"/>
                </a:ext>
              </a:extLst>
            </p:cNvPr>
            <p:cNvSpPr/>
            <p:nvPr/>
          </p:nvSpPr>
          <p:spPr>
            <a:xfrm>
              <a:off x="825500" y="-434975"/>
              <a:ext cx="304800" cy="304800"/>
            </a:xfrm>
            <a:prstGeom prst="ellipse">
              <a:avLst/>
            </a:prstGeom>
            <a:solidFill>
              <a:srgbClr val="003E87"/>
            </a:solidFill>
          </p:spPr>
          <p:txBody>
            <a:bodyPr wrap="square" lIns="0" tIns="0" rIns="0" bIns="0" rtlCol="0"/>
            <a:lstStyle/>
            <a:p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9" name="椭圆 18">
              <a:extLst>
                <a:ext uri="{FF2B5EF4-FFF2-40B4-BE49-F238E27FC236}">
                  <a16:creationId xmlns:a16="http://schemas.microsoft.com/office/drawing/2014/main" id="{CF0A2E13-5819-9151-44CB-C128E71F38D4}"/>
                </a:ext>
              </a:extLst>
            </p:cNvPr>
            <p:cNvSpPr/>
            <p:nvPr/>
          </p:nvSpPr>
          <p:spPr>
            <a:xfrm>
              <a:off x="1294184" y="-434975"/>
              <a:ext cx="304800" cy="304800"/>
            </a:xfrm>
            <a:prstGeom prst="ellipse">
              <a:avLst/>
            </a:prstGeom>
            <a:solidFill>
              <a:srgbClr val="E2F0D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椭圆 19">
              <a:extLst>
                <a:ext uri="{FF2B5EF4-FFF2-40B4-BE49-F238E27FC236}">
                  <a16:creationId xmlns:a16="http://schemas.microsoft.com/office/drawing/2014/main" id="{190D1242-868A-44ED-E4A2-CFF99C8C1C16}"/>
                </a:ext>
              </a:extLst>
            </p:cNvPr>
            <p:cNvSpPr/>
            <p:nvPr/>
          </p:nvSpPr>
          <p:spPr>
            <a:xfrm>
              <a:off x="1762868" y="-434975"/>
              <a:ext cx="304800" cy="304800"/>
            </a:xfrm>
            <a:prstGeom prst="ellipse">
              <a:avLst/>
            </a:prstGeom>
            <a:solidFill>
              <a:srgbClr val="FFEBB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椭圆 27">
              <a:extLst>
                <a:ext uri="{FF2B5EF4-FFF2-40B4-BE49-F238E27FC236}">
                  <a16:creationId xmlns:a16="http://schemas.microsoft.com/office/drawing/2014/main" id="{B5760EEF-91AB-E86F-1BFD-6D2445F2844D}"/>
                </a:ext>
              </a:extLst>
            </p:cNvPr>
            <p:cNvSpPr/>
            <p:nvPr/>
          </p:nvSpPr>
          <p:spPr>
            <a:xfrm>
              <a:off x="2231552" y="-434975"/>
              <a:ext cx="304800" cy="304800"/>
            </a:xfrm>
            <a:prstGeom prst="ellipse">
              <a:avLst/>
            </a:prstGeom>
            <a:solidFill>
              <a:srgbClr val="FEE8D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椭圆 31">
              <a:extLst>
                <a:ext uri="{FF2B5EF4-FFF2-40B4-BE49-F238E27FC236}">
                  <a16:creationId xmlns:a16="http://schemas.microsoft.com/office/drawing/2014/main" id="{E5F22BBE-2AD2-89B7-A74F-5A387E79B2D3}"/>
                </a:ext>
              </a:extLst>
            </p:cNvPr>
            <p:cNvSpPr/>
            <p:nvPr/>
          </p:nvSpPr>
          <p:spPr>
            <a:xfrm>
              <a:off x="2700236" y="-434975"/>
              <a:ext cx="304800" cy="3048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椭圆 32">
              <a:extLst>
                <a:ext uri="{FF2B5EF4-FFF2-40B4-BE49-F238E27FC236}">
                  <a16:creationId xmlns:a16="http://schemas.microsoft.com/office/drawing/2014/main" id="{76753037-A701-63A4-A3C8-71F1C77B5E77}"/>
                </a:ext>
              </a:extLst>
            </p:cNvPr>
            <p:cNvSpPr/>
            <p:nvPr/>
          </p:nvSpPr>
          <p:spPr>
            <a:xfrm>
              <a:off x="3168918" y="-434975"/>
              <a:ext cx="304800" cy="3048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" name="椭圆 33">
              <a:extLst>
                <a:ext uri="{FF2B5EF4-FFF2-40B4-BE49-F238E27FC236}">
                  <a16:creationId xmlns:a16="http://schemas.microsoft.com/office/drawing/2014/main" id="{3A7602B9-4D39-F868-4623-3282B3AEA6E7}"/>
                </a:ext>
              </a:extLst>
            </p:cNvPr>
            <p:cNvSpPr/>
            <p:nvPr/>
          </p:nvSpPr>
          <p:spPr>
            <a:xfrm>
              <a:off x="1762868" y="-646809"/>
              <a:ext cx="304800" cy="304800"/>
            </a:xfrm>
            <a:prstGeom prst="ellipse">
              <a:avLst/>
            </a:prstGeom>
            <a:solidFill>
              <a:srgbClr val="BF9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3" name="椭圆 42">
              <a:extLst>
                <a:ext uri="{FF2B5EF4-FFF2-40B4-BE49-F238E27FC236}">
                  <a16:creationId xmlns:a16="http://schemas.microsoft.com/office/drawing/2014/main" id="{4B3A3376-E1D9-10E5-8726-612C8C708507}"/>
                </a:ext>
              </a:extLst>
            </p:cNvPr>
            <p:cNvSpPr/>
            <p:nvPr/>
          </p:nvSpPr>
          <p:spPr>
            <a:xfrm>
              <a:off x="2231552" y="-646809"/>
              <a:ext cx="304800" cy="304800"/>
            </a:xfrm>
            <a:prstGeom prst="ellipse">
              <a:avLst/>
            </a:prstGeom>
            <a:solidFill>
              <a:srgbClr val="BD642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4" name="椭圆 43">
              <a:extLst>
                <a:ext uri="{FF2B5EF4-FFF2-40B4-BE49-F238E27FC236}">
                  <a16:creationId xmlns:a16="http://schemas.microsoft.com/office/drawing/2014/main" id="{4EEED17E-65CE-E873-DC8F-EA13806B7A12}"/>
                </a:ext>
              </a:extLst>
            </p:cNvPr>
            <p:cNvSpPr/>
            <p:nvPr/>
          </p:nvSpPr>
          <p:spPr>
            <a:xfrm>
              <a:off x="1294184" y="-646809"/>
              <a:ext cx="304800" cy="304800"/>
            </a:xfrm>
            <a:prstGeom prst="ellipse">
              <a:avLst/>
            </a:prstGeom>
            <a:solidFill>
              <a:srgbClr val="54823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5" name="object 21">
            <a:extLst>
              <a:ext uri="{FF2B5EF4-FFF2-40B4-BE49-F238E27FC236}">
                <a16:creationId xmlns:a16="http://schemas.microsoft.com/office/drawing/2014/main" id="{72A69AC0-616C-77A1-1240-0D83997D8F73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xfrm>
            <a:off x="5288320" y="3154348"/>
            <a:ext cx="423670" cy="83997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39370">
              <a:lnSpc>
                <a:spcPct val="100000"/>
              </a:lnSpc>
              <a:spcBef>
                <a:spcPts val="55"/>
              </a:spcBef>
            </a:pPr>
            <a:fld id="{81D60167-4931-47E6-BA6A-407CBD079E47}" type="slidenum">
              <a:rPr dirty="0"/>
              <a:t>18</a:t>
            </a:fld>
            <a:r>
              <a:rPr spc="-10" dirty="0"/>
              <a:t> </a:t>
            </a:r>
            <a:r>
              <a:rPr dirty="0"/>
              <a:t>/</a:t>
            </a:r>
            <a:r>
              <a:rPr spc="-5" dirty="0"/>
              <a:t> </a:t>
            </a:r>
            <a:r>
              <a:rPr lang="en-US" spc="-25" dirty="0"/>
              <a:t>30</a:t>
            </a:r>
            <a:endParaRPr spc="-25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矩形: 圆角 46">
            <a:extLst>
              <a:ext uri="{FF2B5EF4-FFF2-40B4-BE49-F238E27FC236}">
                <a16:creationId xmlns:a16="http://schemas.microsoft.com/office/drawing/2014/main" id="{BD7365A8-1CAB-18BF-D2D7-6DF333F4CFCD}"/>
              </a:ext>
            </a:extLst>
          </p:cNvPr>
          <p:cNvSpPr/>
          <p:nvPr/>
        </p:nvSpPr>
        <p:spPr>
          <a:xfrm>
            <a:off x="249907" y="599379"/>
            <a:ext cx="2283352" cy="2089845"/>
          </a:xfrm>
          <a:prstGeom prst="roundRect">
            <a:avLst/>
          </a:prstGeom>
          <a:solidFill>
            <a:srgbClr val="FFFF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7" name="小标题"/>
          <p:cNvGrpSpPr/>
          <p:nvPr/>
        </p:nvGrpSpPr>
        <p:grpSpPr>
          <a:xfrm>
            <a:off x="0" y="222731"/>
            <a:ext cx="5765800" cy="272040"/>
            <a:chOff x="0" y="222730"/>
            <a:chExt cx="5765800" cy="351157"/>
          </a:xfrm>
        </p:grpSpPr>
        <p:pic>
          <p:nvPicPr>
            <p:cNvPr id="10" name="object 1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0" y="230361"/>
              <a:ext cx="5765800" cy="343526"/>
            </a:xfrm>
            <a:prstGeom prst="rect">
              <a:avLst/>
            </a:prstGeom>
          </p:spPr>
        </p:pic>
        <p:sp>
          <p:nvSpPr>
            <p:cNvPr id="11" name="object 11"/>
            <p:cNvSpPr txBox="1"/>
            <p:nvPr/>
          </p:nvSpPr>
          <p:spPr>
            <a:xfrm>
              <a:off x="196810" y="222730"/>
              <a:ext cx="1688535" cy="289346"/>
            </a:xfrm>
            <a:prstGeom prst="rect">
              <a:avLst/>
            </a:prstGeom>
          </p:spPr>
          <p:txBody>
            <a:bodyPr vert="horz" wrap="square" lIns="0" tIns="17145" rIns="0" bIns="0" rtlCol="0">
              <a:spAutoFit/>
            </a:bodyPr>
            <a:lstStyle/>
            <a:p>
              <a:pPr marL="12700">
                <a:lnSpc>
                  <a:spcPts val="1615"/>
                </a:lnSpc>
                <a:spcBef>
                  <a:spcPts val="135"/>
                </a:spcBef>
              </a:pPr>
              <a:r>
                <a:rPr lang="zh-CN" altLang="en-US" sz="1400" b="1" spc="-15" dirty="0">
                  <a:solidFill>
                    <a:srgbClr val="FFFFFF"/>
                  </a:solidFill>
                  <a:latin typeface="华文中宋" panose="02010600040101010101" pitchFamily="2" charset="-122"/>
                  <a:ea typeface="华文中宋" panose="02010600040101010101" pitchFamily="2" charset="-122"/>
                  <a:cs typeface="宋体" panose="02010600030101010101" pitchFamily="2" charset="-122"/>
                </a:rPr>
                <a:t>扫描工具拓展</a:t>
              </a:r>
            </a:p>
          </p:txBody>
        </p:sp>
      </p:grpSp>
      <p:grpSp>
        <p:nvGrpSpPr>
          <p:cNvPr id="36" name="页眉"/>
          <p:cNvGrpSpPr/>
          <p:nvPr/>
        </p:nvGrpSpPr>
        <p:grpSpPr>
          <a:xfrm>
            <a:off x="0" y="25"/>
            <a:ext cx="5762645" cy="230504"/>
            <a:chOff x="0" y="25"/>
            <a:chExt cx="5762645" cy="230504"/>
          </a:xfrm>
        </p:grpSpPr>
        <p:sp>
          <p:nvSpPr>
            <p:cNvPr id="4" name="object 4"/>
            <p:cNvSpPr/>
            <p:nvPr/>
          </p:nvSpPr>
          <p:spPr>
            <a:xfrm>
              <a:off x="4115226" y="25"/>
              <a:ext cx="490220" cy="230504"/>
            </a:xfrm>
            <a:custGeom>
              <a:avLst/>
              <a:gdLst/>
              <a:ahLst/>
              <a:cxnLst/>
              <a:rect l="l" t="t" r="r" b="b"/>
              <a:pathLst>
                <a:path w="490220" h="230504">
                  <a:moveTo>
                    <a:pt x="489635" y="0"/>
                  </a:moveTo>
                  <a:lnTo>
                    <a:pt x="0" y="0"/>
                  </a:lnTo>
                  <a:lnTo>
                    <a:pt x="0" y="230339"/>
                  </a:lnTo>
                  <a:lnTo>
                    <a:pt x="489635" y="230339"/>
                  </a:lnTo>
                  <a:lnTo>
                    <a:pt x="48963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604862" y="25"/>
              <a:ext cx="777875" cy="230504"/>
            </a:xfrm>
            <a:custGeom>
              <a:avLst/>
              <a:gdLst/>
              <a:ahLst/>
              <a:cxnLst/>
              <a:rect l="l" t="t" r="r" b="b"/>
              <a:pathLst>
                <a:path w="777875" h="230504">
                  <a:moveTo>
                    <a:pt x="777570" y="0"/>
                  </a:moveTo>
                  <a:lnTo>
                    <a:pt x="0" y="0"/>
                  </a:lnTo>
                  <a:lnTo>
                    <a:pt x="0" y="230339"/>
                  </a:lnTo>
                  <a:lnTo>
                    <a:pt x="777570" y="230339"/>
                  </a:lnTo>
                  <a:lnTo>
                    <a:pt x="77757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698994" y="11545"/>
              <a:ext cx="589326" cy="207300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5382432" y="25"/>
              <a:ext cx="380213" cy="230504"/>
            </a:xfrm>
            <a:custGeom>
              <a:avLst/>
              <a:gdLst/>
              <a:ahLst/>
              <a:cxnLst/>
              <a:rect l="l" t="t" r="r" b="b"/>
              <a:pathLst>
                <a:path w="374650" h="230504">
                  <a:moveTo>
                    <a:pt x="374408" y="0"/>
                  </a:moveTo>
                  <a:lnTo>
                    <a:pt x="0" y="0"/>
                  </a:lnTo>
                  <a:lnTo>
                    <a:pt x="0" y="230339"/>
                  </a:lnTo>
                  <a:lnTo>
                    <a:pt x="374408" y="230339"/>
                  </a:lnTo>
                  <a:lnTo>
                    <a:pt x="37440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460232" y="3863"/>
              <a:ext cx="218818" cy="218818"/>
            </a:xfrm>
            <a:prstGeom prst="rect">
              <a:avLst/>
            </a:prstGeom>
          </p:spPr>
        </p:pic>
        <p:sp>
          <p:nvSpPr>
            <p:cNvPr id="30" name="object 4"/>
            <p:cNvSpPr/>
            <p:nvPr/>
          </p:nvSpPr>
          <p:spPr>
            <a:xfrm>
              <a:off x="0" y="25"/>
              <a:ext cx="4224954" cy="230096"/>
            </a:xfrm>
            <a:custGeom>
              <a:avLst/>
              <a:gdLst/>
              <a:ahLst/>
              <a:cxnLst/>
              <a:rect l="l" t="t" r="r" b="b"/>
              <a:pathLst>
                <a:path w="490220" h="230504">
                  <a:moveTo>
                    <a:pt x="489635" y="0"/>
                  </a:moveTo>
                  <a:lnTo>
                    <a:pt x="0" y="0"/>
                  </a:lnTo>
                  <a:lnTo>
                    <a:pt x="0" y="230339"/>
                  </a:lnTo>
                  <a:lnTo>
                    <a:pt x="489635" y="230339"/>
                  </a:lnTo>
                  <a:lnTo>
                    <a:pt x="48963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0" y="3141040"/>
            <a:ext cx="5760453" cy="99060"/>
            <a:chOff x="0" y="3141040"/>
            <a:chExt cx="5760453" cy="99060"/>
          </a:xfrm>
        </p:grpSpPr>
        <p:sp>
          <p:nvSpPr>
            <p:cNvPr id="12" name="object 16"/>
            <p:cNvSpPr/>
            <p:nvPr/>
          </p:nvSpPr>
          <p:spPr>
            <a:xfrm>
              <a:off x="0" y="3141040"/>
              <a:ext cx="3456304" cy="99060"/>
            </a:xfrm>
            <a:custGeom>
              <a:avLst/>
              <a:gdLst/>
              <a:ahLst/>
              <a:cxnLst/>
              <a:rect l="l" t="t" r="r" b="b"/>
              <a:pathLst>
                <a:path w="3456304" h="99060">
                  <a:moveTo>
                    <a:pt x="3456038" y="0"/>
                  </a:moveTo>
                  <a:lnTo>
                    <a:pt x="2016036" y="0"/>
                  </a:lnTo>
                  <a:lnTo>
                    <a:pt x="0" y="0"/>
                  </a:lnTo>
                  <a:lnTo>
                    <a:pt x="0" y="98983"/>
                  </a:lnTo>
                  <a:lnTo>
                    <a:pt x="2016036" y="98983"/>
                  </a:lnTo>
                  <a:lnTo>
                    <a:pt x="3456038" y="98983"/>
                  </a:lnTo>
                  <a:lnTo>
                    <a:pt x="345603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7"/>
            <p:cNvSpPr/>
            <p:nvPr/>
          </p:nvSpPr>
          <p:spPr>
            <a:xfrm>
              <a:off x="3456038" y="3141040"/>
              <a:ext cx="2304415" cy="99060"/>
            </a:xfrm>
            <a:custGeom>
              <a:avLst/>
              <a:gdLst/>
              <a:ahLst/>
              <a:cxnLst/>
              <a:rect l="l" t="t" r="r" b="b"/>
              <a:pathLst>
                <a:path w="2304415" h="99060">
                  <a:moveTo>
                    <a:pt x="2303957" y="0"/>
                  </a:moveTo>
                  <a:lnTo>
                    <a:pt x="1958378" y="0"/>
                  </a:lnTo>
                  <a:lnTo>
                    <a:pt x="0" y="0"/>
                  </a:lnTo>
                  <a:lnTo>
                    <a:pt x="0" y="98983"/>
                  </a:lnTo>
                  <a:lnTo>
                    <a:pt x="1958378" y="98983"/>
                  </a:lnTo>
                  <a:lnTo>
                    <a:pt x="2303957" y="98983"/>
                  </a:lnTo>
                  <a:lnTo>
                    <a:pt x="2303957" y="0"/>
                  </a:lnTo>
                  <a:close/>
                </a:path>
              </a:pathLst>
            </a:custGeom>
            <a:solidFill>
              <a:srgbClr val="003E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" name="object 16"/>
          <p:cNvSpPr txBox="1">
            <a:spLocks noGrp="1"/>
          </p:cNvSpPr>
          <p:nvPr>
            <p:ph type="ftr" sz="quarter" idx="5"/>
          </p:nvPr>
        </p:nvSpPr>
        <p:spPr>
          <a:xfrm>
            <a:off x="2481897" y="3134998"/>
            <a:ext cx="553403" cy="8784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5"/>
              </a:spcBef>
            </a:pPr>
            <a:r>
              <a:rPr dirty="0"/>
              <a:t>2024</a:t>
            </a:r>
            <a:r>
              <a:rPr spc="-15" dirty="0"/>
              <a:t> </a:t>
            </a:r>
            <a:r>
              <a:rPr spc="-75" dirty="0">
                <a:latin typeface="华文中宋" panose="02010600040101010101" pitchFamily="2" charset="-122"/>
                <a:ea typeface="华文中宋" panose="02010600040101010101" pitchFamily="2" charset="-122"/>
                <a:cs typeface="宋体" panose="02010600030101010101" pitchFamily="2" charset="-122"/>
              </a:rPr>
              <a:t>年</a:t>
            </a:r>
            <a:r>
              <a:rPr spc="-7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spc="-75" dirty="0">
                <a:latin typeface="宋体" panose="02010600030101010101" pitchFamily="2" charset="-122"/>
                <a:cs typeface="宋体" panose="02010600030101010101" pitchFamily="2" charset="-122"/>
              </a:rPr>
              <a:t>6</a:t>
            </a:r>
            <a:r>
              <a:rPr spc="-10" dirty="0"/>
              <a:t> </a:t>
            </a:r>
            <a:r>
              <a:rPr spc="-75" dirty="0">
                <a:latin typeface="华文中宋" panose="02010600040101010101" pitchFamily="2" charset="-122"/>
                <a:ea typeface="华文中宋" panose="02010600040101010101" pitchFamily="2" charset="-122"/>
              </a:rPr>
              <a:t>月</a:t>
            </a:r>
            <a:r>
              <a:rPr spc="-70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altLang="zh-CN" dirty="0"/>
              <a:t>3</a:t>
            </a:r>
            <a:r>
              <a:rPr spc="-10" dirty="0"/>
              <a:t> </a:t>
            </a:r>
            <a:r>
              <a:rPr spc="-75" dirty="0">
                <a:latin typeface="华文中宋" panose="02010600040101010101" pitchFamily="2" charset="-122"/>
                <a:ea typeface="华文中宋" panose="02010600040101010101" pitchFamily="2" charset="-122"/>
              </a:rPr>
              <a:t>日</a:t>
            </a:r>
          </a:p>
        </p:txBody>
      </p:sp>
      <p:sp>
        <p:nvSpPr>
          <p:cNvPr id="35" name="object 18"/>
          <p:cNvSpPr txBox="1"/>
          <p:nvPr/>
        </p:nvSpPr>
        <p:spPr>
          <a:xfrm>
            <a:off x="4470246" y="3134201"/>
            <a:ext cx="509905" cy="8784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>
            <a:defPPr>
              <a:defRPr kern="0"/>
            </a:defPPr>
            <a:lvl1pPr>
              <a:defRPr sz="500" b="0" i="0">
                <a:solidFill>
                  <a:schemeClr val="bg1"/>
                </a:solidFill>
                <a:latin typeface="宋体" panose="02010600030101010101" pitchFamily="2" charset="-122"/>
                <a:cs typeface="宋体" panose="02010600030101010101" pitchFamily="2" charset="-122"/>
              </a:defRPr>
            </a:lvl1pPr>
          </a:lstStyle>
          <a:p>
            <a:pPr marL="12700">
              <a:spcBef>
                <a:spcPts val="85"/>
              </a:spcBef>
            </a:pPr>
            <a:r>
              <a:rPr lang="en-US" altLang="zh-CN" spc="5" dirty="0">
                <a:latin typeface="华文中宋" panose="02010600040101010101" pitchFamily="2" charset="-122"/>
                <a:ea typeface="华文中宋" panose="02010600040101010101" pitchFamily="2" charset="-122"/>
              </a:rPr>
              <a:t>Web </a:t>
            </a:r>
            <a:r>
              <a:rPr lang="zh-CN" altLang="en-US" spc="5" dirty="0">
                <a:latin typeface="华文中宋" panose="02010600040101010101" pitchFamily="2" charset="-122"/>
                <a:ea typeface="华文中宋" panose="02010600040101010101" pitchFamily="2" charset="-122"/>
              </a:rPr>
              <a:t>扫描工具</a:t>
            </a:r>
          </a:p>
        </p:txBody>
      </p:sp>
      <p:sp>
        <p:nvSpPr>
          <p:cNvPr id="21" name="object 2"/>
          <p:cNvSpPr txBox="1"/>
          <p:nvPr/>
        </p:nvSpPr>
        <p:spPr>
          <a:xfrm>
            <a:off x="1315850" y="64159"/>
            <a:ext cx="1616480" cy="1041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kumimoji="0" lang="zh-CN" altLang="en-US" sz="600" b="1" i="0" u="none" strike="noStrike" kern="0" cap="none" spc="0" normalizeH="0" baseline="0" noProof="1">
                <a:solidFill>
                  <a:schemeClr val="bg1">
                    <a:lumMod val="6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宋体" panose="02010600030101010101" pitchFamily="2" charset="-122"/>
                <a:sym typeface="+mn-ea"/>
              </a:rPr>
              <a:t>目录</a:t>
            </a:r>
            <a:r>
              <a:rPr lang="en-US" altLang="zh-CN" sz="600" b="1" dirty="0">
                <a:solidFill>
                  <a:schemeClr val="bg1">
                    <a:lumMod val="6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宋体" panose="02010600030101010101" pitchFamily="2" charset="-122"/>
                <a:sym typeface="+mn-ea"/>
              </a:rPr>
              <a:t>   </a:t>
            </a:r>
            <a:r>
              <a:rPr lang="zh-CN" altLang="en-US" sz="600" b="1" dirty="0">
                <a:solidFill>
                  <a:schemeClr val="bg2"/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扫描工具   </a:t>
            </a:r>
            <a:r>
              <a:rPr lang="zh-CN" altLang="en-US" sz="600" b="1" kern="0" dirty="0">
                <a:solidFill>
                  <a:schemeClr val="bg1">
                    <a:lumMod val="6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加密算法</a:t>
            </a:r>
          </a:p>
        </p:txBody>
      </p:sp>
      <p:pic>
        <p:nvPicPr>
          <p:cNvPr id="13" name="图片 12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13"/>
          <a:srcRect b="38063"/>
          <a:stretch/>
        </p:blipFill>
        <p:spPr>
          <a:xfrm>
            <a:off x="3715333" y="553223"/>
            <a:ext cx="775492" cy="72707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4538928" y="553223"/>
            <a:ext cx="938140" cy="117919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2703300" y="553223"/>
            <a:ext cx="963930" cy="727075"/>
          </a:xfrm>
          <a:prstGeom prst="rect">
            <a:avLst/>
          </a:prstGeom>
        </p:spPr>
      </p:pic>
      <p:pic>
        <p:nvPicPr>
          <p:cNvPr id="20" name="图片 19" descr="fac20595a2927bef6606b205524d677"/>
          <p:cNvPicPr>
            <a:picLocks noChangeAspect="1"/>
          </p:cNvPicPr>
          <p:nvPr/>
        </p:nvPicPr>
        <p:blipFill rotWithShape="1">
          <a:blip r:embed="rId16"/>
          <a:srcRect b="36858"/>
          <a:stretch/>
        </p:blipFill>
        <p:spPr>
          <a:xfrm>
            <a:off x="2703300" y="2236425"/>
            <a:ext cx="2773768" cy="833300"/>
          </a:xfrm>
          <a:prstGeom prst="rect">
            <a:avLst/>
          </a:prstGeom>
        </p:spPr>
      </p:pic>
      <p:pic>
        <p:nvPicPr>
          <p:cNvPr id="28" name="图片 27" descr="3de35cb31342ef24ccda0233cbeb288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3300" y="1333014"/>
            <a:ext cx="1787525" cy="850695"/>
          </a:xfrm>
          <a:prstGeom prst="rect">
            <a:avLst/>
          </a:prstGeom>
        </p:spPr>
      </p:pic>
      <p:sp>
        <p:nvSpPr>
          <p:cNvPr id="33" name="文本框 32"/>
          <p:cNvSpPr txBox="1"/>
          <p:nvPr>
            <p:custDataLst>
              <p:tags r:id="rId4"/>
            </p:custDataLst>
          </p:nvPr>
        </p:nvSpPr>
        <p:spPr>
          <a:xfrm>
            <a:off x="215424" y="1841907"/>
            <a:ext cx="2157520" cy="3829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zh-CN" altLang="en-US" sz="1200" b="1" spc="-10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pic>
        <p:nvPicPr>
          <p:cNvPr id="44" name="图片 43">
            <a:extLst>
              <a:ext uri="{FF2B5EF4-FFF2-40B4-BE49-F238E27FC236}">
                <a16:creationId xmlns:a16="http://schemas.microsoft.com/office/drawing/2014/main" id="{B7A31718-DD59-EFD9-B905-8628DC09F733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 rotWithShape="1">
          <a:blip r:embed="rId13"/>
          <a:srcRect b="38063"/>
          <a:stretch/>
        </p:blipFill>
        <p:spPr>
          <a:xfrm>
            <a:off x="3698986" y="547487"/>
            <a:ext cx="775492" cy="727075"/>
          </a:xfrm>
          <a:prstGeom prst="rect">
            <a:avLst/>
          </a:prstGeom>
        </p:spPr>
      </p:pic>
      <p:pic>
        <p:nvPicPr>
          <p:cNvPr id="45" name="图片 44">
            <a:extLst>
              <a:ext uri="{FF2B5EF4-FFF2-40B4-BE49-F238E27FC236}">
                <a16:creationId xmlns:a16="http://schemas.microsoft.com/office/drawing/2014/main" id="{CD41642B-4B2D-6A13-0899-4AE90CE5C7D0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4522581" y="547487"/>
            <a:ext cx="938140" cy="1179195"/>
          </a:xfrm>
          <a:prstGeom prst="rect">
            <a:avLst/>
          </a:pr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id="{437DE777-D04A-549C-2577-63CDDFCC7C8E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2686953" y="547487"/>
            <a:ext cx="963930" cy="727075"/>
          </a:xfrm>
          <a:prstGeom prst="rect">
            <a:avLst/>
          </a:prstGeom>
        </p:spPr>
      </p:pic>
      <p:sp>
        <p:nvSpPr>
          <p:cNvPr id="48" name="文本框 47">
            <a:extLst>
              <a:ext uri="{FF2B5EF4-FFF2-40B4-BE49-F238E27FC236}">
                <a16:creationId xmlns:a16="http://schemas.microsoft.com/office/drawing/2014/main" id="{139C1B68-DE61-A9B6-AA79-47397A711F3B}"/>
              </a:ext>
            </a:extLst>
          </p:cNvPr>
          <p:cNvSpPr txBox="1"/>
          <p:nvPr/>
        </p:nvSpPr>
        <p:spPr>
          <a:xfrm>
            <a:off x="255071" y="1138085"/>
            <a:ext cx="2287914" cy="14446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200" b="1" spc="-10" dirty="0">
                <a:latin typeface="华文中宋" panose="02010600040101010101" pitchFamily="2" charset="-122"/>
                <a:ea typeface="华文中宋" panose="02010600040101010101" pitchFamily="2" charset="-122"/>
              </a:rPr>
              <a:t>·</a:t>
            </a:r>
            <a:r>
              <a:rPr lang="zh-CN" altLang="en-US" sz="1200" b="1" spc="-10" dirty="0">
                <a:latin typeface="华文中宋" panose="02010600040101010101" pitchFamily="2" charset="-122"/>
                <a:ea typeface="华文中宋" panose="02010600040101010101" pitchFamily="2" charset="-122"/>
              </a:rPr>
              <a:t>发现很多设备开放</a:t>
            </a:r>
            <a:r>
              <a:rPr lang="en-US" altLang="zh-CN" sz="1200" b="1" spc="-10" dirty="0">
                <a:latin typeface="Arial" panose="020B0604020202020204" pitchFamily="34" charset="0"/>
                <a:ea typeface="华文中宋" panose="02010600040101010101" pitchFamily="2" charset="-122"/>
                <a:cs typeface="Arial" panose="020B0604020202020204" pitchFamily="34" charset="0"/>
              </a:rPr>
              <a:t>80</a:t>
            </a:r>
            <a:r>
              <a:rPr lang="zh-CN" altLang="en-US" sz="1200" b="1" spc="-10" dirty="0">
                <a:latin typeface="华文中宋" panose="02010600040101010101" pitchFamily="2" charset="-122"/>
                <a:ea typeface="华文中宋" panose="02010600040101010101" pitchFamily="2" charset="-122"/>
              </a:rPr>
              <a:t>端口，尝试登录，千奇百怪</a:t>
            </a:r>
            <a:endParaRPr lang="en-US" altLang="zh-CN" sz="1200" b="1" spc="-10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200" b="1" spc="-10" dirty="0">
                <a:latin typeface="华文中宋" panose="02010600040101010101" pitchFamily="2" charset="-122"/>
                <a:ea typeface="华文中宋" panose="02010600040101010101" pitchFamily="2" charset="-122"/>
              </a:rPr>
              <a:t>·</a:t>
            </a:r>
            <a:r>
              <a:rPr lang="zh-CN" altLang="en-US" sz="1200" b="1" spc="-10" dirty="0">
                <a:latin typeface="华文中宋" panose="02010600040101010101" pitchFamily="2" charset="-122"/>
                <a:ea typeface="华文中宋" panose="02010600040101010101" pitchFamily="2" charset="-122"/>
              </a:rPr>
              <a:t>多数为后台管理系统，少数可用默认密码登录</a:t>
            </a:r>
            <a:endParaRPr lang="en-US" altLang="zh-CN" sz="1200" b="1" spc="-10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200" b="1" spc="-10" dirty="0">
                <a:latin typeface="华文中宋" panose="02010600040101010101" pitchFamily="2" charset="-122"/>
                <a:ea typeface="华文中宋" panose="02010600040101010101" pitchFamily="2" charset="-122"/>
              </a:rPr>
              <a:t>·</a:t>
            </a:r>
            <a:r>
              <a:rPr lang="zh-CN" altLang="en-US" sz="1200" b="1" spc="-10" dirty="0">
                <a:latin typeface="华文中宋" panose="02010600040101010101" pitchFamily="2" charset="-122"/>
                <a:ea typeface="华文中宋" panose="02010600040101010101" pitchFamily="2" charset="-122"/>
              </a:rPr>
              <a:t>扫描其他网络也有类似问题</a:t>
            </a:r>
          </a:p>
        </p:txBody>
      </p:sp>
      <p:pic>
        <p:nvPicPr>
          <p:cNvPr id="50" name="图形 49">
            <a:extLst>
              <a:ext uri="{FF2B5EF4-FFF2-40B4-BE49-F238E27FC236}">
                <a16:creationId xmlns:a16="http://schemas.microsoft.com/office/drawing/2014/main" id="{001394A6-F7F6-582A-F5EA-9CCF38119CB9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177934" y="692732"/>
            <a:ext cx="427300" cy="427300"/>
          </a:xfrm>
          <a:prstGeom prst="rect">
            <a:avLst/>
          </a:prstGeom>
        </p:spPr>
      </p:pic>
      <p:sp>
        <p:nvSpPr>
          <p:cNvPr id="51" name="矩形: 圆角 50">
            <a:extLst>
              <a:ext uri="{FF2B5EF4-FFF2-40B4-BE49-F238E27FC236}">
                <a16:creationId xmlns:a16="http://schemas.microsoft.com/office/drawing/2014/main" id="{672A4161-6ADD-7548-AEF6-265175CEA1D2}"/>
              </a:ext>
            </a:extLst>
          </p:cNvPr>
          <p:cNvSpPr/>
          <p:nvPr/>
        </p:nvSpPr>
        <p:spPr>
          <a:xfrm>
            <a:off x="249907" y="2805288"/>
            <a:ext cx="2283352" cy="253112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b="1" dirty="0">
                <a:solidFill>
                  <a:schemeClr val="tx1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阿里巴巴普惠体 B"/>
              </a:rPr>
              <a:t>考虑网络安全问题！</a:t>
            </a:r>
          </a:p>
        </p:txBody>
      </p:sp>
      <p:grpSp>
        <p:nvGrpSpPr>
          <p:cNvPr id="52" name="组合 51">
            <a:extLst>
              <a:ext uri="{FF2B5EF4-FFF2-40B4-BE49-F238E27FC236}">
                <a16:creationId xmlns:a16="http://schemas.microsoft.com/office/drawing/2014/main" id="{AE38A8C4-42D7-C191-5281-E87249C3D68C}"/>
              </a:ext>
            </a:extLst>
          </p:cNvPr>
          <p:cNvGrpSpPr/>
          <p:nvPr/>
        </p:nvGrpSpPr>
        <p:grpSpPr>
          <a:xfrm>
            <a:off x="825500" y="-646809"/>
            <a:ext cx="2648218" cy="516634"/>
            <a:chOff x="825500" y="-646809"/>
            <a:chExt cx="2648218" cy="516634"/>
          </a:xfrm>
        </p:grpSpPr>
        <p:sp>
          <p:nvSpPr>
            <p:cNvPr id="53" name="椭圆 52">
              <a:extLst>
                <a:ext uri="{FF2B5EF4-FFF2-40B4-BE49-F238E27FC236}">
                  <a16:creationId xmlns:a16="http://schemas.microsoft.com/office/drawing/2014/main" id="{780B0DDA-48AD-92DA-A988-AE5A9194D5BD}"/>
                </a:ext>
              </a:extLst>
            </p:cNvPr>
            <p:cNvSpPr/>
            <p:nvPr/>
          </p:nvSpPr>
          <p:spPr>
            <a:xfrm>
              <a:off x="825500" y="-434975"/>
              <a:ext cx="304800" cy="304800"/>
            </a:xfrm>
            <a:prstGeom prst="ellipse">
              <a:avLst/>
            </a:prstGeom>
            <a:solidFill>
              <a:srgbClr val="003E87"/>
            </a:solidFill>
          </p:spPr>
          <p:txBody>
            <a:bodyPr wrap="square" lIns="0" tIns="0" rIns="0" bIns="0" rtlCol="0"/>
            <a:lstStyle/>
            <a:p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54" name="椭圆 53">
              <a:extLst>
                <a:ext uri="{FF2B5EF4-FFF2-40B4-BE49-F238E27FC236}">
                  <a16:creationId xmlns:a16="http://schemas.microsoft.com/office/drawing/2014/main" id="{D51D1391-7E89-3CE2-8B4D-57B35C114147}"/>
                </a:ext>
              </a:extLst>
            </p:cNvPr>
            <p:cNvSpPr/>
            <p:nvPr/>
          </p:nvSpPr>
          <p:spPr>
            <a:xfrm>
              <a:off x="1294184" y="-434975"/>
              <a:ext cx="304800" cy="304800"/>
            </a:xfrm>
            <a:prstGeom prst="ellipse">
              <a:avLst/>
            </a:prstGeom>
            <a:solidFill>
              <a:srgbClr val="E2F0D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5" name="椭圆 54">
              <a:extLst>
                <a:ext uri="{FF2B5EF4-FFF2-40B4-BE49-F238E27FC236}">
                  <a16:creationId xmlns:a16="http://schemas.microsoft.com/office/drawing/2014/main" id="{30537248-8F89-3CE2-557A-FC6274A264A0}"/>
                </a:ext>
              </a:extLst>
            </p:cNvPr>
            <p:cNvSpPr/>
            <p:nvPr/>
          </p:nvSpPr>
          <p:spPr>
            <a:xfrm>
              <a:off x="1762868" y="-434975"/>
              <a:ext cx="304800" cy="304800"/>
            </a:xfrm>
            <a:prstGeom prst="ellipse">
              <a:avLst/>
            </a:prstGeom>
            <a:solidFill>
              <a:srgbClr val="FFEBB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6" name="椭圆 55">
              <a:extLst>
                <a:ext uri="{FF2B5EF4-FFF2-40B4-BE49-F238E27FC236}">
                  <a16:creationId xmlns:a16="http://schemas.microsoft.com/office/drawing/2014/main" id="{8E93104B-ED6D-FAB9-3B50-D1D1316331F2}"/>
                </a:ext>
              </a:extLst>
            </p:cNvPr>
            <p:cNvSpPr/>
            <p:nvPr/>
          </p:nvSpPr>
          <p:spPr>
            <a:xfrm>
              <a:off x="2231552" y="-434975"/>
              <a:ext cx="304800" cy="304800"/>
            </a:xfrm>
            <a:prstGeom prst="ellipse">
              <a:avLst/>
            </a:prstGeom>
            <a:solidFill>
              <a:srgbClr val="FEE8D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7" name="椭圆 56">
              <a:extLst>
                <a:ext uri="{FF2B5EF4-FFF2-40B4-BE49-F238E27FC236}">
                  <a16:creationId xmlns:a16="http://schemas.microsoft.com/office/drawing/2014/main" id="{86E34F45-E7FE-F670-9CE3-5A920350BB67}"/>
                </a:ext>
              </a:extLst>
            </p:cNvPr>
            <p:cNvSpPr/>
            <p:nvPr/>
          </p:nvSpPr>
          <p:spPr>
            <a:xfrm>
              <a:off x="2700236" y="-434975"/>
              <a:ext cx="304800" cy="3048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8" name="椭圆 57">
              <a:extLst>
                <a:ext uri="{FF2B5EF4-FFF2-40B4-BE49-F238E27FC236}">
                  <a16:creationId xmlns:a16="http://schemas.microsoft.com/office/drawing/2014/main" id="{F570A334-E0A4-A1BC-FEB9-08375B0E66E0}"/>
                </a:ext>
              </a:extLst>
            </p:cNvPr>
            <p:cNvSpPr/>
            <p:nvPr/>
          </p:nvSpPr>
          <p:spPr>
            <a:xfrm>
              <a:off x="3168918" y="-434975"/>
              <a:ext cx="304800" cy="3048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9" name="椭圆 58">
              <a:extLst>
                <a:ext uri="{FF2B5EF4-FFF2-40B4-BE49-F238E27FC236}">
                  <a16:creationId xmlns:a16="http://schemas.microsoft.com/office/drawing/2014/main" id="{A18157F3-A276-81ED-DBE9-B508200262D0}"/>
                </a:ext>
              </a:extLst>
            </p:cNvPr>
            <p:cNvSpPr/>
            <p:nvPr/>
          </p:nvSpPr>
          <p:spPr>
            <a:xfrm>
              <a:off x="1762868" y="-646809"/>
              <a:ext cx="304800" cy="304800"/>
            </a:xfrm>
            <a:prstGeom prst="ellipse">
              <a:avLst/>
            </a:prstGeom>
            <a:solidFill>
              <a:srgbClr val="BF9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0" name="椭圆 59">
              <a:extLst>
                <a:ext uri="{FF2B5EF4-FFF2-40B4-BE49-F238E27FC236}">
                  <a16:creationId xmlns:a16="http://schemas.microsoft.com/office/drawing/2014/main" id="{AD5216E3-52FD-7FC8-14A8-AA2D5278FDF0}"/>
                </a:ext>
              </a:extLst>
            </p:cNvPr>
            <p:cNvSpPr/>
            <p:nvPr/>
          </p:nvSpPr>
          <p:spPr>
            <a:xfrm>
              <a:off x="2231552" y="-646809"/>
              <a:ext cx="304800" cy="304800"/>
            </a:xfrm>
            <a:prstGeom prst="ellipse">
              <a:avLst/>
            </a:prstGeom>
            <a:solidFill>
              <a:srgbClr val="BD642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1" name="椭圆 60">
              <a:extLst>
                <a:ext uri="{FF2B5EF4-FFF2-40B4-BE49-F238E27FC236}">
                  <a16:creationId xmlns:a16="http://schemas.microsoft.com/office/drawing/2014/main" id="{5356A5F4-C1AD-26B0-CB56-302078E0F78E}"/>
                </a:ext>
              </a:extLst>
            </p:cNvPr>
            <p:cNvSpPr/>
            <p:nvPr/>
          </p:nvSpPr>
          <p:spPr>
            <a:xfrm>
              <a:off x="1294184" y="-646809"/>
              <a:ext cx="304800" cy="304800"/>
            </a:xfrm>
            <a:prstGeom prst="ellipse">
              <a:avLst/>
            </a:prstGeom>
            <a:solidFill>
              <a:srgbClr val="54823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62" name="object 21">
            <a:extLst>
              <a:ext uri="{FF2B5EF4-FFF2-40B4-BE49-F238E27FC236}">
                <a16:creationId xmlns:a16="http://schemas.microsoft.com/office/drawing/2014/main" id="{FAC74E27-F280-A087-0F45-EE8C337EC20D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xfrm>
            <a:off x="5288320" y="3147678"/>
            <a:ext cx="423670" cy="83997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39370">
              <a:lnSpc>
                <a:spcPct val="100000"/>
              </a:lnSpc>
              <a:spcBef>
                <a:spcPts val="55"/>
              </a:spcBef>
            </a:pPr>
            <a:fld id="{81D60167-4931-47E6-BA6A-407CBD079E47}" type="slidenum">
              <a:rPr dirty="0"/>
              <a:t>19</a:t>
            </a:fld>
            <a:r>
              <a:rPr spc="-10" dirty="0"/>
              <a:t> </a:t>
            </a:r>
            <a:r>
              <a:rPr dirty="0"/>
              <a:t>/</a:t>
            </a:r>
            <a:r>
              <a:rPr spc="-5" dirty="0"/>
              <a:t> </a:t>
            </a:r>
            <a:r>
              <a:rPr lang="en-US" spc="-25" dirty="0"/>
              <a:t>30</a:t>
            </a:r>
            <a:endParaRPr spc="-25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页眉"/>
          <p:cNvGrpSpPr/>
          <p:nvPr/>
        </p:nvGrpSpPr>
        <p:grpSpPr>
          <a:xfrm>
            <a:off x="0" y="25"/>
            <a:ext cx="5762645" cy="230504"/>
            <a:chOff x="0" y="25"/>
            <a:chExt cx="5762645" cy="230504"/>
          </a:xfrm>
        </p:grpSpPr>
        <p:sp>
          <p:nvSpPr>
            <p:cNvPr id="4" name="object 4"/>
            <p:cNvSpPr/>
            <p:nvPr/>
          </p:nvSpPr>
          <p:spPr>
            <a:xfrm>
              <a:off x="4115226" y="25"/>
              <a:ext cx="490220" cy="230504"/>
            </a:xfrm>
            <a:custGeom>
              <a:avLst/>
              <a:gdLst/>
              <a:ahLst/>
              <a:cxnLst/>
              <a:rect l="l" t="t" r="r" b="b"/>
              <a:pathLst>
                <a:path w="490220" h="230504">
                  <a:moveTo>
                    <a:pt x="489635" y="0"/>
                  </a:moveTo>
                  <a:lnTo>
                    <a:pt x="0" y="0"/>
                  </a:lnTo>
                  <a:lnTo>
                    <a:pt x="0" y="230339"/>
                  </a:lnTo>
                  <a:lnTo>
                    <a:pt x="489635" y="230339"/>
                  </a:lnTo>
                  <a:lnTo>
                    <a:pt x="48963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604862" y="25"/>
              <a:ext cx="777875" cy="230504"/>
            </a:xfrm>
            <a:custGeom>
              <a:avLst/>
              <a:gdLst/>
              <a:ahLst/>
              <a:cxnLst/>
              <a:rect l="l" t="t" r="r" b="b"/>
              <a:pathLst>
                <a:path w="777875" h="230504">
                  <a:moveTo>
                    <a:pt x="777570" y="0"/>
                  </a:moveTo>
                  <a:lnTo>
                    <a:pt x="0" y="0"/>
                  </a:lnTo>
                  <a:lnTo>
                    <a:pt x="0" y="230339"/>
                  </a:lnTo>
                  <a:lnTo>
                    <a:pt x="777570" y="230339"/>
                  </a:lnTo>
                  <a:lnTo>
                    <a:pt x="77757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698994" y="11545"/>
              <a:ext cx="589326" cy="207300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5382432" y="25"/>
              <a:ext cx="380213" cy="230504"/>
            </a:xfrm>
            <a:custGeom>
              <a:avLst/>
              <a:gdLst/>
              <a:ahLst/>
              <a:cxnLst/>
              <a:rect l="l" t="t" r="r" b="b"/>
              <a:pathLst>
                <a:path w="374650" h="230504">
                  <a:moveTo>
                    <a:pt x="374408" y="0"/>
                  </a:moveTo>
                  <a:lnTo>
                    <a:pt x="0" y="0"/>
                  </a:lnTo>
                  <a:lnTo>
                    <a:pt x="0" y="230339"/>
                  </a:lnTo>
                  <a:lnTo>
                    <a:pt x="374408" y="230339"/>
                  </a:lnTo>
                  <a:lnTo>
                    <a:pt x="37440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460232" y="3863"/>
              <a:ext cx="218818" cy="218818"/>
            </a:xfrm>
            <a:prstGeom prst="rect">
              <a:avLst/>
            </a:prstGeom>
          </p:spPr>
        </p:pic>
        <p:sp>
          <p:nvSpPr>
            <p:cNvPr id="30" name="object 4"/>
            <p:cNvSpPr/>
            <p:nvPr/>
          </p:nvSpPr>
          <p:spPr>
            <a:xfrm>
              <a:off x="0" y="25"/>
              <a:ext cx="4224954" cy="230096"/>
            </a:xfrm>
            <a:custGeom>
              <a:avLst/>
              <a:gdLst/>
              <a:ahLst/>
              <a:cxnLst/>
              <a:rect l="l" t="t" r="r" b="b"/>
              <a:pathLst>
                <a:path w="490220" h="230504">
                  <a:moveTo>
                    <a:pt x="489635" y="0"/>
                  </a:moveTo>
                  <a:lnTo>
                    <a:pt x="0" y="0"/>
                  </a:lnTo>
                  <a:lnTo>
                    <a:pt x="0" y="230339"/>
                  </a:lnTo>
                  <a:lnTo>
                    <a:pt x="489635" y="230339"/>
                  </a:lnTo>
                  <a:lnTo>
                    <a:pt x="48963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0" y="3141040"/>
            <a:ext cx="5760453" cy="99060"/>
            <a:chOff x="0" y="3141040"/>
            <a:chExt cx="5760453" cy="99060"/>
          </a:xfrm>
        </p:grpSpPr>
        <p:sp>
          <p:nvSpPr>
            <p:cNvPr id="12" name="object 16"/>
            <p:cNvSpPr/>
            <p:nvPr/>
          </p:nvSpPr>
          <p:spPr>
            <a:xfrm>
              <a:off x="0" y="3141040"/>
              <a:ext cx="3456304" cy="99060"/>
            </a:xfrm>
            <a:custGeom>
              <a:avLst/>
              <a:gdLst/>
              <a:ahLst/>
              <a:cxnLst/>
              <a:rect l="l" t="t" r="r" b="b"/>
              <a:pathLst>
                <a:path w="3456304" h="99060">
                  <a:moveTo>
                    <a:pt x="3456038" y="0"/>
                  </a:moveTo>
                  <a:lnTo>
                    <a:pt x="2016036" y="0"/>
                  </a:lnTo>
                  <a:lnTo>
                    <a:pt x="0" y="0"/>
                  </a:lnTo>
                  <a:lnTo>
                    <a:pt x="0" y="98983"/>
                  </a:lnTo>
                  <a:lnTo>
                    <a:pt x="2016036" y="98983"/>
                  </a:lnTo>
                  <a:lnTo>
                    <a:pt x="3456038" y="98983"/>
                  </a:lnTo>
                  <a:lnTo>
                    <a:pt x="345603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7"/>
            <p:cNvSpPr/>
            <p:nvPr/>
          </p:nvSpPr>
          <p:spPr>
            <a:xfrm>
              <a:off x="3456038" y="3141040"/>
              <a:ext cx="2304415" cy="99060"/>
            </a:xfrm>
            <a:custGeom>
              <a:avLst/>
              <a:gdLst/>
              <a:ahLst/>
              <a:cxnLst/>
              <a:rect l="l" t="t" r="r" b="b"/>
              <a:pathLst>
                <a:path w="2304415" h="99060">
                  <a:moveTo>
                    <a:pt x="2303957" y="0"/>
                  </a:moveTo>
                  <a:lnTo>
                    <a:pt x="1958378" y="0"/>
                  </a:lnTo>
                  <a:lnTo>
                    <a:pt x="0" y="0"/>
                  </a:lnTo>
                  <a:lnTo>
                    <a:pt x="0" y="98983"/>
                  </a:lnTo>
                  <a:lnTo>
                    <a:pt x="1958378" y="98983"/>
                  </a:lnTo>
                  <a:lnTo>
                    <a:pt x="2303957" y="98983"/>
                  </a:lnTo>
                  <a:lnTo>
                    <a:pt x="2303957" y="0"/>
                  </a:lnTo>
                  <a:close/>
                </a:path>
              </a:pathLst>
            </a:custGeom>
            <a:solidFill>
              <a:srgbClr val="003E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" name="object 16"/>
          <p:cNvSpPr txBox="1">
            <a:spLocks noGrp="1"/>
          </p:cNvSpPr>
          <p:nvPr>
            <p:ph type="ftr" sz="quarter" idx="5"/>
          </p:nvPr>
        </p:nvSpPr>
        <p:spPr>
          <a:xfrm>
            <a:off x="2481897" y="3134998"/>
            <a:ext cx="553403" cy="8784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5"/>
              </a:spcBef>
            </a:pPr>
            <a:r>
              <a:rPr dirty="0"/>
              <a:t>2024</a:t>
            </a:r>
            <a:r>
              <a:rPr spc="-15" dirty="0"/>
              <a:t> </a:t>
            </a:r>
            <a:r>
              <a:rPr spc="-75" dirty="0">
                <a:latin typeface="华文中宋" panose="02010600040101010101" pitchFamily="2" charset="-122"/>
                <a:ea typeface="华文中宋" panose="02010600040101010101" pitchFamily="2" charset="-122"/>
                <a:cs typeface="宋体" panose="02010600030101010101" pitchFamily="2" charset="-122"/>
              </a:rPr>
              <a:t>年</a:t>
            </a:r>
            <a:r>
              <a:rPr spc="-7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spc="-75" dirty="0">
                <a:latin typeface="宋体" panose="02010600030101010101" pitchFamily="2" charset="-122"/>
                <a:cs typeface="宋体" panose="02010600030101010101" pitchFamily="2" charset="-122"/>
              </a:rPr>
              <a:t>6</a:t>
            </a:r>
            <a:r>
              <a:rPr spc="-10" dirty="0"/>
              <a:t> </a:t>
            </a:r>
            <a:r>
              <a:rPr spc="-75" dirty="0">
                <a:latin typeface="华文中宋" panose="02010600040101010101" pitchFamily="2" charset="-122"/>
                <a:ea typeface="华文中宋" panose="02010600040101010101" pitchFamily="2" charset="-122"/>
              </a:rPr>
              <a:t>月</a:t>
            </a:r>
            <a:r>
              <a:rPr spc="-70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altLang="zh-CN" dirty="0"/>
              <a:t>3</a:t>
            </a:r>
            <a:r>
              <a:rPr spc="-10" dirty="0"/>
              <a:t> </a:t>
            </a:r>
            <a:r>
              <a:rPr spc="-75" dirty="0">
                <a:latin typeface="华文中宋" panose="02010600040101010101" pitchFamily="2" charset="-122"/>
                <a:ea typeface="华文中宋" panose="02010600040101010101" pitchFamily="2" charset="-122"/>
              </a:rPr>
              <a:t>日</a:t>
            </a:r>
          </a:p>
        </p:txBody>
      </p:sp>
      <p:sp>
        <p:nvSpPr>
          <p:cNvPr id="35" name="object 18"/>
          <p:cNvSpPr txBox="1"/>
          <p:nvPr/>
        </p:nvSpPr>
        <p:spPr>
          <a:xfrm>
            <a:off x="4470246" y="3134201"/>
            <a:ext cx="509905" cy="8784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>
            <a:defPPr>
              <a:defRPr kern="0"/>
            </a:defPPr>
            <a:lvl1pPr>
              <a:defRPr sz="500" b="0" i="0">
                <a:solidFill>
                  <a:schemeClr val="bg1"/>
                </a:solidFill>
                <a:latin typeface="宋体" panose="02010600030101010101" pitchFamily="2" charset="-122"/>
                <a:cs typeface="宋体" panose="02010600030101010101" pitchFamily="2" charset="-122"/>
              </a:defRPr>
            </a:lvl1pPr>
          </a:lstStyle>
          <a:p>
            <a:pPr marL="12700">
              <a:spcBef>
                <a:spcPts val="85"/>
              </a:spcBef>
            </a:pPr>
            <a:r>
              <a:rPr lang="en-US" altLang="zh-CN" spc="5" dirty="0">
                <a:latin typeface="华文中宋" panose="02010600040101010101" pitchFamily="2" charset="-122"/>
                <a:ea typeface="华文中宋" panose="02010600040101010101" pitchFamily="2" charset="-122"/>
              </a:rPr>
              <a:t>Web </a:t>
            </a:r>
            <a:r>
              <a:rPr lang="zh-CN" altLang="en-US" spc="5" dirty="0">
                <a:latin typeface="华文中宋" panose="02010600040101010101" pitchFamily="2" charset="-122"/>
                <a:ea typeface="华文中宋" panose="02010600040101010101" pitchFamily="2" charset="-122"/>
              </a:rPr>
              <a:t>扫描工具</a:t>
            </a:r>
          </a:p>
        </p:txBody>
      </p:sp>
      <p:sp>
        <p:nvSpPr>
          <p:cNvPr id="49" name="object 2"/>
          <p:cNvSpPr txBox="1"/>
          <p:nvPr/>
        </p:nvSpPr>
        <p:spPr>
          <a:xfrm>
            <a:off x="1315850" y="64159"/>
            <a:ext cx="1616480" cy="1041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kumimoji="0" lang="zh-CN" altLang="en-US" sz="600" b="1" i="0" u="none" strike="noStrike" kern="0" cap="none" spc="0" normalizeH="0" baseline="0" noProof="1">
                <a:solidFill>
                  <a:schemeClr val="bg1">
                    <a:lumMod val="6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宋体" panose="02010600030101010101" pitchFamily="2" charset="-122"/>
                <a:sym typeface="+mn-ea"/>
              </a:rPr>
              <a:t>目录</a:t>
            </a:r>
            <a:r>
              <a:rPr lang="en-US" altLang="zh-CN" sz="600" b="1" dirty="0">
                <a:solidFill>
                  <a:schemeClr val="bg1">
                    <a:lumMod val="6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宋体" panose="02010600030101010101" pitchFamily="2" charset="-122"/>
                <a:sym typeface="+mn-ea"/>
              </a:rPr>
              <a:t>   </a:t>
            </a:r>
            <a:r>
              <a:rPr lang="zh-CN" altLang="en-US" sz="600" b="1" dirty="0">
                <a:solidFill>
                  <a:schemeClr val="bg2"/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扫描工具   </a:t>
            </a:r>
            <a:r>
              <a:rPr lang="zh-CN" altLang="en-US" sz="600" b="1" kern="0" dirty="0">
                <a:solidFill>
                  <a:schemeClr val="bg1">
                    <a:lumMod val="6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加密算法</a:t>
            </a:r>
          </a:p>
        </p:txBody>
      </p:sp>
      <p:grpSp>
        <p:nvGrpSpPr>
          <p:cNvPr id="110" name="组合 109">
            <a:extLst>
              <a:ext uri="{FF2B5EF4-FFF2-40B4-BE49-F238E27FC236}">
                <a16:creationId xmlns:a16="http://schemas.microsoft.com/office/drawing/2014/main" id="{7EDDF1EE-45D5-B45A-AD42-5668045A46E6}"/>
              </a:ext>
            </a:extLst>
          </p:cNvPr>
          <p:cNvGrpSpPr/>
          <p:nvPr/>
        </p:nvGrpSpPr>
        <p:grpSpPr>
          <a:xfrm>
            <a:off x="825500" y="-646809"/>
            <a:ext cx="2648218" cy="516634"/>
            <a:chOff x="825500" y="-646809"/>
            <a:chExt cx="2648218" cy="516634"/>
          </a:xfrm>
        </p:grpSpPr>
        <p:sp>
          <p:nvSpPr>
            <p:cNvPr id="111" name="椭圆 110">
              <a:extLst>
                <a:ext uri="{FF2B5EF4-FFF2-40B4-BE49-F238E27FC236}">
                  <a16:creationId xmlns:a16="http://schemas.microsoft.com/office/drawing/2014/main" id="{6938CF34-E532-37EB-1FAA-90E6D936F490}"/>
                </a:ext>
              </a:extLst>
            </p:cNvPr>
            <p:cNvSpPr/>
            <p:nvPr/>
          </p:nvSpPr>
          <p:spPr>
            <a:xfrm>
              <a:off x="825500" y="-434975"/>
              <a:ext cx="304800" cy="304800"/>
            </a:xfrm>
            <a:prstGeom prst="ellipse">
              <a:avLst/>
            </a:prstGeom>
            <a:solidFill>
              <a:srgbClr val="003E87"/>
            </a:solidFill>
          </p:spPr>
          <p:txBody>
            <a:bodyPr wrap="square" lIns="0" tIns="0" rIns="0" bIns="0" rtlCol="0"/>
            <a:lstStyle/>
            <a:p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12" name="椭圆 111">
              <a:extLst>
                <a:ext uri="{FF2B5EF4-FFF2-40B4-BE49-F238E27FC236}">
                  <a16:creationId xmlns:a16="http://schemas.microsoft.com/office/drawing/2014/main" id="{F6519146-C358-31A7-2E69-0EDEDAE7CAEE}"/>
                </a:ext>
              </a:extLst>
            </p:cNvPr>
            <p:cNvSpPr/>
            <p:nvPr/>
          </p:nvSpPr>
          <p:spPr>
            <a:xfrm>
              <a:off x="1294184" y="-434975"/>
              <a:ext cx="304800" cy="304800"/>
            </a:xfrm>
            <a:prstGeom prst="ellipse">
              <a:avLst/>
            </a:prstGeom>
            <a:solidFill>
              <a:srgbClr val="E2F0D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3" name="椭圆 112">
              <a:extLst>
                <a:ext uri="{FF2B5EF4-FFF2-40B4-BE49-F238E27FC236}">
                  <a16:creationId xmlns:a16="http://schemas.microsoft.com/office/drawing/2014/main" id="{4C6F77C5-6FF7-268B-62A0-20AC88BB2068}"/>
                </a:ext>
              </a:extLst>
            </p:cNvPr>
            <p:cNvSpPr/>
            <p:nvPr/>
          </p:nvSpPr>
          <p:spPr>
            <a:xfrm>
              <a:off x="1762868" y="-434975"/>
              <a:ext cx="304800" cy="304800"/>
            </a:xfrm>
            <a:prstGeom prst="ellipse">
              <a:avLst/>
            </a:prstGeom>
            <a:solidFill>
              <a:srgbClr val="FFEBB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4" name="椭圆 113">
              <a:extLst>
                <a:ext uri="{FF2B5EF4-FFF2-40B4-BE49-F238E27FC236}">
                  <a16:creationId xmlns:a16="http://schemas.microsoft.com/office/drawing/2014/main" id="{AA63E736-E83B-BF69-CEB9-5DA5844C5ED1}"/>
                </a:ext>
              </a:extLst>
            </p:cNvPr>
            <p:cNvSpPr/>
            <p:nvPr/>
          </p:nvSpPr>
          <p:spPr>
            <a:xfrm>
              <a:off x="2231552" y="-434975"/>
              <a:ext cx="304800" cy="304800"/>
            </a:xfrm>
            <a:prstGeom prst="ellipse">
              <a:avLst/>
            </a:prstGeom>
            <a:solidFill>
              <a:srgbClr val="FEE8D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5" name="椭圆 114">
              <a:extLst>
                <a:ext uri="{FF2B5EF4-FFF2-40B4-BE49-F238E27FC236}">
                  <a16:creationId xmlns:a16="http://schemas.microsoft.com/office/drawing/2014/main" id="{B4905116-E62D-953C-5750-426E96DDF034}"/>
                </a:ext>
              </a:extLst>
            </p:cNvPr>
            <p:cNvSpPr/>
            <p:nvPr/>
          </p:nvSpPr>
          <p:spPr>
            <a:xfrm>
              <a:off x="2700236" y="-434975"/>
              <a:ext cx="304800" cy="3048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6" name="椭圆 115">
              <a:extLst>
                <a:ext uri="{FF2B5EF4-FFF2-40B4-BE49-F238E27FC236}">
                  <a16:creationId xmlns:a16="http://schemas.microsoft.com/office/drawing/2014/main" id="{FA9F4F10-14E6-23F0-B9D7-9B99B153A230}"/>
                </a:ext>
              </a:extLst>
            </p:cNvPr>
            <p:cNvSpPr/>
            <p:nvPr/>
          </p:nvSpPr>
          <p:spPr>
            <a:xfrm>
              <a:off x="3168918" y="-434975"/>
              <a:ext cx="304800" cy="3048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7" name="椭圆 116">
              <a:extLst>
                <a:ext uri="{FF2B5EF4-FFF2-40B4-BE49-F238E27FC236}">
                  <a16:creationId xmlns:a16="http://schemas.microsoft.com/office/drawing/2014/main" id="{ECF3F475-880F-7CEA-79B3-EA669C534352}"/>
                </a:ext>
              </a:extLst>
            </p:cNvPr>
            <p:cNvSpPr/>
            <p:nvPr/>
          </p:nvSpPr>
          <p:spPr>
            <a:xfrm>
              <a:off x="1762868" y="-646809"/>
              <a:ext cx="304800" cy="304800"/>
            </a:xfrm>
            <a:prstGeom prst="ellipse">
              <a:avLst/>
            </a:prstGeom>
            <a:solidFill>
              <a:srgbClr val="BF9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8" name="椭圆 117">
              <a:extLst>
                <a:ext uri="{FF2B5EF4-FFF2-40B4-BE49-F238E27FC236}">
                  <a16:creationId xmlns:a16="http://schemas.microsoft.com/office/drawing/2014/main" id="{F9E3DACD-F780-B193-C849-52C251730ECE}"/>
                </a:ext>
              </a:extLst>
            </p:cNvPr>
            <p:cNvSpPr/>
            <p:nvPr/>
          </p:nvSpPr>
          <p:spPr>
            <a:xfrm>
              <a:off x="2231552" y="-646809"/>
              <a:ext cx="304800" cy="304800"/>
            </a:xfrm>
            <a:prstGeom prst="ellipse">
              <a:avLst/>
            </a:prstGeom>
            <a:solidFill>
              <a:srgbClr val="BD642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9" name="椭圆 118">
              <a:extLst>
                <a:ext uri="{FF2B5EF4-FFF2-40B4-BE49-F238E27FC236}">
                  <a16:creationId xmlns:a16="http://schemas.microsoft.com/office/drawing/2014/main" id="{D81CFE47-FA3B-5ECD-250E-487542DA4067}"/>
                </a:ext>
              </a:extLst>
            </p:cNvPr>
            <p:cNvSpPr/>
            <p:nvPr/>
          </p:nvSpPr>
          <p:spPr>
            <a:xfrm>
              <a:off x="1294184" y="-646809"/>
              <a:ext cx="304800" cy="304800"/>
            </a:xfrm>
            <a:prstGeom prst="ellipse">
              <a:avLst/>
            </a:prstGeom>
            <a:solidFill>
              <a:srgbClr val="54823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20" name="object 21">
            <a:extLst>
              <a:ext uri="{FF2B5EF4-FFF2-40B4-BE49-F238E27FC236}">
                <a16:creationId xmlns:a16="http://schemas.microsoft.com/office/drawing/2014/main" id="{859A9073-4768-DB16-CA4C-09BE83037AB2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xfrm>
            <a:off x="5501170" y="3145754"/>
            <a:ext cx="210820" cy="83997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39370">
              <a:lnSpc>
                <a:spcPct val="100000"/>
              </a:lnSpc>
              <a:spcBef>
                <a:spcPts val="55"/>
              </a:spcBef>
            </a:pPr>
            <a:fld id="{81D60167-4931-47E6-BA6A-407CBD079E47}" type="slidenum">
              <a:rPr dirty="0"/>
              <a:t>2</a:t>
            </a:fld>
            <a:r>
              <a:rPr spc="-10" dirty="0"/>
              <a:t> </a:t>
            </a:r>
            <a:r>
              <a:rPr dirty="0"/>
              <a:t>/</a:t>
            </a:r>
            <a:r>
              <a:rPr spc="-5" dirty="0"/>
              <a:t> </a:t>
            </a:r>
            <a:r>
              <a:rPr lang="en-US" spc="-25" dirty="0"/>
              <a:t>30</a:t>
            </a:r>
            <a:endParaRPr spc="-25" dirty="0"/>
          </a:p>
        </p:txBody>
      </p:sp>
      <p:pic>
        <p:nvPicPr>
          <p:cNvPr id="2" name="图形 1">
            <a:extLst>
              <a:ext uri="{FF2B5EF4-FFF2-40B4-BE49-F238E27FC236}">
                <a16:creationId xmlns:a16="http://schemas.microsoft.com/office/drawing/2014/main" id="{15C47724-FE02-887D-E7F8-013934B7924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41667" b="50074"/>
          <a:stretch/>
        </p:blipFill>
        <p:spPr>
          <a:xfrm>
            <a:off x="-616041" y="496317"/>
            <a:ext cx="2883081" cy="2330472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1BAE3595-6602-F559-AA46-02479FB3C8E6}"/>
              </a:ext>
            </a:extLst>
          </p:cNvPr>
          <p:cNvSpPr/>
          <p:nvPr/>
        </p:nvSpPr>
        <p:spPr>
          <a:xfrm>
            <a:off x="1735056" y="1223715"/>
            <a:ext cx="3891044" cy="1193353"/>
          </a:xfrm>
          <a:prstGeom prst="roundRect">
            <a:avLst/>
          </a:prstGeom>
          <a:blipFill dpi="0"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Blur/>
                      </a14:imgEffect>
                      <a14:imgEffect>
                        <a14:brightnessContrast bright="5000"/>
                      </a14:imgEffect>
                    </a14:imgLayer>
                  </a14:imgProps>
                </a:ext>
              </a:extLst>
            </a:blip>
            <a:srcRect/>
            <a:stretch>
              <a:fillRect l="-44591" t="-115659" r="-3591" b="-56251"/>
            </a:stretch>
          </a:blipFill>
          <a:ln>
            <a:noFill/>
          </a:ln>
          <a:effectLst>
            <a:outerShdw blurRad="152400" dist="88900" dir="5400000" algn="tl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019CF565-88C6-B420-E9AC-8C3F9444F279}"/>
              </a:ext>
            </a:extLst>
          </p:cNvPr>
          <p:cNvSpPr txBox="1"/>
          <p:nvPr/>
        </p:nvSpPr>
        <p:spPr>
          <a:xfrm>
            <a:off x="1756263" y="1299736"/>
            <a:ext cx="3793637" cy="1041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95"/>
              </a:spcBef>
            </a:pPr>
            <a:r>
              <a:rPr lang="en-US" altLang="zh-CN" sz="3200" b="1" dirty="0">
                <a:latin typeface="+mj-lt"/>
                <a:ea typeface="华文中宋" panose="02010600040101010101" pitchFamily="2" charset="-122"/>
                <a:cs typeface="宋体" panose="02010600030101010101" pitchFamily="2" charset="-122"/>
              </a:rPr>
              <a:t>Web——</a:t>
            </a:r>
            <a:r>
              <a:rPr lang="zh-CN" altLang="en-US" sz="3200" b="1" dirty="0">
                <a:latin typeface="+mj-lt"/>
                <a:ea typeface="华文中宋" panose="02010600040101010101" pitchFamily="2" charset="-122"/>
                <a:cs typeface="宋体" panose="02010600030101010101" pitchFamily="2" charset="-122"/>
              </a:rPr>
              <a:t>扫描工具</a:t>
            </a:r>
            <a:endParaRPr lang="en-US" altLang="zh-CN" sz="1600" b="1" dirty="0">
              <a:latin typeface="华文中宋" panose="02010600040101010101" pitchFamily="2" charset="-122"/>
              <a:ea typeface="华文中宋" panose="02010600040101010101" pitchFamily="2" charset="-122"/>
              <a:cs typeface="宋体" panose="02010600030101010101" pitchFamily="2" charset="-122"/>
            </a:endParaRPr>
          </a:p>
          <a:p>
            <a:pPr algn="ctr">
              <a:lnSpc>
                <a:spcPct val="100000"/>
              </a:lnSpc>
              <a:spcBef>
                <a:spcPts val="95"/>
              </a:spcBef>
            </a:pPr>
            <a:endParaRPr lang="en-US" altLang="zh-CN" sz="1400" b="1" dirty="0">
              <a:latin typeface="华文中宋" panose="02010600040101010101" pitchFamily="2" charset="-122"/>
              <a:ea typeface="华文中宋" panose="02010600040101010101" pitchFamily="2" charset="-122"/>
              <a:cs typeface="宋体" panose="02010600030101010101" pitchFamily="2" charset="-122"/>
            </a:endParaRPr>
          </a:p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lang="zh-CN" altLang="en-US" sz="1400" b="1" dirty="0">
                <a:latin typeface="华文中宋" panose="02010600040101010101" pitchFamily="2" charset="-122"/>
                <a:ea typeface="华文中宋" panose="02010600040101010101" pitchFamily="2" charset="-122"/>
                <a:cs typeface="宋体" panose="02010600030101010101" pitchFamily="2" charset="-122"/>
              </a:rPr>
              <a:t>任务驱动的</a:t>
            </a:r>
            <a:r>
              <a:rPr lang="en-US" altLang="zh-CN" sz="1400" b="1" dirty="0">
                <a:latin typeface="华文中宋" panose="02010600040101010101" pitchFamily="2" charset="-122"/>
                <a:ea typeface="华文中宋" panose="02010600040101010101" pitchFamily="2" charset="-122"/>
                <a:cs typeface="宋体" panose="02010600030101010101" pitchFamily="2" charset="-122"/>
              </a:rPr>
              <a:t>ICS</a:t>
            </a:r>
            <a:r>
              <a:rPr lang="zh-CN" altLang="en-US" sz="1400" b="1" dirty="0">
                <a:latin typeface="华文中宋" panose="02010600040101010101" pitchFamily="2" charset="-122"/>
                <a:ea typeface="华文中宋" panose="02010600040101010101" pitchFamily="2" charset="-122"/>
                <a:cs typeface="宋体" panose="02010600030101010101" pitchFamily="2" charset="-122"/>
              </a:rPr>
              <a:t>技术学习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矩形: 圆角 55">
            <a:extLst>
              <a:ext uri="{FF2B5EF4-FFF2-40B4-BE49-F238E27FC236}">
                <a16:creationId xmlns:a16="http://schemas.microsoft.com/office/drawing/2014/main" id="{D3A4FB1D-CD50-0999-EF8A-A681DA62D1DF}"/>
              </a:ext>
            </a:extLst>
          </p:cNvPr>
          <p:cNvSpPr/>
          <p:nvPr/>
        </p:nvSpPr>
        <p:spPr>
          <a:xfrm>
            <a:off x="102711" y="936625"/>
            <a:ext cx="5560378" cy="2079582"/>
          </a:xfrm>
          <a:prstGeom prst="roundRect">
            <a:avLst/>
          </a:prstGeom>
          <a:solidFill>
            <a:srgbClr val="FFFF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7" name="小标题"/>
          <p:cNvGrpSpPr/>
          <p:nvPr/>
        </p:nvGrpSpPr>
        <p:grpSpPr>
          <a:xfrm>
            <a:off x="0" y="222731"/>
            <a:ext cx="5765800" cy="272040"/>
            <a:chOff x="0" y="222730"/>
            <a:chExt cx="5765800" cy="351157"/>
          </a:xfrm>
        </p:grpSpPr>
        <p:pic>
          <p:nvPicPr>
            <p:cNvPr id="10" name="object 10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0" y="230361"/>
              <a:ext cx="5765800" cy="343526"/>
            </a:xfrm>
            <a:prstGeom prst="rect">
              <a:avLst/>
            </a:prstGeom>
          </p:spPr>
        </p:pic>
        <p:sp>
          <p:nvSpPr>
            <p:cNvPr id="11" name="object 11"/>
            <p:cNvSpPr txBox="1"/>
            <p:nvPr/>
          </p:nvSpPr>
          <p:spPr>
            <a:xfrm>
              <a:off x="196810" y="222730"/>
              <a:ext cx="1688535" cy="289346"/>
            </a:xfrm>
            <a:prstGeom prst="rect">
              <a:avLst/>
            </a:prstGeom>
          </p:spPr>
          <p:txBody>
            <a:bodyPr vert="horz" wrap="square" lIns="0" tIns="17145" rIns="0" bIns="0" rtlCol="0">
              <a:spAutoFit/>
            </a:bodyPr>
            <a:lstStyle/>
            <a:p>
              <a:pPr marL="12700">
                <a:lnSpc>
                  <a:spcPts val="1615"/>
                </a:lnSpc>
                <a:spcBef>
                  <a:spcPts val="135"/>
                </a:spcBef>
              </a:pPr>
              <a:r>
                <a:rPr lang="zh-CN" altLang="en-US" sz="1400" b="1" spc="-15" dirty="0">
                  <a:solidFill>
                    <a:srgbClr val="FFFFFF"/>
                  </a:solidFill>
                  <a:latin typeface="华文中宋" panose="02010600040101010101" pitchFamily="2" charset="-122"/>
                  <a:ea typeface="华文中宋" panose="02010600040101010101" pitchFamily="2" charset="-122"/>
                  <a:cs typeface="宋体" panose="02010600030101010101" pitchFamily="2" charset="-122"/>
                </a:rPr>
                <a:t>扫描工具拓展</a:t>
              </a:r>
            </a:p>
          </p:txBody>
        </p:sp>
      </p:grpSp>
      <p:grpSp>
        <p:nvGrpSpPr>
          <p:cNvPr id="36" name="页眉"/>
          <p:cNvGrpSpPr/>
          <p:nvPr/>
        </p:nvGrpSpPr>
        <p:grpSpPr>
          <a:xfrm>
            <a:off x="0" y="25"/>
            <a:ext cx="5762645" cy="230504"/>
            <a:chOff x="0" y="25"/>
            <a:chExt cx="5762645" cy="230504"/>
          </a:xfrm>
        </p:grpSpPr>
        <p:sp>
          <p:nvSpPr>
            <p:cNvPr id="4" name="object 4"/>
            <p:cNvSpPr/>
            <p:nvPr/>
          </p:nvSpPr>
          <p:spPr>
            <a:xfrm>
              <a:off x="4115226" y="25"/>
              <a:ext cx="490220" cy="230504"/>
            </a:xfrm>
            <a:custGeom>
              <a:avLst/>
              <a:gdLst/>
              <a:ahLst/>
              <a:cxnLst/>
              <a:rect l="l" t="t" r="r" b="b"/>
              <a:pathLst>
                <a:path w="490220" h="230504">
                  <a:moveTo>
                    <a:pt x="489635" y="0"/>
                  </a:moveTo>
                  <a:lnTo>
                    <a:pt x="0" y="0"/>
                  </a:lnTo>
                  <a:lnTo>
                    <a:pt x="0" y="230339"/>
                  </a:lnTo>
                  <a:lnTo>
                    <a:pt x="489635" y="230339"/>
                  </a:lnTo>
                  <a:lnTo>
                    <a:pt x="48963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604862" y="25"/>
              <a:ext cx="777875" cy="230504"/>
            </a:xfrm>
            <a:custGeom>
              <a:avLst/>
              <a:gdLst/>
              <a:ahLst/>
              <a:cxnLst/>
              <a:rect l="l" t="t" r="r" b="b"/>
              <a:pathLst>
                <a:path w="777875" h="230504">
                  <a:moveTo>
                    <a:pt x="777570" y="0"/>
                  </a:moveTo>
                  <a:lnTo>
                    <a:pt x="0" y="0"/>
                  </a:lnTo>
                  <a:lnTo>
                    <a:pt x="0" y="230339"/>
                  </a:lnTo>
                  <a:lnTo>
                    <a:pt x="777570" y="230339"/>
                  </a:lnTo>
                  <a:lnTo>
                    <a:pt x="77757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698994" y="11545"/>
              <a:ext cx="589326" cy="207300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5382432" y="25"/>
              <a:ext cx="380213" cy="230504"/>
            </a:xfrm>
            <a:custGeom>
              <a:avLst/>
              <a:gdLst/>
              <a:ahLst/>
              <a:cxnLst/>
              <a:rect l="l" t="t" r="r" b="b"/>
              <a:pathLst>
                <a:path w="374650" h="230504">
                  <a:moveTo>
                    <a:pt x="374408" y="0"/>
                  </a:moveTo>
                  <a:lnTo>
                    <a:pt x="0" y="0"/>
                  </a:lnTo>
                  <a:lnTo>
                    <a:pt x="0" y="230339"/>
                  </a:lnTo>
                  <a:lnTo>
                    <a:pt x="374408" y="230339"/>
                  </a:lnTo>
                  <a:lnTo>
                    <a:pt x="37440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460232" y="3863"/>
              <a:ext cx="218818" cy="218818"/>
            </a:xfrm>
            <a:prstGeom prst="rect">
              <a:avLst/>
            </a:prstGeom>
          </p:spPr>
        </p:pic>
        <p:sp>
          <p:nvSpPr>
            <p:cNvPr id="30" name="object 4"/>
            <p:cNvSpPr/>
            <p:nvPr/>
          </p:nvSpPr>
          <p:spPr>
            <a:xfrm>
              <a:off x="0" y="25"/>
              <a:ext cx="4224954" cy="230096"/>
            </a:xfrm>
            <a:custGeom>
              <a:avLst/>
              <a:gdLst/>
              <a:ahLst/>
              <a:cxnLst/>
              <a:rect l="l" t="t" r="r" b="b"/>
              <a:pathLst>
                <a:path w="490220" h="230504">
                  <a:moveTo>
                    <a:pt x="489635" y="0"/>
                  </a:moveTo>
                  <a:lnTo>
                    <a:pt x="0" y="0"/>
                  </a:lnTo>
                  <a:lnTo>
                    <a:pt x="0" y="230339"/>
                  </a:lnTo>
                  <a:lnTo>
                    <a:pt x="489635" y="230339"/>
                  </a:lnTo>
                  <a:lnTo>
                    <a:pt x="48963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0" y="3141040"/>
            <a:ext cx="5760453" cy="99060"/>
            <a:chOff x="0" y="3141040"/>
            <a:chExt cx="5760453" cy="99060"/>
          </a:xfrm>
        </p:grpSpPr>
        <p:sp>
          <p:nvSpPr>
            <p:cNvPr id="12" name="object 16"/>
            <p:cNvSpPr/>
            <p:nvPr/>
          </p:nvSpPr>
          <p:spPr>
            <a:xfrm>
              <a:off x="0" y="3141040"/>
              <a:ext cx="3456304" cy="99060"/>
            </a:xfrm>
            <a:custGeom>
              <a:avLst/>
              <a:gdLst/>
              <a:ahLst/>
              <a:cxnLst/>
              <a:rect l="l" t="t" r="r" b="b"/>
              <a:pathLst>
                <a:path w="3456304" h="99060">
                  <a:moveTo>
                    <a:pt x="3456038" y="0"/>
                  </a:moveTo>
                  <a:lnTo>
                    <a:pt x="2016036" y="0"/>
                  </a:lnTo>
                  <a:lnTo>
                    <a:pt x="0" y="0"/>
                  </a:lnTo>
                  <a:lnTo>
                    <a:pt x="0" y="98983"/>
                  </a:lnTo>
                  <a:lnTo>
                    <a:pt x="2016036" y="98983"/>
                  </a:lnTo>
                  <a:lnTo>
                    <a:pt x="3456038" y="98983"/>
                  </a:lnTo>
                  <a:lnTo>
                    <a:pt x="345603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7"/>
            <p:cNvSpPr/>
            <p:nvPr/>
          </p:nvSpPr>
          <p:spPr>
            <a:xfrm>
              <a:off x="3456038" y="3141040"/>
              <a:ext cx="2304415" cy="99060"/>
            </a:xfrm>
            <a:custGeom>
              <a:avLst/>
              <a:gdLst/>
              <a:ahLst/>
              <a:cxnLst/>
              <a:rect l="l" t="t" r="r" b="b"/>
              <a:pathLst>
                <a:path w="2304415" h="99060">
                  <a:moveTo>
                    <a:pt x="2303957" y="0"/>
                  </a:moveTo>
                  <a:lnTo>
                    <a:pt x="1958378" y="0"/>
                  </a:lnTo>
                  <a:lnTo>
                    <a:pt x="0" y="0"/>
                  </a:lnTo>
                  <a:lnTo>
                    <a:pt x="0" y="98983"/>
                  </a:lnTo>
                  <a:lnTo>
                    <a:pt x="1958378" y="98983"/>
                  </a:lnTo>
                  <a:lnTo>
                    <a:pt x="2303957" y="98983"/>
                  </a:lnTo>
                  <a:lnTo>
                    <a:pt x="2303957" y="0"/>
                  </a:lnTo>
                  <a:close/>
                </a:path>
              </a:pathLst>
            </a:custGeom>
            <a:solidFill>
              <a:srgbClr val="003E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" name="object 16"/>
          <p:cNvSpPr txBox="1">
            <a:spLocks noGrp="1"/>
          </p:cNvSpPr>
          <p:nvPr>
            <p:ph type="ftr" sz="quarter" idx="5"/>
          </p:nvPr>
        </p:nvSpPr>
        <p:spPr>
          <a:xfrm>
            <a:off x="2481897" y="3134998"/>
            <a:ext cx="553403" cy="8784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5"/>
              </a:spcBef>
            </a:pPr>
            <a:r>
              <a:rPr dirty="0"/>
              <a:t>2024</a:t>
            </a:r>
            <a:r>
              <a:rPr spc="-15" dirty="0"/>
              <a:t> </a:t>
            </a:r>
            <a:r>
              <a:rPr spc="-75" dirty="0">
                <a:latin typeface="华文中宋" panose="02010600040101010101" pitchFamily="2" charset="-122"/>
                <a:ea typeface="华文中宋" panose="02010600040101010101" pitchFamily="2" charset="-122"/>
                <a:cs typeface="宋体" panose="02010600030101010101" pitchFamily="2" charset="-122"/>
              </a:rPr>
              <a:t>年</a:t>
            </a:r>
            <a:r>
              <a:rPr spc="-7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spc="-75" dirty="0">
                <a:latin typeface="宋体" panose="02010600030101010101" pitchFamily="2" charset="-122"/>
                <a:cs typeface="宋体" panose="02010600030101010101" pitchFamily="2" charset="-122"/>
              </a:rPr>
              <a:t>6</a:t>
            </a:r>
            <a:r>
              <a:rPr spc="-10" dirty="0"/>
              <a:t> </a:t>
            </a:r>
            <a:r>
              <a:rPr spc="-75" dirty="0">
                <a:latin typeface="华文中宋" panose="02010600040101010101" pitchFamily="2" charset="-122"/>
                <a:ea typeface="华文中宋" panose="02010600040101010101" pitchFamily="2" charset="-122"/>
              </a:rPr>
              <a:t>月</a:t>
            </a:r>
            <a:r>
              <a:rPr spc="-70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altLang="zh-CN" dirty="0"/>
              <a:t>3</a:t>
            </a:r>
            <a:r>
              <a:rPr spc="-10" dirty="0"/>
              <a:t> </a:t>
            </a:r>
            <a:r>
              <a:rPr spc="-75" dirty="0">
                <a:latin typeface="华文中宋" panose="02010600040101010101" pitchFamily="2" charset="-122"/>
                <a:ea typeface="华文中宋" panose="02010600040101010101" pitchFamily="2" charset="-122"/>
              </a:rPr>
              <a:t>日</a:t>
            </a:r>
          </a:p>
        </p:txBody>
      </p:sp>
      <p:sp>
        <p:nvSpPr>
          <p:cNvPr id="35" name="object 18"/>
          <p:cNvSpPr txBox="1"/>
          <p:nvPr/>
        </p:nvSpPr>
        <p:spPr>
          <a:xfrm>
            <a:off x="4470246" y="3134201"/>
            <a:ext cx="509905" cy="8784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>
            <a:defPPr>
              <a:defRPr kern="0"/>
            </a:defPPr>
            <a:lvl1pPr>
              <a:defRPr sz="500" b="0" i="0">
                <a:solidFill>
                  <a:schemeClr val="bg1"/>
                </a:solidFill>
                <a:latin typeface="宋体" panose="02010600030101010101" pitchFamily="2" charset="-122"/>
                <a:cs typeface="宋体" panose="02010600030101010101" pitchFamily="2" charset="-122"/>
              </a:defRPr>
            </a:lvl1pPr>
          </a:lstStyle>
          <a:p>
            <a:pPr marL="12700">
              <a:spcBef>
                <a:spcPts val="85"/>
              </a:spcBef>
            </a:pPr>
            <a:r>
              <a:rPr lang="en-US" altLang="zh-CN" spc="5" dirty="0">
                <a:latin typeface="华文中宋" panose="02010600040101010101" pitchFamily="2" charset="-122"/>
                <a:ea typeface="华文中宋" panose="02010600040101010101" pitchFamily="2" charset="-122"/>
              </a:rPr>
              <a:t>Web </a:t>
            </a:r>
            <a:r>
              <a:rPr lang="zh-CN" altLang="en-US" spc="5" dirty="0">
                <a:latin typeface="华文中宋" panose="02010600040101010101" pitchFamily="2" charset="-122"/>
                <a:ea typeface="华文中宋" panose="02010600040101010101" pitchFamily="2" charset="-122"/>
              </a:rPr>
              <a:t>扫描工具</a:t>
            </a:r>
          </a:p>
        </p:txBody>
      </p:sp>
      <p:sp>
        <p:nvSpPr>
          <p:cNvPr id="21" name="object 2"/>
          <p:cNvSpPr txBox="1"/>
          <p:nvPr/>
        </p:nvSpPr>
        <p:spPr>
          <a:xfrm>
            <a:off x="1315850" y="64159"/>
            <a:ext cx="1616480" cy="1041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kumimoji="0" lang="zh-CN" altLang="en-US" sz="600" b="1" i="0" kern="0" cap="none" spc="0" normalizeH="0" baseline="0" noProof="1">
                <a:solidFill>
                  <a:schemeClr val="bg1">
                    <a:lumMod val="6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宋体" panose="02010600030101010101" pitchFamily="2" charset="-122"/>
                <a:sym typeface="+mn-ea"/>
              </a:rPr>
              <a:t>目录</a:t>
            </a:r>
            <a:r>
              <a:rPr lang="en-US" altLang="zh-CN" sz="600" b="1" dirty="0">
                <a:solidFill>
                  <a:schemeClr val="bg1">
                    <a:lumMod val="6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宋体" panose="02010600030101010101" pitchFamily="2" charset="-122"/>
                <a:sym typeface="+mn-ea"/>
              </a:rPr>
              <a:t>   </a:t>
            </a:r>
            <a:r>
              <a:rPr lang="zh-CN" altLang="en-US" sz="600" b="1" dirty="0">
                <a:solidFill>
                  <a:schemeClr val="bg2"/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扫描工具   </a:t>
            </a:r>
            <a:r>
              <a:rPr lang="zh-CN" altLang="en-US" sz="600" b="1" kern="0" dirty="0">
                <a:solidFill>
                  <a:schemeClr val="bg1">
                    <a:lumMod val="6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加密算法</a:t>
            </a:r>
          </a:p>
        </p:txBody>
      </p:sp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751222" y="504190"/>
            <a:ext cx="4260215" cy="368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indent="0" algn="dist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b="1" i="0" kern="0" cap="none" spc="-10" normalizeH="0" baseline="0" noProof="0" dirty="0">
                <a:solidFill>
                  <a:sysClr val="windowText" lastClr="000000"/>
                </a:solidFill>
                <a:latin typeface="Arial" panose="020B0604020202020204" pitchFamily="34" charset="0"/>
                <a:ea typeface="华文中宋" panose="02010600040101010101" pitchFamily="2" charset="-122"/>
                <a:cs typeface="Arial" panose="020B0604020202020204" pitchFamily="34" charset="0"/>
              </a:rPr>
              <a:t>主动扫描</a:t>
            </a:r>
            <a:r>
              <a:rPr kumimoji="0" lang="en-US" altLang="zh-CN" b="1" i="0" kern="0" cap="none" spc="-10" normalizeH="0" baseline="0" noProof="0" dirty="0">
                <a:solidFill>
                  <a:sysClr val="windowText" lastClr="000000"/>
                </a:solidFill>
                <a:latin typeface="Arial" panose="020B0604020202020204" pitchFamily="34" charset="0"/>
                <a:ea typeface="华文中宋" panose="02010600040101010101" pitchFamily="2" charset="-122"/>
                <a:cs typeface="Arial" panose="020B0604020202020204" pitchFamily="34" charset="0"/>
              </a:rPr>
              <a:t>  VS  </a:t>
            </a:r>
            <a:r>
              <a:rPr kumimoji="0" lang="zh-CN" altLang="en-US" b="1" i="0" kern="0" cap="none" spc="-10" normalizeH="0" baseline="0" noProof="0" dirty="0">
                <a:solidFill>
                  <a:sysClr val="windowText" lastClr="000000"/>
                </a:solidFill>
                <a:latin typeface="Arial" panose="020B0604020202020204" pitchFamily="34" charset="0"/>
                <a:ea typeface="华文中宋" panose="02010600040101010101" pitchFamily="2" charset="-122"/>
                <a:cs typeface="Arial" panose="020B0604020202020204" pitchFamily="34" charset="0"/>
              </a:rPr>
              <a:t>被动扫描</a:t>
            </a:r>
          </a:p>
        </p:txBody>
      </p: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F00A3F63-9E4C-6CB5-D3C6-56DBBDB0E3DA}"/>
              </a:ext>
            </a:extLst>
          </p:cNvPr>
          <p:cNvGrpSpPr/>
          <p:nvPr/>
        </p:nvGrpSpPr>
        <p:grpSpPr>
          <a:xfrm>
            <a:off x="4896888" y="1513591"/>
            <a:ext cx="675174" cy="675174"/>
            <a:chOff x="4707258" y="1422993"/>
            <a:chExt cx="862383" cy="862383"/>
          </a:xfrm>
        </p:grpSpPr>
        <p:sp>
          <p:nvSpPr>
            <p:cNvPr id="53" name="矩形: 圆角 52">
              <a:extLst>
                <a:ext uri="{FF2B5EF4-FFF2-40B4-BE49-F238E27FC236}">
                  <a16:creationId xmlns:a16="http://schemas.microsoft.com/office/drawing/2014/main" id="{5240DE1B-A759-FED6-3009-C4A158DEF0B3}"/>
                </a:ext>
              </a:extLst>
            </p:cNvPr>
            <p:cNvSpPr/>
            <p:nvPr/>
          </p:nvSpPr>
          <p:spPr>
            <a:xfrm>
              <a:off x="4707258" y="1422993"/>
              <a:ext cx="862383" cy="862383"/>
            </a:xfrm>
            <a:prstGeom prst="roundRect">
              <a:avLst/>
            </a:prstGeom>
            <a:solidFill>
              <a:srgbClr val="F8F8F8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0" name="图片 99"/>
            <p:cNvPicPr/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4746388" y="1559430"/>
              <a:ext cx="784121" cy="641891"/>
            </a:xfrm>
            <a:prstGeom prst="rect">
              <a:avLst/>
            </a:prstGeom>
            <a:noFill/>
          </p:spPr>
        </p:pic>
      </p:grpSp>
      <p:grpSp>
        <p:nvGrpSpPr>
          <p:cNvPr id="32" name="组合 31">
            <a:extLst>
              <a:ext uri="{FF2B5EF4-FFF2-40B4-BE49-F238E27FC236}">
                <a16:creationId xmlns:a16="http://schemas.microsoft.com/office/drawing/2014/main" id="{302D86C6-82F9-2F0F-0387-F6814F12894E}"/>
              </a:ext>
            </a:extLst>
          </p:cNvPr>
          <p:cNvGrpSpPr/>
          <p:nvPr/>
        </p:nvGrpSpPr>
        <p:grpSpPr>
          <a:xfrm>
            <a:off x="861935" y="990758"/>
            <a:ext cx="4031847" cy="306526"/>
            <a:chOff x="861935" y="1072785"/>
            <a:chExt cx="4031847" cy="306526"/>
          </a:xfrm>
        </p:grpSpPr>
        <p:sp>
          <p:nvSpPr>
            <p:cNvPr id="23" name="文本框 22"/>
            <p:cNvSpPr txBox="1"/>
            <p:nvPr>
              <p:custDataLst>
                <p:tags r:id="rId8"/>
              </p:custDataLst>
            </p:nvPr>
          </p:nvSpPr>
          <p:spPr>
            <a:xfrm>
              <a:off x="861935" y="1072785"/>
              <a:ext cx="1301115" cy="30416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r"/>
              <a:r>
                <a:rPr lang="zh-CN" altLang="en-US" sz="1200" b="1" spc="-10" dirty="0">
                  <a:solidFill>
                    <a:schemeClr val="tx1"/>
                  </a:solidFill>
                  <a:latin typeface="Arial" panose="020B0604020202020204" pitchFamily="34" charset="0"/>
                  <a:ea typeface="华文中宋" panose="02010600040101010101" pitchFamily="2" charset="-122"/>
                  <a:cs typeface="Arial" panose="020B0604020202020204" pitchFamily="34" charset="0"/>
                </a:rPr>
                <a:t>主动发送数据包</a:t>
              </a:r>
            </a:p>
          </p:txBody>
        </p:sp>
        <p:sp>
          <p:nvSpPr>
            <p:cNvPr id="22" name="文本框 21"/>
            <p:cNvSpPr txBox="1"/>
            <p:nvPr>
              <p:custDataLst>
                <p:tags r:id="rId9"/>
              </p:custDataLst>
            </p:nvPr>
          </p:nvSpPr>
          <p:spPr>
            <a:xfrm>
              <a:off x="3592667" y="1072785"/>
              <a:ext cx="1301115" cy="30416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zh-CN" altLang="en-US" sz="1200" b="1" spc="-10" dirty="0">
                  <a:solidFill>
                    <a:schemeClr val="tx1"/>
                  </a:solidFill>
                  <a:latin typeface="Arial" panose="020B0604020202020204" pitchFamily="34" charset="0"/>
                  <a:ea typeface="华文中宋" panose="02010600040101010101" pitchFamily="2" charset="-122"/>
                  <a:cs typeface="Arial" panose="020B0604020202020204" pitchFamily="34" charset="0"/>
                </a:rPr>
                <a:t>监听网络流量</a:t>
              </a:r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2425701" y="1102312"/>
              <a:ext cx="914400" cy="27699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>
              <a:defPPr>
                <a:defRPr lang="en-US"/>
              </a:defPPr>
              <a:lvl1pPr algn="ctr">
                <a:defRPr sz="1400" b="1">
                  <a:solidFill>
                    <a:srgbClr val="C00000"/>
                  </a:solidFill>
                </a:defRPr>
              </a:lvl1pPr>
            </a:lstStyle>
            <a:p>
              <a:r>
                <a:rPr lang="zh-CN" altLang="en-US" sz="1200" dirty="0"/>
                <a:t>技术方法</a:t>
              </a:r>
            </a:p>
          </p:txBody>
        </p:sp>
      </p:grpSp>
      <p:grpSp>
        <p:nvGrpSpPr>
          <p:cNvPr id="28" name="组合 27">
            <a:extLst>
              <a:ext uri="{FF2B5EF4-FFF2-40B4-BE49-F238E27FC236}">
                <a16:creationId xmlns:a16="http://schemas.microsoft.com/office/drawing/2014/main" id="{C884B8A8-C697-E99D-B23F-B5B131D928C3}"/>
              </a:ext>
            </a:extLst>
          </p:cNvPr>
          <p:cNvGrpSpPr/>
          <p:nvPr/>
        </p:nvGrpSpPr>
        <p:grpSpPr>
          <a:xfrm>
            <a:off x="807325" y="1481957"/>
            <a:ext cx="3751986" cy="475663"/>
            <a:chOff x="807325" y="1451562"/>
            <a:chExt cx="3751986" cy="475663"/>
          </a:xfrm>
        </p:grpSpPr>
        <p:sp>
          <p:nvSpPr>
            <p:cNvPr id="24" name="文本框 23"/>
            <p:cNvSpPr txBox="1"/>
            <p:nvPr>
              <p:custDataLst>
                <p:tags r:id="rId6"/>
              </p:custDataLst>
            </p:nvPr>
          </p:nvSpPr>
          <p:spPr>
            <a:xfrm>
              <a:off x="807325" y="1451562"/>
              <a:ext cx="1355725" cy="475663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r"/>
              <a:r>
                <a:rPr lang="zh-CN" altLang="en-US" sz="1200" b="1" spc="-10" dirty="0">
                  <a:solidFill>
                    <a:schemeClr val="tx1"/>
                  </a:solidFill>
                  <a:latin typeface="Arial" panose="020B0604020202020204" pitchFamily="34" charset="0"/>
                  <a:ea typeface="华文中宋" panose="02010600040101010101" pitchFamily="2" charset="-122"/>
                  <a:cs typeface="Arial" panose="020B0604020202020204" pitchFamily="34" charset="0"/>
                </a:rPr>
                <a:t>更容易被目标主</a:t>
              </a:r>
              <a:r>
                <a:rPr lang="en-US" altLang="zh-CN" sz="1200" b="1" spc="-10" dirty="0">
                  <a:solidFill>
                    <a:schemeClr val="tx1"/>
                  </a:solidFill>
                  <a:latin typeface="Arial" panose="020B0604020202020204" pitchFamily="34" charset="0"/>
                  <a:ea typeface="华文中宋" panose="02010600040101010101" pitchFamily="2" charset="-122"/>
                  <a:cs typeface="Arial" panose="020B0604020202020204" pitchFamily="34" charset="0"/>
                </a:rPr>
                <a:t>    </a:t>
              </a:r>
              <a:r>
                <a:rPr lang="zh-CN" altLang="en-US" sz="1200" b="1" spc="-10" dirty="0">
                  <a:solidFill>
                    <a:schemeClr val="tx1"/>
                  </a:solidFill>
                  <a:latin typeface="Arial" panose="020B0604020202020204" pitchFamily="34" charset="0"/>
                  <a:ea typeface="华文中宋" panose="02010600040101010101" pitchFamily="2" charset="-122"/>
                  <a:cs typeface="Arial" panose="020B0604020202020204" pitchFamily="34" charset="0"/>
                </a:rPr>
                <a:t>机或防火墙识别</a:t>
              </a:r>
            </a:p>
          </p:txBody>
        </p:sp>
        <p:sp>
          <p:nvSpPr>
            <p:cNvPr id="34" name="文本框 33"/>
            <p:cNvSpPr txBox="1"/>
            <p:nvPr/>
          </p:nvSpPr>
          <p:spPr>
            <a:xfrm>
              <a:off x="3596477" y="1551598"/>
              <a:ext cx="962834" cy="27559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1200" b="1" dirty="0"/>
                <a:t>难以被察觉</a:t>
              </a:r>
            </a:p>
          </p:txBody>
        </p:sp>
        <p:sp>
          <p:nvSpPr>
            <p:cNvPr id="43" name="文本框 42"/>
            <p:cNvSpPr txBox="1"/>
            <p:nvPr>
              <p:custDataLst>
                <p:tags r:id="rId7"/>
              </p:custDataLst>
            </p:nvPr>
          </p:nvSpPr>
          <p:spPr>
            <a:xfrm>
              <a:off x="2163048" y="1566838"/>
              <a:ext cx="1439704" cy="27699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>
              <a:defPPr>
                <a:defRPr lang="en-US"/>
              </a:defPPr>
              <a:lvl1pPr algn="ctr">
                <a:defRPr sz="1200" b="1">
                  <a:solidFill>
                    <a:srgbClr val="C00000"/>
                  </a:solidFill>
                </a:defRPr>
              </a:lvl1pPr>
            </a:lstStyle>
            <a:p>
              <a:r>
                <a:rPr lang="zh-CN" altLang="en-US" dirty="0"/>
                <a:t>可见性与隐蔽性</a:t>
              </a:r>
            </a:p>
          </p:txBody>
        </p:sp>
      </p:grp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C9DDED96-D61F-1C8D-E8C5-0ED552E676B7}"/>
              </a:ext>
            </a:extLst>
          </p:cNvPr>
          <p:cNvGrpSpPr/>
          <p:nvPr/>
        </p:nvGrpSpPr>
        <p:grpSpPr>
          <a:xfrm>
            <a:off x="807325" y="2144654"/>
            <a:ext cx="4144877" cy="306526"/>
            <a:chOff x="807325" y="2026872"/>
            <a:chExt cx="4144877" cy="306526"/>
          </a:xfrm>
        </p:grpSpPr>
        <p:sp>
          <p:nvSpPr>
            <p:cNvPr id="44" name="文本框 43"/>
            <p:cNvSpPr txBox="1"/>
            <p:nvPr/>
          </p:nvSpPr>
          <p:spPr>
            <a:xfrm>
              <a:off x="2425700" y="2056399"/>
              <a:ext cx="914402" cy="27699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>
              <a:defPPr>
                <a:defRPr lang="en-US"/>
              </a:defPPr>
              <a:lvl1pPr algn="ctr">
                <a:defRPr sz="1200" b="1">
                  <a:solidFill>
                    <a:srgbClr val="C00000"/>
                  </a:solidFill>
                </a:defRPr>
              </a:lvl1pPr>
            </a:lstStyle>
            <a:p>
              <a:r>
                <a:rPr lang="zh-CN" altLang="en-US" dirty="0"/>
                <a:t>准确性</a:t>
              </a:r>
            </a:p>
          </p:txBody>
        </p:sp>
        <p:sp>
          <p:nvSpPr>
            <p:cNvPr id="45" name="文本框 44"/>
            <p:cNvSpPr txBox="1"/>
            <p:nvPr>
              <p:custDataLst>
                <p:tags r:id="rId4"/>
              </p:custDataLst>
            </p:nvPr>
          </p:nvSpPr>
          <p:spPr>
            <a:xfrm>
              <a:off x="807325" y="2026872"/>
              <a:ext cx="1355725" cy="30416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r"/>
              <a:r>
                <a:rPr lang="zh-CN" altLang="en-US" sz="1200" b="1" spc="-10" dirty="0">
                  <a:solidFill>
                    <a:schemeClr val="tx1"/>
                  </a:solidFill>
                  <a:latin typeface="Arial" panose="020B0604020202020204" pitchFamily="34" charset="0"/>
                  <a:ea typeface="华文中宋" panose="02010600040101010101" pitchFamily="2" charset="-122"/>
                  <a:cs typeface="Arial" panose="020B0604020202020204" pitchFamily="34" charset="0"/>
                </a:rPr>
                <a:t>通常信息更详细</a:t>
              </a:r>
            </a:p>
          </p:txBody>
        </p:sp>
        <p:sp>
          <p:nvSpPr>
            <p:cNvPr id="46" name="文本框 45"/>
            <p:cNvSpPr txBox="1"/>
            <p:nvPr>
              <p:custDataLst>
                <p:tags r:id="rId5"/>
              </p:custDataLst>
            </p:nvPr>
          </p:nvSpPr>
          <p:spPr>
            <a:xfrm>
              <a:off x="3596477" y="2026872"/>
              <a:ext cx="1355725" cy="30416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zh-CN" altLang="en-US" sz="1200" b="1" spc="-10" dirty="0">
                  <a:solidFill>
                    <a:schemeClr val="tx1"/>
                  </a:solidFill>
                  <a:latin typeface="Arial" panose="020B0604020202020204" pitchFamily="34" charset="0"/>
                  <a:ea typeface="华文中宋" panose="02010600040101010101" pitchFamily="2" charset="-122"/>
                  <a:cs typeface="Arial" panose="020B0604020202020204" pitchFamily="34" charset="0"/>
                </a:rPr>
                <a:t>准确性较低</a:t>
              </a:r>
            </a:p>
          </p:txBody>
        </p:sp>
      </p:grp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5EAC0F3C-AF18-FF45-9B6C-6466B0637DEC}"/>
              </a:ext>
            </a:extLst>
          </p:cNvPr>
          <p:cNvGrpSpPr/>
          <p:nvPr/>
        </p:nvGrpSpPr>
        <p:grpSpPr>
          <a:xfrm>
            <a:off x="122527" y="2635852"/>
            <a:ext cx="5221487" cy="292943"/>
            <a:chOff x="122527" y="2717879"/>
            <a:chExt cx="5221487" cy="292943"/>
          </a:xfrm>
        </p:grpSpPr>
        <p:sp>
          <p:nvSpPr>
            <p:cNvPr id="47" name="文本框 46"/>
            <p:cNvSpPr txBox="1"/>
            <p:nvPr>
              <p:custDataLst>
                <p:tags r:id="rId2"/>
              </p:custDataLst>
            </p:nvPr>
          </p:nvSpPr>
          <p:spPr>
            <a:xfrm>
              <a:off x="2335313" y="2733823"/>
              <a:ext cx="1095174" cy="27699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>
              <a:defPPr>
                <a:defRPr lang="en-US"/>
              </a:defPPr>
              <a:lvl1pPr algn="ctr">
                <a:defRPr sz="1200" b="1">
                  <a:solidFill>
                    <a:srgbClr val="C00000"/>
                  </a:solidFill>
                </a:defRPr>
              </a:lvl1pPr>
            </a:lstStyle>
            <a:p>
              <a:r>
                <a:rPr lang="zh-CN" altLang="en-US" dirty="0"/>
                <a:t>造成影响</a:t>
              </a:r>
            </a:p>
          </p:txBody>
        </p:sp>
        <p:sp>
          <p:nvSpPr>
            <p:cNvPr id="48" name="文本框 47"/>
            <p:cNvSpPr txBox="1"/>
            <p:nvPr/>
          </p:nvSpPr>
          <p:spPr>
            <a:xfrm>
              <a:off x="122527" y="2717879"/>
              <a:ext cx="2040523" cy="27699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r">
                <a:buClrTx/>
                <a:buSzTx/>
                <a:buFontTx/>
              </a:pPr>
              <a:r>
                <a:rPr lang="zh-CN" altLang="en-US" sz="1200" b="1" spc="-10" dirty="0">
                  <a:latin typeface="Arial" panose="020B0604020202020204" pitchFamily="34" charset="0"/>
                  <a:ea typeface="华文中宋" panose="02010600040101010101" pitchFamily="2" charset="-122"/>
                  <a:cs typeface="Arial" panose="020B0604020202020204" pitchFamily="34" charset="0"/>
                </a:rPr>
                <a:t>增加网络流量或CPU负载</a:t>
              </a:r>
            </a:p>
          </p:txBody>
        </p:sp>
        <p:sp>
          <p:nvSpPr>
            <p:cNvPr id="49" name="文本框 48"/>
            <p:cNvSpPr txBox="1"/>
            <p:nvPr>
              <p:custDataLst>
                <p:tags r:id="rId3"/>
              </p:custDataLst>
            </p:nvPr>
          </p:nvSpPr>
          <p:spPr>
            <a:xfrm>
              <a:off x="3596477" y="2717879"/>
              <a:ext cx="1747537" cy="27699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l">
                <a:buClrTx/>
                <a:buSzTx/>
                <a:buFontTx/>
              </a:pPr>
              <a:r>
                <a:rPr lang="zh-CN" altLang="en-US" sz="1200" b="1" spc="-10" dirty="0">
                  <a:latin typeface="Arial" panose="020B0604020202020204" pitchFamily="34" charset="0"/>
                  <a:ea typeface="华文中宋" panose="02010600040101010101" pitchFamily="2" charset="-122"/>
                  <a:cs typeface="Arial" panose="020B0604020202020204" pitchFamily="34" charset="0"/>
                </a:rPr>
                <a:t>不增加额外通信影响小</a:t>
              </a:r>
            </a:p>
          </p:txBody>
        </p:sp>
      </p:grpSp>
      <p:grpSp>
        <p:nvGrpSpPr>
          <p:cNvPr id="52" name="组合 51">
            <a:extLst>
              <a:ext uri="{FF2B5EF4-FFF2-40B4-BE49-F238E27FC236}">
                <a16:creationId xmlns:a16="http://schemas.microsoft.com/office/drawing/2014/main" id="{6EA2B96C-56EE-0F9E-38DB-37E5E828C986}"/>
              </a:ext>
            </a:extLst>
          </p:cNvPr>
          <p:cNvGrpSpPr/>
          <p:nvPr/>
        </p:nvGrpSpPr>
        <p:grpSpPr>
          <a:xfrm>
            <a:off x="187465" y="1513591"/>
            <a:ext cx="675174" cy="675174"/>
            <a:chOff x="63500" y="1393825"/>
            <a:chExt cx="862383" cy="862383"/>
          </a:xfrm>
        </p:grpSpPr>
        <p:sp>
          <p:nvSpPr>
            <p:cNvPr id="33" name="矩形: 圆角 32">
              <a:extLst>
                <a:ext uri="{FF2B5EF4-FFF2-40B4-BE49-F238E27FC236}">
                  <a16:creationId xmlns:a16="http://schemas.microsoft.com/office/drawing/2014/main" id="{AD372EE2-FE5A-6FE2-2DE9-C4239B984DD7}"/>
                </a:ext>
              </a:extLst>
            </p:cNvPr>
            <p:cNvSpPr/>
            <p:nvPr/>
          </p:nvSpPr>
          <p:spPr>
            <a:xfrm>
              <a:off x="63500" y="1393825"/>
              <a:ext cx="862383" cy="862383"/>
            </a:xfrm>
            <a:prstGeom prst="roundRect">
              <a:avLst/>
            </a:prstGeom>
            <a:solidFill>
              <a:srgbClr val="F8F8F8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17"/>
            <a:srcRect t="69775"/>
            <a:stretch/>
          </p:blipFill>
          <p:spPr>
            <a:xfrm>
              <a:off x="131413" y="2007166"/>
              <a:ext cx="726556" cy="194155"/>
            </a:xfrm>
            <a:prstGeom prst="rect">
              <a:avLst/>
            </a:prstGeom>
          </p:spPr>
        </p:pic>
        <p:pic>
          <p:nvPicPr>
            <p:cNvPr id="51" name="图片 50">
              <a:extLst>
                <a:ext uri="{FF2B5EF4-FFF2-40B4-BE49-F238E27FC236}">
                  <a16:creationId xmlns:a16="http://schemas.microsoft.com/office/drawing/2014/main" id="{82BCC205-FCF1-CB73-BF1E-61C889C679E2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92117" y="1443032"/>
              <a:ext cx="805149" cy="551454"/>
            </a:xfrm>
            <a:prstGeom prst="rect">
              <a:avLst/>
            </a:prstGeom>
          </p:spPr>
        </p:pic>
      </p:grpSp>
      <p:grpSp>
        <p:nvGrpSpPr>
          <p:cNvPr id="57" name="组合 56">
            <a:extLst>
              <a:ext uri="{FF2B5EF4-FFF2-40B4-BE49-F238E27FC236}">
                <a16:creationId xmlns:a16="http://schemas.microsoft.com/office/drawing/2014/main" id="{ECE73AF4-7A04-6E2E-95A0-2FA7BA201D6C}"/>
              </a:ext>
            </a:extLst>
          </p:cNvPr>
          <p:cNvGrpSpPr/>
          <p:nvPr/>
        </p:nvGrpSpPr>
        <p:grpSpPr>
          <a:xfrm>
            <a:off x="825500" y="-646809"/>
            <a:ext cx="2648218" cy="516634"/>
            <a:chOff x="825500" y="-646809"/>
            <a:chExt cx="2648218" cy="516634"/>
          </a:xfrm>
        </p:grpSpPr>
        <p:sp>
          <p:nvSpPr>
            <p:cNvPr id="58" name="椭圆 57">
              <a:extLst>
                <a:ext uri="{FF2B5EF4-FFF2-40B4-BE49-F238E27FC236}">
                  <a16:creationId xmlns:a16="http://schemas.microsoft.com/office/drawing/2014/main" id="{9BE19769-B357-3316-BE07-6AE391AD9B3D}"/>
                </a:ext>
              </a:extLst>
            </p:cNvPr>
            <p:cNvSpPr/>
            <p:nvPr/>
          </p:nvSpPr>
          <p:spPr>
            <a:xfrm>
              <a:off x="825500" y="-434975"/>
              <a:ext cx="304800" cy="304800"/>
            </a:xfrm>
            <a:prstGeom prst="ellipse">
              <a:avLst/>
            </a:prstGeom>
            <a:solidFill>
              <a:srgbClr val="003E87"/>
            </a:solidFill>
          </p:spPr>
          <p:txBody>
            <a:bodyPr wrap="square" lIns="0" tIns="0" rIns="0" bIns="0" rtlCol="0"/>
            <a:lstStyle/>
            <a:p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59" name="椭圆 58">
              <a:extLst>
                <a:ext uri="{FF2B5EF4-FFF2-40B4-BE49-F238E27FC236}">
                  <a16:creationId xmlns:a16="http://schemas.microsoft.com/office/drawing/2014/main" id="{40B6F8B2-EECD-F5F8-625E-CC3A60D77259}"/>
                </a:ext>
              </a:extLst>
            </p:cNvPr>
            <p:cNvSpPr/>
            <p:nvPr/>
          </p:nvSpPr>
          <p:spPr>
            <a:xfrm>
              <a:off x="1294184" y="-434975"/>
              <a:ext cx="304800" cy="304800"/>
            </a:xfrm>
            <a:prstGeom prst="ellipse">
              <a:avLst/>
            </a:prstGeom>
            <a:solidFill>
              <a:srgbClr val="E2F0D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0" name="椭圆 59">
              <a:extLst>
                <a:ext uri="{FF2B5EF4-FFF2-40B4-BE49-F238E27FC236}">
                  <a16:creationId xmlns:a16="http://schemas.microsoft.com/office/drawing/2014/main" id="{A884B961-3A00-70EF-9BAE-9E199EEF20F4}"/>
                </a:ext>
              </a:extLst>
            </p:cNvPr>
            <p:cNvSpPr/>
            <p:nvPr/>
          </p:nvSpPr>
          <p:spPr>
            <a:xfrm>
              <a:off x="1762868" y="-434975"/>
              <a:ext cx="304800" cy="304800"/>
            </a:xfrm>
            <a:prstGeom prst="ellipse">
              <a:avLst/>
            </a:prstGeom>
            <a:solidFill>
              <a:srgbClr val="FFEBB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1" name="椭圆 60">
              <a:extLst>
                <a:ext uri="{FF2B5EF4-FFF2-40B4-BE49-F238E27FC236}">
                  <a16:creationId xmlns:a16="http://schemas.microsoft.com/office/drawing/2014/main" id="{BDA8FC5C-4983-FEFE-E9E9-DE90028391D3}"/>
                </a:ext>
              </a:extLst>
            </p:cNvPr>
            <p:cNvSpPr/>
            <p:nvPr/>
          </p:nvSpPr>
          <p:spPr>
            <a:xfrm>
              <a:off x="2231552" y="-434975"/>
              <a:ext cx="304800" cy="304800"/>
            </a:xfrm>
            <a:prstGeom prst="ellipse">
              <a:avLst/>
            </a:prstGeom>
            <a:solidFill>
              <a:srgbClr val="FEE8D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2" name="椭圆 61">
              <a:extLst>
                <a:ext uri="{FF2B5EF4-FFF2-40B4-BE49-F238E27FC236}">
                  <a16:creationId xmlns:a16="http://schemas.microsoft.com/office/drawing/2014/main" id="{C6B843F0-ABAE-1CD6-2A7A-EC80D98BFCF4}"/>
                </a:ext>
              </a:extLst>
            </p:cNvPr>
            <p:cNvSpPr/>
            <p:nvPr/>
          </p:nvSpPr>
          <p:spPr>
            <a:xfrm>
              <a:off x="2700236" y="-434975"/>
              <a:ext cx="304800" cy="3048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3" name="椭圆 62">
              <a:extLst>
                <a:ext uri="{FF2B5EF4-FFF2-40B4-BE49-F238E27FC236}">
                  <a16:creationId xmlns:a16="http://schemas.microsoft.com/office/drawing/2014/main" id="{6F73A5A6-103C-63F9-AAC5-54D6A02C4BD8}"/>
                </a:ext>
              </a:extLst>
            </p:cNvPr>
            <p:cNvSpPr/>
            <p:nvPr/>
          </p:nvSpPr>
          <p:spPr>
            <a:xfrm>
              <a:off x="3168918" y="-434975"/>
              <a:ext cx="304800" cy="3048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4" name="椭圆 63">
              <a:extLst>
                <a:ext uri="{FF2B5EF4-FFF2-40B4-BE49-F238E27FC236}">
                  <a16:creationId xmlns:a16="http://schemas.microsoft.com/office/drawing/2014/main" id="{A2E3CC42-60BD-52A3-87DE-365A3F628DFA}"/>
                </a:ext>
              </a:extLst>
            </p:cNvPr>
            <p:cNvSpPr/>
            <p:nvPr/>
          </p:nvSpPr>
          <p:spPr>
            <a:xfrm>
              <a:off x="1762868" y="-646809"/>
              <a:ext cx="304800" cy="304800"/>
            </a:xfrm>
            <a:prstGeom prst="ellipse">
              <a:avLst/>
            </a:prstGeom>
            <a:solidFill>
              <a:srgbClr val="BF9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5" name="椭圆 64">
              <a:extLst>
                <a:ext uri="{FF2B5EF4-FFF2-40B4-BE49-F238E27FC236}">
                  <a16:creationId xmlns:a16="http://schemas.microsoft.com/office/drawing/2014/main" id="{026BF433-743F-E43B-374A-95C40BA1B886}"/>
                </a:ext>
              </a:extLst>
            </p:cNvPr>
            <p:cNvSpPr/>
            <p:nvPr/>
          </p:nvSpPr>
          <p:spPr>
            <a:xfrm>
              <a:off x="2231552" y="-646809"/>
              <a:ext cx="304800" cy="304800"/>
            </a:xfrm>
            <a:prstGeom prst="ellipse">
              <a:avLst/>
            </a:prstGeom>
            <a:solidFill>
              <a:srgbClr val="BD642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6" name="椭圆 65">
              <a:extLst>
                <a:ext uri="{FF2B5EF4-FFF2-40B4-BE49-F238E27FC236}">
                  <a16:creationId xmlns:a16="http://schemas.microsoft.com/office/drawing/2014/main" id="{9DCC598E-1C51-DB70-DBF5-4860241F1FEB}"/>
                </a:ext>
              </a:extLst>
            </p:cNvPr>
            <p:cNvSpPr/>
            <p:nvPr/>
          </p:nvSpPr>
          <p:spPr>
            <a:xfrm>
              <a:off x="1294184" y="-646809"/>
              <a:ext cx="304800" cy="304800"/>
            </a:xfrm>
            <a:prstGeom prst="ellipse">
              <a:avLst/>
            </a:prstGeom>
            <a:solidFill>
              <a:srgbClr val="54823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67" name="object 21">
            <a:extLst>
              <a:ext uri="{FF2B5EF4-FFF2-40B4-BE49-F238E27FC236}">
                <a16:creationId xmlns:a16="http://schemas.microsoft.com/office/drawing/2014/main" id="{ABF42F7D-073B-110B-066C-1ACF9885870A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xfrm>
            <a:off x="5288320" y="3154348"/>
            <a:ext cx="423670" cy="83997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39370">
              <a:lnSpc>
                <a:spcPct val="100000"/>
              </a:lnSpc>
              <a:spcBef>
                <a:spcPts val="55"/>
              </a:spcBef>
            </a:pPr>
            <a:fld id="{81D60167-4931-47E6-BA6A-407CBD079E47}" type="slidenum">
              <a:rPr dirty="0"/>
              <a:t>20</a:t>
            </a:fld>
            <a:r>
              <a:rPr spc="-10" dirty="0"/>
              <a:t> </a:t>
            </a:r>
            <a:r>
              <a:rPr dirty="0"/>
              <a:t>/</a:t>
            </a:r>
            <a:r>
              <a:rPr spc="-5" dirty="0"/>
              <a:t> </a:t>
            </a:r>
            <a:r>
              <a:rPr lang="en-US" spc="-25" dirty="0"/>
              <a:t>30</a:t>
            </a:r>
            <a:endParaRPr spc="-25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页眉"/>
          <p:cNvGrpSpPr/>
          <p:nvPr/>
        </p:nvGrpSpPr>
        <p:grpSpPr>
          <a:xfrm>
            <a:off x="0" y="25"/>
            <a:ext cx="5762645" cy="230504"/>
            <a:chOff x="0" y="25"/>
            <a:chExt cx="5762645" cy="230504"/>
          </a:xfrm>
        </p:grpSpPr>
        <p:sp>
          <p:nvSpPr>
            <p:cNvPr id="4" name="object 4"/>
            <p:cNvSpPr/>
            <p:nvPr/>
          </p:nvSpPr>
          <p:spPr>
            <a:xfrm>
              <a:off x="4115226" y="25"/>
              <a:ext cx="490220" cy="230504"/>
            </a:xfrm>
            <a:custGeom>
              <a:avLst/>
              <a:gdLst/>
              <a:ahLst/>
              <a:cxnLst/>
              <a:rect l="l" t="t" r="r" b="b"/>
              <a:pathLst>
                <a:path w="490220" h="230504">
                  <a:moveTo>
                    <a:pt x="489635" y="0"/>
                  </a:moveTo>
                  <a:lnTo>
                    <a:pt x="0" y="0"/>
                  </a:lnTo>
                  <a:lnTo>
                    <a:pt x="0" y="230339"/>
                  </a:lnTo>
                  <a:lnTo>
                    <a:pt x="489635" y="230339"/>
                  </a:lnTo>
                  <a:lnTo>
                    <a:pt x="48963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604862" y="25"/>
              <a:ext cx="777875" cy="230504"/>
            </a:xfrm>
            <a:custGeom>
              <a:avLst/>
              <a:gdLst/>
              <a:ahLst/>
              <a:cxnLst/>
              <a:rect l="l" t="t" r="r" b="b"/>
              <a:pathLst>
                <a:path w="777875" h="230504">
                  <a:moveTo>
                    <a:pt x="777570" y="0"/>
                  </a:moveTo>
                  <a:lnTo>
                    <a:pt x="0" y="0"/>
                  </a:lnTo>
                  <a:lnTo>
                    <a:pt x="0" y="230339"/>
                  </a:lnTo>
                  <a:lnTo>
                    <a:pt x="777570" y="230339"/>
                  </a:lnTo>
                  <a:lnTo>
                    <a:pt x="77757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698994" y="11545"/>
              <a:ext cx="589326" cy="207300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5382432" y="25"/>
              <a:ext cx="380213" cy="230504"/>
            </a:xfrm>
            <a:custGeom>
              <a:avLst/>
              <a:gdLst/>
              <a:ahLst/>
              <a:cxnLst/>
              <a:rect l="l" t="t" r="r" b="b"/>
              <a:pathLst>
                <a:path w="374650" h="230504">
                  <a:moveTo>
                    <a:pt x="374408" y="0"/>
                  </a:moveTo>
                  <a:lnTo>
                    <a:pt x="0" y="0"/>
                  </a:lnTo>
                  <a:lnTo>
                    <a:pt x="0" y="230339"/>
                  </a:lnTo>
                  <a:lnTo>
                    <a:pt x="374408" y="230339"/>
                  </a:lnTo>
                  <a:lnTo>
                    <a:pt x="37440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460232" y="3863"/>
              <a:ext cx="218818" cy="218818"/>
            </a:xfrm>
            <a:prstGeom prst="rect">
              <a:avLst/>
            </a:prstGeom>
          </p:spPr>
        </p:pic>
        <p:sp>
          <p:nvSpPr>
            <p:cNvPr id="30" name="object 4"/>
            <p:cNvSpPr/>
            <p:nvPr/>
          </p:nvSpPr>
          <p:spPr>
            <a:xfrm>
              <a:off x="0" y="25"/>
              <a:ext cx="4224954" cy="230096"/>
            </a:xfrm>
            <a:custGeom>
              <a:avLst/>
              <a:gdLst/>
              <a:ahLst/>
              <a:cxnLst/>
              <a:rect l="l" t="t" r="r" b="b"/>
              <a:pathLst>
                <a:path w="490220" h="230504">
                  <a:moveTo>
                    <a:pt x="489635" y="0"/>
                  </a:moveTo>
                  <a:lnTo>
                    <a:pt x="0" y="0"/>
                  </a:lnTo>
                  <a:lnTo>
                    <a:pt x="0" y="230339"/>
                  </a:lnTo>
                  <a:lnTo>
                    <a:pt x="489635" y="230339"/>
                  </a:lnTo>
                  <a:lnTo>
                    <a:pt x="48963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0" y="3141040"/>
            <a:ext cx="5760453" cy="99060"/>
            <a:chOff x="0" y="3141040"/>
            <a:chExt cx="5760453" cy="99060"/>
          </a:xfrm>
        </p:grpSpPr>
        <p:sp>
          <p:nvSpPr>
            <p:cNvPr id="12" name="object 16"/>
            <p:cNvSpPr/>
            <p:nvPr/>
          </p:nvSpPr>
          <p:spPr>
            <a:xfrm>
              <a:off x="0" y="3141040"/>
              <a:ext cx="3456304" cy="99060"/>
            </a:xfrm>
            <a:custGeom>
              <a:avLst/>
              <a:gdLst/>
              <a:ahLst/>
              <a:cxnLst/>
              <a:rect l="l" t="t" r="r" b="b"/>
              <a:pathLst>
                <a:path w="3456304" h="99060">
                  <a:moveTo>
                    <a:pt x="3456038" y="0"/>
                  </a:moveTo>
                  <a:lnTo>
                    <a:pt x="2016036" y="0"/>
                  </a:lnTo>
                  <a:lnTo>
                    <a:pt x="0" y="0"/>
                  </a:lnTo>
                  <a:lnTo>
                    <a:pt x="0" y="98983"/>
                  </a:lnTo>
                  <a:lnTo>
                    <a:pt x="2016036" y="98983"/>
                  </a:lnTo>
                  <a:lnTo>
                    <a:pt x="3456038" y="98983"/>
                  </a:lnTo>
                  <a:lnTo>
                    <a:pt x="345603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7"/>
            <p:cNvSpPr/>
            <p:nvPr/>
          </p:nvSpPr>
          <p:spPr>
            <a:xfrm>
              <a:off x="3456038" y="3141040"/>
              <a:ext cx="2304415" cy="99060"/>
            </a:xfrm>
            <a:custGeom>
              <a:avLst/>
              <a:gdLst/>
              <a:ahLst/>
              <a:cxnLst/>
              <a:rect l="l" t="t" r="r" b="b"/>
              <a:pathLst>
                <a:path w="2304415" h="99060">
                  <a:moveTo>
                    <a:pt x="2303957" y="0"/>
                  </a:moveTo>
                  <a:lnTo>
                    <a:pt x="1958378" y="0"/>
                  </a:lnTo>
                  <a:lnTo>
                    <a:pt x="0" y="0"/>
                  </a:lnTo>
                  <a:lnTo>
                    <a:pt x="0" y="98983"/>
                  </a:lnTo>
                  <a:lnTo>
                    <a:pt x="1958378" y="98983"/>
                  </a:lnTo>
                  <a:lnTo>
                    <a:pt x="2303957" y="98983"/>
                  </a:lnTo>
                  <a:lnTo>
                    <a:pt x="2303957" y="0"/>
                  </a:lnTo>
                  <a:close/>
                </a:path>
              </a:pathLst>
            </a:custGeom>
            <a:solidFill>
              <a:srgbClr val="003E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" name="object 16"/>
          <p:cNvSpPr txBox="1">
            <a:spLocks noGrp="1"/>
          </p:cNvSpPr>
          <p:nvPr>
            <p:ph type="ftr" sz="quarter" idx="5"/>
          </p:nvPr>
        </p:nvSpPr>
        <p:spPr>
          <a:xfrm>
            <a:off x="2481897" y="3134998"/>
            <a:ext cx="553403" cy="8784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5"/>
              </a:spcBef>
            </a:pPr>
            <a:r>
              <a:rPr dirty="0"/>
              <a:t>2024</a:t>
            </a:r>
            <a:r>
              <a:rPr spc="-15" dirty="0"/>
              <a:t> </a:t>
            </a:r>
            <a:r>
              <a:rPr spc="-75" dirty="0">
                <a:latin typeface="华文中宋" panose="02010600040101010101" pitchFamily="2" charset="-122"/>
                <a:ea typeface="华文中宋" panose="02010600040101010101" pitchFamily="2" charset="-122"/>
                <a:cs typeface="宋体" panose="02010600030101010101" pitchFamily="2" charset="-122"/>
              </a:rPr>
              <a:t>年</a:t>
            </a:r>
            <a:r>
              <a:rPr spc="-7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spc="-75" dirty="0">
                <a:latin typeface="宋体" panose="02010600030101010101" pitchFamily="2" charset="-122"/>
                <a:cs typeface="宋体" panose="02010600030101010101" pitchFamily="2" charset="-122"/>
              </a:rPr>
              <a:t>6</a:t>
            </a:r>
            <a:r>
              <a:rPr spc="-10" dirty="0"/>
              <a:t> </a:t>
            </a:r>
            <a:r>
              <a:rPr spc="-75" dirty="0">
                <a:latin typeface="华文中宋" panose="02010600040101010101" pitchFamily="2" charset="-122"/>
                <a:ea typeface="华文中宋" panose="02010600040101010101" pitchFamily="2" charset="-122"/>
              </a:rPr>
              <a:t>月</a:t>
            </a:r>
            <a:r>
              <a:rPr spc="-70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altLang="zh-CN" dirty="0"/>
              <a:t>3</a:t>
            </a:r>
            <a:r>
              <a:rPr spc="-10" dirty="0"/>
              <a:t> </a:t>
            </a:r>
            <a:r>
              <a:rPr spc="-75" dirty="0">
                <a:latin typeface="华文中宋" panose="02010600040101010101" pitchFamily="2" charset="-122"/>
                <a:ea typeface="华文中宋" panose="02010600040101010101" pitchFamily="2" charset="-122"/>
              </a:rPr>
              <a:t>日</a:t>
            </a:r>
          </a:p>
        </p:txBody>
      </p:sp>
      <p:sp>
        <p:nvSpPr>
          <p:cNvPr id="35" name="object 18"/>
          <p:cNvSpPr txBox="1"/>
          <p:nvPr/>
        </p:nvSpPr>
        <p:spPr>
          <a:xfrm>
            <a:off x="4470246" y="3134201"/>
            <a:ext cx="509905" cy="8784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>
            <a:defPPr>
              <a:defRPr kern="0"/>
            </a:defPPr>
            <a:lvl1pPr>
              <a:defRPr sz="500" b="0" i="0">
                <a:solidFill>
                  <a:schemeClr val="bg1"/>
                </a:solidFill>
                <a:latin typeface="宋体" panose="02010600030101010101" pitchFamily="2" charset="-122"/>
                <a:cs typeface="宋体" panose="02010600030101010101" pitchFamily="2" charset="-122"/>
              </a:defRPr>
            </a:lvl1pPr>
          </a:lstStyle>
          <a:p>
            <a:pPr marL="12700">
              <a:spcBef>
                <a:spcPts val="85"/>
              </a:spcBef>
            </a:pPr>
            <a:r>
              <a:rPr lang="en-US" altLang="zh-CN" spc="5" dirty="0">
                <a:latin typeface="华文中宋" panose="02010600040101010101" pitchFamily="2" charset="-122"/>
                <a:ea typeface="华文中宋" panose="02010600040101010101" pitchFamily="2" charset="-122"/>
              </a:rPr>
              <a:t>Web </a:t>
            </a:r>
            <a:r>
              <a:rPr lang="zh-CN" altLang="en-US" spc="5" dirty="0">
                <a:latin typeface="华文中宋" panose="02010600040101010101" pitchFamily="2" charset="-122"/>
                <a:ea typeface="华文中宋" panose="02010600040101010101" pitchFamily="2" charset="-122"/>
              </a:rPr>
              <a:t>扫描工具</a:t>
            </a:r>
          </a:p>
        </p:txBody>
      </p:sp>
      <p:sp>
        <p:nvSpPr>
          <p:cNvPr id="49" name="object 2"/>
          <p:cNvSpPr txBox="1"/>
          <p:nvPr/>
        </p:nvSpPr>
        <p:spPr>
          <a:xfrm>
            <a:off x="1315850" y="64159"/>
            <a:ext cx="1616480" cy="1041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kumimoji="0" lang="zh-CN" altLang="en-US" sz="600" b="1" i="0" u="none" strike="noStrike" kern="0" cap="none" spc="0" normalizeH="0" baseline="0" noProof="1">
                <a:solidFill>
                  <a:schemeClr val="bg1">
                    <a:lumMod val="6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宋体" panose="02010600030101010101" pitchFamily="2" charset="-122"/>
                <a:sym typeface="+mn-ea"/>
              </a:rPr>
              <a:t>目录</a:t>
            </a:r>
            <a:r>
              <a:rPr lang="en-US" altLang="zh-CN" sz="600" b="1" dirty="0">
                <a:solidFill>
                  <a:schemeClr val="bg1">
                    <a:lumMod val="6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宋体" panose="02010600030101010101" pitchFamily="2" charset="-122"/>
                <a:sym typeface="+mn-ea"/>
              </a:rPr>
              <a:t>   </a:t>
            </a:r>
            <a:r>
              <a:rPr lang="zh-CN" altLang="en-US" sz="600" b="1" dirty="0">
                <a:solidFill>
                  <a:schemeClr val="bg2"/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扫描工具   </a:t>
            </a:r>
            <a:r>
              <a:rPr lang="zh-CN" altLang="en-US" sz="600" b="1" kern="0" dirty="0">
                <a:solidFill>
                  <a:schemeClr val="bg1">
                    <a:lumMod val="6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加密算法</a:t>
            </a:r>
          </a:p>
        </p:txBody>
      </p:sp>
      <p:grpSp>
        <p:nvGrpSpPr>
          <p:cNvPr id="110" name="组合 109">
            <a:extLst>
              <a:ext uri="{FF2B5EF4-FFF2-40B4-BE49-F238E27FC236}">
                <a16:creationId xmlns:a16="http://schemas.microsoft.com/office/drawing/2014/main" id="{7EDDF1EE-45D5-B45A-AD42-5668045A46E6}"/>
              </a:ext>
            </a:extLst>
          </p:cNvPr>
          <p:cNvGrpSpPr/>
          <p:nvPr/>
        </p:nvGrpSpPr>
        <p:grpSpPr>
          <a:xfrm>
            <a:off x="825500" y="-646809"/>
            <a:ext cx="2648218" cy="516634"/>
            <a:chOff x="825500" y="-646809"/>
            <a:chExt cx="2648218" cy="516634"/>
          </a:xfrm>
        </p:grpSpPr>
        <p:sp>
          <p:nvSpPr>
            <p:cNvPr id="111" name="椭圆 110">
              <a:extLst>
                <a:ext uri="{FF2B5EF4-FFF2-40B4-BE49-F238E27FC236}">
                  <a16:creationId xmlns:a16="http://schemas.microsoft.com/office/drawing/2014/main" id="{6938CF34-E532-37EB-1FAA-90E6D936F490}"/>
                </a:ext>
              </a:extLst>
            </p:cNvPr>
            <p:cNvSpPr/>
            <p:nvPr/>
          </p:nvSpPr>
          <p:spPr>
            <a:xfrm>
              <a:off x="825500" y="-434975"/>
              <a:ext cx="304800" cy="304800"/>
            </a:xfrm>
            <a:prstGeom prst="ellipse">
              <a:avLst/>
            </a:prstGeom>
            <a:solidFill>
              <a:srgbClr val="003E87"/>
            </a:solidFill>
          </p:spPr>
          <p:txBody>
            <a:bodyPr wrap="square" lIns="0" tIns="0" rIns="0" bIns="0" rtlCol="0"/>
            <a:lstStyle/>
            <a:p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12" name="椭圆 111">
              <a:extLst>
                <a:ext uri="{FF2B5EF4-FFF2-40B4-BE49-F238E27FC236}">
                  <a16:creationId xmlns:a16="http://schemas.microsoft.com/office/drawing/2014/main" id="{F6519146-C358-31A7-2E69-0EDEDAE7CAEE}"/>
                </a:ext>
              </a:extLst>
            </p:cNvPr>
            <p:cNvSpPr/>
            <p:nvPr/>
          </p:nvSpPr>
          <p:spPr>
            <a:xfrm>
              <a:off x="1294184" y="-434975"/>
              <a:ext cx="304800" cy="304800"/>
            </a:xfrm>
            <a:prstGeom prst="ellipse">
              <a:avLst/>
            </a:prstGeom>
            <a:solidFill>
              <a:srgbClr val="E2F0D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3" name="椭圆 112">
              <a:extLst>
                <a:ext uri="{FF2B5EF4-FFF2-40B4-BE49-F238E27FC236}">
                  <a16:creationId xmlns:a16="http://schemas.microsoft.com/office/drawing/2014/main" id="{4C6F77C5-6FF7-268B-62A0-20AC88BB2068}"/>
                </a:ext>
              </a:extLst>
            </p:cNvPr>
            <p:cNvSpPr/>
            <p:nvPr/>
          </p:nvSpPr>
          <p:spPr>
            <a:xfrm>
              <a:off x="1762868" y="-434975"/>
              <a:ext cx="304800" cy="304800"/>
            </a:xfrm>
            <a:prstGeom prst="ellipse">
              <a:avLst/>
            </a:prstGeom>
            <a:solidFill>
              <a:srgbClr val="FFEBB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4" name="椭圆 113">
              <a:extLst>
                <a:ext uri="{FF2B5EF4-FFF2-40B4-BE49-F238E27FC236}">
                  <a16:creationId xmlns:a16="http://schemas.microsoft.com/office/drawing/2014/main" id="{AA63E736-E83B-BF69-CEB9-5DA5844C5ED1}"/>
                </a:ext>
              </a:extLst>
            </p:cNvPr>
            <p:cNvSpPr/>
            <p:nvPr/>
          </p:nvSpPr>
          <p:spPr>
            <a:xfrm>
              <a:off x="2231552" y="-434975"/>
              <a:ext cx="304800" cy="304800"/>
            </a:xfrm>
            <a:prstGeom prst="ellipse">
              <a:avLst/>
            </a:prstGeom>
            <a:solidFill>
              <a:srgbClr val="FEE8D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5" name="椭圆 114">
              <a:extLst>
                <a:ext uri="{FF2B5EF4-FFF2-40B4-BE49-F238E27FC236}">
                  <a16:creationId xmlns:a16="http://schemas.microsoft.com/office/drawing/2014/main" id="{B4905116-E62D-953C-5750-426E96DDF034}"/>
                </a:ext>
              </a:extLst>
            </p:cNvPr>
            <p:cNvSpPr/>
            <p:nvPr/>
          </p:nvSpPr>
          <p:spPr>
            <a:xfrm>
              <a:off x="2700236" y="-434975"/>
              <a:ext cx="304800" cy="3048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6" name="椭圆 115">
              <a:extLst>
                <a:ext uri="{FF2B5EF4-FFF2-40B4-BE49-F238E27FC236}">
                  <a16:creationId xmlns:a16="http://schemas.microsoft.com/office/drawing/2014/main" id="{FA9F4F10-14E6-23F0-B9D7-9B99B153A230}"/>
                </a:ext>
              </a:extLst>
            </p:cNvPr>
            <p:cNvSpPr/>
            <p:nvPr/>
          </p:nvSpPr>
          <p:spPr>
            <a:xfrm>
              <a:off x="3168918" y="-434975"/>
              <a:ext cx="304800" cy="3048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7" name="椭圆 116">
              <a:extLst>
                <a:ext uri="{FF2B5EF4-FFF2-40B4-BE49-F238E27FC236}">
                  <a16:creationId xmlns:a16="http://schemas.microsoft.com/office/drawing/2014/main" id="{ECF3F475-880F-7CEA-79B3-EA669C534352}"/>
                </a:ext>
              </a:extLst>
            </p:cNvPr>
            <p:cNvSpPr/>
            <p:nvPr/>
          </p:nvSpPr>
          <p:spPr>
            <a:xfrm>
              <a:off x="1762868" y="-646809"/>
              <a:ext cx="304800" cy="304800"/>
            </a:xfrm>
            <a:prstGeom prst="ellipse">
              <a:avLst/>
            </a:prstGeom>
            <a:solidFill>
              <a:srgbClr val="BF9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8" name="椭圆 117">
              <a:extLst>
                <a:ext uri="{FF2B5EF4-FFF2-40B4-BE49-F238E27FC236}">
                  <a16:creationId xmlns:a16="http://schemas.microsoft.com/office/drawing/2014/main" id="{F9E3DACD-F780-B193-C849-52C251730ECE}"/>
                </a:ext>
              </a:extLst>
            </p:cNvPr>
            <p:cNvSpPr/>
            <p:nvPr/>
          </p:nvSpPr>
          <p:spPr>
            <a:xfrm>
              <a:off x="2231552" y="-646809"/>
              <a:ext cx="304800" cy="304800"/>
            </a:xfrm>
            <a:prstGeom prst="ellipse">
              <a:avLst/>
            </a:prstGeom>
            <a:solidFill>
              <a:srgbClr val="BD642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9" name="椭圆 118">
              <a:extLst>
                <a:ext uri="{FF2B5EF4-FFF2-40B4-BE49-F238E27FC236}">
                  <a16:creationId xmlns:a16="http://schemas.microsoft.com/office/drawing/2014/main" id="{D81CFE47-FA3B-5ECD-250E-487542DA4067}"/>
                </a:ext>
              </a:extLst>
            </p:cNvPr>
            <p:cNvSpPr/>
            <p:nvPr/>
          </p:nvSpPr>
          <p:spPr>
            <a:xfrm>
              <a:off x="1294184" y="-646809"/>
              <a:ext cx="304800" cy="304800"/>
            </a:xfrm>
            <a:prstGeom prst="ellipse">
              <a:avLst/>
            </a:prstGeom>
            <a:solidFill>
              <a:srgbClr val="54823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20" name="object 21">
            <a:extLst>
              <a:ext uri="{FF2B5EF4-FFF2-40B4-BE49-F238E27FC236}">
                <a16:creationId xmlns:a16="http://schemas.microsoft.com/office/drawing/2014/main" id="{859A9073-4768-DB16-CA4C-09BE83037AB2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xfrm>
            <a:off x="5400889" y="3141903"/>
            <a:ext cx="311101" cy="83997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39370">
              <a:lnSpc>
                <a:spcPct val="100000"/>
              </a:lnSpc>
              <a:spcBef>
                <a:spcPts val="55"/>
              </a:spcBef>
            </a:pPr>
            <a:fld id="{81D60167-4931-47E6-BA6A-407CBD079E47}" type="slidenum">
              <a:rPr dirty="0"/>
              <a:t>21</a:t>
            </a:fld>
            <a:r>
              <a:rPr spc="-10" dirty="0"/>
              <a:t> </a:t>
            </a:r>
            <a:r>
              <a:rPr dirty="0"/>
              <a:t>/</a:t>
            </a:r>
            <a:r>
              <a:rPr spc="-5" dirty="0"/>
              <a:t> </a:t>
            </a:r>
            <a:r>
              <a:rPr lang="en-US" spc="-25" dirty="0"/>
              <a:t>30</a:t>
            </a:r>
            <a:endParaRPr spc="-25" dirty="0"/>
          </a:p>
        </p:txBody>
      </p:sp>
      <p:pic>
        <p:nvPicPr>
          <p:cNvPr id="10" name="图形 9">
            <a:extLst>
              <a:ext uri="{FF2B5EF4-FFF2-40B4-BE49-F238E27FC236}">
                <a16:creationId xmlns:a16="http://schemas.microsoft.com/office/drawing/2014/main" id="{0C4DDA03-B8C4-37AA-9F24-CB509ADB4B4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t="56055" r="47008"/>
          <a:stretch/>
        </p:blipFill>
        <p:spPr>
          <a:xfrm>
            <a:off x="3175903" y="246218"/>
            <a:ext cx="3172302" cy="2484574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1BAE3595-6602-F559-AA46-02479FB3C8E6}"/>
              </a:ext>
            </a:extLst>
          </p:cNvPr>
          <p:cNvSpPr/>
          <p:nvPr/>
        </p:nvSpPr>
        <p:spPr>
          <a:xfrm>
            <a:off x="86468" y="1223715"/>
            <a:ext cx="3657600" cy="1193353"/>
          </a:xfrm>
          <a:prstGeom prst="roundRect">
            <a:avLst/>
          </a:prstGeom>
          <a:blipFill dpi="0"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Blur/>
                      </a14:imgEffect>
                      <a14:imgEffect>
                        <a14:brightnessContrast bright="5000"/>
                      </a14:imgEffect>
                    </a14:imgLayer>
                  </a14:imgProps>
                </a:ext>
              </a:extLst>
            </a:blip>
            <a:srcRect/>
            <a:stretch>
              <a:fillRect l="-1736" t="-102544" r="-55903" b="-69366"/>
            </a:stretch>
          </a:blipFill>
          <a:ln>
            <a:noFill/>
          </a:ln>
          <a:effectLst>
            <a:outerShdw blurRad="152400" dist="88900" dir="5400000" algn="tl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019CF565-88C6-B420-E9AC-8C3F9444F279}"/>
              </a:ext>
            </a:extLst>
          </p:cNvPr>
          <p:cNvSpPr txBox="1"/>
          <p:nvPr/>
        </p:nvSpPr>
        <p:spPr>
          <a:xfrm>
            <a:off x="-88457" y="1330514"/>
            <a:ext cx="4007450" cy="9797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95"/>
              </a:spcBef>
            </a:pPr>
            <a:r>
              <a:rPr lang="en-US" altLang="zh-CN" sz="2800" b="1" dirty="0">
                <a:latin typeface="+mj-lt"/>
              </a:rPr>
              <a:t>Crypto</a:t>
            </a:r>
            <a:r>
              <a:rPr lang="en-US" altLang="zh-CN" sz="2800" b="1" dirty="0">
                <a:latin typeface="+mj-lt"/>
                <a:ea typeface="华文中宋" panose="02010600040101010101" pitchFamily="2" charset="-122"/>
                <a:cs typeface="宋体" panose="02010600030101010101" pitchFamily="2" charset="-122"/>
              </a:rPr>
              <a:t>——</a:t>
            </a:r>
            <a:r>
              <a:rPr lang="zh-CN" altLang="en-US" sz="2800" b="1" dirty="0">
                <a:latin typeface="+mj-lt"/>
                <a:ea typeface="华文中宋" panose="02010600040101010101" pitchFamily="2" charset="-122"/>
                <a:cs typeface="宋体" panose="02010600030101010101" pitchFamily="2" charset="-122"/>
              </a:rPr>
              <a:t>加密算法</a:t>
            </a:r>
            <a:endParaRPr lang="en-US" altLang="zh-CN" sz="1400" b="1" dirty="0">
              <a:latin typeface="华文中宋" panose="02010600040101010101" pitchFamily="2" charset="-122"/>
              <a:ea typeface="华文中宋" panose="02010600040101010101" pitchFamily="2" charset="-122"/>
              <a:cs typeface="宋体" panose="02010600030101010101" pitchFamily="2" charset="-122"/>
            </a:endParaRPr>
          </a:p>
          <a:p>
            <a:pPr algn="ctr">
              <a:lnSpc>
                <a:spcPct val="100000"/>
              </a:lnSpc>
              <a:spcBef>
                <a:spcPts val="95"/>
              </a:spcBef>
            </a:pPr>
            <a:endParaRPr lang="en-US" altLang="zh-CN" sz="1400" b="1" dirty="0">
              <a:latin typeface="华文中宋" panose="02010600040101010101" pitchFamily="2" charset="-122"/>
              <a:ea typeface="华文中宋" panose="02010600040101010101" pitchFamily="2" charset="-122"/>
              <a:cs typeface="宋体" panose="02010600030101010101" pitchFamily="2" charset="-122"/>
            </a:endParaRPr>
          </a:p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lang="zh-CN" altLang="en-US" sz="1400" b="1" dirty="0">
                <a:latin typeface="华文中宋" panose="02010600040101010101" pitchFamily="2" charset="-122"/>
                <a:ea typeface="华文中宋" panose="02010600040101010101" pitchFamily="2" charset="-122"/>
                <a:cs typeface="宋体" panose="02010600030101010101" pitchFamily="2" charset="-122"/>
              </a:rPr>
              <a:t>任务驱动的</a:t>
            </a:r>
            <a:r>
              <a:rPr lang="en-US" altLang="zh-CN" sz="1400" b="1" dirty="0">
                <a:latin typeface="华文中宋" panose="02010600040101010101" pitchFamily="2" charset="-122"/>
                <a:ea typeface="华文中宋" panose="02010600040101010101" pitchFamily="2" charset="-122"/>
                <a:cs typeface="宋体" panose="02010600030101010101" pitchFamily="2" charset="-122"/>
              </a:rPr>
              <a:t>ICS</a:t>
            </a:r>
            <a:r>
              <a:rPr lang="zh-CN" altLang="en-US" sz="1400" b="1" dirty="0">
                <a:latin typeface="华文中宋" panose="02010600040101010101" pitchFamily="2" charset="-122"/>
                <a:ea typeface="华文中宋" panose="02010600040101010101" pitchFamily="2" charset="-122"/>
                <a:cs typeface="宋体" panose="02010600030101010101" pitchFamily="2" charset="-122"/>
              </a:rPr>
              <a:t>技术学习</a:t>
            </a:r>
          </a:p>
        </p:txBody>
      </p:sp>
    </p:spTree>
    <p:extLst>
      <p:ext uri="{BB962C8B-B14F-4D97-AF65-F5344CB8AC3E}">
        <p14:creationId xmlns:p14="http://schemas.microsoft.com/office/powerpoint/2010/main" val="30516684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2" name="矩形: 圆角 1051">
            <a:extLst>
              <a:ext uri="{FF2B5EF4-FFF2-40B4-BE49-F238E27FC236}">
                <a16:creationId xmlns:a16="http://schemas.microsoft.com/office/drawing/2014/main" id="{C274272F-22BF-87C6-F6C2-E58F9AE6B727}"/>
              </a:ext>
            </a:extLst>
          </p:cNvPr>
          <p:cNvSpPr/>
          <p:nvPr/>
        </p:nvSpPr>
        <p:spPr>
          <a:xfrm>
            <a:off x="1690993" y="524134"/>
            <a:ext cx="3982897" cy="2253784"/>
          </a:xfrm>
          <a:prstGeom prst="roundRect">
            <a:avLst>
              <a:gd name="adj" fmla="val 13474"/>
            </a:avLst>
          </a:prstGeom>
          <a:solidFill>
            <a:srgbClr val="FFFFFF"/>
          </a:solidFill>
          <a:ln>
            <a:solidFill>
              <a:srgbClr val="DAD8D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7" name="小标题">
            <a:extLst>
              <a:ext uri="{FF2B5EF4-FFF2-40B4-BE49-F238E27FC236}">
                <a16:creationId xmlns:a16="http://schemas.microsoft.com/office/drawing/2014/main" id="{92CF336A-CD11-A628-6453-9B3BAE3D7BEB}"/>
              </a:ext>
            </a:extLst>
          </p:cNvPr>
          <p:cNvGrpSpPr/>
          <p:nvPr/>
        </p:nvGrpSpPr>
        <p:grpSpPr>
          <a:xfrm>
            <a:off x="0" y="222731"/>
            <a:ext cx="5765800" cy="272040"/>
            <a:chOff x="0" y="222730"/>
            <a:chExt cx="5765800" cy="351157"/>
          </a:xfrm>
        </p:grpSpPr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230361"/>
              <a:ext cx="5765800" cy="343526"/>
            </a:xfrm>
            <a:prstGeom prst="rect">
              <a:avLst/>
            </a:prstGeom>
          </p:spPr>
        </p:pic>
        <p:sp>
          <p:nvSpPr>
            <p:cNvPr id="11" name="object 11"/>
            <p:cNvSpPr txBox="1"/>
            <p:nvPr/>
          </p:nvSpPr>
          <p:spPr>
            <a:xfrm>
              <a:off x="196810" y="222730"/>
              <a:ext cx="1847890" cy="287206"/>
            </a:xfrm>
            <a:prstGeom prst="rect">
              <a:avLst/>
            </a:prstGeom>
          </p:spPr>
          <p:txBody>
            <a:bodyPr vert="horz" wrap="square" lIns="0" tIns="17145" rIns="0" bIns="0" rtlCol="0">
              <a:spAutoFit/>
            </a:bodyPr>
            <a:lstStyle/>
            <a:p>
              <a:pPr marL="12700">
                <a:lnSpc>
                  <a:spcPts val="1615"/>
                </a:lnSpc>
                <a:spcBef>
                  <a:spcPts val="135"/>
                </a:spcBef>
              </a:pPr>
              <a:r>
                <a:rPr lang="zh-CN" altLang="en-US" sz="1400" b="1" spc="-15" dirty="0">
                  <a:solidFill>
                    <a:srgbClr val="FFFFFF"/>
                  </a:solidFill>
                  <a:latin typeface="华文中宋" panose="02010600040101010101" pitchFamily="2" charset="-122"/>
                  <a:ea typeface="华文中宋" panose="02010600040101010101" pitchFamily="2" charset="-122"/>
                  <a:cs typeface="宋体" panose="02010600030101010101" pitchFamily="2" charset="-122"/>
                </a:rPr>
                <a:t>背景介绍</a:t>
              </a:r>
              <a:endParaRPr lang="zh-CN" altLang="en-US" sz="800" b="1" dirty="0">
                <a:solidFill>
                  <a:srgbClr val="FFFFFF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Georgia" panose="02040502050405020303"/>
              </a:endParaRPr>
            </a:p>
          </p:txBody>
        </p:sp>
      </p:grpSp>
      <p:grpSp>
        <p:nvGrpSpPr>
          <p:cNvPr id="36" name="页眉">
            <a:extLst>
              <a:ext uri="{FF2B5EF4-FFF2-40B4-BE49-F238E27FC236}">
                <a16:creationId xmlns:a16="http://schemas.microsoft.com/office/drawing/2014/main" id="{28012C64-F0D6-E544-5069-F6F8BA9B7600}"/>
              </a:ext>
            </a:extLst>
          </p:cNvPr>
          <p:cNvGrpSpPr/>
          <p:nvPr/>
        </p:nvGrpSpPr>
        <p:grpSpPr>
          <a:xfrm>
            <a:off x="0" y="25"/>
            <a:ext cx="5762645" cy="230504"/>
            <a:chOff x="0" y="25"/>
            <a:chExt cx="5762645" cy="230504"/>
          </a:xfrm>
        </p:grpSpPr>
        <p:sp>
          <p:nvSpPr>
            <p:cNvPr id="4" name="object 4"/>
            <p:cNvSpPr/>
            <p:nvPr/>
          </p:nvSpPr>
          <p:spPr>
            <a:xfrm>
              <a:off x="4115226" y="25"/>
              <a:ext cx="490220" cy="230504"/>
            </a:xfrm>
            <a:custGeom>
              <a:avLst/>
              <a:gdLst/>
              <a:ahLst/>
              <a:cxnLst/>
              <a:rect l="l" t="t" r="r" b="b"/>
              <a:pathLst>
                <a:path w="490220" h="230504">
                  <a:moveTo>
                    <a:pt x="489635" y="0"/>
                  </a:moveTo>
                  <a:lnTo>
                    <a:pt x="0" y="0"/>
                  </a:lnTo>
                  <a:lnTo>
                    <a:pt x="0" y="230339"/>
                  </a:lnTo>
                  <a:lnTo>
                    <a:pt x="489635" y="230339"/>
                  </a:lnTo>
                  <a:lnTo>
                    <a:pt x="48963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604862" y="25"/>
              <a:ext cx="777875" cy="230504"/>
            </a:xfrm>
            <a:custGeom>
              <a:avLst/>
              <a:gdLst/>
              <a:ahLst/>
              <a:cxnLst/>
              <a:rect l="l" t="t" r="r" b="b"/>
              <a:pathLst>
                <a:path w="777875" h="230504">
                  <a:moveTo>
                    <a:pt x="777570" y="0"/>
                  </a:moveTo>
                  <a:lnTo>
                    <a:pt x="0" y="0"/>
                  </a:lnTo>
                  <a:lnTo>
                    <a:pt x="0" y="230339"/>
                  </a:lnTo>
                  <a:lnTo>
                    <a:pt x="777570" y="230339"/>
                  </a:lnTo>
                  <a:lnTo>
                    <a:pt x="77757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698994" y="11545"/>
              <a:ext cx="589326" cy="207300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5382432" y="25"/>
              <a:ext cx="380213" cy="230504"/>
            </a:xfrm>
            <a:custGeom>
              <a:avLst/>
              <a:gdLst/>
              <a:ahLst/>
              <a:cxnLst/>
              <a:rect l="l" t="t" r="r" b="b"/>
              <a:pathLst>
                <a:path w="374650" h="230504">
                  <a:moveTo>
                    <a:pt x="374408" y="0"/>
                  </a:moveTo>
                  <a:lnTo>
                    <a:pt x="0" y="0"/>
                  </a:lnTo>
                  <a:lnTo>
                    <a:pt x="0" y="230339"/>
                  </a:lnTo>
                  <a:lnTo>
                    <a:pt x="374408" y="230339"/>
                  </a:lnTo>
                  <a:lnTo>
                    <a:pt x="37440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460232" y="3863"/>
              <a:ext cx="218818" cy="218818"/>
            </a:xfrm>
            <a:prstGeom prst="rect">
              <a:avLst/>
            </a:prstGeom>
          </p:spPr>
        </p:pic>
        <p:sp>
          <p:nvSpPr>
            <p:cNvPr id="30" name="object 4">
              <a:extLst>
                <a:ext uri="{FF2B5EF4-FFF2-40B4-BE49-F238E27FC236}">
                  <a16:creationId xmlns:a16="http://schemas.microsoft.com/office/drawing/2014/main" id="{DEAF29C3-7E3A-9DFF-B751-0B0D80F2C3D2}"/>
                </a:ext>
              </a:extLst>
            </p:cNvPr>
            <p:cNvSpPr/>
            <p:nvPr/>
          </p:nvSpPr>
          <p:spPr>
            <a:xfrm>
              <a:off x="0" y="25"/>
              <a:ext cx="4224954" cy="230096"/>
            </a:xfrm>
            <a:custGeom>
              <a:avLst/>
              <a:gdLst/>
              <a:ahLst/>
              <a:cxnLst/>
              <a:rect l="l" t="t" r="r" b="b"/>
              <a:pathLst>
                <a:path w="490220" h="230504">
                  <a:moveTo>
                    <a:pt x="489635" y="0"/>
                  </a:moveTo>
                  <a:lnTo>
                    <a:pt x="0" y="0"/>
                  </a:lnTo>
                  <a:lnTo>
                    <a:pt x="0" y="230339"/>
                  </a:lnTo>
                  <a:lnTo>
                    <a:pt x="489635" y="230339"/>
                  </a:lnTo>
                  <a:lnTo>
                    <a:pt x="48963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8" name="组合 37">
            <a:extLst>
              <a:ext uri="{FF2B5EF4-FFF2-40B4-BE49-F238E27FC236}">
                <a16:creationId xmlns:a16="http://schemas.microsoft.com/office/drawing/2014/main" id="{A7EB8AC5-0376-9EC9-EA82-4916A6143EED}"/>
              </a:ext>
            </a:extLst>
          </p:cNvPr>
          <p:cNvGrpSpPr/>
          <p:nvPr/>
        </p:nvGrpSpPr>
        <p:grpSpPr>
          <a:xfrm>
            <a:off x="0" y="3141040"/>
            <a:ext cx="5760453" cy="99060"/>
            <a:chOff x="0" y="3141040"/>
            <a:chExt cx="5760453" cy="99060"/>
          </a:xfrm>
        </p:grpSpPr>
        <p:sp>
          <p:nvSpPr>
            <p:cNvPr id="12" name="object 16">
              <a:extLst>
                <a:ext uri="{FF2B5EF4-FFF2-40B4-BE49-F238E27FC236}">
                  <a16:creationId xmlns:a16="http://schemas.microsoft.com/office/drawing/2014/main" id="{F4D7A426-5F11-987F-D6ED-C3D25EBBC37E}"/>
                </a:ext>
              </a:extLst>
            </p:cNvPr>
            <p:cNvSpPr/>
            <p:nvPr/>
          </p:nvSpPr>
          <p:spPr>
            <a:xfrm>
              <a:off x="0" y="3141040"/>
              <a:ext cx="3456304" cy="99060"/>
            </a:xfrm>
            <a:custGeom>
              <a:avLst/>
              <a:gdLst/>
              <a:ahLst/>
              <a:cxnLst/>
              <a:rect l="l" t="t" r="r" b="b"/>
              <a:pathLst>
                <a:path w="3456304" h="99060">
                  <a:moveTo>
                    <a:pt x="3456038" y="0"/>
                  </a:moveTo>
                  <a:lnTo>
                    <a:pt x="2016036" y="0"/>
                  </a:lnTo>
                  <a:lnTo>
                    <a:pt x="0" y="0"/>
                  </a:lnTo>
                  <a:lnTo>
                    <a:pt x="0" y="98983"/>
                  </a:lnTo>
                  <a:lnTo>
                    <a:pt x="2016036" y="98983"/>
                  </a:lnTo>
                  <a:lnTo>
                    <a:pt x="3456038" y="98983"/>
                  </a:lnTo>
                  <a:lnTo>
                    <a:pt x="345603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7">
              <a:extLst>
                <a:ext uri="{FF2B5EF4-FFF2-40B4-BE49-F238E27FC236}">
                  <a16:creationId xmlns:a16="http://schemas.microsoft.com/office/drawing/2014/main" id="{CE801297-C382-331E-FCA9-C5BABC976435}"/>
                </a:ext>
              </a:extLst>
            </p:cNvPr>
            <p:cNvSpPr/>
            <p:nvPr/>
          </p:nvSpPr>
          <p:spPr>
            <a:xfrm>
              <a:off x="3456038" y="3141040"/>
              <a:ext cx="2304415" cy="99060"/>
            </a:xfrm>
            <a:custGeom>
              <a:avLst/>
              <a:gdLst/>
              <a:ahLst/>
              <a:cxnLst/>
              <a:rect l="l" t="t" r="r" b="b"/>
              <a:pathLst>
                <a:path w="2304415" h="99060">
                  <a:moveTo>
                    <a:pt x="2303957" y="0"/>
                  </a:moveTo>
                  <a:lnTo>
                    <a:pt x="1958378" y="0"/>
                  </a:lnTo>
                  <a:lnTo>
                    <a:pt x="0" y="0"/>
                  </a:lnTo>
                  <a:lnTo>
                    <a:pt x="0" y="98983"/>
                  </a:lnTo>
                  <a:lnTo>
                    <a:pt x="1958378" y="98983"/>
                  </a:lnTo>
                  <a:lnTo>
                    <a:pt x="2303957" y="98983"/>
                  </a:lnTo>
                  <a:lnTo>
                    <a:pt x="2303957" y="0"/>
                  </a:lnTo>
                  <a:close/>
                </a:path>
              </a:pathLst>
            </a:custGeom>
            <a:solidFill>
              <a:srgbClr val="003E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" name="object 16">
            <a:extLst>
              <a:ext uri="{FF2B5EF4-FFF2-40B4-BE49-F238E27FC236}">
                <a16:creationId xmlns:a16="http://schemas.microsoft.com/office/drawing/2014/main" id="{14D5ADD4-6BF3-4EE3-1B0A-3EB330E61781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2481897" y="3134998"/>
            <a:ext cx="553403" cy="8784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5"/>
              </a:spcBef>
            </a:pPr>
            <a:r>
              <a:rPr dirty="0"/>
              <a:t>2024</a:t>
            </a:r>
            <a:r>
              <a:rPr spc="-15" dirty="0"/>
              <a:t> </a:t>
            </a:r>
            <a:r>
              <a:rPr spc="-75" dirty="0">
                <a:latin typeface="华文中宋" panose="02010600040101010101" pitchFamily="2" charset="-122"/>
                <a:ea typeface="华文中宋" panose="02010600040101010101" pitchFamily="2" charset="-122"/>
                <a:cs typeface="宋体" panose="02010600030101010101" pitchFamily="2" charset="-122"/>
              </a:rPr>
              <a:t>年</a:t>
            </a:r>
            <a:r>
              <a:rPr spc="-7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spc="-75" dirty="0">
                <a:latin typeface="宋体" panose="02010600030101010101" pitchFamily="2" charset="-122"/>
                <a:cs typeface="宋体" panose="02010600030101010101" pitchFamily="2" charset="-122"/>
              </a:rPr>
              <a:t>6</a:t>
            </a:r>
            <a:r>
              <a:rPr spc="-10" dirty="0"/>
              <a:t> </a:t>
            </a:r>
            <a:r>
              <a:rPr spc="-75" dirty="0">
                <a:latin typeface="华文中宋" panose="02010600040101010101" pitchFamily="2" charset="-122"/>
                <a:ea typeface="华文中宋" panose="02010600040101010101" pitchFamily="2" charset="-122"/>
              </a:rPr>
              <a:t>月</a:t>
            </a:r>
            <a:r>
              <a:rPr spc="-70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altLang="zh-CN" dirty="0"/>
              <a:t>3</a:t>
            </a:r>
            <a:r>
              <a:rPr spc="-10" dirty="0"/>
              <a:t> </a:t>
            </a:r>
            <a:r>
              <a:rPr spc="-75" dirty="0">
                <a:latin typeface="华文中宋" panose="02010600040101010101" pitchFamily="2" charset="-122"/>
                <a:ea typeface="华文中宋" panose="02010600040101010101" pitchFamily="2" charset="-122"/>
              </a:rPr>
              <a:t>日</a:t>
            </a:r>
          </a:p>
        </p:txBody>
      </p:sp>
      <p:sp>
        <p:nvSpPr>
          <p:cNvPr id="35" name="object 18">
            <a:extLst>
              <a:ext uri="{FF2B5EF4-FFF2-40B4-BE49-F238E27FC236}">
                <a16:creationId xmlns:a16="http://schemas.microsoft.com/office/drawing/2014/main" id="{2B6B989C-EA3D-4CB7-24E5-4B53BDAFC771}"/>
              </a:ext>
            </a:extLst>
          </p:cNvPr>
          <p:cNvSpPr txBox="1"/>
          <p:nvPr/>
        </p:nvSpPr>
        <p:spPr>
          <a:xfrm>
            <a:off x="4470246" y="3134201"/>
            <a:ext cx="509905" cy="8784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>
            <a:defPPr>
              <a:defRPr kern="0"/>
            </a:defPPr>
            <a:lvl1pPr>
              <a:defRPr sz="500" b="0" i="0">
                <a:solidFill>
                  <a:schemeClr val="bg1"/>
                </a:solidFill>
                <a:latin typeface="宋体" panose="02010600030101010101" pitchFamily="2" charset="-122"/>
                <a:cs typeface="宋体" panose="02010600030101010101" pitchFamily="2" charset="-122"/>
              </a:defRPr>
            </a:lvl1pPr>
          </a:lstStyle>
          <a:p>
            <a:r>
              <a:rPr lang="zh-CN" altLang="en-US" dirty="0"/>
              <a:t>加密算法</a:t>
            </a:r>
          </a:p>
        </p:txBody>
      </p:sp>
      <p:sp>
        <p:nvSpPr>
          <p:cNvPr id="22" name="矩形: 圆角 21">
            <a:extLst>
              <a:ext uri="{FF2B5EF4-FFF2-40B4-BE49-F238E27FC236}">
                <a16:creationId xmlns:a16="http://schemas.microsoft.com/office/drawing/2014/main" id="{F8A36C2F-0454-CEA9-B476-CDF2690896EA}"/>
              </a:ext>
            </a:extLst>
          </p:cNvPr>
          <p:cNvSpPr/>
          <p:nvPr/>
        </p:nvSpPr>
        <p:spPr>
          <a:xfrm>
            <a:off x="1696153" y="2838385"/>
            <a:ext cx="3982897" cy="253112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b="1" dirty="0">
                <a:solidFill>
                  <a:schemeClr val="tx1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阿里巴巴普惠体 B"/>
              </a:rPr>
              <a:t>自上而下分为管理层、监控层和控制层</a:t>
            </a:r>
          </a:p>
        </p:txBody>
      </p:sp>
      <p:sp>
        <p:nvSpPr>
          <p:cNvPr id="23" name="object 2">
            <a:extLst>
              <a:ext uri="{FF2B5EF4-FFF2-40B4-BE49-F238E27FC236}">
                <a16:creationId xmlns:a16="http://schemas.microsoft.com/office/drawing/2014/main" id="{AACE43DA-B262-FBCB-5CF2-A99C5B3DFF9C}"/>
              </a:ext>
            </a:extLst>
          </p:cNvPr>
          <p:cNvSpPr txBox="1"/>
          <p:nvPr/>
        </p:nvSpPr>
        <p:spPr>
          <a:xfrm>
            <a:off x="1315850" y="64159"/>
            <a:ext cx="1616480" cy="1041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kumimoji="0" lang="zh-CN" altLang="en-US" sz="600" b="1" i="0" u="none" strike="noStrike" kern="0" cap="none" spc="0" normalizeH="0" baseline="0" noProof="1">
                <a:solidFill>
                  <a:schemeClr val="bg1">
                    <a:lumMod val="6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宋体" panose="02010600030101010101" pitchFamily="2" charset="-122"/>
                <a:sym typeface="+mn-ea"/>
              </a:rPr>
              <a:t>目录</a:t>
            </a:r>
            <a:r>
              <a:rPr lang="en-US" altLang="zh-CN" sz="600" b="1" dirty="0">
                <a:solidFill>
                  <a:schemeClr val="bg1">
                    <a:lumMod val="6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宋体" panose="02010600030101010101" pitchFamily="2" charset="-122"/>
                <a:sym typeface="+mn-ea"/>
              </a:rPr>
              <a:t>   </a:t>
            </a:r>
            <a:r>
              <a:rPr lang="zh-CN" altLang="en-US" sz="600" b="1" kern="0" dirty="0">
                <a:solidFill>
                  <a:schemeClr val="bg1">
                    <a:lumMod val="6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扫描工具   </a:t>
            </a:r>
            <a:r>
              <a:rPr lang="zh-CN" altLang="en-US" sz="600" b="1" dirty="0">
                <a:solidFill>
                  <a:schemeClr val="bg2"/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加密算法</a:t>
            </a: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722C68F8-7CB5-A543-81BC-E7FC424E3F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8147" y="815339"/>
            <a:ext cx="1430298" cy="17611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C00000"/>
            </a:solidFill>
            <a:prstDash val="solid"/>
          </a:ln>
          <a:effectLst>
            <a:reflection blurRad="12700" stA="38000" endPos="28000" dist="5000" dir="5400000" sy="-100000" algn="bl" rotWithShape="0"/>
          </a:effectLst>
          <a:scene3d>
            <a:camera prst="isometricOffAxis1Right"/>
            <a:lightRig rig="threePt" dir="t"/>
          </a:scene3d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ADCA7F6-152B-4C7B-98E3-8AC2E69C383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028" y="793522"/>
            <a:ext cx="522935" cy="522935"/>
          </a:xfrm>
          <a:prstGeom prst="rect">
            <a:avLst/>
          </a:prstGeom>
          <a:scene3d>
            <a:camera prst="isometricOffAxis1Right"/>
            <a:lightRig rig="threePt" dir="t"/>
          </a:scene3d>
        </p:spPr>
      </p:pic>
      <p:sp>
        <p:nvSpPr>
          <p:cNvPr id="34" name="文本框 33">
            <a:extLst>
              <a:ext uri="{FF2B5EF4-FFF2-40B4-BE49-F238E27FC236}">
                <a16:creationId xmlns:a16="http://schemas.microsoft.com/office/drawing/2014/main" id="{786B5465-0786-A123-F9A2-81ACABC68042}"/>
              </a:ext>
            </a:extLst>
          </p:cNvPr>
          <p:cNvSpPr txBox="1"/>
          <p:nvPr/>
        </p:nvSpPr>
        <p:spPr>
          <a:xfrm>
            <a:off x="5677" y="2589615"/>
            <a:ext cx="1733834" cy="276999"/>
          </a:xfrm>
          <a:prstGeom prst="rect">
            <a:avLst/>
          </a:prstGeom>
          <a:noFill/>
          <a:scene3d>
            <a:camera prst="isometricOffAxis1Right"/>
            <a:lightRig rig="threePt" dir="t"/>
          </a:scene3d>
        </p:spPr>
        <p:txBody>
          <a:bodyPr wrap="square">
            <a:spAutoFit/>
          </a:bodyPr>
          <a:lstStyle/>
          <a:p>
            <a:pPr algn="ctr"/>
            <a:r>
              <a:rPr lang="zh-CN" altLang="en-US" sz="600" b="1" i="0" dirty="0">
                <a:effectLst/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工业和信息化部关于</a:t>
            </a:r>
            <a:endParaRPr lang="en-US" altLang="zh-CN" sz="600" b="1" i="0" dirty="0">
              <a:effectLst/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  <a:p>
            <a:pPr algn="ctr"/>
            <a:r>
              <a:rPr lang="zh-CN" altLang="en-US" sz="600" b="1" i="0" dirty="0">
                <a:effectLst/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印发工业控制系统网络安全防护指南的通知</a:t>
            </a:r>
            <a:endParaRPr lang="zh-CN" altLang="en-US" sz="600" dirty="0"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pic>
        <p:nvPicPr>
          <p:cNvPr id="58" name="图片 57">
            <a:extLst>
              <a:ext uri="{FF2B5EF4-FFF2-40B4-BE49-F238E27FC236}">
                <a16:creationId xmlns:a16="http://schemas.microsoft.com/office/drawing/2014/main" id="{A57EC2B2-A11B-C1BE-A0A7-6F8BFC91072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4088" t="-1977" r="12174" b="28239"/>
          <a:stretch/>
        </p:blipFill>
        <p:spPr>
          <a:xfrm>
            <a:off x="477582" y="965333"/>
            <a:ext cx="963139" cy="1004491"/>
          </a:xfrm>
          <a:prstGeom prst="ellipse">
            <a:avLst/>
          </a:prstGeom>
          <a:scene3d>
            <a:camera prst="isometricOffAxis1Right"/>
            <a:lightRig rig="threePt" dir="t"/>
          </a:scene3d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13C1EC2D-674E-1B1A-5A86-6775794AAD0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767" b="11767"/>
          <a:stretch/>
        </p:blipFill>
        <p:spPr>
          <a:xfrm>
            <a:off x="472271" y="927478"/>
            <a:ext cx="1329558" cy="1324724"/>
          </a:xfrm>
          <a:prstGeom prst="rect">
            <a:avLst/>
          </a:prstGeom>
          <a:scene3d>
            <a:camera prst="isometricOffAxis1Right"/>
            <a:lightRig rig="threePt" dir="t"/>
          </a:scene3d>
        </p:spPr>
      </p:pic>
      <p:grpSp>
        <p:nvGrpSpPr>
          <p:cNvPr id="53" name="组合 52">
            <a:extLst>
              <a:ext uri="{FF2B5EF4-FFF2-40B4-BE49-F238E27FC236}">
                <a16:creationId xmlns:a16="http://schemas.microsoft.com/office/drawing/2014/main" id="{6B35526C-214D-73E7-8A9C-17AAC511FDFC}"/>
              </a:ext>
            </a:extLst>
          </p:cNvPr>
          <p:cNvGrpSpPr/>
          <p:nvPr/>
        </p:nvGrpSpPr>
        <p:grpSpPr>
          <a:xfrm>
            <a:off x="4748189" y="2334286"/>
            <a:ext cx="842081" cy="354802"/>
            <a:chOff x="1976810" y="2356289"/>
            <a:chExt cx="942213" cy="396991"/>
          </a:xfrm>
        </p:grpSpPr>
        <p:sp>
          <p:nvSpPr>
            <p:cNvPr id="54" name="矩形: 圆角 53">
              <a:extLst>
                <a:ext uri="{FF2B5EF4-FFF2-40B4-BE49-F238E27FC236}">
                  <a16:creationId xmlns:a16="http://schemas.microsoft.com/office/drawing/2014/main" id="{DDE3E433-365A-DB9E-0145-393D3DFABDDE}"/>
                </a:ext>
              </a:extLst>
            </p:cNvPr>
            <p:cNvSpPr/>
            <p:nvPr/>
          </p:nvSpPr>
          <p:spPr>
            <a:xfrm>
              <a:off x="2022073" y="2356289"/>
              <a:ext cx="896950" cy="396991"/>
            </a:xfrm>
            <a:prstGeom prst="roundRect">
              <a:avLst/>
            </a:prstGeom>
            <a:solidFill>
              <a:srgbClr val="FFEBB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/>
            </a:p>
          </p:txBody>
        </p:sp>
        <p:sp>
          <p:nvSpPr>
            <p:cNvPr id="55" name="文本框 54">
              <a:extLst>
                <a:ext uri="{FF2B5EF4-FFF2-40B4-BE49-F238E27FC236}">
                  <a16:creationId xmlns:a16="http://schemas.microsoft.com/office/drawing/2014/main" id="{105D33A7-BCBE-4DF4-D356-005755F35159}"/>
                </a:ext>
              </a:extLst>
            </p:cNvPr>
            <p:cNvSpPr txBox="1"/>
            <p:nvPr/>
          </p:nvSpPr>
          <p:spPr>
            <a:xfrm>
              <a:off x="1976810" y="2432465"/>
              <a:ext cx="785722" cy="2754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1000" dirty="0"/>
                <a:t>抗抵赖性</a:t>
              </a:r>
            </a:p>
          </p:txBody>
        </p:sp>
        <p:pic>
          <p:nvPicPr>
            <p:cNvPr id="59" name="图形 58">
              <a:extLst>
                <a:ext uri="{FF2B5EF4-FFF2-40B4-BE49-F238E27FC236}">
                  <a16:creationId xmlns:a16="http://schemas.microsoft.com/office/drawing/2014/main" id="{720B516C-2FDE-9CA5-4994-522086691F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2660446" y="2425495"/>
              <a:ext cx="258577" cy="258578"/>
            </a:xfrm>
            <a:prstGeom prst="rect">
              <a:avLst/>
            </a:prstGeom>
          </p:spPr>
        </p:pic>
      </p:grpSp>
      <p:grpSp>
        <p:nvGrpSpPr>
          <p:cNvPr id="61" name="组合 60">
            <a:extLst>
              <a:ext uri="{FF2B5EF4-FFF2-40B4-BE49-F238E27FC236}">
                <a16:creationId xmlns:a16="http://schemas.microsoft.com/office/drawing/2014/main" id="{B9FA5735-30F1-85CA-93E3-7D8D850A21AA}"/>
              </a:ext>
            </a:extLst>
          </p:cNvPr>
          <p:cNvGrpSpPr/>
          <p:nvPr/>
        </p:nvGrpSpPr>
        <p:grpSpPr>
          <a:xfrm>
            <a:off x="3795689" y="2334286"/>
            <a:ext cx="801628" cy="354802"/>
            <a:chOff x="2022073" y="1942736"/>
            <a:chExt cx="896950" cy="396991"/>
          </a:xfrm>
        </p:grpSpPr>
        <p:sp>
          <p:nvSpPr>
            <p:cNvPr id="63" name="矩形: 圆角 62">
              <a:extLst>
                <a:ext uri="{FF2B5EF4-FFF2-40B4-BE49-F238E27FC236}">
                  <a16:creationId xmlns:a16="http://schemas.microsoft.com/office/drawing/2014/main" id="{421CB8FB-6A76-94F7-F948-3654F8637AFC}"/>
                </a:ext>
              </a:extLst>
            </p:cNvPr>
            <p:cNvSpPr/>
            <p:nvPr/>
          </p:nvSpPr>
          <p:spPr>
            <a:xfrm>
              <a:off x="2022073" y="1942736"/>
              <a:ext cx="896950" cy="396991"/>
            </a:xfrm>
            <a:prstGeom prst="roundRect">
              <a:avLst/>
            </a:prstGeom>
            <a:solidFill>
              <a:srgbClr val="FFEBB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/>
            </a:p>
          </p:txBody>
        </p:sp>
        <p:sp>
          <p:nvSpPr>
            <p:cNvPr id="1024" name="文本框 1023">
              <a:extLst>
                <a:ext uri="{FF2B5EF4-FFF2-40B4-BE49-F238E27FC236}">
                  <a16:creationId xmlns:a16="http://schemas.microsoft.com/office/drawing/2014/main" id="{57D5E821-2EE7-87A4-A2F4-2233D9169F01}"/>
                </a:ext>
              </a:extLst>
            </p:cNvPr>
            <p:cNvSpPr txBox="1"/>
            <p:nvPr/>
          </p:nvSpPr>
          <p:spPr>
            <a:xfrm>
              <a:off x="2061110" y="2025232"/>
              <a:ext cx="648088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1000" dirty="0"/>
                <a:t>完整性</a:t>
              </a:r>
            </a:p>
          </p:txBody>
        </p:sp>
        <p:pic>
          <p:nvPicPr>
            <p:cNvPr id="1025" name="图形 1024">
              <a:extLst>
                <a:ext uri="{FF2B5EF4-FFF2-40B4-BE49-F238E27FC236}">
                  <a16:creationId xmlns:a16="http://schemas.microsoft.com/office/drawing/2014/main" id="{68033764-E7A4-A19E-9242-17F6D6CAFC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2620733" y="2008167"/>
              <a:ext cx="266128" cy="266128"/>
            </a:xfrm>
            <a:prstGeom prst="rect">
              <a:avLst/>
            </a:prstGeom>
          </p:spPr>
        </p:pic>
      </p:grpSp>
      <p:grpSp>
        <p:nvGrpSpPr>
          <p:cNvPr id="1026" name="组合 1025">
            <a:extLst>
              <a:ext uri="{FF2B5EF4-FFF2-40B4-BE49-F238E27FC236}">
                <a16:creationId xmlns:a16="http://schemas.microsoft.com/office/drawing/2014/main" id="{D0B19536-EB4A-5A8E-AFAC-370A7E52B3DD}"/>
              </a:ext>
            </a:extLst>
          </p:cNvPr>
          <p:cNvGrpSpPr/>
          <p:nvPr/>
        </p:nvGrpSpPr>
        <p:grpSpPr>
          <a:xfrm>
            <a:off x="1809787" y="2334286"/>
            <a:ext cx="801628" cy="354802"/>
            <a:chOff x="614331" y="1302904"/>
            <a:chExt cx="896950" cy="396991"/>
          </a:xfrm>
        </p:grpSpPr>
        <p:sp>
          <p:nvSpPr>
            <p:cNvPr id="1027" name="矩形: 圆角 1026">
              <a:extLst>
                <a:ext uri="{FF2B5EF4-FFF2-40B4-BE49-F238E27FC236}">
                  <a16:creationId xmlns:a16="http://schemas.microsoft.com/office/drawing/2014/main" id="{7CB24F03-81A5-C148-2B28-43DB411C74F3}"/>
                </a:ext>
              </a:extLst>
            </p:cNvPr>
            <p:cNvSpPr/>
            <p:nvPr/>
          </p:nvSpPr>
          <p:spPr>
            <a:xfrm>
              <a:off x="614331" y="1302904"/>
              <a:ext cx="896950" cy="396991"/>
            </a:xfrm>
            <a:prstGeom prst="roundRect">
              <a:avLst/>
            </a:prstGeom>
            <a:solidFill>
              <a:srgbClr val="FFEBB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/>
            </a:p>
          </p:txBody>
        </p:sp>
        <p:sp>
          <p:nvSpPr>
            <p:cNvPr id="1028" name="文本框 1027">
              <a:extLst>
                <a:ext uri="{FF2B5EF4-FFF2-40B4-BE49-F238E27FC236}">
                  <a16:creationId xmlns:a16="http://schemas.microsoft.com/office/drawing/2014/main" id="{45917F3A-D7C5-7810-0DB2-1562167C9C40}"/>
                </a:ext>
              </a:extLst>
            </p:cNvPr>
            <p:cNvSpPr txBox="1"/>
            <p:nvPr/>
          </p:nvSpPr>
          <p:spPr>
            <a:xfrm>
              <a:off x="869849" y="1370760"/>
              <a:ext cx="639330" cy="2754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1000" dirty="0"/>
                <a:t>机密性</a:t>
              </a:r>
            </a:p>
          </p:txBody>
        </p:sp>
        <p:pic>
          <p:nvPicPr>
            <p:cNvPr id="1029" name="图形 1028">
              <a:extLst>
                <a:ext uri="{FF2B5EF4-FFF2-40B4-BE49-F238E27FC236}">
                  <a16:creationId xmlns:a16="http://schemas.microsoft.com/office/drawing/2014/main" id="{3959DAF5-3FC7-3472-D4CD-C76A4C2B64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664611" y="1368335"/>
              <a:ext cx="266128" cy="266128"/>
            </a:xfrm>
            <a:prstGeom prst="rect">
              <a:avLst/>
            </a:prstGeom>
          </p:spPr>
        </p:pic>
      </p:grpSp>
      <p:grpSp>
        <p:nvGrpSpPr>
          <p:cNvPr id="1030" name="组合 1029">
            <a:extLst>
              <a:ext uri="{FF2B5EF4-FFF2-40B4-BE49-F238E27FC236}">
                <a16:creationId xmlns:a16="http://schemas.microsoft.com/office/drawing/2014/main" id="{8A3BBEFE-2B03-010F-081C-CE357B6B820C}"/>
              </a:ext>
            </a:extLst>
          </p:cNvPr>
          <p:cNvGrpSpPr/>
          <p:nvPr/>
        </p:nvGrpSpPr>
        <p:grpSpPr>
          <a:xfrm>
            <a:off x="2802738" y="2334286"/>
            <a:ext cx="801628" cy="354802"/>
            <a:chOff x="614331" y="1723310"/>
            <a:chExt cx="896950" cy="396991"/>
          </a:xfrm>
        </p:grpSpPr>
        <p:sp>
          <p:nvSpPr>
            <p:cNvPr id="1031" name="矩形: 圆角 1030">
              <a:extLst>
                <a:ext uri="{FF2B5EF4-FFF2-40B4-BE49-F238E27FC236}">
                  <a16:creationId xmlns:a16="http://schemas.microsoft.com/office/drawing/2014/main" id="{ABBEE899-2FDC-8713-5B0D-F6E79FC35AF4}"/>
                </a:ext>
              </a:extLst>
            </p:cNvPr>
            <p:cNvSpPr/>
            <p:nvPr/>
          </p:nvSpPr>
          <p:spPr>
            <a:xfrm>
              <a:off x="614331" y="1723310"/>
              <a:ext cx="896950" cy="396991"/>
            </a:xfrm>
            <a:prstGeom prst="roundRect">
              <a:avLst/>
            </a:prstGeom>
            <a:solidFill>
              <a:srgbClr val="FFEBB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/>
            </a:p>
          </p:txBody>
        </p:sp>
        <p:sp>
          <p:nvSpPr>
            <p:cNvPr id="1032" name="文本框 1031">
              <a:extLst>
                <a:ext uri="{FF2B5EF4-FFF2-40B4-BE49-F238E27FC236}">
                  <a16:creationId xmlns:a16="http://schemas.microsoft.com/office/drawing/2014/main" id="{6FE91C50-1027-886F-6D65-D11D9CE1ABE4}"/>
                </a:ext>
              </a:extLst>
            </p:cNvPr>
            <p:cNvSpPr txBox="1"/>
            <p:nvPr/>
          </p:nvSpPr>
          <p:spPr>
            <a:xfrm>
              <a:off x="961102" y="1799486"/>
              <a:ext cx="531516" cy="275499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algn="ctr"/>
              <a:r>
                <a:rPr lang="zh-CN" altLang="en-US" sz="1000" dirty="0"/>
                <a:t>认证</a:t>
              </a:r>
            </a:p>
          </p:txBody>
        </p:sp>
        <p:pic>
          <p:nvPicPr>
            <p:cNvPr id="1033" name="图形 1032">
              <a:extLst>
                <a:ext uri="{FF2B5EF4-FFF2-40B4-BE49-F238E27FC236}">
                  <a16:creationId xmlns:a16="http://schemas.microsoft.com/office/drawing/2014/main" id="{55143603-9A22-D139-F75C-32447548B3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669438" y="1788741"/>
              <a:ext cx="266128" cy="266128"/>
            </a:xfrm>
            <a:prstGeom prst="rect">
              <a:avLst/>
            </a:prstGeom>
          </p:spPr>
        </p:pic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id="{8D874FCC-3667-1999-9A31-8AD079B6983B}"/>
              </a:ext>
            </a:extLst>
          </p:cNvPr>
          <p:cNvGrpSpPr/>
          <p:nvPr/>
        </p:nvGrpSpPr>
        <p:grpSpPr>
          <a:xfrm>
            <a:off x="961308" y="-816374"/>
            <a:ext cx="2648218" cy="516634"/>
            <a:chOff x="825500" y="-646809"/>
            <a:chExt cx="2648218" cy="516634"/>
          </a:xfrm>
        </p:grpSpPr>
        <p:sp>
          <p:nvSpPr>
            <p:cNvPr id="5" name="椭圆 4">
              <a:extLst>
                <a:ext uri="{FF2B5EF4-FFF2-40B4-BE49-F238E27FC236}">
                  <a16:creationId xmlns:a16="http://schemas.microsoft.com/office/drawing/2014/main" id="{3038E0B5-0A94-0E33-66FF-51149D366F49}"/>
                </a:ext>
              </a:extLst>
            </p:cNvPr>
            <p:cNvSpPr/>
            <p:nvPr/>
          </p:nvSpPr>
          <p:spPr>
            <a:xfrm>
              <a:off x="825500" y="-434975"/>
              <a:ext cx="304800" cy="304800"/>
            </a:xfrm>
            <a:prstGeom prst="ellipse">
              <a:avLst/>
            </a:prstGeom>
            <a:solidFill>
              <a:srgbClr val="003E87"/>
            </a:solidFill>
          </p:spPr>
          <p:txBody>
            <a:bodyPr wrap="square" lIns="0" tIns="0" rIns="0" bIns="0" rtlCol="0"/>
            <a:lstStyle/>
            <a:p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3" name="椭圆 12">
              <a:extLst>
                <a:ext uri="{FF2B5EF4-FFF2-40B4-BE49-F238E27FC236}">
                  <a16:creationId xmlns:a16="http://schemas.microsoft.com/office/drawing/2014/main" id="{726F0008-4175-000B-78AD-32C3D081C805}"/>
                </a:ext>
              </a:extLst>
            </p:cNvPr>
            <p:cNvSpPr/>
            <p:nvPr/>
          </p:nvSpPr>
          <p:spPr>
            <a:xfrm>
              <a:off x="1294184" y="-434975"/>
              <a:ext cx="304800" cy="304800"/>
            </a:xfrm>
            <a:prstGeom prst="ellipse">
              <a:avLst/>
            </a:prstGeom>
            <a:solidFill>
              <a:srgbClr val="E2F0D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椭圆 23">
              <a:extLst>
                <a:ext uri="{FF2B5EF4-FFF2-40B4-BE49-F238E27FC236}">
                  <a16:creationId xmlns:a16="http://schemas.microsoft.com/office/drawing/2014/main" id="{9FF094A9-F123-92CB-FCB7-9144C0E6C6CE}"/>
                </a:ext>
              </a:extLst>
            </p:cNvPr>
            <p:cNvSpPr/>
            <p:nvPr/>
          </p:nvSpPr>
          <p:spPr>
            <a:xfrm>
              <a:off x="1762868" y="-434975"/>
              <a:ext cx="304800" cy="304800"/>
            </a:xfrm>
            <a:prstGeom prst="ellipse">
              <a:avLst/>
            </a:prstGeom>
            <a:solidFill>
              <a:srgbClr val="FFEBB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椭圆 26">
              <a:extLst>
                <a:ext uri="{FF2B5EF4-FFF2-40B4-BE49-F238E27FC236}">
                  <a16:creationId xmlns:a16="http://schemas.microsoft.com/office/drawing/2014/main" id="{68A24DDC-58F5-5538-5E45-8EEA73B34EB9}"/>
                </a:ext>
              </a:extLst>
            </p:cNvPr>
            <p:cNvSpPr/>
            <p:nvPr/>
          </p:nvSpPr>
          <p:spPr>
            <a:xfrm>
              <a:off x="2231552" y="-434975"/>
              <a:ext cx="304800" cy="304800"/>
            </a:xfrm>
            <a:prstGeom prst="ellipse">
              <a:avLst/>
            </a:prstGeom>
            <a:solidFill>
              <a:srgbClr val="FEE8D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椭圆 27">
              <a:extLst>
                <a:ext uri="{FF2B5EF4-FFF2-40B4-BE49-F238E27FC236}">
                  <a16:creationId xmlns:a16="http://schemas.microsoft.com/office/drawing/2014/main" id="{C98739E5-0C52-5DCB-152F-79DAAB2D889A}"/>
                </a:ext>
              </a:extLst>
            </p:cNvPr>
            <p:cNvSpPr/>
            <p:nvPr/>
          </p:nvSpPr>
          <p:spPr>
            <a:xfrm>
              <a:off x="2700236" y="-434975"/>
              <a:ext cx="304800" cy="3048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椭圆 28">
              <a:extLst>
                <a:ext uri="{FF2B5EF4-FFF2-40B4-BE49-F238E27FC236}">
                  <a16:creationId xmlns:a16="http://schemas.microsoft.com/office/drawing/2014/main" id="{46380637-E66D-42A7-F24E-798B3A860E26}"/>
                </a:ext>
              </a:extLst>
            </p:cNvPr>
            <p:cNvSpPr/>
            <p:nvPr/>
          </p:nvSpPr>
          <p:spPr>
            <a:xfrm>
              <a:off x="3168918" y="-434975"/>
              <a:ext cx="304800" cy="3048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椭圆 30">
              <a:extLst>
                <a:ext uri="{FF2B5EF4-FFF2-40B4-BE49-F238E27FC236}">
                  <a16:creationId xmlns:a16="http://schemas.microsoft.com/office/drawing/2014/main" id="{CC107E31-4EE6-9F5A-F75F-763BFED17734}"/>
                </a:ext>
              </a:extLst>
            </p:cNvPr>
            <p:cNvSpPr/>
            <p:nvPr/>
          </p:nvSpPr>
          <p:spPr>
            <a:xfrm>
              <a:off x="1762868" y="-646809"/>
              <a:ext cx="304800" cy="304800"/>
            </a:xfrm>
            <a:prstGeom prst="ellipse">
              <a:avLst/>
            </a:prstGeom>
            <a:solidFill>
              <a:srgbClr val="BF9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椭圆 31">
              <a:extLst>
                <a:ext uri="{FF2B5EF4-FFF2-40B4-BE49-F238E27FC236}">
                  <a16:creationId xmlns:a16="http://schemas.microsoft.com/office/drawing/2014/main" id="{79140F66-3FDA-5B06-E011-DA23781B26C2}"/>
                </a:ext>
              </a:extLst>
            </p:cNvPr>
            <p:cNvSpPr/>
            <p:nvPr/>
          </p:nvSpPr>
          <p:spPr>
            <a:xfrm>
              <a:off x="2231552" y="-646809"/>
              <a:ext cx="304800" cy="304800"/>
            </a:xfrm>
            <a:prstGeom prst="ellipse">
              <a:avLst/>
            </a:prstGeom>
            <a:solidFill>
              <a:srgbClr val="BD642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椭圆 32">
              <a:extLst>
                <a:ext uri="{FF2B5EF4-FFF2-40B4-BE49-F238E27FC236}">
                  <a16:creationId xmlns:a16="http://schemas.microsoft.com/office/drawing/2014/main" id="{24C98F06-0063-BFA0-F844-E437971F9A39}"/>
                </a:ext>
              </a:extLst>
            </p:cNvPr>
            <p:cNvSpPr/>
            <p:nvPr/>
          </p:nvSpPr>
          <p:spPr>
            <a:xfrm>
              <a:off x="1294184" y="-646809"/>
              <a:ext cx="304800" cy="304800"/>
            </a:xfrm>
            <a:prstGeom prst="ellipse">
              <a:avLst/>
            </a:prstGeom>
            <a:solidFill>
              <a:srgbClr val="54823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0" name="组合 39">
            <a:extLst>
              <a:ext uri="{FF2B5EF4-FFF2-40B4-BE49-F238E27FC236}">
                <a16:creationId xmlns:a16="http://schemas.microsoft.com/office/drawing/2014/main" id="{F1B4A9C8-A03D-0C39-9DC5-E79E394A5AAA}"/>
              </a:ext>
            </a:extLst>
          </p:cNvPr>
          <p:cNvGrpSpPr/>
          <p:nvPr/>
        </p:nvGrpSpPr>
        <p:grpSpPr>
          <a:xfrm>
            <a:off x="2798599" y="1224246"/>
            <a:ext cx="463081" cy="463081"/>
            <a:chOff x="3404749" y="1118469"/>
            <a:chExt cx="463081" cy="463081"/>
          </a:xfrm>
        </p:grpSpPr>
        <p:sp>
          <p:nvSpPr>
            <p:cNvPr id="42" name="矩形: 圆角 41">
              <a:extLst>
                <a:ext uri="{FF2B5EF4-FFF2-40B4-BE49-F238E27FC236}">
                  <a16:creationId xmlns:a16="http://schemas.microsoft.com/office/drawing/2014/main" id="{CD513748-79FA-AEDB-9F8A-601C2288AC6C}"/>
                </a:ext>
              </a:extLst>
            </p:cNvPr>
            <p:cNvSpPr/>
            <p:nvPr/>
          </p:nvSpPr>
          <p:spPr>
            <a:xfrm>
              <a:off x="3404749" y="1118469"/>
              <a:ext cx="463081" cy="463081"/>
            </a:xfrm>
            <a:prstGeom prst="roundRect">
              <a:avLst/>
            </a:prstGeom>
            <a:solidFill>
              <a:srgbClr val="EAEAEA"/>
            </a:solidFill>
            <a:ln w="19050">
              <a:solidFill>
                <a:srgbClr val="6E6E9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44" name="图形 43">
              <a:extLst>
                <a:ext uri="{FF2B5EF4-FFF2-40B4-BE49-F238E27FC236}">
                  <a16:creationId xmlns:a16="http://schemas.microsoft.com/office/drawing/2014/main" id="{41A18F15-79BE-2608-D1FF-B09E1169AC2D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3454381" y="1154943"/>
              <a:ext cx="363818" cy="336868"/>
            </a:xfrm>
            <a:prstGeom prst="rect">
              <a:avLst/>
            </a:prstGeom>
          </p:spPr>
        </p:pic>
      </p:grpSp>
      <p:grpSp>
        <p:nvGrpSpPr>
          <p:cNvPr id="46" name="组合 45">
            <a:extLst>
              <a:ext uri="{FF2B5EF4-FFF2-40B4-BE49-F238E27FC236}">
                <a16:creationId xmlns:a16="http://schemas.microsoft.com/office/drawing/2014/main" id="{5C24D15E-F115-482E-6326-B0E584943E76}"/>
              </a:ext>
            </a:extLst>
          </p:cNvPr>
          <p:cNvGrpSpPr/>
          <p:nvPr/>
        </p:nvGrpSpPr>
        <p:grpSpPr>
          <a:xfrm>
            <a:off x="3182102" y="569748"/>
            <a:ext cx="463081" cy="463081"/>
            <a:chOff x="4918841" y="1118469"/>
            <a:chExt cx="463081" cy="463081"/>
          </a:xfrm>
        </p:grpSpPr>
        <p:sp>
          <p:nvSpPr>
            <p:cNvPr id="60" name="矩形: 圆角 59">
              <a:extLst>
                <a:ext uri="{FF2B5EF4-FFF2-40B4-BE49-F238E27FC236}">
                  <a16:creationId xmlns:a16="http://schemas.microsoft.com/office/drawing/2014/main" id="{463A7F8B-E1FC-1E4B-30C1-4091289AFED4}"/>
                </a:ext>
              </a:extLst>
            </p:cNvPr>
            <p:cNvSpPr/>
            <p:nvPr/>
          </p:nvSpPr>
          <p:spPr>
            <a:xfrm>
              <a:off x="4918841" y="1118469"/>
              <a:ext cx="463081" cy="463081"/>
            </a:xfrm>
            <a:prstGeom prst="roundRect">
              <a:avLst/>
            </a:prstGeom>
            <a:solidFill>
              <a:srgbClr val="EAEAEA"/>
            </a:solidFill>
            <a:ln w="19050">
              <a:solidFill>
                <a:srgbClr val="6E6E9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2" name="图形 61">
              <a:extLst>
                <a:ext uri="{FF2B5EF4-FFF2-40B4-BE49-F238E27FC236}">
                  <a16:creationId xmlns:a16="http://schemas.microsoft.com/office/drawing/2014/main" id="{2992A896-EA64-2ADE-BBCB-BACF1393CFB4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4981948" y="1181576"/>
              <a:ext cx="336868" cy="336868"/>
            </a:xfrm>
            <a:prstGeom prst="rect">
              <a:avLst/>
            </a:prstGeom>
          </p:spPr>
        </p:pic>
      </p:grpSp>
      <p:grpSp>
        <p:nvGrpSpPr>
          <p:cNvPr id="1034" name="组合 1033">
            <a:extLst>
              <a:ext uri="{FF2B5EF4-FFF2-40B4-BE49-F238E27FC236}">
                <a16:creationId xmlns:a16="http://schemas.microsoft.com/office/drawing/2014/main" id="{93CAB76E-A2E6-81A9-3603-61D71792D335}"/>
              </a:ext>
            </a:extLst>
          </p:cNvPr>
          <p:cNvGrpSpPr/>
          <p:nvPr/>
        </p:nvGrpSpPr>
        <p:grpSpPr>
          <a:xfrm>
            <a:off x="4010512" y="569748"/>
            <a:ext cx="463081" cy="463081"/>
            <a:chOff x="4918841" y="1118469"/>
            <a:chExt cx="463081" cy="463081"/>
          </a:xfrm>
        </p:grpSpPr>
        <p:sp>
          <p:nvSpPr>
            <p:cNvPr id="1035" name="矩形: 圆角 1034">
              <a:extLst>
                <a:ext uri="{FF2B5EF4-FFF2-40B4-BE49-F238E27FC236}">
                  <a16:creationId xmlns:a16="http://schemas.microsoft.com/office/drawing/2014/main" id="{94431E45-7158-D9A0-6675-843F9A7626E2}"/>
                </a:ext>
              </a:extLst>
            </p:cNvPr>
            <p:cNvSpPr/>
            <p:nvPr/>
          </p:nvSpPr>
          <p:spPr>
            <a:xfrm>
              <a:off x="4918841" y="1118469"/>
              <a:ext cx="463081" cy="463081"/>
            </a:xfrm>
            <a:prstGeom prst="roundRect">
              <a:avLst/>
            </a:prstGeom>
            <a:solidFill>
              <a:srgbClr val="EAEAEA"/>
            </a:solidFill>
            <a:ln w="19050">
              <a:solidFill>
                <a:srgbClr val="6E6E9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36" name="图形 1035">
              <a:extLst>
                <a:ext uri="{FF2B5EF4-FFF2-40B4-BE49-F238E27FC236}">
                  <a16:creationId xmlns:a16="http://schemas.microsoft.com/office/drawing/2014/main" id="{018B24FC-9058-5A90-0F96-BD3CDD28F0F0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4981948" y="1181576"/>
              <a:ext cx="336868" cy="336868"/>
            </a:xfrm>
            <a:prstGeom prst="rect">
              <a:avLst/>
            </a:prstGeom>
          </p:spPr>
        </p:pic>
      </p:grpSp>
      <p:grpSp>
        <p:nvGrpSpPr>
          <p:cNvPr id="1037" name="组合 1036">
            <a:extLst>
              <a:ext uri="{FF2B5EF4-FFF2-40B4-BE49-F238E27FC236}">
                <a16:creationId xmlns:a16="http://schemas.microsoft.com/office/drawing/2014/main" id="{B5AF0B89-EC86-8E6E-9402-4339A286830A}"/>
              </a:ext>
            </a:extLst>
          </p:cNvPr>
          <p:cNvGrpSpPr/>
          <p:nvPr/>
        </p:nvGrpSpPr>
        <p:grpSpPr>
          <a:xfrm>
            <a:off x="4838922" y="569748"/>
            <a:ext cx="463081" cy="463081"/>
            <a:chOff x="4918841" y="1118469"/>
            <a:chExt cx="463081" cy="463081"/>
          </a:xfrm>
        </p:grpSpPr>
        <p:sp>
          <p:nvSpPr>
            <p:cNvPr id="1038" name="矩形: 圆角 1037">
              <a:extLst>
                <a:ext uri="{FF2B5EF4-FFF2-40B4-BE49-F238E27FC236}">
                  <a16:creationId xmlns:a16="http://schemas.microsoft.com/office/drawing/2014/main" id="{9DDAA492-4585-11F0-0F52-1BAC693D28E1}"/>
                </a:ext>
              </a:extLst>
            </p:cNvPr>
            <p:cNvSpPr/>
            <p:nvPr/>
          </p:nvSpPr>
          <p:spPr>
            <a:xfrm>
              <a:off x="4918841" y="1118469"/>
              <a:ext cx="463081" cy="463081"/>
            </a:xfrm>
            <a:prstGeom prst="roundRect">
              <a:avLst/>
            </a:prstGeom>
            <a:solidFill>
              <a:srgbClr val="EAEAEA"/>
            </a:solidFill>
            <a:ln w="19050">
              <a:solidFill>
                <a:srgbClr val="6E6E9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39" name="图形 1038">
              <a:extLst>
                <a:ext uri="{FF2B5EF4-FFF2-40B4-BE49-F238E27FC236}">
                  <a16:creationId xmlns:a16="http://schemas.microsoft.com/office/drawing/2014/main" id="{B437168B-AA1E-25EC-D9F3-5CACBC347A64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4981948" y="1181576"/>
              <a:ext cx="336868" cy="336868"/>
            </a:xfrm>
            <a:prstGeom prst="rect">
              <a:avLst/>
            </a:prstGeom>
          </p:spPr>
        </p:pic>
      </p:grpSp>
      <p:grpSp>
        <p:nvGrpSpPr>
          <p:cNvPr id="1040" name="组合 1039">
            <a:extLst>
              <a:ext uri="{FF2B5EF4-FFF2-40B4-BE49-F238E27FC236}">
                <a16:creationId xmlns:a16="http://schemas.microsoft.com/office/drawing/2014/main" id="{FB024746-B878-2183-91C3-83FFF53922A9}"/>
              </a:ext>
            </a:extLst>
          </p:cNvPr>
          <p:cNvGrpSpPr/>
          <p:nvPr/>
        </p:nvGrpSpPr>
        <p:grpSpPr>
          <a:xfrm>
            <a:off x="3578512" y="1224246"/>
            <a:ext cx="463081" cy="463081"/>
            <a:chOff x="3404749" y="1118469"/>
            <a:chExt cx="463081" cy="463081"/>
          </a:xfrm>
        </p:grpSpPr>
        <p:sp>
          <p:nvSpPr>
            <p:cNvPr id="1041" name="矩形: 圆角 1040">
              <a:extLst>
                <a:ext uri="{FF2B5EF4-FFF2-40B4-BE49-F238E27FC236}">
                  <a16:creationId xmlns:a16="http://schemas.microsoft.com/office/drawing/2014/main" id="{000F2883-0F62-6A9E-E3A1-22E4C9DFCC30}"/>
                </a:ext>
              </a:extLst>
            </p:cNvPr>
            <p:cNvSpPr/>
            <p:nvPr/>
          </p:nvSpPr>
          <p:spPr>
            <a:xfrm>
              <a:off x="3404749" y="1118469"/>
              <a:ext cx="463081" cy="463081"/>
            </a:xfrm>
            <a:prstGeom prst="roundRect">
              <a:avLst/>
            </a:prstGeom>
            <a:solidFill>
              <a:srgbClr val="EAEAEA"/>
            </a:solidFill>
            <a:ln w="19050">
              <a:solidFill>
                <a:srgbClr val="6E6E9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42" name="图形 1041">
              <a:extLst>
                <a:ext uri="{FF2B5EF4-FFF2-40B4-BE49-F238E27FC236}">
                  <a16:creationId xmlns:a16="http://schemas.microsoft.com/office/drawing/2014/main" id="{8BCFD59E-93D3-2084-6AB0-C3DA73F97AFF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3454381" y="1154943"/>
              <a:ext cx="363818" cy="336868"/>
            </a:xfrm>
            <a:prstGeom prst="rect">
              <a:avLst/>
            </a:prstGeom>
          </p:spPr>
        </p:pic>
      </p:grpSp>
      <p:grpSp>
        <p:nvGrpSpPr>
          <p:cNvPr id="1043" name="组合 1042">
            <a:extLst>
              <a:ext uri="{FF2B5EF4-FFF2-40B4-BE49-F238E27FC236}">
                <a16:creationId xmlns:a16="http://schemas.microsoft.com/office/drawing/2014/main" id="{86737E13-F75E-F6AC-45A4-BCBB7205D738}"/>
              </a:ext>
            </a:extLst>
          </p:cNvPr>
          <p:cNvGrpSpPr/>
          <p:nvPr/>
        </p:nvGrpSpPr>
        <p:grpSpPr>
          <a:xfrm>
            <a:off x="4358425" y="1224246"/>
            <a:ext cx="463081" cy="463081"/>
            <a:chOff x="3404749" y="1118469"/>
            <a:chExt cx="463081" cy="463081"/>
          </a:xfrm>
        </p:grpSpPr>
        <p:sp>
          <p:nvSpPr>
            <p:cNvPr id="1044" name="矩形: 圆角 1043">
              <a:extLst>
                <a:ext uri="{FF2B5EF4-FFF2-40B4-BE49-F238E27FC236}">
                  <a16:creationId xmlns:a16="http://schemas.microsoft.com/office/drawing/2014/main" id="{4EC6F2F4-9BD9-DBF6-B4CC-B3CC20A9D5C9}"/>
                </a:ext>
              </a:extLst>
            </p:cNvPr>
            <p:cNvSpPr/>
            <p:nvPr/>
          </p:nvSpPr>
          <p:spPr>
            <a:xfrm>
              <a:off x="3404749" y="1118469"/>
              <a:ext cx="463081" cy="463081"/>
            </a:xfrm>
            <a:prstGeom prst="roundRect">
              <a:avLst/>
            </a:prstGeom>
            <a:solidFill>
              <a:srgbClr val="EAEAEA"/>
            </a:solidFill>
            <a:ln w="19050">
              <a:solidFill>
                <a:srgbClr val="6E6E9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45" name="图形 1044">
              <a:extLst>
                <a:ext uri="{FF2B5EF4-FFF2-40B4-BE49-F238E27FC236}">
                  <a16:creationId xmlns:a16="http://schemas.microsoft.com/office/drawing/2014/main" id="{9E0CE1A4-9E05-17FC-53AA-2C4F244060EA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3454381" y="1154943"/>
              <a:ext cx="363818" cy="336868"/>
            </a:xfrm>
            <a:prstGeom prst="rect">
              <a:avLst/>
            </a:prstGeom>
          </p:spPr>
        </p:pic>
      </p:grpSp>
      <p:grpSp>
        <p:nvGrpSpPr>
          <p:cNvPr id="1046" name="组合 1045">
            <a:extLst>
              <a:ext uri="{FF2B5EF4-FFF2-40B4-BE49-F238E27FC236}">
                <a16:creationId xmlns:a16="http://schemas.microsoft.com/office/drawing/2014/main" id="{74689656-78E5-FE4B-C5EE-B04CA3A29B0B}"/>
              </a:ext>
            </a:extLst>
          </p:cNvPr>
          <p:cNvGrpSpPr/>
          <p:nvPr/>
        </p:nvGrpSpPr>
        <p:grpSpPr>
          <a:xfrm>
            <a:off x="5138339" y="1224246"/>
            <a:ext cx="463081" cy="463081"/>
            <a:chOff x="3404749" y="1118469"/>
            <a:chExt cx="463081" cy="463081"/>
          </a:xfrm>
        </p:grpSpPr>
        <p:sp>
          <p:nvSpPr>
            <p:cNvPr id="1047" name="矩形: 圆角 1046">
              <a:extLst>
                <a:ext uri="{FF2B5EF4-FFF2-40B4-BE49-F238E27FC236}">
                  <a16:creationId xmlns:a16="http://schemas.microsoft.com/office/drawing/2014/main" id="{30535593-D97D-D7B6-D9C3-B0B2FE427E94}"/>
                </a:ext>
              </a:extLst>
            </p:cNvPr>
            <p:cNvSpPr/>
            <p:nvPr/>
          </p:nvSpPr>
          <p:spPr>
            <a:xfrm>
              <a:off x="3404749" y="1118469"/>
              <a:ext cx="463081" cy="463081"/>
            </a:xfrm>
            <a:prstGeom prst="roundRect">
              <a:avLst/>
            </a:prstGeom>
            <a:solidFill>
              <a:srgbClr val="EAEAEA"/>
            </a:solidFill>
            <a:ln w="19050">
              <a:solidFill>
                <a:srgbClr val="6E6E9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48" name="图形 1047">
              <a:extLst>
                <a:ext uri="{FF2B5EF4-FFF2-40B4-BE49-F238E27FC236}">
                  <a16:creationId xmlns:a16="http://schemas.microsoft.com/office/drawing/2014/main" id="{21965327-F85B-0BC6-ACDB-07789E19F4A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3454381" y="1154943"/>
              <a:ext cx="363818" cy="336868"/>
            </a:xfrm>
            <a:prstGeom prst="rect">
              <a:avLst/>
            </a:prstGeom>
          </p:spPr>
        </p:pic>
      </p:grpSp>
      <p:sp>
        <p:nvSpPr>
          <p:cNvPr id="1049" name="矩形: 圆角 1048">
            <a:extLst>
              <a:ext uri="{FF2B5EF4-FFF2-40B4-BE49-F238E27FC236}">
                <a16:creationId xmlns:a16="http://schemas.microsoft.com/office/drawing/2014/main" id="{184BF6EE-6E84-E202-391E-D41862ACE2A7}"/>
              </a:ext>
            </a:extLst>
          </p:cNvPr>
          <p:cNvSpPr/>
          <p:nvPr/>
        </p:nvSpPr>
        <p:spPr>
          <a:xfrm>
            <a:off x="1813754" y="654216"/>
            <a:ext cx="792958" cy="358745"/>
          </a:xfrm>
          <a:prstGeom prst="roundRect">
            <a:avLst/>
          </a:prstGeom>
          <a:solidFill>
            <a:srgbClr val="EAEAEA"/>
          </a:solidFill>
          <a:ln w="19050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管理层</a:t>
            </a:r>
          </a:p>
        </p:txBody>
      </p:sp>
      <p:sp>
        <p:nvSpPr>
          <p:cNvPr id="1050" name="矩形: 圆角 1049">
            <a:extLst>
              <a:ext uri="{FF2B5EF4-FFF2-40B4-BE49-F238E27FC236}">
                <a16:creationId xmlns:a16="http://schemas.microsoft.com/office/drawing/2014/main" id="{682EE3E4-6A26-2D91-35E2-1482F2FEE589}"/>
              </a:ext>
            </a:extLst>
          </p:cNvPr>
          <p:cNvSpPr/>
          <p:nvPr/>
        </p:nvSpPr>
        <p:spPr>
          <a:xfrm>
            <a:off x="1813754" y="1230026"/>
            <a:ext cx="792958" cy="358745"/>
          </a:xfrm>
          <a:prstGeom prst="roundRect">
            <a:avLst/>
          </a:prstGeom>
          <a:solidFill>
            <a:srgbClr val="EAEAEA"/>
          </a:solidFill>
          <a:ln w="19050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监控层</a:t>
            </a:r>
          </a:p>
        </p:txBody>
      </p:sp>
      <p:sp>
        <p:nvSpPr>
          <p:cNvPr id="1051" name="矩形: 圆角 1050">
            <a:extLst>
              <a:ext uri="{FF2B5EF4-FFF2-40B4-BE49-F238E27FC236}">
                <a16:creationId xmlns:a16="http://schemas.microsoft.com/office/drawing/2014/main" id="{86434370-1391-0C4D-4F5D-50722284BF80}"/>
              </a:ext>
            </a:extLst>
          </p:cNvPr>
          <p:cNvSpPr/>
          <p:nvPr/>
        </p:nvSpPr>
        <p:spPr>
          <a:xfrm>
            <a:off x="1813754" y="1799846"/>
            <a:ext cx="792958" cy="358745"/>
          </a:xfrm>
          <a:prstGeom prst="roundRect">
            <a:avLst/>
          </a:prstGeom>
          <a:solidFill>
            <a:srgbClr val="EAEAEA"/>
          </a:solidFill>
          <a:ln w="19050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控制层</a:t>
            </a:r>
          </a:p>
        </p:txBody>
      </p:sp>
      <p:sp>
        <p:nvSpPr>
          <p:cNvPr id="1054" name="文本框 1053">
            <a:extLst>
              <a:ext uri="{FF2B5EF4-FFF2-40B4-BE49-F238E27FC236}">
                <a16:creationId xmlns:a16="http://schemas.microsoft.com/office/drawing/2014/main" id="{968180B0-DCB1-D550-140C-47766ADBD306}"/>
              </a:ext>
            </a:extLst>
          </p:cNvPr>
          <p:cNvSpPr txBox="1"/>
          <p:nvPr/>
        </p:nvSpPr>
        <p:spPr>
          <a:xfrm>
            <a:off x="3485365" y="926322"/>
            <a:ext cx="445849" cy="153888"/>
          </a:xfrm>
          <a:prstGeom prst="rect">
            <a:avLst/>
          </a:prstGeom>
          <a:solidFill>
            <a:srgbClr val="FFFFFF">
              <a:alpha val="74902"/>
            </a:srgb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dist">
              <a:defRPr sz="400" b="1"/>
            </a:lvl1pPr>
          </a:lstStyle>
          <a:p>
            <a:pPr algn="ctr"/>
            <a:r>
              <a:rPr lang="zh-CN" altLang="en-US" dirty="0"/>
              <a:t>数据服务器</a:t>
            </a:r>
          </a:p>
        </p:txBody>
      </p:sp>
      <p:cxnSp>
        <p:nvCxnSpPr>
          <p:cNvPr id="1056" name="直接连接符 1055">
            <a:extLst>
              <a:ext uri="{FF2B5EF4-FFF2-40B4-BE49-F238E27FC236}">
                <a16:creationId xmlns:a16="http://schemas.microsoft.com/office/drawing/2014/main" id="{AB6E2218-DA3E-EFEA-98E5-AA0A8CF997FC}"/>
              </a:ext>
            </a:extLst>
          </p:cNvPr>
          <p:cNvCxnSpPr>
            <a:cxnSpLocks/>
          </p:cNvCxnSpPr>
          <p:nvPr/>
        </p:nvCxnSpPr>
        <p:spPr>
          <a:xfrm>
            <a:off x="2798599" y="1122914"/>
            <a:ext cx="2802821" cy="0"/>
          </a:xfrm>
          <a:prstGeom prst="line">
            <a:avLst/>
          </a:prstGeom>
          <a:ln w="19050">
            <a:solidFill>
              <a:srgbClr val="6E6E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0" name="直接连接符 1059">
            <a:extLst>
              <a:ext uri="{FF2B5EF4-FFF2-40B4-BE49-F238E27FC236}">
                <a16:creationId xmlns:a16="http://schemas.microsoft.com/office/drawing/2014/main" id="{0779D720-8F4E-5E6B-9F32-D6000CDFDA1E}"/>
              </a:ext>
            </a:extLst>
          </p:cNvPr>
          <p:cNvCxnSpPr>
            <a:cxnSpLocks/>
          </p:cNvCxnSpPr>
          <p:nvPr/>
        </p:nvCxnSpPr>
        <p:spPr>
          <a:xfrm>
            <a:off x="2798599" y="1815009"/>
            <a:ext cx="2802821" cy="0"/>
          </a:xfrm>
          <a:prstGeom prst="line">
            <a:avLst/>
          </a:prstGeom>
          <a:ln w="19050">
            <a:solidFill>
              <a:srgbClr val="6E6E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1" name="直接连接符 1060">
            <a:extLst>
              <a:ext uri="{FF2B5EF4-FFF2-40B4-BE49-F238E27FC236}">
                <a16:creationId xmlns:a16="http://schemas.microsoft.com/office/drawing/2014/main" id="{9E377A5A-0CD5-F3A7-FDE8-B5F8E026556A}"/>
              </a:ext>
            </a:extLst>
          </p:cNvPr>
          <p:cNvCxnSpPr>
            <a:cxnSpLocks/>
            <a:endCxn id="42" idx="0"/>
          </p:cNvCxnSpPr>
          <p:nvPr/>
        </p:nvCxnSpPr>
        <p:spPr>
          <a:xfrm>
            <a:off x="3030140" y="1122914"/>
            <a:ext cx="0" cy="101332"/>
          </a:xfrm>
          <a:prstGeom prst="line">
            <a:avLst/>
          </a:prstGeom>
          <a:ln w="19050">
            <a:solidFill>
              <a:srgbClr val="6E6E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6" name="直接连接符 1065">
            <a:extLst>
              <a:ext uri="{FF2B5EF4-FFF2-40B4-BE49-F238E27FC236}">
                <a16:creationId xmlns:a16="http://schemas.microsoft.com/office/drawing/2014/main" id="{570E94C1-78A8-0D6C-3178-F7D96C6B00A3}"/>
              </a:ext>
            </a:extLst>
          </p:cNvPr>
          <p:cNvCxnSpPr>
            <a:cxnSpLocks/>
            <a:endCxn id="1041" idx="0"/>
          </p:cNvCxnSpPr>
          <p:nvPr/>
        </p:nvCxnSpPr>
        <p:spPr>
          <a:xfrm>
            <a:off x="3810052" y="1125096"/>
            <a:ext cx="1" cy="99150"/>
          </a:xfrm>
          <a:prstGeom prst="line">
            <a:avLst/>
          </a:prstGeom>
          <a:ln w="19050">
            <a:solidFill>
              <a:srgbClr val="6E6E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0" name="直接连接符 1069">
            <a:extLst>
              <a:ext uri="{FF2B5EF4-FFF2-40B4-BE49-F238E27FC236}">
                <a16:creationId xmlns:a16="http://schemas.microsoft.com/office/drawing/2014/main" id="{70CC5787-2621-B2C6-4FFD-65E7B4E04D2C}"/>
              </a:ext>
            </a:extLst>
          </p:cNvPr>
          <p:cNvCxnSpPr>
            <a:cxnSpLocks/>
            <a:endCxn id="1044" idx="0"/>
          </p:cNvCxnSpPr>
          <p:nvPr/>
        </p:nvCxnSpPr>
        <p:spPr>
          <a:xfrm>
            <a:off x="4589966" y="1121858"/>
            <a:ext cx="0" cy="102388"/>
          </a:xfrm>
          <a:prstGeom prst="line">
            <a:avLst/>
          </a:prstGeom>
          <a:ln w="19050">
            <a:solidFill>
              <a:srgbClr val="6E6E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3" name="直接连接符 1072">
            <a:extLst>
              <a:ext uri="{FF2B5EF4-FFF2-40B4-BE49-F238E27FC236}">
                <a16:creationId xmlns:a16="http://schemas.microsoft.com/office/drawing/2014/main" id="{4AEF28E4-EDBC-2BB8-EA64-0377AB5D0C49}"/>
              </a:ext>
            </a:extLst>
          </p:cNvPr>
          <p:cNvCxnSpPr>
            <a:cxnSpLocks/>
            <a:endCxn id="1047" idx="0"/>
          </p:cNvCxnSpPr>
          <p:nvPr/>
        </p:nvCxnSpPr>
        <p:spPr>
          <a:xfrm>
            <a:off x="5367723" y="1121858"/>
            <a:ext cx="2157" cy="102388"/>
          </a:xfrm>
          <a:prstGeom prst="line">
            <a:avLst/>
          </a:prstGeom>
          <a:ln w="19050">
            <a:solidFill>
              <a:srgbClr val="6E6E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6" name="直接连接符 1075">
            <a:extLst>
              <a:ext uri="{FF2B5EF4-FFF2-40B4-BE49-F238E27FC236}">
                <a16:creationId xmlns:a16="http://schemas.microsoft.com/office/drawing/2014/main" id="{EEAEB36E-D0F2-298A-2FCC-53D8E4ECC14A}"/>
              </a:ext>
            </a:extLst>
          </p:cNvPr>
          <p:cNvCxnSpPr>
            <a:cxnSpLocks/>
            <a:stCxn id="42" idx="2"/>
          </p:cNvCxnSpPr>
          <p:nvPr/>
        </p:nvCxnSpPr>
        <p:spPr>
          <a:xfrm>
            <a:off x="3030140" y="1687327"/>
            <a:ext cx="0" cy="127682"/>
          </a:xfrm>
          <a:prstGeom prst="line">
            <a:avLst/>
          </a:prstGeom>
          <a:ln w="19050">
            <a:solidFill>
              <a:srgbClr val="6E6E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7" name="直接连接符 1076">
            <a:extLst>
              <a:ext uri="{FF2B5EF4-FFF2-40B4-BE49-F238E27FC236}">
                <a16:creationId xmlns:a16="http://schemas.microsoft.com/office/drawing/2014/main" id="{77F2FCB0-DE06-2AEC-B143-C682D470746B}"/>
              </a:ext>
            </a:extLst>
          </p:cNvPr>
          <p:cNvCxnSpPr>
            <a:cxnSpLocks/>
            <a:stCxn id="1041" idx="2"/>
          </p:cNvCxnSpPr>
          <p:nvPr/>
        </p:nvCxnSpPr>
        <p:spPr>
          <a:xfrm>
            <a:off x="3810053" y="1687327"/>
            <a:ext cx="0" cy="129865"/>
          </a:xfrm>
          <a:prstGeom prst="line">
            <a:avLst/>
          </a:prstGeom>
          <a:ln w="19050">
            <a:solidFill>
              <a:srgbClr val="6E6E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8" name="直接连接符 1077">
            <a:extLst>
              <a:ext uri="{FF2B5EF4-FFF2-40B4-BE49-F238E27FC236}">
                <a16:creationId xmlns:a16="http://schemas.microsoft.com/office/drawing/2014/main" id="{EE8E99FF-30EB-1463-0942-C0BA7F85525E}"/>
              </a:ext>
            </a:extLst>
          </p:cNvPr>
          <p:cNvCxnSpPr>
            <a:cxnSpLocks/>
          </p:cNvCxnSpPr>
          <p:nvPr/>
        </p:nvCxnSpPr>
        <p:spPr>
          <a:xfrm>
            <a:off x="4597317" y="1698514"/>
            <a:ext cx="0" cy="110265"/>
          </a:xfrm>
          <a:prstGeom prst="line">
            <a:avLst/>
          </a:prstGeom>
          <a:ln w="19050">
            <a:solidFill>
              <a:srgbClr val="6E6E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9" name="直接连接符 1078">
            <a:extLst>
              <a:ext uri="{FF2B5EF4-FFF2-40B4-BE49-F238E27FC236}">
                <a16:creationId xmlns:a16="http://schemas.microsoft.com/office/drawing/2014/main" id="{19348C10-2189-03E2-E80C-09A1B52A215C}"/>
              </a:ext>
            </a:extLst>
          </p:cNvPr>
          <p:cNvCxnSpPr>
            <a:cxnSpLocks/>
            <a:stCxn id="1047" idx="2"/>
          </p:cNvCxnSpPr>
          <p:nvPr/>
        </p:nvCxnSpPr>
        <p:spPr>
          <a:xfrm>
            <a:off x="5369880" y="1687327"/>
            <a:ext cx="0" cy="133913"/>
          </a:xfrm>
          <a:prstGeom prst="line">
            <a:avLst/>
          </a:prstGeom>
          <a:ln w="19050">
            <a:solidFill>
              <a:srgbClr val="6E6E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8" name="直接连接符 1087">
            <a:extLst>
              <a:ext uri="{FF2B5EF4-FFF2-40B4-BE49-F238E27FC236}">
                <a16:creationId xmlns:a16="http://schemas.microsoft.com/office/drawing/2014/main" id="{2189F714-D2FB-D8F5-41B7-4997999AEF61}"/>
              </a:ext>
            </a:extLst>
          </p:cNvPr>
          <p:cNvCxnSpPr>
            <a:cxnSpLocks/>
            <a:stCxn id="60" idx="2"/>
          </p:cNvCxnSpPr>
          <p:nvPr/>
        </p:nvCxnSpPr>
        <p:spPr>
          <a:xfrm>
            <a:off x="3413643" y="1032829"/>
            <a:ext cx="0" cy="89029"/>
          </a:xfrm>
          <a:prstGeom prst="line">
            <a:avLst/>
          </a:prstGeom>
          <a:ln w="19050">
            <a:solidFill>
              <a:srgbClr val="6E6E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2" name="直接连接符 1091">
            <a:extLst>
              <a:ext uri="{FF2B5EF4-FFF2-40B4-BE49-F238E27FC236}">
                <a16:creationId xmlns:a16="http://schemas.microsoft.com/office/drawing/2014/main" id="{74A80430-CF8E-302B-4AD0-2108287A251B}"/>
              </a:ext>
            </a:extLst>
          </p:cNvPr>
          <p:cNvCxnSpPr>
            <a:cxnSpLocks/>
            <a:stCxn id="1035" idx="2"/>
          </p:cNvCxnSpPr>
          <p:nvPr/>
        </p:nvCxnSpPr>
        <p:spPr>
          <a:xfrm flipH="1">
            <a:off x="4241704" y="1032829"/>
            <a:ext cx="349" cy="96237"/>
          </a:xfrm>
          <a:prstGeom prst="line">
            <a:avLst/>
          </a:prstGeom>
          <a:ln w="19050">
            <a:solidFill>
              <a:srgbClr val="6E6E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7" name="直接连接符 1096">
            <a:extLst>
              <a:ext uri="{FF2B5EF4-FFF2-40B4-BE49-F238E27FC236}">
                <a16:creationId xmlns:a16="http://schemas.microsoft.com/office/drawing/2014/main" id="{A4D448B0-3F13-A2A9-C69B-77A13652E19B}"/>
              </a:ext>
            </a:extLst>
          </p:cNvPr>
          <p:cNvCxnSpPr>
            <a:cxnSpLocks/>
          </p:cNvCxnSpPr>
          <p:nvPr/>
        </p:nvCxnSpPr>
        <p:spPr>
          <a:xfrm>
            <a:off x="5076636" y="1030327"/>
            <a:ext cx="0" cy="83405"/>
          </a:xfrm>
          <a:prstGeom prst="line">
            <a:avLst/>
          </a:prstGeom>
          <a:ln w="19050">
            <a:solidFill>
              <a:srgbClr val="6E6E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1" name="文本框 1120">
            <a:extLst>
              <a:ext uri="{FF2B5EF4-FFF2-40B4-BE49-F238E27FC236}">
                <a16:creationId xmlns:a16="http://schemas.microsoft.com/office/drawing/2014/main" id="{772DDFBA-2A58-057A-2FB9-19BF57577D86}"/>
              </a:ext>
            </a:extLst>
          </p:cNvPr>
          <p:cNvSpPr txBox="1"/>
          <p:nvPr/>
        </p:nvSpPr>
        <p:spPr>
          <a:xfrm>
            <a:off x="4284074" y="926388"/>
            <a:ext cx="448022" cy="153887"/>
          </a:xfrm>
          <a:prstGeom prst="rect">
            <a:avLst/>
          </a:prstGeom>
          <a:solidFill>
            <a:srgbClr val="FFFFFF">
              <a:alpha val="74902"/>
            </a:srgbClr>
          </a:solidFill>
        </p:spPr>
        <p:txBody>
          <a:bodyPr wrap="square" rtlCol="0">
            <a:spAutoFit/>
          </a:bodyPr>
          <a:lstStyle/>
          <a:p>
            <a:pPr algn="dist"/>
            <a:r>
              <a:rPr lang="en-US" altLang="zh-CN" sz="400" b="1" dirty="0"/>
              <a:t>ERP</a:t>
            </a:r>
            <a:r>
              <a:rPr lang="zh-CN" altLang="en-US" sz="400" b="1" dirty="0"/>
              <a:t>服务器</a:t>
            </a:r>
          </a:p>
        </p:txBody>
      </p:sp>
      <p:sp>
        <p:nvSpPr>
          <p:cNvPr id="1122" name="文本框 1121">
            <a:extLst>
              <a:ext uri="{FF2B5EF4-FFF2-40B4-BE49-F238E27FC236}">
                <a16:creationId xmlns:a16="http://schemas.microsoft.com/office/drawing/2014/main" id="{D643D428-B6BD-FC4F-EFEA-F1393098287F}"/>
              </a:ext>
            </a:extLst>
          </p:cNvPr>
          <p:cNvSpPr txBox="1"/>
          <p:nvPr/>
        </p:nvSpPr>
        <p:spPr>
          <a:xfrm>
            <a:off x="5130889" y="929730"/>
            <a:ext cx="459381" cy="153888"/>
          </a:xfrm>
          <a:prstGeom prst="rect">
            <a:avLst/>
          </a:prstGeom>
          <a:solidFill>
            <a:srgbClr val="FFFFFF">
              <a:alpha val="74902"/>
            </a:srgb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dist">
              <a:defRPr sz="400" b="1"/>
            </a:lvl1pPr>
          </a:lstStyle>
          <a:p>
            <a:pPr algn="ctr"/>
            <a:r>
              <a:rPr lang="en-US" altLang="zh-CN" dirty="0"/>
              <a:t>Web</a:t>
            </a:r>
            <a:r>
              <a:rPr lang="zh-CN" altLang="en-US" dirty="0"/>
              <a:t>服务器</a:t>
            </a:r>
          </a:p>
        </p:txBody>
      </p:sp>
      <p:grpSp>
        <p:nvGrpSpPr>
          <p:cNvPr id="1130" name="组合 1129">
            <a:extLst>
              <a:ext uri="{FF2B5EF4-FFF2-40B4-BE49-F238E27FC236}">
                <a16:creationId xmlns:a16="http://schemas.microsoft.com/office/drawing/2014/main" id="{CA8C6B1F-0B32-A689-B761-F347C8CBD170}"/>
              </a:ext>
            </a:extLst>
          </p:cNvPr>
          <p:cNvGrpSpPr/>
          <p:nvPr/>
        </p:nvGrpSpPr>
        <p:grpSpPr>
          <a:xfrm>
            <a:off x="2862144" y="1883092"/>
            <a:ext cx="1166360" cy="386902"/>
            <a:chOff x="2912419" y="1898021"/>
            <a:chExt cx="1166360" cy="386902"/>
          </a:xfrm>
        </p:grpSpPr>
        <p:sp>
          <p:nvSpPr>
            <p:cNvPr id="1123" name="矩形: 圆角 1122">
              <a:extLst>
                <a:ext uri="{FF2B5EF4-FFF2-40B4-BE49-F238E27FC236}">
                  <a16:creationId xmlns:a16="http://schemas.microsoft.com/office/drawing/2014/main" id="{62837C1A-B258-DF54-92E9-40CFA41E99B8}"/>
                </a:ext>
              </a:extLst>
            </p:cNvPr>
            <p:cNvSpPr/>
            <p:nvPr/>
          </p:nvSpPr>
          <p:spPr>
            <a:xfrm>
              <a:off x="3171671" y="1898021"/>
              <a:ext cx="647856" cy="177460"/>
            </a:xfrm>
            <a:prstGeom prst="roundRect">
              <a:avLst/>
            </a:prstGeom>
            <a:solidFill>
              <a:srgbClr val="EAEAEA"/>
            </a:solidFill>
            <a:ln w="19050">
              <a:solidFill>
                <a:srgbClr val="6E6E9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7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通信接口</a:t>
              </a:r>
            </a:p>
          </p:txBody>
        </p:sp>
        <p:grpSp>
          <p:nvGrpSpPr>
            <p:cNvPr id="1129" name="组合 1128">
              <a:extLst>
                <a:ext uri="{FF2B5EF4-FFF2-40B4-BE49-F238E27FC236}">
                  <a16:creationId xmlns:a16="http://schemas.microsoft.com/office/drawing/2014/main" id="{EA21A675-8662-A6ED-6210-82D2592DCC6A}"/>
                </a:ext>
              </a:extLst>
            </p:cNvPr>
            <p:cNvGrpSpPr/>
            <p:nvPr/>
          </p:nvGrpSpPr>
          <p:grpSpPr>
            <a:xfrm>
              <a:off x="2912419" y="2107463"/>
              <a:ext cx="1166360" cy="177460"/>
              <a:chOff x="2912419" y="2107463"/>
              <a:chExt cx="1166360" cy="177460"/>
            </a:xfrm>
          </p:grpSpPr>
          <p:sp>
            <p:nvSpPr>
              <p:cNvPr id="1127" name="矩形: 圆角 1126">
                <a:extLst>
                  <a:ext uri="{FF2B5EF4-FFF2-40B4-BE49-F238E27FC236}">
                    <a16:creationId xmlns:a16="http://schemas.microsoft.com/office/drawing/2014/main" id="{17CEC769-375D-79C0-9F1D-667C27AF9B60}"/>
                  </a:ext>
                </a:extLst>
              </p:cNvPr>
              <p:cNvSpPr/>
              <p:nvPr/>
            </p:nvSpPr>
            <p:spPr>
              <a:xfrm>
                <a:off x="2912419" y="2107463"/>
                <a:ext cx="551701" cy="177460"/>
              </a:xfrm>
              <a:prstGeom prst="roundRect">
                <a:avLst/>
              </a:prstGeom>
              <a:solidFill>
                <a:srgbClr val="EAEAEA"/>
              </a:solidFill>
              <a:ln w="19050">
                <a:solidFill>
                  <a:srgbClr val="6E6E96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6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控制单元</a:t>
                </a:r>
              </a:p>
            </p:txBody>
          </p:sp>
          <p:sp>
            <p:nvSpPr>
              <p:cNvPr id="1128" name="矩形: 圆角 1127">
                <a:extLst>
                  <a:ext uri="{FF2B5EF4-FFF2-40B4-BE49-F238E27FC236}">
                    <a16:creationId xmlns:a16="http://schemas.microsoft.com/office/drawing/2014/main" id="{2343F9C9-CFB5-9416-8A5D-F573027C1433}"/>
                  </a:ext>
                </a:extLst>
              </p:cNvPr>
              <p:cNvSpPr/>
              <p:nvPr/>
            </p:nvSpPr>
            <p:spPr>
              <a:xfrm>
                <a:off x="3527078" y="2107463"/>
                <a:ext cx="551701" cy="177460"/>
              </a:xfrm>
              <a:prstGeom prst="roundRect">
                <a:avLst/>
              </a:prstGeom>
              <a:solidFill>
                <a:srgbClr val="EAEAEA"/>
              </a:solidFill>
              <a:ln w="19050">
                <a:solidFill>
                  <a:srgbClr val="6E6E96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6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控制单元</a:t>
                </a:r>
              </a:p>
            </p:txBody>
          </p:sp>
        </p:grpSp>
      </p:grpSp>
      <p:grpSp>
        <p:nvGrpSpPr>
          <p:cNvPr id="1141" name="组合 1140">
            <a:extLst>
              <a:ext uri="{FF2B5EF4-FFF2-40B4-BE49-F238E27FC236}">
                <a16:creationId xmlns:a16="http://schemas.microsoft.com/office/drawing/2014/main" id="{24440FB3-D6B8-9AB9-C9FE-8463E825446B}"/>
              </a:ext>
            </a:extLst>
          </p:cNvPr>
          <p:cNvGrpSpPr/>
          <p:nvPr/>
        </p:nvGrpSpPr>
        <p:grpSpPr>
          <a:xfrm>
            <a:off x="4292028" y="1883092"/>
            <a:ext cx="1335727" cy="386902"/>
            <a:chOff x="2844491" y="1898021"/>
            <a:chExt cx="1335727" cy="386902"/>
          </a:xfrm>
        </p:grpSpPr>
        <p:sp>
          <p:nvSpPr>
            <p:cNvPr id="1142" name="矩形: 圆角 1141">
              <a:extLst>
                <a:ext uri="{FF2B5EF4-FFF2-40B4-BE49-F238E27FC236}">
                  <a16:creationId xmlns:a16="http://schemas.microsoft.com/office/drawing/2014/main" id="{A61BA5DC-DDF3-AA51-F592-9D5520FF7F01}"/>
                </a:ext>
              </a:extLst>
            </p:cNvPr>
            <p:cNvSpPr/>
            <p:nvPr/>
          </p:nvSpPr>
          <p:spPr>
            <a:xfrm>
              <a:off x="3171671" y="1898021"/>
              <a:ext cx="647856" cy="177460"/>
            </a:xfrm>
            <a:prstGeom prst="roundRect">
              <a:avLst/>
            </a:prstGeom>
            <a:solidFill>
              <a:srgbClr val="EAEAEA"/>
            </a:solidFill>
            <a:ln w="19050">
              <a:solidFill>
                <a:srgbClr val="6E6E9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7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通信接口</a:t>
              </a:r>
            </a:p>
          </p:txBody>
        </p:sp>
        <p:grpSp>
          <p:nvGrpSpPr>
            <p:cNvPr id="1143" name="组合 1142">
              <a:extLst>
                <a:ext uri="{FF2B5EF4-FFF2-40B4-BE49-F238E27FC236}">
                  <a16:creationId xmlns:a16="http://schemas.microsoft.com/office/drawing/2014/main" id="{090E97D8-A068-6D1E-5646-464B81FF1C4B}"/>
                </a:ext>
              </a:extLst>
            </p:cNvPr>
            <p:cNvGrpSpPr/>
            <p:nvPr/>
          </p:nvGrpSpPr>
          <p:grpSpPr>
            <a:xfrm>
              <a:off x="2844491" y="2107463"/>
              <a:ext cx="1335727" cy="177460"/>
              <a:chOff x="2844491" y="2107463"/>
              <a:chExt cx="1335727" cy="177460"/>
            </a:xfrm>
          </p:grpSpPr>
          <p:sp>
            <p:nvSpPr>
              <p:cNvPr id="1144" name="矩形: 圆角 1143">
                <a:extLst>
                  <a:ext uri="{FF2B5EF4-FFF2-40B4-BE49-F238E27FC236}">
                    <a16:creationId xmlns:a16="http://schemas.microsoft.com/office/drawing/2014/main" id="{F3C63421-725E-7BD2-73E1-96A783FDA638}"/>
                  </a:ext>
                </a:extLst>
              </p:cNvPr>
              <p:cNvSpPr/>
              <p:nvPr/>
            </p:nvSpPr>
            <p:spPr>
              <a:xfrm>
                <a:off x="2844491" y="2107463"/>
                <a:ext cx="353582" cy="177460"/>
              </a:xfrm>
              <a:prstGeom prst="roundRect">
                <a:avLst/>
              </a:prstGeom>
              <a:solidFill>
                <a:srgbClr val="EAEAEA"/>
              </a:solidFill>
              <a:ln w="19050">
                <a:solidFill>
                  <a:srgbClr val="6E6E96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6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仪表 </a:t>
                </a:r>
              </a:p>
            </p:txBody>
          </p:sp>
          <p:sp>
            <p:nvSpPr>
              <p:cNvPr id="1145" name="矩形: 圆角 1144">
                <a:extLst>
                  <a:ext uri="{FF2B5EF4-FFF2-40B4-BE49-F238E27FC236}">
                    <a16:creationId xmlns:a16="http://schemas.microsoft.com/office/drawing/2014/main" id="{7C9F151E-B258-43C0-E55D-29510B7113D3}"/>
                  </a:ext>
                </a:extLst>
              </p:cNvPr>
              <p:cNvSpPr/>
              <p:nvPr/>
            </p:nvSpPr>
            <p:spPr>
              <a:xfrm>
                <a:off x="3240162" y="2107463"/>
                <a:ext cx="471272" cy="177460"/>
              </a:xfrm>
              <a:prstGeom prst="roundRect">
                <a:avLst/>
              </a:prstGeom>
              <a:solidFill>
                <a:srgbClr val="EAEAEA"/>
              </a:solidFill>
              <a:ln w="19050">
                <a:solidFill>
                  <a:srgbClr val="6E6E96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6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传感器</a:t>
                </a:r>
              </a:p>
            </p:txBody>
          </p:sp>
          <p:sp>
            <p:nvSpPr>
              <p:cNvPr id="21" name="矩形: 圆角 20">
                <a:extLst>
                  <a:ext uri="{FF2B5EF4-FFF2-40B4-BE49-F238E27FC236}">
                    <a16:creationId xmlns:a16="http://schemas.microsoft.com/office/drawing/2014/main" id="{067A788A-E63D-50D5-AAAC-633AEE66498E}"/>
                  </a:ext>
                </a:extLst>
              </p:cNvPr>
              <p:cNvSpPr/>
              <p:nvPr/>
            </p:nvSpPr>
            <p:spPr>
              <a:xfrm>
                <a:off x="3746331" y="2107463"/>
                <a:ext cx="433887" cy="177460"/>
              </a:xfrm>
              <a:prstGeom prst="roundRect">
                <a:avLst/>
              </a:prstGeom>
              <a:solidFill>
                <a:srgbClr val="EAEAEA"/>
              </a:solidFill>
              <a:ln w="19050">
                <a:solidFill>
                  <a:srgbClr val="6E6E96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6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执行器</a:t>
                </a:r>
              </a:p>
            </p:txBody>
          </p:sp>
        </p:grpSp>
      </p:grpSp>
      <p:cxnSp>
        <p:nvCxnSpPr>
          <p:cNvPr id="1151" name="直接连接符 1150">
            <a:extLst>
              <a:ext uri="{FF2B5EF4-FFF2-40B4-BE49-F238E27FC236}">
                <a16:creationId xmlns:a16="http://schemas.microsoft.com/office/drawing/2014/main" id="{2A4C3157-16C8-9992-7918-89C5129F22F5}"/>
              </a:ext>
            </a:extLst>
          </p:cNvPr>
          <p:cNvCxnSpPr>
            <a:cxnSpLocks/>
            <a:stCxn id="1123" idx="0"/>
          </p:cNvCxnSpPr>
          <p:nvPr/>
        </p:nvCxnSpPr>
        <p:spPr>
          <a:xfrm flipV="1">
            <a:off x="3445324" y="1808779"/>
            <a:ext cx="0" cy="74313"/>
          </a:xfrm>
          <a:prstGeom prst="line">
            <a:avLst/>
          </a:prstGeom>
          <a:ln w="19050">
            <a:solidFill>
              <a:srgbClr val="6E6E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5" name="直接连接符 1154">
            <a:extLst>
              <a:ext uri="{FF2B5EF4-FFF2-40B4-BE49-F238E27FC236}">
                <a16:creationId xmlns:a16="http://schemas.microsoft.com/office/drawing/2014/main" id="{29664D55-2671-2B61-0B86-4D58EF9BB4DE}"/>
              </a:ext>
            </a:extLst>
          </p:cNvPr>
          <p:cNvCxnSpPr>
            <a:cxnSpLocks/>
            <a:stCxn id="1142" idx="0"/>
          </p:cNvCxnSpPr>
          <p:nvPr/>
        </p:nvCxnSpPr>
        <p:spPr>
          <a:xfrm flipV="1">
            <a:off x="4943136" y="1815009"/>
            <a:ext cx="0" cy="68083"/>
          </a:xfrm>
          <a:prstGeom prst="line">
            <a:avLst/>
          </a:prstGeom>
          <a:ln w="19050">
            <a:solidFill>
              <a:srgbClr val="6E6E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8" name="文本框 1157">
            <a:extLst>
              <a:ext uri="{FF2B5EF4-FFF2-40B4-BE49-F238E27FC236}">
                <a16:creationId xmlns:a16="http://schemas.microsoft.com/office/drawing/2014/main" id="{A7794FB1-1BFD-AB5C-BB0D-59BC2783B3BF}"/>
              </a:ext>
            </a:extLst>
          </p:cNvPr>
          <p:cNvSpPr txBox="1"/>
          <p:nvPr/>
        </p:nvSpPr>
        <p:spPr>
          <a:xfrm>
            <a:off x="1708159" y="985049"/>
            <a:ext cx="994892" cy="1846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dist">
              <a:defRPr sz="400" b="1"/>
            </a:lvl1pPr>
          </a:lstStyle>
          <a:p>
            <a:pPr algn="ctr"/>
            <a:r>
              <a:rPr lang="zh-CN" altLang="en-US" sz="600" dirty="0">
                <a:solidFill>
                  <a:schemeClr val="bg1">
                    <a:lumMod val="65000"/>
                  </a:schemeClr>
                </a:solidFill>
              </a:rPr>
              <a:t>生产过程的计划和管理</a:t>
            </a:r>
          </a:p>
        </p:txBody>
      </p:sp>
      <p:sp>
        <p:nvSpPr>
          <p:cNvPr id="1159" name="文本框 1158">
            <a:extLst>
              <a:ext uri="{FF2B5EF4-FFF2-40B4-BE49-F238E27FC236}">
                <a16:creationId xmlns:a16="http://schemas.microsoft.com/office/drawing/2014/main" id="{6FEA6F58-69FA-5851-0AF0-F8C96635CC34}"/>
              </a:ext>
            </a:extLst>
          </p:cNvPr>
          <p:cNvSpPr txBox="1"/>
          <p:nvPr/>
        </p:nvSpPr>
        <p:spPr>
          <a:xfrm>
            <a:off x="1714156" y="1560653"/>
            <a:ext cx="994892" cy="1846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dist">
              <a:defRPr sz="400" b="1"/>
            </a:lvl1pPr>
          </a:lstStyle>
          <a:p>
            <a:pPr algn="ctr"/>
            <a:r>
              <a:rPr lang="zh-CN" altLang="en-US" sz="600" dirty="0">
                <a:solidFill>
                  <a:schemeClr val="bg1">
                    <a:lumMod val="65000"/>
                  </a:schemeClr>
                </a:solidFill>
              </a:rPr>
              <a:t>任务部署、监视、调整</a:t>
            </a:r>
          </a:p>
        </p:txBody>
      </p:sp>
      <p:sp>
        <p:nvSpPr>
          <p:cNvPr id="1163" name="文本框 1162">
            <a:extLst>
              <a:ext uri="{FF2B5EF4-FFF2-40B4-BE49-F238E27FC236}">
                <a16:creationId xmlns:a16="http://schemas.microsoft.com/office/drawing/2014/main" id="{9BB8E7E0-5911-7722-B977-2B2F4042C954}"/>
              </a:ext>
            </a:extLst>
          </p:cNvPr>
          <p:cNvSpPr txBox="1"/>
          <p:nvPr/>
        </p:nvSpPr>
        <p:spPr>
          <a:xfrm>
            <a:off x="1714156" y="2131566"/>
            <a:ext cx="994892" cy="1846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dist">
              <a:defRPr sz="400" b="1"/>
            </a:lvl1pPr>
          </a:lstStyle>
          <a:p>
            <a:pPr algn="ctr"/>
            <a:r>
              <a:rPr lang="zh-CN" altLang="en-US" sz="600" dirty="0">
                <a:solidFill>
                  <a:schemeClr val="bg1">
                    <a:lumMod val="65000"/>
                  </a:schemeClr>
                </a:solidFill>
              </a:rPr>
              <a:t>连接工业互联网与现场</a:t>
            </a:r>
          </a:p>
        </p:txBody>
      </p:sp>
      <p:sp>
        <p:nvSpPr>
          <p:cNvPr id="1164" name="object 21">
            <a:extLst>
              <a:ext uri="{FF2B5EF4-FFF2-40B4-BE49-F238E27FC236}">
                <a16:creationId xmlns:a16="http://schemas.microsoft.com/office/drawing/2014/main" id="{8C9FD769-ED92-26D8-A94D-8B4C06D3DBE6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xfrm>
            <a:off x="5400889" y="3154348"/>
            <a:ext cx="311101" cy="83997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39370">
              <a:lnSpc>
                <a:spcPct val="100000"/>
              </a:lnSpc>
              <a:spcBef>
                <a:spcPts val="55"/>
              </a:spcBef>
            </a:pPr>
            <a:fld id="{81D60167-4931-47E6-BA6A-407CBD079E47}" type="slidenum">
              <a:rPr dirty="0"/>
              <a:t>22</a:t>
            </a:fld>
            <a:r>
              <a:rPr spc="-10" dirty="0"/>
              <a:t> </a:t>
            </a:r>
            <a:r>
              <a:rPr dirty="0"/>
              <a:t>/</a:t>
            </a:r>
            <a:r>
              <a:rPr spc="-5" dirty="0"/>
              <a:t> </a:t>
            </a:r>
            <a:r>
              <a:rPr lang="en-US" spc="-25" dirty="0"/>
              <a:t>30</a:t>
            </a:r>
            <a:endParaRPr spc="-25" dirty="0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96B6897A-6CB3-DD41-5AC3-54489983CC49}"/>
              </a:ext>
            </a:extLst>
          </p:cNvPr>
          <p:cNvSpPr txBox="1"/>
          <p:nvPr/>
        </p:nvSpPr>
        <p:spPr>
          <a:xfrm>
            <a:off x="3061280" y="1594112"/>
            <a:ext cx="382310" cy="153888"/>
          </a:xfrm>
          <a:prstGeom prst="rect">
            <a:avLst/>
          </a:prstGeom>
          <a:solidFill>
            <a:srgbClr val="FFFFFF">
              <a:alpha val="74902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" b="1" dirty="0"/>
              <a:t>操作站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F07C95E3-A9AA-765A-DBE5-E5539ABFE94C}"/>
              </a:ext>
            </a:extLst>
          </p:cNvPr>
          <p:cNvSpPr txBox="1"/>
          <p:nvPr/>
        </p:nvSpPr>
        <p:spPr>
          <a:xfrm>
            <a:off x="3901697" y="1594112"/>
            <a:ext cx="382310" cy="153888"/>
          </a:xfrm>
          <a:prstGeom prst="rect">
            <a:avLst/>
          </a:prstGeom>
          <a:solidFill>
            <a:srgbClr val="FFFFFF">
              <a:alpha val="74902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" b="1" dirty="0"/>
              <a:t>操作站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B5EF865C-7917-AEA8-7A2E-471E6FD47F97}"/>
              </a:ext>
            </a:extLst>
          </p:cNvPr>
          <p:cNvSpPr txBox="1"/>
          <p:nvPr/>
        </p:nvSpPr>
        <p:spPr>
          <a:xfrm>
            <a:off x="4646950" y="1594112"/>
            <a:ext cx="391610" cy="153888"/>
          </a:xfrm>
          <a:prstGeom prst="rect">
            <a:avLst/>
          </a:prstGeom>
          <a:solidFill>
            <a:srgbClr val="FFFFFF">
              <a:alpha val="74902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" b="1" dirty="0"/>
              <a:t>工程师站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4EA0C4AD-13D8-A71A-0ECD-2FB7FBC585CA}"/>
              </a:ext>
            </a:extLst>
          </p:cNvPr>
          <p:cNvSpPr txBox="1"/>
          <p:nvPr/>
        </p:nvSpPr>
        <p:spPr>
          <a:xfrm>
            <a:off x="5384581" y="1486037"/>
            <a:ext cx="289794" cy="276999"/>
          </a:xfrm>
          <a:prstGeom prst="rect">
            <a:avLst/>
          </a:prstGeom>
          <a:solidFill>
            <a:srgbClr val="FFFFFF">
              <a:alpha val="74902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" b="1" dirty="0"/>
              <a:t>数据</a:t>
            </a:r>
            <a:endParaRPr lang="en-US" altLang="zh-CN" sz="400" b="1" dirty="0"/>
          </a:p>
          <a:p>
            <a:pPr algn="ctr"/>
            <a:r>
              <a:rPr lang="zh-CN" altLang="en-US" sz="400" b="1" dirty="0"/>
              <a:t>服务器</a:t>
            </a:r>
          </a:p>
        </p:txBody>
      </p:sp>
    </p:spTree>
    <p:extLst>
      <p:ext uri="{BB962C8B-B14F-4D97-AF65-F5344CB8AC3E}">
        <p14:creationId xmlns:p14="http://schemas.microsoft.com/office/powerpoint/2010/main" val="15854369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小标题">
            <a:extLst>
              <a:ext uri="{FF2B5EF4-FFF2-40B4-BE49-F238E27FC236}">
                <a16:creationId xmlns:a16="http://schemas.microsoft.com/office/drawing/2014/main" id="{92CF336A-CD11-A628-6453-9B3BAE3D7BEB}"/>
              </a:ext>
            </a:extLst>
          </p:cNvPr>
          <p:cNvGrpSpPr/>
          <p:nvPr/>
        </p:nvGrpSpPr>
        <p:grpSpPr>
          <a:xfrm>
            <a:off x="0" y="222731"/>
            <a:ext cx="5765800" cy="272040"/>
            <a:chOff x="0" y="222730"/>
            <a:chExt cx="5765800" cy="351157"/>
          </a:xfrm>
        </p:grpSpPr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230361"/>
              <a:ext cx="5765800" cy="343526"/>
            </a:xfrm>
            <a:prstGeom prst="rect">
              <a:avLst/>
            </a:prstGeom>
          </p:spPr>
        </p:pic>
        <p:sp>
          <p:nvSpPr>
            <p:cNvPr id="11" name="object 11"/>
            <p:cNvSpPr txBox="1"/>
            <p:nvPr/>
          </p:nvSpPr>
          <p:spPr>
            <a:xfrm>
              <a:off x="196810" y="222730"/>
              <a:ext cx="1847890" cy="287206"/>
            </a:xfrm>
            <a:prstGeom prst="rect">
              <a:avLst/>
            </a:prstGeom>
          </p:spPr>
          <p:txBody>
            <a:bodyPr vert="horz" wrap="square" lIns="0" tIns="17145" rIns="0" bIns="0" rtlCol="0">
              <a:spAutoFit/>
            </a:bodyPr>
            <a:lstStyle/>
            <a:p>
              <a:pPr marL="12700">
                <a:lnSpc>
                  <a:spcPts val="1615"/>
                </a:lnSpc>
                <a:spcBef>
                  <a:spcPts val="135"/>
                </a:spcBef>
              </a:pPr>
              <a:r>
                <a:rPr lang="zh-CN" altLang="en-US" sz="1400" b="1" spc="-15" dirty="0">
                  <a:solidFill>
                    <a:srgbClr val="FFFFFF"/>
                  </a:solidFill>
                  <a:latin typeface="华文中宋" panose="02010600040101010101" pitchFamily="2" charset="-122"/>
                  <a:ea typeface="华文中宋" panose="02010600040101010101" pitchFamily="2" charset="-122"/>
                  <a:cs typeface="宋体" panose="02010600030101010101" pitchFamily="2" charset="-122"/>
                </a:rPr>
                <a:t>背景介绍</a:t>
              </a:r>
              <a:endParaRPr lang="zh-CN" altLang="en-US" sz="800" b="1" dirty="0">
                <a:solidFill>
                  <a:srgbClr val="FFFFFF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Georgia" panose="02040502050405020303"/>
              </a:endParaRPr>
            </a:p>
          </p:txBody>
        </p:sp>
      </p:grpSp>
      <p:grpSp>
        <p:nvGrpSpPr>
          <p:cNvPr id="36" name="页眉">
            <a:extLst>
              <a:ext uri="{FF2B5EF4-FFF2-40B4-BE49-F238E27FC236}">
                <a16:creationId xmlns:a16="http://schemas.microsoft.com/office/drawing/2014/main" id="{28012C64-F0D6-E544-5069-F6F8BA9B7600}"/>
              </a:ext>
            </a:extLst>
          </p:cNvPr>
          <p:cNvGrpSpPr/>
          <p:nvPr/>
        </p:nvGrpSpPr>
        <p:grpSpPr>
          <a:xfrm>
            <a:off x="0" y="25"/>
            <a:ext cx="5762645" cy="230504"/>
            <a:chOff x="0" y="25"/>
            <a:chExt cx="5762645" cy="230504"/>
          </a:xfrm>
        </p:grpSpPr>
        <p:sp>
          <p:nvSpPr>
            <p:cNvPr id="4" name="object 4"/>
            <p:cNvSpPr/>
            <p:nvPr/>
          </p:nvSpPr>
          <p:spPr>
            <a:xfrm>
              <a:off x="4115226" y="25"/>
              <a:ext cx="490220" cy="230504"/>
            </a:xfrm>
            <a:custGeom>
              <a:avLst/>
              <a:gdLst/>
              <a:ahLst/>
              <a:cxnLst/>
              <a:rect l="l" t="t" r="r" b="b"/>
              <a:pathLst>
                <a:path w="490220" h="230504">
                  <a:moveTo>
                    <a:pt x="489635" y="0"/>
                  </a:moveTo>
                  <a:lnTo>
                    <a:pt x="0" y="0"/>
                  </a:lnTo>
                  <a:lnTo>
                    <a:pt x="0" y="230339"/>
                  </a:lnTo>
                  <a:lnTo>
                    <a:pt x="489635" y="230339"/>
                  </a:lnTo>
                  <a:lnTo>
                    <a:pt x="48963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604862" y="25"/>
              <a:ext cx="777875" cy="230504"/>
            </a:xfrm>
            <a:custGeom>
              <a:avLst/>
              <a:gdLst/>
              <a:ahLst/>
              <a:cxnLst/>
              <a:rect l="l" t="t" r="r" b="b"/>
              <a:pathLst>
                <a:path w="777875" h="230504">
                  <a:moveTo>
                    <a:pt x="777570" y="0"/>
                  </a:moveTo>
                  <a:lnTo>
                    <a:pt x="0" y="0"/>
                  </a:lnTo>
                  <a:lnTo>
                    <a:pt x="0" y="230339"/>
                  </a:lnTo>
                  <a:lnTo>
                    <a:pt x="777570" y="230339"/>
                  </a:lnTo>
                  <a:lnTo>
                    <a:pt x="77757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698994" y="11545"/>
              <a:ext cx="589326" cy="207300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5382432" y="25"/>
              <a:ext cx="380213" cy="230504"/>
            </a:xfrm>
            <a:custGeom>
              <a:avLst/>
              <a:gdLst/>
              <a:ahLst/>
              <a:cxnLst/>
              <a:rect l="l" t="t" r="r" b="b"/>
              <a:pathLst>
                <a:path w="374650" h="230504">
                  <a:moveTo>
                    <a:pt x="374408" y="0"/>
                  </a:moveTo>
                  <a:lnTo>
                    <a:pt x="0" y="0"/>
                  </a:lnTo>
                  <a:lnTo>
                    <a:pt x="0" y="230339"/>
                  </a:lnTo>
                  <a:lnTo>
                    <a:pt x="374408" y="230339"/>
                  </a:lnTo>
                  <a:lnTo>
                    <a:pt x="37440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460232" y="3863"/>
              <a:ext cx="218818" cy="218818"/>
            </a:xfrm>
            <a:prstGeom prst="rect">
              <a:avLst/>
            </a:prstGeom>
          </p:spPr>
        </p:pic>
        <p:sp>
          <p:nvSpPr>
            <p:cNvPr id="30" name="object 4">
              <a:extLst>
                <a:ext uri="{FF2B5EF4-FFF2-40B4-BE49-F238E27FC236}">
                  <a16:creationId xmlns:a16="http://schemas.microsoft.com/office/drawing/2014/main" id="{DEAF29C3-7E3A-9DFF-B751-0B0D80F2C3D2}"/>
                </a:ext>
              </a:extLst>
            </p:cNvPr>
            <p:cNvSpPr/>
            <p:nvPr/>
          </p:nvSpPr>
          <p:spPr>
            <a:xfrm>
              <a:off x="0" y="25"/>
              <a:ext cx="4224954" cy="230096"/>
            </a:xfrm>
            <a:custGeom>
              <a:avLst/>
              <a:gdLst/>
              <a:ahLst/>
              <a:cxnLst/>
              <a:rect l="l" t="t" r="r" b="b"/>
              <a:pathLst>
                <a:path w="490220" h="230504">
                  <a:moveTo>
                    <a:pt x="489635" y="0"/>
                  </a:moveTo>
                  <a:lnTo>
                    <a:pt x="0" y="0"/>
                  </a:lnTo>
                  <a:lnTo>
                    <a:pt x="0" y="230339"/>
                  </a:lnTo>
                  <a:lnTo>
                    <a:pt x="489635" y="230339"/>
                  </a:lnTo>
                  <a:lnTo>
                    <a:pt x="48963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8" name="组合 37">
            <a:extLst>
              <a:ext uri="{FF2B5EF4-FFF2-40B4-BE49-F238E27FC236}">
                <a16:creationId xmlns:a16="http://schemas.microsoft.com/office/drawing/2014/main" id="{A7EB8AC5-0376-9EC9-EA82-4916A6143EED}"/>
              </a:ext>
            </a:extLst>
          </p:cNvPr>
          <p:cNvGrpSpPr/>
          <p:nvPr/>
        </p:nvGrpSpPr>
        <p:grpSpPr>
          <a:xfrm>
            <a:off x="0" y="3141040"/>
            <a:ext cx="5760453" cy="99060"/>
            <a:chOff x="0" y="3141040"/>
            <a:chExt cx="5760453" cy="99060"/>
          </a:xfrm>
        </p:grpSpPr>
        <p:sp>
          <p:nvSpPr>
            <p:cNvPr id="12" name="object 16">
              <a:extLst>
                <a:ext uri="{FF2B5EF4-FFF2-40B4-BE49-F238E27FC236}">
                  <a16:creationId xmlns:a16="http://schemas.microsoft.com/office/drawing/2014/main" id="{F4D7A426-5F11-987F-D6ED-C3D25EBBC37E}"/>
                </a:ext>
              </a:extLst>
            </p:cNvPr>
            <p:cNvSpPr/>
            <p:nvPr/>
          </p:nvSpPr>
          <p:spPr>
            <a:xfrm>
              <a:off x="0" y="3141040"/>
              <a:ext cx="3456304" cy="99060"/>
            </a:xfrm>
            <a:custGeom>
              <a:avLst/>
              <a:gdLst/>
              <a:ahLst/>
              <a:cxnLst/>
              <a:rect l="l" t="t" r="r" b="b"/>
              <a:pathLst>
                <a:path w="3456304" h="99060">
                  <a:moveTo>
                    <a:pt x="3456038" y="0"/>
                  </a:moveTo>
                  <a:lnTo>
                    <a:pt x="2016036" y="0"/>
                  </a:lnTo>
                  <a:lnTo>
                    <a:pt x="0" y="0"/>
                  </a:lnTo>
                  <a:lnTo>
                    <a:pt x="0" y="98983"/>
                  </a:lnTo>
                  <a:lnTo>
                    <a:pt x="2016036" y="98983"/>
                  </a:lnTo>
                  <a:lnTo>
                    <a:pt x="3456038" y="98983"/>
                  </a:lnTo>
                  <a:lnTo>
                    <a:pt x="345603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7">
              <a:extLst>
                <a:ext uri="{FF2B5EF4-FFF2-40B4-BE49-F238E27FC236}">
                  <a16:creationId xmlns:a16="http://schemas.microsoft.com/office/drawing/2014/main" id="{CE801297-C382-331E-FCA9-C5BABC976435}"/>
                </a:ext>
              </a:extLst>
            </p:cNvPr>
            <p:cNvSpPr/>
            <p:nvPr/>
          </p:nvSpPr>
          <p:spPr>
            <a:xfrm>
              <a:off x="3456038" y="3141040"/>
              <a:ext cx="2304415" cy="99060"/>
            </a:xfrm>
            <a:custGeom>
              <a:avLst/>
              <a:gdLst/>
              <a:ahLst/>
              <a:cxnLst/>
              <a:rect l="l" t="t" r="r" b="b"/>
              <a:pathLst>
                <a:path w="2304415" h="99060">
                  <a:moveTo>
                    <a:pt x="2303957" y="0"/>
                  </a:moveTo>
                  <a:lnTo>
                    <a:pt x="1958378" y="0"/>
                  </a:lnTo>
                  <a:lnTo>
                    <a:pt x="0" y="0"/>
                  </a:lnTo>
                  <a:lnTo>
                    <a:pt x="0" y="98983"/>
                  </a:lnTo>
                  <a:lnTo>
                    <a:pt x="1958378" y="98983"/>
                  </a:lnTo>
                  <a:lnTo>
                    <a:pt x="2303957" y="98983"/>
                  </a:lnTo>
                  <a:lnTo>
                    <a:pt x="2303957" y="0"/>
                  </a:lnTo>
                  <a:close/>
                </a:path>
              </a:pathLst>
            </a:custGeom>
            <a:solidFill>
              <a:srgbClr val="003E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" name="object 16">
            <a:extLst>
              <a:ext uri="{FF2B5EF4-FFF2-40B4-BE49-F238E27FC236}">
                <a16:creationId xmlns:a16="http://schemas.microsoft.com/office/drawing/2014/main" id="{14D5ADD4-6BF3-4EE3-1B0A-3EB330E61781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2481897" y="3134998"/>
            <a:ext cx="553403" cy="8784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5"/>
              </a:spcBef>
            </a:pPr>
            <a:r>
              <a:rPr dirty="0"/>
              <a:t>2024</a:t>
            </a:r>
            <a:r>
              <a:rPr spc="-15" dirty="0"/>
              <a:t> </a:t>
            </a:r>
            <a:r>
              <a:rPr spc="-75" dirty="0">
                <a:latin typeface="华文中宋" panose="02010600040101010101" pitchFamily="2" charset="-122"/>
                <a:ea typeface="华文中宋" panose="02010600040101010101" pitchFamily="2" charset="-122"/>
                <a:cs typeface="宋体" panose="02010600030101010101" pitchFamily="2" charset="-122"/>
              </a:rPr>
              <a:t>年</a:t>
            </a:r>
            <a:r>
              <a:rPr spc="-7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spc="-75" dirty="0">
                <a:latin typeface="宋体" panose="02010600030101010101" pitchFamily="2" charset="-122"/>
                <a:cs typeface="宋体" panose="02010600030101010101" pitchFamily="2" charset="-122"/>
              </a:rPr>
              <a:t>6</a:t>
            </a:r>
            <a:r>
              <a:rPr spc="-10" dirty="0"/>
              <a:t> </a:t>
            </a:r>
            <a:r>
              <a:rPr spc="-75" dirty="0">
                <a:latin typeface="华文中宋" panose="02010600040101010101" pitchFamily="2" charset="-122"/>
                <a:ea typeface="华文中宋" panose="02010600040101010101" pitchFamily="2" charset="-122"/>
              </a:rPr>
              <a:t>月</a:t>
            </a:r>
            <a:r>
              <a:rPr spc="-70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altLang="zh-CN" dirty="0"/>
              <a:t>3</a:t>
            </a:r>
            <a:r>
              <a:rPr spc="-10" dirty="0"/>
              <a:t> </a:t>
            </a:r>
            <a:r>
              <a:rPr spc="-75" dirty="0">
                <a:latin typeface="华文中宋" panose="02010600040101010101" pitchFamily="2" charset="-122"/>
                <a:ea typeface="华文中宋" panose="02010600040101010101" pitchFamily="2" charset="-122"/>
              </a:rPr>
              <a:t>日</a:t>
            </a:r>
          </a:p>
        </p:txBody>
      </p:sp>
      <p:sp>
        <p:nvSpPr>
          <p:cNvPr id="35" name="object 18">
            <a:extLst>
              <a:ext uri="{FF2B5EF4-FFF2-40B4-BE49-F238E27FC236}">
                <a16:creationId xmlns:a16="http://schemas.microsoft.com/office/drawing/2014/main" id="{2B6B989C-EA3D-4CB7-24E5-4B53BDAFC771}"/>
              </a:ext>
            </a:extLst>
          </p:cNvPr>
          <p:cNvSpPr txBox="1"/>
          <p:nvPr/>
        </p:nvSpPr>
        <p:spPr>
          <a:xfrm>
            <a:off x="4470246" y="3134201"/>
            <a:ext cx="509905" cy="8784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>
            <a:defPPr>
              <a:defRPr kern="0"/>
            </a:defPPr>
            <a:lvl1pPr>
              <a:defRPr sz="500" b="0" i="0">
                <a:solidFill>
                  <a:schemeClr val="bg1"/>
                </a:solidFill>
                <a:latin typeface="宋体" panose="02010600030101010101" pitchFamily="2" charset="-122"/>
                <a:cs typeface="宋体" panose="02010600030101010101" pitchFamily="2" charset="-122"/>
              </a:defRPr>
            </a:lvl1pPr>
          </a:lstStyle>
          <a:p>
            <a:r>
              <a:rPr lang="zh-CN" altLang="en-US" dirty="0"/>
              <a:t>加密算法</a:t>
            </a:r>
          </a:p>
        </p:txBody>
      </p:sp>
      <p:sp>
        <p:nvSpPr>
          <p:cNvPr id="23" name="object 2">
            <a:extLst>
              <a:ext uri="{FF2B5EF4-FFF2-40B4-BE49-F238E27FC236}">
                <a16:creationId xmlns:a16="http://schemas.microsoft.com/office/drawing/2014/main" id="{AACE43DA-B262-FBCB-5CF2-A99C5B3DFF9C}"/>
              </a:ext>
            </a:extLst>
          </p:cNvPr>
          <p:cNvSpPr txBox="1"/>
          <p:nvPr/>
        </p:nvSpPr>
        <p:spPr>
          <a:xfrm>
            <a:off x="1315850" y="64159"/>
            <a:ext cx="1616480" cy="1041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kumimoji="0" lang="zh-CN" altLang="en-US" sz="600" b="1" i="0" u="none" strike="noStrike" kern="0" cap="none" spc="0" normalizeH="0" baseline="0" noProof="1">
                <a:solidFill>
                  <a:schemeClr val="bg1">
                    <a:lumMod val="6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宋体" panose="02010600030101010101" pitchFamily="2" charset="-122"/>
                <a:sym typeface="+mn-ea"/>
              </a:rPr>
              <a:t>目录</a:t>
            </a:r>
            <a:r>
              <a:rPr lang="en-US" altLang="zh-CN" sz="600" b="1" dirty="0">
                <a:solidFill>
                  <a:schemeClr val="bg1">
                    <a:lumMod val="6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宋体" panose="02010600030101010101" pitchFamily="2" charset="-122"/>
                <a:sym typeface="+mn-ea"/>
              </a:rPr>
              <a:t>   </a:t>
            </a:r>
            <a:r>
              <a:rPr lang="zh-CN" altLang="en-US" sz="600" b="1" kern="0" dirty="0">
                <a:solidFill>
                  <a:schemeClr val="bg1">
                    <a:lumMod val="6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扫描工具   </a:t>
            </a:r>
            <a:r>
              <a:rPr lang="zh-CN" altLang="en-US" sz="600" b="1" dirty="0">
                <a:solidFill>
                  <a:schemeClr val="bg2"/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加密算法</a:t>
            </a:r>
          </a:p>
        </p:txBody>
      </p:sp>
      <p:grpSp>
        <p:nvGrpSpPr>
          <p:cNvPr id="1098" name="组合 1097">
            <a:extLst>
              <a:ext uri="{FF2B5EF4-FFF2-40B4-BE49-F238E27FC236}">
                <a16:creationId xmlns:a16="http://schemas.microsoft.com/office/drawing/2014/main" id="{4CF0A760-A94F-CEF1-AE9E-4E9F301DACD6}"/>
              </a:ext>
            </a:extLst>
          </p:cNvPr>
          <p:cNvGrpSpPr/>
          <p:nvPr/>
        </p:nvGrpSpPr>
        <p:grpSpPr>
          <a:xfrm>
            <a:off x="2434425" y="2560258"/>
            <a:ext cx="917587" cy="396991"/>
            <a:chOff x="2434425" y="2615741"/>
            <a:chExt cx="917587" cy="396991"/>
          </a:xfrm>
        </p:grpSpPr>
        <p:sp>
          <p:nvSpPr>
            <p:cNvPr id="34" name="矩形: 圆角 33">
              <a:extLst>
                <a:ext uri="{FF2B5EF4-FFF2-40B4-BE49-F238E27FC236}">
                  <a16:creationId xmlns:a16="http://schemas.microsoft.com/office/drawing/2014/main" id="{5DA80DBE-B08A-8488-9C56-203BCED6D078}"/>
                </a:ext>
              </a:extLst>
            </p:cNvPr>
            <p:cNvSpPr/>
            <p:nvPr/>
          </p:nvSpPr>
          <p:spPr>
            <a:xfrm>
              <a:off x="2434425" y="2615741"/>
              <a:ext cx="896950" cy="396991"/>
            </a:xfrm>
            <a:prstGeom prst="roundRect">
              <a:avLst/>
            </a:prstGeom>
            <a:solidFill>
              <a:srgbClr val="FFEBB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/>
            </a:p>
          </p:txBody>
        </p:sp>
        <p:sp>
          <p:nvSpPr>
            <p:cNvPr id="41" name="文本框 40">
              <a:extLst>
                <a:ext uri="{FF2B5EF4-FFF2-40B4-BE49-F238E27FC236}">
                  <a16:creationId xmlns:a16="http://schemas.microsoft.com/office/drawing/2014/main" id="{CC360DF2-7DEE-7298-8237-60629A491FDF}"/>
                </a:ext>
              </a:extLst>
            </p:cNvPr>
            <p:cNvSpPr txBox="1"/>
            <p:nvPr/>
          </p:nvSpPr>
          <p:spPr>
            <a:xfrm>
              <a:off x="2687966" y="2718455"/>
              <a:ext cx="664046" cy="2308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900" dirty="0"/>
                <a:t>抗抵赖性</a:t>
              </a:r>
            </a:p>
          </p:txBody>
        </p:sp>
        <p:pic>
          <p:nvPicPr>
            <p:cNvPr id="43" name="图形 42">
              <a:extLst>
                <a:ext uri="{FF2B5EF4-FFF2-40B4-BE49-F238E27FC236}">
                  <a16:creationId xmlns:a16="http://schemas.microsoft.com/office/drawing/2014/main" id="{80D23D4F-EE91-9897-66AF-E93EE516E1C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501712" y="2684948"/>
              <a:ext cx="258577" cy="258577"/>
            </a:xfrm>
            <a:prstGeom prst="rect">
              <a:avLst/>
            </a:prstGeom>
          </p:spPr>
        </p:pic>
      </p:grpSp>
      <p:sp>
        <p:nvSpPr>
          <p:cNvPr id="26" name="矩形: 圆角 25">
            <a:extLst>
              <a:ext uri="{FF2B5EF4-FFF2-40B4-BE49-F238E27FC236}">
                <a16:creationId xmlns:a16="http://schemas.microsoft.com/office/drawing/2014/main" id="{B8AD5AB2-B642-1CB4-6BFD-5B9811670AC9}"/>
              </a:ext>
            </a:extLst>
          </p:cNvPr>
          <p:cNvSpPr/>
          <p:nvPr/>
        </p:nvSpPr>
        <p:spPr>
          <a:xfrm>
            <a:off x="2434425" y="1431760"/>
            <a:ext cx="896950" cy="396991"/>
          </a:xfrm>
          <a:prstGeom prst="roundRect">
            <a:avLst/>
          </a:prstGeom>
          <a:solidFill>
            <a:srgbClr val="FFEBB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9FCEC197-E732-B8FD-4E3B-20E5209D3420}"/>
              </a:ext>
            </a:extLst>
          </p:cNvPr>
          <p:cNvSpPr txBox="1"/>
          <p:nvPr/>
        </p:nvSpPr>
        <p:spPr>
          <a:xfrm>
            <a:off x="2698922" y="1499450"/>
            <a:ext cx="61181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050" dirty="0"/>
              <a:t>完整性</a:t>
            </a:r>
          </a:p>
        </p:txBody>
      </p:sp>
      <p:pic>
        <p:nvPicPr>
          <p:cNvPr id="45" name="图形 44">
            <a:extLst>
              <a:ext uri="{FF2B5EF4-FFF2-40B4-BE49-F238E27FC236}">
                <a16:creationId xmlns:a16="http://schemas.microsoft.com/office/drawing/2014/main" id="{D7CD4FEC-58B3-8362-F8B6-2A23B166CF0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497936" y="1497191"/>
            <a:ext cx="266128" cy="266128"/>
          </a:xfrm>
          <a:prstGeom prst="rect">
            <a:avLst/>
          </a:prstGeom>
        </p:spPr>
      </p:pic>
      <p:grpSp>
        <p:nvGrpSpPr>
          <p:cNvPr id="1097" name="组合 1096">
            <a:extLst>
              <a:ext uri="{FF2B5EF4-FFF2-40B4-BE49-F238E27FC236}">
                <a16:creationId xmlns:a16="http://schemas.microsoft.com/office/drawing/2014/main" id="{D382C2FA-C757-C8D4-7666-03C5D1C14CBE}"/>
              </a:ext>
            </a:extLst>
          </p:cNvPr>
          <p:cNvGrpSpPr/>
          <p:nvPr/>
        </p:nvGrpSpPr>
        <p:grpSpPr>
          <a:xfrm>
            <a:off x="2434425" y="888708"/>
            <a:ext cx="896950" cy="396991"/>
            <a:chOff x="2434425" y="990542"/>
            <a:chExt cx="896950" cy="396991"/>
          </a:xfrm>
        </p:grpSpPr>
        <p:sp>
          <p:nvSpPr>
            <p:cNvPr id="48" name="矩形: 圆角 47">
              <a:extLst>
                <a:ext uri="{FF2B5EF4-FFF2-40B4-BE49-F238E27FC236}">
                  <a16:creationId xmlns:a16="http://schemas.microsoft.com/office/drawing/2014/main" id="{ABA1416C-F315-5688-D581-727CCF6E9518}"/>
                </a:ext>
              </a:extLst>
            </p:cNvPr>
            <p:cNvSpPr/>
            <p:nvPr/>
          </p:nvSpPr>
          <p:spPr>
            <a:xfrm>
              <a:off x="2434425" y="990542"/>
              <a:ext cx="896950" cy="396991"/>
            </a:xfrm>
            <a:prstGeom prst="roundRect">
              <a:avLst/>
            </a:prstGeom>
            <a:solidFill>
              <a:srgbClr val="FFEBB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/>
            </a:p>
          </p:txBody>
        </p:sp>
        <p:sp>
          <p:nvSpPr>
            <p:cNvPr id="50" name="文本框 49">
              <a:extLst>
                <a:ext uri="{FF2B5EF4-FFF2-40B4-BE49-F238E27FC236}">
                  <a16:creationId xmlns:a16="http://schemas.microsoft.com/office/drawing/2014/main" id="{EA96EC42-F63F-6D5F-20AD-260A3FCAF68D}"/>
                </a:ext>
              </a:extLst>
            </p:cNvPr>
            <p:cNvSpPr txBox="1"/>
            <p:nvPr/>
          </p:nvSpPr>
          <p:spPr>
            <a:xfrm>
              <a:off x="2703980" y="1058232"/>
              <a:ext cx="606385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1050" dirty="0"/>
                <a:t>机密性</a:t>
              </a:r>
            </a:p>
          </p:txBody>
        </p:sp>
        <p:pic>
          <p:nvPicPr>
            <p:cNvPr id="52" name="图形 51">
              <a:extLst>
                <a:ext uri="{FF2B5EF4-FFF2-40B4-BE49-F238E27FC236}">
                  <a16:creationId xmlns:a16="http://schemas.microsoft.com/office/drawing/2014/main" id="{58189883-D242-1E74-FF2E-DDBDE3ECED4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2497936" y="1055973"/>
              <a:ext cx="266128" cy="266128"/>
            </a:xfrm>
            <a:prstGeom prst="rect">
              <a:avLst/>
            </a:prstGeom>
          </p:spPr>
        </p:pic>
      </p:grpSp>
      <p:grpSp>
        <p:nvGrpSpPr>
          <p:cNvPr id="1096" name="组合 1095">
            <a:extLst>
              <a:ext uri="{FF2B5EF4-FFF2-40B4-BE49-F238E27FC236}">
                <a16:creationId xmlns:a16="http://schemas.microsoft.com/office/drawing/2014/main" id="{51C52BA0-968E-31B8-80BC-EBB8B067B445}"/>
              </a:ext>
            </a:extLst>
          </p:cNvPr>
          <p:cNvGrpSpPr/>
          <p:nvPr/>
        </p:nvGrpSpPr>
        <p:grpSpPr>
          <a:xfrm>
            <a:off x="2434425" y="1972174"/>
            <a:ext cx="896950" cy="396991"/>
            <a:chOff x="2434425" y="2074008"/>
            <a:chExt cx="896950" cy="396991"/>
          </a:xfrm>
        </p:grpSpPr>
        <p:sp>
          <p:nvSpPr>
            <p:cNvPr id="49" name="矩形: 圆角 48">
              <a:extLst>
                <a:ext uri="{FF2B5EF4-FFF2-40B4-BE49-F238E27FC236}">
                  <a16:creationId xmlns:a16="http://schemas.microsoft.com/office/drawing/2014/main" id="{05323794-356A-2259-FAAB-AD07D869E73D}"/>
                </a:ext>
              </a:extLst>
            </p:cNvPr>
            <p:cNvSpPr/>
            <p:nvPr/>
          </p:nvSpPr>
          <p:spPr>
            <a:xfrm>
              <a:off x="2434425" y="2074008"/>
              <a:ext cx="896950" cy="396991"/>
            </a:xfrm>
            <a:prstGeom prst="roundRect">
              <a:avLst/>
            </a:prstGeom>
            <a:solidFill>
              <a:srgbClr val="FFEBB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/>
            </a:p>
          </p:txBody>
        </p:sp>
        <p:sp>
          <p:nvSpPr>
            <p:cNvPr id="51" name="文本框 50">
              <a:extLst>
                <a:ext uri="{FF2B5EF4-FFF2-40B4-BE49-F238E27FC236}">
                  <a16:creationId xmlns:a16="http://schemas.microsoft.com/office/drawing/2014/main" id="{7F4FCE89-3AFD-BA54-2A49-4EA0BBDA99B1}"/>
                </a:ext>
              </a:extLst>
            </p:cNvPr>
            <p:cNvSpPr txBox="1"/>
            <p:nvPr/>
          </p:nvSpPr>
          <p:spPr>
            <a:xfrm>
              <a:off x="2660037" y="2141698"/>
              <a:ext cx="667332" cy="261610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algn="ctr"/>
              <a:r>
                <a:rPr lang="zh-CN" altLang="en-US" sz="1050" dirty="0"/>
                <a:t>认证</a:t>
              </a:r>
            </a:p>
          </p:txBody>
        </p:sp>
        <p:pic>
          <p:nvPicPr>
            <p:cNvPr id="53" name="图形 52">
              <a:extLst>
                <a:ext uri="{FF2B5EF4-FFF2-40B4-BE49-F238E27FC236}">
                  <a16:creationId xmlns:a16="http://schemas.microsoft.com/office/drawing/2014/main" id="{1EE7DC20-6F48-1F6C-E9DB-611D23F3E2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2497936" y="2139439"/>
              <a:ext cx="266128" cy="266128"/>
            </a:xfrm>
            <a:prstGeom prst="rect">
              <a:avLst/>
            </a:prstGeom>
          </p:spPr>
        </p:pic>
      </p:grpSp>
      <p:sp>
        <p:nvSpPr>
          <p:cNvPr id="54" name="object 11">
            <a:extLst>
              <a:ext uri="{FF2B5EF4-FFF2-40B4-BE49-F238E27FC236}">
                <a16:creationId xmlns:a16="http://schemas.microsoft.com/office/drawing/2014/main" id="{6E57E818-291B-BCBC-463E-EA6323D7511E}"/>
              </a:ext>
            </a:extLst>
          </p:cNvPr>
          <p:cNvSpPr txBox="1"/>
          <p:nvPr/>
        </p:nvSpPr>
        <p:spPr>
          <a:xfrm>
            <a:off x="724311" y="579476"/>
            <a:ext cx="1174097" cy="222497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algn="ctr">
              <a:lnSpc>
                <a:spcPts val="1615"/>
              </a:lnSpc>
              <a:spcBef>
                <a:spcPts val="135"/>
              </a:spcBef>
            </a:pPr>
            <a:r>
              <a:rPr lang="zh-CN" altLang="en-US" sz="1400" b="1" spc="-15" dirty="0">
                <a:latin typeface="华文中宋" panose="02010600040101010101" pitchFamily="2" charset="-122"/>
                <a:ea typeface="华文中宋" panose="02010600040101010101" pitchFamily="2" charset="-122"/>
                <a:cs typeface="Georgia" panose="02040502050405020303"/>
              </a:rPr>
              <a:t>面对的攻击</a:t>
            </a:r>
            <a:endParaRPr lang="zh-CN" altLang="en-US" sz="800" b="1" dirty="0">
              <a:latin typeface="华文中宋" panose="02010600040101010101" pitchFamily="2" charset="-122"/>
              <a:ea typeface="华文中宋" panose="02010600040101010101" pitchFamily="2" charset="-122"/>
              <a:cs typeface="Georgia" panose="02040502050405020303"/>
            </a:endParaRPr>
          </a:p>
        </p:txBody>
      </p:sp>
      <p:sp>
        <p:nvSpPr>
          <p:cNvPr id="55" name="object 11">
            <a:extLst>
              <a:ext uri="{FF2B5EF4-FFF2-40B4-BE49-F238E27FC236}">
                <a16:creationId xmlns:a16="http://schemas.microsoft.com/office/drawing/2014/main" id="{537368C7-BA20-3BFA-EBBF-8091F130FF15}"/>
              </a:ext>
            </a:extLst>
          </p:cNvPr>
          <p:cNvSpPr txBox="1"/>
          <p:nvPr/>
        </p:nvSpPr>
        <p:spPr>
          <a:xfrm>
            <a:off x="2295852" y="579476"/>
            <a:ext cx="1174097" cy="222497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algn="ctr">
              <a:lnSpc>
                <a:spcPts val="1615"/>
              </a:lnSpc>
              <a:spcBef>
                <a:spcPts val="135"/>
              </a:spcBef>
            </a:pPr>
            <a:r>
              <a:rPr lang="zh-CN" altLang="en-US" sz="1400" b="1" spc="-15" dirty="0">
                <a:latin typeface="华文中宋" panose="02010600040101010101" pitchFamily="2" charset="-122"/>
                <a:ea typeface="华文中宋" panose="02010600040101010101" pitchFamily="2" charset="-122"/>
                <a:cs typeface="Georgia" panose="02040502050405020303"/>
              </a:rPr>
              <a:t>威胁的特性</a:t>
            </a:r>
            <a:endParaRPr lang="zh-CN" altLang="en-US" sz="800" b="1" dirty="0">
              <a:latin typeface="华文中宋" panose="02010600040101010101" pitchFamily="2" charset="-122"/>
              <a:ea typeface="华文中宋" panose="02010600040101010101" pitchFamily="2" charset="-122"/>
              <a:cs typeface="Georgia" panose="02040502050405020303"/>
            </a:endParaRPr>
          </a:p>
        </p:txBody>
      </p:sp>
      <p:sp>
        <p:nvSpPr>
          <p:cNvPr id="56" name="object 11">
            <a:extLst>
              <a:ext uri="{FF2B5EF4-FFF2-40B4-BE49-F238E27FC236}">
                <a16:creationId xmlns:a16="http://schemas.microsoft.com/office/drawing/2014/main" id="{04DBE3E9-EABF-5294-0ECB-FD2B4AF2DE1E}"/>
              </a:ext>
            </a:extLst>
          </p:cNvPr>
          <p:cNvSpPr txBox="1"/>
          <p:nvPr/>
        </p:nvSpPr>
        <p:spPr>
          <a:xfrm>
            <a:off x="4102164" y="579476"/>
            <a:ext cx="1363021" cy="222497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algn="ctr">
              <a:lnSpc>
                <a:spcPts val="1615"/>
              </a:lnSpc>
              <a:spcBef>
                <a:spcPts val="135"/>
              </a:spcBef>
            </a:pPr>
            <a:r>
              <a:rPr lang="zh-CN" altLang="en-US" sz="1400" b="1" spc="-15" dirty="0">
                <a:latin typeface="华文中宋" panose="02010600040101010101" pitchFamily="2" charset="-122"/>
                <a:ea typeface="华文中宋" panose="02010600040101010101" pitchFamily="2" charset="-122"/>
              </a:rPr>
              <a:t>可以使用的技术</a:t>
            </a:r>
          </a:p>
        </p:txBody>
      </p:sp>
      <p:grpSp>
        <p:nvGrpSpPr>
          <p:cNvPr id="1204" name="组合 1203">
            <a:extLst>
              <a:ext uri="{FF2B5EF4-FFF2-40B4-BE49-F238E27FC236}">
                <a16:creationId xmlns:a16="http://schemas.microsoft.com/office/drawing/2014/main" id="{5C037B26-FC0F-0ADF-E7FB-3D6CCC47087D}"/>
              </a:ext>
            </a:extLst>
          </p:cNvPr>
          <p:cNvGrpSpPr/>
          <p:nvPr/>
        </p:nvGrpSpPr>
        <p:grpSpPr>
          <a:xfrm>
            <a:off x="4162515" y="848953"/>
            <a:ext cx="1260926" cy="277000"/>
            <a:chOff x="4047278" y="950787"/>
            <a:chExt cx="1260926" cy="277000"/>
          </a:xfrm>
        </p:grpSpPr>
        <p:sp>
          <p:nvSpPr>
            <p:cNvPr id="1025" name="矩形: 圆角 1024">
              <a:extLst>
                <a:ext uri="{FF2B5EF4-FFF2-40B4-BE49-F238E27FC236}">
                  <a16:creationId xmlns:a16="http://schemas.microsoft.com/office/drawing/2014/main" id="{A229F5EA-884D-C521-005C-FF8032F9B47E}"/>
                </a:ext>
              </a:extLst>
            </p:cNvPr>
            <p:cNvSpPr/>
            <p:nvPr/>
          </p:nvSpPr>
          <p:spPr>
            <a:xfrm>
              <a:off x="4047278" y="950787"/>
              <a:ext cx="1260926" cy="277000"/>
            </a:xfrm>
            <a:prstGeom prst="roundRect">
              <a:avLst/>
            </a:prstGeom>
            <a:solidFill>
              <a:srgbClr val="E2F0D9"/>
            </a:solidFill>
            <a:ln w="12700">
              <a:solidFill>
                <a:srgbClr val="90B767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756" dirty="0">
                <a:solidFill>
                  <a:schemeClr val="tx1"/>
                </a:solidFill>
                <a:latin typeface="Georgia" panose="02040502050405020303" pitchFamily="18" charset="0"/>
              </a:endParaRPr>
            </a:p>
          </p:txBody>
        </p:sp>
        <p:sp>
          <p:nvSpPr>
            <p:cNvPr id="1026" name="文本框 1025">
              <a:extLst>
                <a:ext uri="{FF2B5EF4-FFF2-40B4-BE49-F238E27FC236}">
                  <a16:creationId xmlns:a16="http://schemas.microsoft.com/office/drawing/2014/main" id="{5E5ECD79-4E75-6F37-3D8D-31B1B2139AE0}"/>
                </a:ext>
              </a:extLst>
            </p:cNvPr>
            <p:cNvSpPr txBox="1"/>
            <p:nvPr/>
          </p:nvSpPr>
          <p:spPr>
            <a:xfrm>
              <a:off x="4262780" y="950788"/>
              <a:ext cx="829922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1200" b="1" dirty="0">
                  <a:solidFill>
                    <a:schemeClr val="accent6">
                      <a:lumMod val="75000"/>
                    </a:schemeClr>
                  </a:solidFill>
                  <a:latin typeface="Georgia" panose="02040502050405020303" pitchFamily="18" charset="0"/>
                </a:rPr>
                <a:t>对称密码</a:t>
              </a:r>
            </a:p>
          </p:txBody>
        </p:sp>
      </p:grpSp>
      <p:grpSp>
        <p:nvGrpSpPr>
          <p:cNvPr id="1128" name="组合 1127">
            <a:extLst>
              <a:ext uri="{FF2B5EF4-FFF2-40B4-BE49-F238E27FC236}">
                <a16:creationId xmlns:a16="http://schemas.microsoft.com/office/drawing/2014/main" id="{720E462F-70EC-AFC3-4EC6-95297F696421}"/>
              </a:ext>
            </a:extLst>
          </p:cNvPr>
          <p:cNvGrpSpPr/>
          <p:nvPr/>
        </p:nvGrpSpPr>
        <p:grpSpPr>
          <a:xfrm>
            <a:off x="4162515" y="1304289"/>
            <a:ext cx="1260926" cy="277000"/>
            <a:chOff x="4025508" y="1406123"/>
            <a:chExt cx="1260926" cy="277000"/>
          </a:xfrm>
        </p:grpSpPr>
        <p:sp>
          <p:nvSpPr>
            <p:cNvPr id="1027" name="矩形: 圆角 1026">
              <a:extLst>
                <a:ext uri="{FF2B5EF4-FFF2-40B4-BE49-F238E27FC236}">
                  <a16:creationId xmlns:a16="http://schemas.microsoft.com/office/drawing/2014/main" id="{A663FC64-6009-467B-C6EB-BEE9CCF26A78}"/>
                </a:ext>
              </a:extLst>
            </p:cNvPr>
            <p:cNvSpPr/>
            <p:nvPr/>
          </p:nvSpPr>
          <p:spPr>
            <a:xfrm>
              <a:off x="4025508" y="1406123"/>
              <a:ext cx="1260926" cy="277000"/>
            </a:xfrm>
            <a:prstGeom prst="roundRect">
              <a:avLst/>
            </a:prstGeom>
            <a:solidFill>
              <a:srgbClr val="E2F0D9"/>
            </a:solidFill>
            <a:ln w="12700">
              <a:solidFill>
                <a:srgbClr val="90B767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756" dirty="0">
                <a:solidFill>
                  <a:schemeClr val="tx1"/>
                </a:solidFill>
                <a:latin typeface="Georgia" panose="02040502050405020303" pitchFamily="18" charset="0"/>
              </a:endParaRPr>
            </a:p>
          </p:txBody>
        </p:sp>
        <p:sp>
          <p:nvSpPr>
            <p:cNvPr id="1028" name="文本框 1027">
              <a:extLst>
                <a:ext uri="{FF2B5EF4-FFF2-40B4-BE49-F238E27FC236}">
                  <a16:creationId xmlns:a16="http://schemas.microsoft.com/office/drawing/2014/main" id="{5A0B6981-B341-57AF-534E-BA021D44B4AB}"/>
                </a:ext>
              </a:extLst>
            </p:cNvPr>
            <p:cNvSpPr txBox="1"/>
            <p:nvPr/>
          </p:nvSpPr>
          <p:spPr>
            <a:xfrm>
              <a:off x="4154869" y="1406123"/>
              <a:ext cx="1002205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1200" b="1" dirty="0">
                  <a:solidFill>
                    <a:schemeClr val="accent6">
                      <a:lumMod val="75000"/>
                    </a:schemeClr>
                  </a:solidFill>
                  <a:latin typeface="Georgia" panose="02040502050405020303" pitchFamily="18" charset="0"/>
                </a:rPr>
                <a:t>公钥密码</a:t>
              </a:r>
            </a:p>
          </p:txBody>
        </p:sp>
      </p:grpSp>
      <p:grpSp>
        <p:nvGrpSpPr>
          <p:cNvPr id="1201" name="组合 1200">
            <a:extLst>
              <a:ext uri="{FF2B5EF4-FFF2-40B4-BE49-F238E27FC236}">
                <a16:creationId xmlns:a16="http://schemas.microsoft.com/office/drawing/2014/main" id="{1D3FF1EC-3D63-1E70-3AFB-1EC733FABA9E}"/>
              </a:ext>
            </a:extLst>
          </p:cNvPr>
          <p:cNvGrpSpPr/>
          <p:nvPr/>
        </p:nvGrpSpPr>
        <p:grpSpPr>
          <a:xfrm>
            <a:off x="4162515" y="1843157"/>
            <a:ext cx="1260926" cy="277000"/>
            <a:chOff x="4047278" y="1944991"/>
            <a:chExt cx="1260926" cy="277000"/>
          </a:xfrm>
          <a:solidFill>
            <a:srgbClr val="E2F0D9"/>
          </a:solidFill>
        </p:grpSpPr>
        <p:sp>
          <p:nvSpPr>
            <p:cNvPr id="1029" name="矩形: 圆角 1028">
              <a:extLst>
                <a:ext uri="{FF2B5EF4-FFF2-40B4-BE49-F238E27FC236}">
                  <a16:creationId xmlns:a16="http://schemas.microsoft.com/office/drawing/2014/main" id="{951BAFCB-B250-D891-F299-79195E3AE0A3}"/>
                </a:ext>
              </a:extLst>
            </p:cNvPr>
            <p:cNvSpPr/>
            <p:nvPr/>
          </p:nvSpPr>
          <p:spPr>
            <a:xfrm>
              <a:off x="4047278" y="1944991"/>
              <a:ext cx="1260926" cy="277000"/>
            </a:xfrm>
            <a:prstGeom prst="roundRect">
              <a:avLst/>
            </a:prstGeom>
            <a:grpFill/>
            <a:ln w="12700">
              <a:solidFill>
                <a:srgbClr val="90B767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756" dirty="0">
                <a:solidFill>
                  <a:schemeClr val="tx1"/>
                </a:solidFill>
                <a:latin typeface="Georgia" panose="02040502050405020303" pitchFamily="18" charset="0"/>
              </a:endParaRPr>
            </a:p>
          </p:txBody>
        </p:sp>
        <p:sp>
          <p:nvSpPr>
            <p:cNvPr id="1030" name="文本框 1029">
              <a:extLst>
                <a:ext uri="{FF2B5EF4-FFF2-40B4-BE49-F238E27FC236}">
                  <a16:creationId xmlns:a16="http://schemas.microsoft.com/office/drawing/2014/main" id="{2A6278F1-A7B8-8412-8378-6CBA9E16A1DE}"/>
                </a:ext>
              </a:extLst>
            </p:cNvPr>
            <p:cNvSpPr txBox="1"/>
            <p:nvPr/>
          </p:nvSpPr>
          <p:spPr>
            <a:xfrm>
              <a:off x="4176637" y="1944991"/>
              <a:ext cx="1002208" cy="276999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200" b="1" dirty="0">
                  <a:solidFill>
                    <a:schemeClr val="accent6">
                      <a:lumMod val="75000"/>
                    </a:schemeClr>
                  </a:solidFill>
                  <a:latin typeface="Georgia" panose="02040502050405020303" pitchFamily="18" charset="0"/>
                </a:rPr>
                <a:t>Hash</a:t>
              </a:r>
              <a:r>
                <a:rPr lang="zh-CN" altLang="en-US" sz="1200" b="1" dirty="0">
                  <a:solidFill>
                    <a:schemeClr val="accent6">
                      <a:lumMod val="75000"/>
                    </a:schemeClr>
                  </a:solidFill>
                  <a:latin typeface="Georgia" panose="02040502050405020303" pitchFamily="18" charset="0"/>
                </a:rPr>
                <a:t>函数</a:t>
              </a:r>
            </a:p>
          </p:txBody>
        </p:sp>
      </p:grpSp>
      <p:grpSp>
        <p:nvGrpSpPr>
          <p:cNvPr id="1202" name="组合 1201">
            <a:extLst>
              <a:ext uri="{FF2B5EF4-FFF2-40B4-BE49-F238E27FC236}">
                <a16:creationId xmlns:a16="http://schemas.microsoft.com/office/drawing/2014/main" id="{528D61B8-F9BD-6D21-28BC-69C02DA74D19}"/>
              </a:ext>
            </a:extLst>
          </p:cNvPr>
          <p:cNvGrpSpPr/>
          <p:nvPr/>
        </p:nvGrpSpPr>
        <p:grpSpPr>
          <a:xfrm>
            <a:off x="4170973" y="2226533"/>
            <a:ext cx="1260926" cy="277000"/>
            <a:chOff x="4055736" y="2328367"/>
            <a:chExt cx="1260926" cy="277000"/>
          </a:xfrm>
          <a:solidFill>
            <a:srgbClr val="E2F0D9"/>
          </a:solidFill>
        </p:grpSpPr>
        <p:sp>
          <p:nvSpPr>
            <p:cNvPr id="1031" name="矩形: 圆角 1030">
              <a:extLst>
                <a:ext uri="{FF2B5EF4-FFF2-40B4-BE49-F238E27FC236}">
                  <a16:creationId xmlns:a16="http://schemas.microsoft.com/office/drawing/2014/main" id="{167B3C38-4558-3231-C28B-BD50A781EDF0}"/>
                </a:ext>
              </a:extLst>
            </p:cNvPr>
            <p:cNvSpPr/>
            <p:nvPr/>
          </p:nvSpPr>
          <p:spPr>
            <a:xfrm>
              <a:off x="4055736" y="2328367"/>
              <a:ext cx="1260926" cy="277000"/>
            </a:xfrm>
            <a:prstGeom prst="roundRect">
              <a:avLst/>
            </a:prstGeom>
            <a:grpFill/>
            <a:ln w="12700">
              <a:solidFill>
                <a:srgbClr val="90B767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756" dirty="0">
                <a:solidFill>
                  <a:schemeClr val="tx1"/>
                </a:solidFill>
                <a:latin typeface="Georgia" panose="02040502050405020303" pitchFamily="18" charset="0"/>
              </a:endParaRPr>
            </a:p>
          </p:txBody>
        </p:sp>
        <p:sp>
          <p:nvSpPr>
            <p:cNvPr id="1032" name="文本框 1031">
              <a:extLst>
                <a:ext uri="{FF2B5EF4-FFF2-40B4-BE49-F238E27FC236}">
                  <a16:creationId xmlns:a16="http://schemas.microsoft.com/office/drawing/2014/main" id="{42E60C6C-6D9C-D349-29DF-536E33FC585A}"/>
                </a:ext>
              </a:extLst>
            </p:cNvPr>
            <p:cNvSpPr txBox="1"/>
            <p:nvPr/>
          </p:nvSpPr>
          <p:spPr>
            <a:xfrm>
              <a:off x="4176637" y="2328367"/>
              <a:ext cx="1002208" cy="276999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1200" b="1" dirty="0">
                  <a:solidFill>
                    <a:schemeClr val="accent6">
                      <a:lumMod val="75000"/>
                    </a:schemeClr>
                  </a:solidFill>
                  <a:latin typeface="Georgia" panose="02040502050405020303" pitchFamily="18" charset="0"/>
                </a:rPr>
                <a:t>消息认证码</a:t>
              </a:r>
            </a:p>
          </p:txBody>
        </p:sp>
      </p:grpSp>
      <p:grpSp>
        <p:nvGrpSpPr>
          <p:cNvPr id="1203" name="组合 1202">
            <a:extLst>
              <a:ext uri="{FF2B5EF4-FFF2-40B4-BE49-F238E27FC236}">
                <a16:creationId xmlns:a16="http://schemas.microsoft.com/office/drawing/2014/main" id="{25B93BA1-322C-47E0-B0B7-597F42ED1FDE}"/>
              </a:ext>
            </a:extLst>
          </p:cNvPr>
          <p:cNvGrpSpPr/>
          <p:nvPr/>
        </p:nvGrpSpPr>
        <p:grpSpPr>
          <a:xfrm>
            <a:off x="4166589" y="2644181"/>
            <a:ext cx="1260926" cy="277000"/>
            <a:chOff x="4051352" y="2746015"/>
            <a:chExt cx="1260926" cy="277000"/>
          </a:xfrm>
          <a:solidFill>
            <a:srgbClr val="E2F0D9"/>
          </a:solidFill>
        </p:grpSpPr>
        <p:sp>
          <p:nvSpPr>
            <p:cNvPr id="1033" name="矩形: 圆角 1032">
              <a:extLst>
                <a:ext uri="{FF2B5EF4-FFF2-40B4-BE49-F238E27FC236}">
                  <a16:creationId xmlns:a16="http://schemas.microsoft.com/office/drawing/2014/main" id="{844FE1FB-8373-9295-1361-6A6078DA8044}"/>
                </a:ext>
              </a:extLst>
            </p:cNvPr>
            <p:cNvSpPr/>
            <p:nvPr/>
          </p:nvSpPr>
          <p:spPr>
            <a:xfrm>
              <a:off x="4051352" y="2746015"/>
              <a:ext cx="1260926" cy="277000"/>
            </a:xfrm>
            <a:prstGeom prst="roundRect">
              <a:avLst/>
            </a:prstGeom>
            <a:grpFill/>
            <a:ln w="12700">
              <a:solidFill>
                <a:srgbClr val="90B767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756" dirty="0">
                <a:solidFill>
                  <a:schemeClr val="tx1"/>
                </a:solidFill>
                <a:latin typeface="Georgia" panose="02040502050405020303" pitchFamily="18" charset="0"/>
              </a:endParaRPr>
            </a:p>
          </p:txBody>
        </p:sp>
        <p:sp>
          <p:nvSpPr>
            <p:cNvPr id="1034" name="文本框 1033">
              <a:extLst>
                <a:ext uri="{FF2B5EF4-FFF2-40B4-BE49-F238E27FC236}">
                  <a16:creationId xmlns:a16="http://schemas.microsoft.com/office/drawing/2014/main" id="{453224B6-DC59-9244-12AC-9F08CE599E1B}"/>
                </a:ext>
              </a:extLst>
            </p:cNvPr>
            <p:cNvSpPr txBox="1"/>
            <p:nvPr/>
          </p:nvSpPr>
          <p:spPr>
            <a:xfrm>
              <a:off x="4262781" y="2746016"/>
              <a:ext cx="829920" cy="276999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1200" b="1" dirty="0">
                  <a:solidFill>
                    <a:schemeClr val="accent6">
                      <a:lumMod val="75000"/>
                    </a:schemeClr>
                  </a:solidFill>
                  <a:latin typeface="Georgia" panose="02040502050405020303" pitchFamily="18" charset="0"/>
                </a:rPr>
                <a:t>数字签名</a:t>
              </a:r>
            </a:p>
          </p:txBody>
        </p:sp>
      </p:grpSp>
      <p:grpSp>
        <p:nvGrpSpPr>
          <p:cNvPr id="1049" name="组合 1048">
            <a:extLst>
              <a:ext uri="{FF2B5EF4-FFF2-40B4-BE49-F238E27FC236}">
                <a16:creationId xmlns:a16="http://schemas.microsoft.com/office/drawing/2014/main" id="{D2BCFC9E-EF4E-3111-AA8E-739B94B688AD}"/>
              </a:ext>
            </a:extLst>
          </p:cNvPr>
          <p:cNvGrpSpPr/>
          <p:nvPr/>
        </p:nvGrpSpPr>
        <p:grpSpPr>
          <a:xfrm>
            <a:off x="777178" y="933315"/>
            <a:ext cx="1093054" cy="307777"/>
            <a:chOff x="551615" y="940360"/>
            <a:chExt cx="1093054" cy="307777"/>
          </a:xfrm>
        </p:grpSpPr>
        <p:sp>
          <p:nvSpPr>
            <p:cNvPr id="1035" name="矩形: 圆角 1034">
              <a:extLst>
                <a:ext uri="{FF2B5EF4-FFF2-40B4-BE49-F238E27FC236}">
                  <a16:creationId xmlns:a16="http://schemas.microsoft.com/office/drawing/2014/main" id="{04BC1CB0-1EEE-3C9D-97E7-5BF067B81A15}"/>
                </a:ext>
              </a:extLst>
            </p:cNvPr>
            <p:cNvSpPr/>
            <p:nvPr/>
          </p:nvSpPr>
          <p:spPr>
            <a:xfrm>
              <a:off x="598721" y="957913"/>
              <a:ext cx="1030180" cy="272670"/>
            </a:xfrm>
            <a:prstGeom prst="roundRect">
              <a:avLst/>
            </a:prstGeom>
            <a:solidFill>
              <a:srgbClr val="FEE8DB"/>
            </a:solidFill>
            <a:ln w="19050">
              <a:solidFill>
                <a:srgbClr val="F7CECC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756" dirty="0">
                <a:solidFill>
                  <a:schemeClr val="tx1"/>
                </a:solidFill>
                <a:latin typeface="Georgia" panose="02040502050405020303" pitchFamily="18" charset="0"/>
              </a:endParaRPr>
            </a:p>
          </p:txBody>
        </p:sp>
        <p:sp>
          <p:nvSpPr>
            <p:cNvPr id="1036" name="文本框 1035">
              <a:extLst>
                <a:ext uri="{FF2B5EF4-FFF2-40B4-BE49-F238E27FC236}">
                  <a16:creationId xmlns:a16="http://schemas.microsoft.com/office/drawing/2014/main" id="{ED334EBE-3D10-6E55-420F-631A093E85A1}"/>
                </a:ext>
              </a:extLst>
            </p:cNvPr>
            <p:cNvSpPr txBox="1"/>
            <p:nvPr/>
          </p:nvSpPr>
          <p:spPr>
            <a:xfrm>
              <a:off x="551615" y="940360"/>
              <a:ext cx="1093054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1400" b="1" dirty="0">
                  <a:solidFill>
                    <a:srgbClr val="BD6426"/>
                  </a:solidFill>
                  <a:latin typeface="Georgia" panose="02040502050405020303" pitchFamily="18" charset="0"/>
                </a:rPr>
                <a:t>窃听</a:t>
              </a:r>
            </a:p>
          </p:txBody>
        </p:sp>
      </p:grpSp>
      <p:grpSp>
        <p:nvGrpSpPr>
          <p:cNvPr id="1051" name="组合 1050">
            <a:extLst>
              <a:ext uri="{FF2B5EF4-FFF2-40B4-BE49-F238E27FC236}">
                <a16:creationId xmlns:a16="http://schemas.microsoft.com/office/drawing/2014/main" id="{31974129-BDB4-BDEC-E75C-4086C4B615E2}"/>
              </a:ext>
            </a:extLst>
          </p:cNvPr>
          <p:cNvGrpSpPr/>
          <p:nvPr/>
        </p:nvGrpSpPr>
        <p:grpSpPr>
          <a:xfrm>
            <a:off x="777178" y="1476367"/>
            <a:ext cx="1093054" cy="307777"/>
            <a:chOff x="562839" y="1528277"/>
            <a:chExt cx="1093054" cy="307777"/>
          </a:xfrm>
        </p:grpSpPr>
        <p:sp>
          <p:nvSpPr>
            <p:cNvPr id="1037" name="矩形: 圆角 1036">
              <a:extLst>
                <a:ext uri="{FF2B5EF4-FFF2-40B4-BE49-F238E27FC236}">
                  <a16:creationId xmlns:a16="http://schemas.microsoft.com/office/drawing/2014/main" id="{AD537E1A-FAD9-7124-DD04-6D493F2A6CFD}"/>
                </a:ext>
              </a:extLst>
            </p:cNvPr>
            <p:cNvSpPr/>
            <p:nvPr/>
          </p:nvSpPr>
          <p:spPr>
            <a:xfrm>
              <a:off x="609945" y="1545830"/>
              <a:ext cx="1030180" cy="272670"/>
            </a:xfrm>
            <a:prstGeom prst="roundRect">
              <a:avLst/>
            </a:prstGeom>
            <a:solidFill>
              <a:srgbClr val="FEE8DB"/>
            </a:solidFill>
            <a:ln w="19050">
              <a:solidFill>
                <a:srgbClr val="F7CECC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756" dirty="0">
                <a:solidFill>
                  <a:schemeClr val="tx1"/>
                </a:solidFill>
                <a:latin typeface="Georgia" panose="02040502050405020303" pitchFamily="18" charset="0"/>
              </a:endParaRPr>
            </a:p>
          </p:txBody>
        </p:sp>
        <p:sp>
          <p:nvSpPr>
            <p:cNvPr id="1038" name="文本框 1037">
              <a:extLst>
                <a:ext uri="{FF2B5EF4-FFF2-40B4-BE49-F238E27FC236}">
                  <a16:creationId xmlns:a16="http://schemas.microsoft.com/office/drawing/2014/main" id="{63270C69-9F77-C8FE-4E05-46988C98CB63}"/>
                </a:ext>
              </a:extLst>
            </p:cNvPr>
            <p:cNvSpPr txBox="1"/>
            <p:nvPr/>
          </p:nvSpPr>
          <p:spPr>
            <a:xfrm>
              <a:off x="562839" y="1528277"/>
              <a:ext cx="1093054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1400" b="1" dirty="0">
                  <a:solidFill>
                    <a:srgbClr val="BD6426"/>
                  </a:solidFill>
                  <a:latin typeface="Georgia" panose="02040502050405020303" pitchFamily="18" charset="0"/>
                </a:rPr>
                <a:t>篡改</a:t>
              </a:r>
            </a:p>
          </p:txBody>
        </p:sp>
      </p:grpSp>
      <p:grpSp>
        <p:nvGrpSpPr>
          <p:cNvPr id="1053" name="组合 1052">
            <a:extLst>
              <a:ext uri="{FF2B5EF4-FFF2-40B4-BE49-F238E27FC236}">
                <a16:creationId xmlns:a16="http://schemas.microsoft.com/office/drawing/2014/main" id="{BF7824A5-1431-5D5B-64E4-3F02422ACDD4}"/>
              </a:ext>
            </a:extLst>
          </p:cNvPr>
          <p:cNvGrpSpPr/>
          <p:nvPr/>
        </p:nvGrpSpPr>
        <p:grpSpPr>
          <a:xfrm>
            <a:off x="777178" y="2016781"/>
            <a:ext cx="1093054" cy="307777"/>
            <a:chOff x="562839" y="2113809"/>
            <a:chExt cx="1093054" cy="307777"/>
          </a:xfrm>
        </p:grpSpPr>
        <p:sp>
          <p:nvSpPr>
            <p:cNvPr id="1043" name="矩形: 圆角 1042">
              <a:extLst>
                <a:ext uri="{FF2B5EF4-FFF2-40B4-BE49-F238E27FC236}">
                  <a16:creationId xmlns:a16="http://schemas.microsoft.com/office/drawing/2014/main" id="{BAA90472-576E-7DDC-BD9E-300783F43F10}"/>
                </a:ext>
              </a:extLst>
            </p:cNvPr>
            <p:cNvSpPr/>
            <p:nvPr/>
          </p:nvSpPr>
          <p:spPr>
            <a:xfrm>
              <a:off x="609945" y="2131362"/>
              <a:ext cx="1030180" cy="272670"/>
            </a:xfrm>
            <a:prstGeom prst="roundRect">
              <a:avLst/>
            </a:prstGeom>
            <a:solidFill>
              <a:srgbClr val="FEE8DB"/>
            </a:solidFill>
            <a:ln w="19050">
              <a:solidFill>
                <a:srgbClr val="F7CECC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756" dirty="0">
                <a:solidFill>
                  <a:schemeClr val="tx1"/>
                </a:solidFill>
                <a:latin typeface="Georgia" panose="02040502050405020303" pitchFamily="18" charset="0"/>
              </a:endParaRPr>
            </a:p>
          </p:txBody>
        </p:sp>
        <p:sp>
          <p:nvSpPr>
            <p:cNvPr id="1044" name="文本框 1043">
              <a:extLst>
                <a:ext uri="{FF2B5EF4-FFF2-40B4-BE49-F238E27FC236}">
                  <a16:creationId xmlns:a16="http://schemas.microsoft.com/office/drawing/2014/main" id="{E0D1B18C-EEB5-F2C9-0A55-D9DB1DEAE230}"/>
                </a:ext>
              </a:extLst>
            </p:cNvPr>
            <p:cNvSpPr txBox="1"/>
            <p:nvPr/>
          </p:nvSpPr>
          <p:spPr>
            <a:xfrm>
              <a:off x="562839" y="2113809"/>
              <a:ext cx="1093054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1400" b="1" dirty="0">
                  <a:solidFill>
                    <a:srgbClr val="BD6426"/>
                  </a:solidFill>
                  <a:latin typeface="Georgia" panose="02040502050405020303" pitchFamily="18" charset="0"/>
                </a:rPr>
                <a:t>伪装</a:t>
              </a:r>
            </a:p>
          </p:txBody>
        </p:sp>
      </p:grpSp>
      <p:grpSp>
        <p:nvGrpSpPr>
          <p:cNvPr id="1055" name="组合 1054">
            <a:extLst>
              <a:ext uri="{FF2B5EF4-FFF2-40B4-BE49-F238E27FC236}">
                <a16:creationId xmlns:a16="http://schemas.microsoft.com/office/drawing/2014/main" id="{FF832EBD-891A-BB64-698E-557E693E21AC}"/>
              </a:ext>
            </a:extLst>
          </p:cNvPr>
          <p:cNvGrpSpPr/>
          <p:nvPr/>
        </p:nvGrpSpPr>
        <p:grpSpPr>
          <a:xfrm>
            <a:off x="777178" y="2606596"/>
            <a:ext cx="1093054" cy="307777"/>
            <a:chOff x="562839" y="2647695"/>
            <a:chExt cx="1093054" cy="307777"/>
          </a:xfrm>
        </p:grpSpPr>
        <p:sp>
          <p:nvSpPr>
            <p:cNvPr id="1045" name="矩形: 圆角 1044">
              <a:extLst>
                <a:ext uri="{FF2B5EF4-FFF2-40B4-BE49-F238E27FC236}">
                  <a16:creationId xmlns:a16="http://schemas.microsoft.com/office/drawing/2014/main" id="{1E866011-CB35-2474-5F19-D75D95EBF6E7}"/>
                </a:ext>
              </a:extLst>
            </p:cNvPr>
            <p:cNvSpPr/>
            <p:nvPr/>
          </p:nvSpPr>
          <p:spPr>
            <a:xfrm>
              <a:off x="609945" y="2665248"/>
              <a:ext cx="1030180" cy="272670"/>
            </a:xfrm>
            <a:prstGeom prst="roundRect">
              <a:avLst/>
            </a:prstGeom>
            <a:solidFill>
              <a:srgbClr val="FEE8DB"/>
            </a:solidFill>
            <a:ln w="19050">
              <a:solidFill>
                <a:srgbClr val="F7CECC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756" dirty="0">
                <a:solidFill>
                  <a:schemeClr val="tx1"/>
                </a:solidFill>
                <a:latin typeface="Georgia" panose="02040502050405020303" pitchFamily="18" charset="0"/>
              </a:endParaRPr>
            </a:p>
          </p:txBody>
        </p:sp>
        <p:sp>
          <p:nvSpPr>
            <p:cNvPr id="1046" name="文本框 1045">
              <a:extLst>
                <a:ext uri="{FF2B5EF4-FFF2-40B4-BE49-F238E27FC236}">
                  <a16:creationId xmlns:a16="http://schemas.microsoft.com/office/drawing/2014/main" id="{5E06406A-A48C-ACDD-682E-ECD6F1327DE1}"/>
                </a:ext>
              </a:extLst>
            </p:cNvPr>
            <p:cNvSpPr txBox="1"/>
            <p:nvPr/>
          </p:nvSpPr>
          <p:spPr>
            <a:xfrm>
              <a:off x="562839" y="2647695"/>
              <a:ext cx="1093054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1400" b="1" dirty="0">
                  <a:solidFill>
                    <a:srgbClr val="BD6426"/>
                  </a:solidFill>
                  <a:latin typeface="Georgia" panose="02040502050405020303" pitchFamily="18" charset="0"/>
                </a:rPr>
                <a:t>否认</a:t>
              </a:r>
            </a:p>
          </p:txBody>
        </p:sp>
      </p:grpSp>
      <p:cxnSp>
        <p:nvCxnSpPr>
          <p:cNvPr id="1094" name="直接箭头连接符 1093">
            <a:extLst>
              <a:ext uri="{FF2B5EF4-FFF2-40B4-BE49-F238E27FC236}">
                <a16:creationId xmlns:a16="http://schemas.microsoft.com/office/drawing/2014/main" id="{4F7A9A8D-7FDC-F2A4-5B26-6A9B08B0EC0D}"/>
              </a:ext>
            </a:extLst>
          </p:cNvPr>
          <p:cNvCxnSpPr>
            <a:cxnSpLocks/>
            <a:stCxn id="1036" idx="3"/>
            <a:endCxn id="48" idx="1"/>
          </p:cNvCxnSpPr>
          <p:nvPr/>
        </p:nvCxnSpPr>
        <p:spPr>
          <a:xfrm>
            <a:off x="1870232" y="1087204"/>
            <a:ext cx="564193" cy="0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9" name="直接箭头连接符 1098">
            <a:extLst>
              <a:ext uri="{FF2B5EF4-FFF2-40B4-BE49-F238E27FC236}">
                <a16:creationId xmlns:a16="http://schemas.microsoft.com/office/drawing/2014/main" id="{10790E29-8C95-75F2-B891-396759A0FBDA}"/>
              </a:ext>
            </a:extLst>
          </p:cNvPr>
          <p:cNvCxnSpPr>
            <a:cxnSpLocks/>
            <a:stCxn id="1038" idx="3"/>
            <a:endCxn id="26" idx="1"/>
          </p:cNvCxnSpPr>
          <p:nvPr/>
        </p:nvCxnSpPr>
        <p:spPr>
          <a:xfrm>
            <a:off x="1870232" y="1630256"/>
            <a:ext cx="564193" cy="0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4" name="直接箭头连接符 1103">
            <a:extLst>
              <a:ext uri="{FF2B5EF4-FFF2-40B4-BE49-F238E27FC236}">
                <a16:creationId xmlns:a16="http://schemas.microsoft.com/office/drawing/2014/main" id="{A658FD56-DF94-3E7D-FF52-ACBEEA2C3917}"/>
              </a:ext>
            </a:extLst>
          </p:cNvPr>
          <p:cNvCxnSpPr>
            <a:cxnSpLocks/>
            <a:stCxn id="1044" idx="3"/>
            <a:endCxn id="49" idx="1"/>
          </p:cNvCxnSpPr>
          <p:nvPr/>
        </p:nvCxnSpPr>
        <p:spPr>
          <a:xfrm>
            <a:off x="1870232" y="2170670"/>
            <a:ext cx="564193" cy="0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7" name="直接箭头连接符 1106">
            <a:extLst>
              <a:ext uri="{FF2B5EF4-FFF2-40B4-BE49-F238E27FC236}">
                <a16:creationId xmlns:a16="http://schemas.microsoft.com/office/drawing/2014/main" id="{26BC3EBF-DCB7-4988-38F5-CAC6C5D0F294}"/>
              </a:ext>
            </a:extLst>
          </p:cNvPr>
          <p:cNvCxnSpPr>
            <a:cxnSpLocks/>
            <a:stCxn id="1046" idx="3"/>
            <a:endCxn id="34" idx="1"/>
          </p:cNvCxnSpPr>
          <p:nvPr/>
        </p:nvCxnSpPr>
        <p:spPr>
          <a:xfrm flipV="1">
            <a:off x="1870232" y="2758754"/>
            <a:ext cx="564193" cy="1731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1" name="直接连接符 1170">
            <a:extLst>
              <a:ext uri="{FF2B5EF4-FFF2-40B4-BE49-F238E27FC236}">
                <a16:creationId xmlns:a16="http://schemas.microsoft.com/office/drawing/2014/main" id="{E362FA0B-A66F-DE09-5D25-B09657DC910D}"/>
              </a:ext>
            </a:extLst>
          </p:cNvPr>
          <p:cNvCxnSpPr>
            <a:stCxn id="48" idx="3"/>
            <a:endCxn id="1025" idx="1"/>
          </p:cNvCxnSpPr>
          <p:nvPr/>
        </p:nvCxnSpPr>
        <p:spPr>
          <a:xfrm flipV="1">
            <a:off x="3331375" y="987453"/>
            <a:ext cx="831140" cy="99751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2" name="直接连接符 1171">
            <a:extLst>
              <a:ext uri="{FF2B5EF4-FFF2-40B4-BE49-F238E27FC236}">
                <a16:creationId xmlns:a16="http://schemas.microsoft.com/office/drawing/2014/main" id="{4CDBDC8C-FD80-8DE8-A841-3DB3669822A3}"/>
              </a:ext>
            </a:extLst>
          </p:cNvPr>
          <p:cNvCxnSpPr>
            <a:cxnSpLocks/>
            <a:stCxn id="48" idx="3"/>
            <a:endCxn id="1027" idx="1"/>
          </p:cNvCxnSpPr>
          <p:nvPr/>
        </p:nvCxnSpPr>
        <p:spPr>
          <a:xfrm>
            <a:off x="3331375" y="1087204"/>
            <a:ext cx="831140" cy="355585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5" name="直接连接符 1174">
            <a:extLst>
              <a:ext uri="{FF2B5EF4-FFF2-40B4-BE49-F238E27FC236}">
                <a16:creationId xmlns:a16="http://schemas.microsoft.com/office/drawing/2014/main" id="{C922E970-904A-61A0-A307-EF0B8A3C54C3}"/>
              </a:ext>
            </a:extLst>
          </p:cNvPr>
          <p:cNvCxnSpPr>
            <a:cxnSpLocks/>
            <a:stCxn id="26" idx="3"/>
            <a:endCxn id="1029" idx="1"/>
          </p:cNvCxnSpPr>
          <p:nvPr/>
        </p:nvCxnSpPr>
        <p:spPr>
          <a:xfrm>
            <a:off x="3331375" y="1630256"/>
            <a:ext cx="831140" cy="351401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8" name="直接连接符 1177">
            <a:extLst>
              <a:ext uri="{FF2B5EF4-FFF2-40B4-BE49-F238E27FC236}">
                <a16:creationId xmlns:a16="http://schemas.microsoft.com/office/drawing/2014/main" id="{9297D8B0-985F-0A2C-0F55-360CB05E9087}"/>
              </a:ext>
            </a:extLst>
          </p:cNvPr>
          <p:cNvCxnSpPr>
            <a:cxnSpLocks/>
            <a:stCxn id="26" idx="3"/>
            <a:endCxn id="1031" idx="1"/>
          </p:cNvCxnSpPr>
          <p:nvPr/>
        </p:nvCxnSpPr>
        <p:spPr>
          <a:xfrm>
            <a:off x="3331375" y="1630256"/>
            <a:ext cx="839598" cy="734777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1" name="直接连接符 1180">
            <a:extLst>
              <a:ext uri="{FF2B5EF4-FFF2-40B4-BE49-F238E27FC236}">
                <a16:creationId xmlns:a16="http://schemas.microsoft.com/office/drawing/2014/main" id="{F03AD0C0-4A14-C944-FED6-EFAF51E741B2}"/>
              </a:ext>
            </a:extLst>
          </p:cNvPr>
          <p:cNvCxnSpPr>
            <a:cxnSpLocks/>
            <a:stCxn id="51" idx="3"/>
            <a:endCxn id="1031" idx="1"/>
          </p:cNvCxnSpPr>
          <p:nvPr/>
        </p:nvCxnSpPr>
        <p:spPr>
          <a:xfrm>
            <a:off x="3327369" y="2170669"/>
            <a:ext cx="843604" cy="194364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8" name="直接连接符 1187">
            <a:extLst>
              <a:ext uri="{FF2B5EF4-FFF2-40B4-BE49-F238E27FC236}">
                <a16:creationId xmlns:a16="http://schemas.microsoft.com/office/drawing/2014/main" id="{633CF10D-B23C-FB25-549B-A8223BB3B166}"/>
              </a:ext>
            </a:extLst>
          </p:cNvPr>
          <p:cNvCxnSpPr>
            <a:cxnSpLocks/>
            <a:stCxn id="51" idx="3"/>
            <a:endCxn id="1033" idx="1"/>
          </p:cNvCxnSpPr>
          <p:nvPr/>
        </p:nvCxnSpPr>
        <p:spPr>
          <a:xfrm>
            <a:off x="3327369" y="2170669"/>
            <a:ext cx="839220" cy="612012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5" name="直接连接符 1194">
            <a:extLst>
              <a:ext uri="{FF2B5EF4-FFF2-40B4-BE49-F238E27FC236}">
                <a16:creationId xmlns:a16="http://schemas.microsoft.com/office/drawing/2014/main" id="{9E8BB61C-0D55-7A23-9BE4-039B9E202BA0}"/>
              </a:ext>
            </a:extLst>
          </p:cNvPr>
          <p:cNvCxnSpPr>
            <a:cxnSpLocks/>
            <a:stCxn id="26" idx="3"/>
            <a:endCxn id="1033" idx="1"/>
          </p:cNvCxnSpPr>
          <p:nvPr/>
        </p:nvCxnSpPr>
        <p:spPr>
          <a:xfrm>
            <a:off x="3331375" y="1630256"/>
            <a:ext cx="835214" cy="1152425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8" name="直接连接符 1197">
            <a:extLst>
              <a:ext uri="{FF2B5EF4-FFF2-40B4-BE49-F238E27FC236}">
                <a16:creationId xmlns:a16="http://schemas.microsoft.com/office/drawing/2014/main" id="{9F3555C3-5A37-5694-49F4-ED14A27FBC56}"/>
              </a:ext>
            </a:extLst>
          </p:cNvPr>
          <p:cNvCxnSpPr>
            <a:cxnSpLocks/>
            <a:stCxn id="34" idx="3"/>
            <a:endCxn id="1033" idx="1"/>
          </p:cNvCxnSpPr>
          <p:nvPr/>
        </p:nvCxnSpPr>
        <p:spPr>
          <a:xfrm>
            <a:off x="3331375" y="2758754"/>
            <a:ext cx="835214" cy="23927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5" name="矩形: 圆角 1204">
            <a:extLst>
              <a:ext uri="{FF2B5EF4-FFF2-40B4-BE49-F238E27FC236}">
                <a16:creationId xmlns:a16="http://schemas.microsoft.com/office/drawing/2014/main" id="{C76CF5E3-E68D-8648-D457-77AC17233B77}"/>
              </a:ext>
            </a:extLst>
          </p:cNvPr>
          <p:cNvSpPr/>
          <p:nvPr/>
        </p:nvSpPr>
        <p:spPr>
          <a:xfrm>
            <a:off x="168874" y="614272"/>
            <a:ext cx="377860" cy="2418632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lang="zh-CN" altLang="en-US" sz="1200" b="1" dirty="0">
                <a:solidFill>
                  <a:schemeClr val="tx1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阿里巴巴普惠体 B"/>
              </a:rPr>
              <a:t>密码技术是核心问题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16BE7F27-79C4-1A89-6025-88A7C12BFC57}"/>
              </a:ext>
            </a:extLst>
          </p:cNvPr>
          <p:cNvGrpSpPr/>
          <p:nvPr/>
        </p:nvGrpSpPr>
        <p:grpSpPr>
          <a:xfrm>
            <a:off x="825500" y="-646809"/>
            <a:ext cx="2648218" cy="516634"/>
            <a:chOff x="825500" y="-646809"/>
            <a:chExt cx="2648218" cy="516634"/>
          </a:xfrm>
        </p:grpSpPr>
        <p:sp>
          <p:nvSpPr>
            <p:cNvPr id="5" name="椭圆 4">
              <a:extLst>
                <a:ext uri="{FF2B5EF4-FFF2-40B4-BE49-F238E27FC236}">
                  <a16:creationId xmlns:a16="http://schemas.microsoft.com/office/drawing/2014/main" id="{D2F2F41D-BE3A-EF60-3F4A-5D7E3BF0A2A3}"/>
                </a:ext>
              </a:extLst>
            </p:cNvPr>
            <p:cNvSpPr/>
            <p:nvPr/>
          </p:nvSpPr>
          <p:spPr>
            <a:xfrm>
              <a:off x="825500" y="-434975"/>
              <a:ext cx="304800" cy="304800"/>
            </a:xfrm>
            <a:prstGeom prst="ellipse">
              <a:avLst/>
            </a:prstGeom>
            <a:solidFill>
              <a:srgbClr val="003E87"/>
            </a:solidFill>
          </p:spPr>
          <p:txBody>
            <a:bodyPr wrap="square" lIns="0" tIns="0" rIns="0" bIns="0" rtlCol="0"/>
            <a:lstStyle/>
            <a:p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4" name="椭圆 23">
              <a:extLst>
                <a:ext uri="{FF2B5EF4-FFF2-40B4-BE49-F238E27FC236}">
                  <a16:creationId xmlns:a16="http://schemas.microsoft.com/office/drawing/2014/main" id="{69D1984A-401C-E3A5-9D0B-A3F061F3F280}"/>
                </a:ext>
              </a:extLst>
            </p:cNvPr>
            <p:cNvSpPr/>
            <p:nvPr/>
          </p:nvSpPr>
          <p:spPr>
            <a:xfrm>
              <a:off x="1294184" y="-434975"/>
              <a:ext cx="304800" cy="304800"/>
            </a:xfrm>
            <a:prstGeom prst="ellipse">
              <a:avLst/>
            </a:prstGeom>
            <a:solidFill>
              <a:srgbClr val="E2F0D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椭圆 26">
              <a:extLst>
                <a:ext uri="{FF2B5EF4-FFF2-40B4-BE49-F238E27FC236}">
                  <a16:creationId xmlns:a16="http://schemas.microsoft.com/office/drawing/2014/main" id="{D7F4D741-CA6F-1167-BB96-51FD978461E0}"/>
                </a:ext>
              </a:extLst>
            </p:cNvPr>
            <p:cNvSpPr/>
            <p:nvPr/>
          </p:nvSpPr>
          <p:spPr>
            <a:xfrm>
              <a:off x="1762868" y="-434975"/>
              <a:ext cx="304800" cy="304800"/>
            </a:xfrm>
            <a:prstGeom prst="ellipse">
              <a:avLst/>
            </a:prstGeom>
            <a:solidFill>
              <a:srgbClr val="FFEBB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椭圆 27">
              <a:extLst>
                <a:ext uri="{FF2B5EF4-FFF2-40B4-BE49-F238E27FC236}">
                  <a16:creationId xmlns:a16="http://schemas.microsoft.com/office/drawing/2014/main" id="{143BF157-1700-CE00-F568-66E111798B04}"/>
                </a:ext>
              </a:extLst>
            </p:cNvPr>
            <p:cNvSpPr/>
            <p:nvPr/>
          </p:nvSpPr>
          <p:spPr>
            <a:xfrm>
              <a:off x="2231552" y="-434975"/>
              <a:ext cx="304800" cy="304800"/>
            </a:xfrm>
            <a:prstGeom prst="ellipse">
              <a:avLst/>
            </a:prstGeom>
            <a:solidFill>
              <a:srgbClr val="FEE8D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椭圆 28">
              <a:extLst>
                <a:ext uri="{FF2B5EF4-FFF2-40B4-BE49-F238E27FC236}">
                  <a16:creationId xmlns:a16="http://schemas.microsoft.com/office/drawing/2014/main" id="{3ED04AC1-FE5C-CA09-BCE1-C3DF869C3A08}"/>
                </a:ext>
              </a:extLst>
            </p:cNvPr>
            <p:cNvSpPr/>
            <p:nvPr/>
          </p:nvSpPr>
          <p:spPr>
            <a:xfrm>
              <a:off x="2700236" y="-434975"/>
              <a:ext cx="304800" cy="3048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椭圆 30">
              <a:extLst>
                <a:ext uri="{FF2B5EF4-FFF2-40B4-BE49-F238E27FC236}">
                  <a16:creationId xmlns:a16="http://schemas.microsoft.com/office/drawing/2014/main" id="{DBE24196-DF77-A1D5-348E-EA4B4585C22E}"/>
                </a:ext>
              </a:extLst>
            </p:cNvPr>
            <p:cNvSpPr/>
            <p:nvPr/>
          </p:nvSpPr>
          <p:spPr>
            <a:xfrm>
              <a:off x="3168918" y="-434975"/>
              <a:ext cx="304800" cy="3048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椭圆 31">
              <a:extLst>
                <a:ext uri="{FF2B5EF4-FFF2-40B4-BE49-F238E27FC236}">
                  <a16:creationId xmlns:a16="http://schemas.microsoft.com/office/drawing/2014/main" id="{908004E2-14BB-067D-D546-A8F8018A8444}"/>
                </a:ext>
              </a:extLst>
            </p:cNvPr>
            <p:cNvSpPr/>
            <p:nvPr/>
          </p:nvSpPr>
          <p:spPr>
            <a:xfrm>
              <a:off x="1762868" y="-646809"/>
              <a:ext cx="304800" cy="304800"/>
            </a:xfrm>
            <a:prstGeom prst="ellipse">
              <a:avLst/>
            </a:prstGeom>
            <a:solidFill>
              <a:srgbClr val="BF9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椭圆 32">
              <a:extLst>
                <a:ext uri="{FF2B5EF4-FFF2-40B4-BE49-F238E27FC236}">
                  <a16:creationId xmlns:a16="http://schemas.microsoft.com/office/drawing/2014/main" id="{A78892D6-AFA5-90E5-880B-571CEE96976C}"/>
                </a:ext>
              </a:extLst>
            </p:cNvPr>
            <p:cNvSpPr/>
            <p:nvPr/>
          </p:nvSpPr>
          <p:spPr>
            <a:xfrm>
              <a:off x="2231552" y="-646809"/>
              <a:ext cx="304800" cy="304800"/>
            </a:xfrm>
            <a:prstGeom prst="ellipse">
              <a:avLst/>
            </a:prstGeom>
            <a:solidFill>
              <a:srgbClr val="BD642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0" name="椭圆 39">
              <a:extLst>
                <a:ext uri="{FF2B5EF4-FFF2-40B4-BE49-F238E27FC236}">
                  <a16:creationId xmlns:a16="http://schemas.microsoft.com/office/drawing/2014/main" id="{849C2A0B-9772-ED1C-12CE-F1DF8C802F57}"/>
                </a:ext>
              </a:extLst>
            </p:cNvPr>
            <p:cNvSpPr/>
            <p:nvPr/>
          </p:nvSpPr>
          <p:spPr>
            <a:xfrm>
              <a:off x="1294184" y="-646809"/>
              <a:ext cx="304800" cy="304800"/>
            </a:xfrm>
            <a:prstGeom prst="ellipse">
              <a:avLst/>
            </a:prstGeom>
            <a:solidFill>
              <a:srgbClr val="54823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2" name="object 21">
            <a:extLst>
              <a:ext uri="{FF2B5EF4-FFF2-40B4-BE49-F238E27FC236}">
                <a16:creationId xmlns:a16="http://schemas.microsoft.com/office/drawing/2014/main" id="{8D6175DC-B937-4306-731C-F1B989F46013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xfrm>
            <a:off x="5400889" y="3154348"/>
            <a:ext cx="311101" cy="83997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39370">
              <a:lnSpc>
                <a:spcPct val="100000"/>
              </a:lnSpc>
              <a:spcBef>
                <a:spcPts val="55"/>
              </a:spcBef>
            </a:pPr>
            <a:fld id="{81D60167-4931-47E6-BA6A-407CBD079E47}" type="slidenum">
              <a:rPr dirty="0"/>
              <a:t>23</a:t>
            </a:fld>
            <a:r>
              <a:rPr spc="-10" dirty="0"/>
              <a:t> </a:t>
            </a:r>
            <a:r>
              <a:rPr dirty="0"/>
              <a:t>/</a:t>
            </a:r>
            <a:r>
              <a:rPr spc="-5" dirty="0"/>
              <a:t> </a:t>
            </a:r>
            <a:r>
              <a:rPr lang="en-US" spc="-25" dirty="0"/>
              <a:t>30</a:t>
            </a:r>
            <a:endParaRPr spc="-25" dirty="0"/>
          </a:p>
        </p:txBody>
      </p:sp>
    </p:spTree>
    <p:extLst>
      <p:ext uri="{BB962C8B-B14F-4D97-AF65-F5344CB8AC3E}">
        <p14:creationId xmlns:p14="http://schemas.microsoft.com/office/powerpoint/2010/main" val="8562239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矩形: 圆角 43">
            <a:extLst>
              <a:ext uri="{FF2B5EF4-FFF2-40B4-BE49-F238E27FC236}">
                <a16:creationId xmlns:a16="http://schemas.microsoft.com/office/drawing/2014/main" id="{9CFE3E19-F9F1-6763-3911-2B0369C8200B}"/>
              </a:ext>
            </a:extLst>
          </p:cNvPr>
          <p:cNvSpPr/>
          <p:nvPr/>
        </p:nvSpPr>
        <p:spPr>
          <a:xfrm>
            <a:off x="215900" y="555115"/>
            <a:ext cx="3581400" cy="1153055"/>
          </a:xfrm>
          <a:prstGeom prst="roundRect">
            <a:avLst/>
          </a:prstGeom>
          <a:solidFill>
            <a:srgbClr val="FFFF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7" name="小标题">
            <a:extLst>
              <a:ext uri="{FF2B5EF4-FFF2-40B4-BE49-F238E27FC236}">
                <a16:creationId xmlns:a16="http://schemas.microsoft.com/office/drawing/2014/main" id="{92CF336A-CD11-A628-6453-9B3BAE3D7BEB}"/>
              </a:ext>
            </a:extLst>
          </p:cNvPr>
          <p:cNvGrpSpPr/>
          <p:nvPr/>
        </p:nvGrpSpPr>
        <p:grpSpPr>
          <a:xfrm>
            <a:off x="0" y="222731"/>
            <a:ext cx="5765800" cy="272040"/>
            <a:chOff x="0" y="222730"/>
            <a:chExt cx="5765800" cy="351157"/>
          </a:xfrm>
        </p:grpSpPr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230361"/>
              <a:ext cx="5765800" cy="343526"/>
            </a:xfrm>
            <a:prstGeom prst="rect">
              <a:avLst/>
            </a:prstGeom>
          </p:spPr>
        </p:pic>
        <p:sp>
          <p:nvSpPr>
            <p:cNvPr id="11" name="object 11"/>
            <p:cNvSpPr txBox="1"/>
            <p:nvPr/>
          </p:nvSpPr>
          <p:spPr>
            <a:xfrm>
              <a:off x="196810" y="222730"/>
              <a:ext cx="2533690" cy="287205"/>
            </a:xfrm>
            <a:prstGeom prst="rect">
              <a:avLst/>
            </a:prstGeom>
          </p:spPr>
          <p:txBody>
            <a:bodyPr vert="horz" wrap="square" lIns="0" tIns="17145" rIns="0" bIns="0" rtlCol="0">
              <a:spAutoFit/>
            </a:bodyPr>
            <a:lstStyle/>
            <a:p>
              <a:pPr marL="12700">
                <a:lnSpc>
                  <a:spcPts val="1615"/>
                </a:lnSpc>
                <a:spcBef>
                  <a:spcPts val="135"/>
                </a:spcBef>
              </a:pPr>
              <a:r>
                <a:rPr lang="zh-CN" altLang="en-US" sz="1400" b="1" spc="-15" dirty="0">
                  <a:solidFill>
                    <a:srgbClr val="FFFFFF"/>
                  </a:solidFill>
                  <a:latin typeface="华文中宋" panose="02010600040101010101" pitchFamily="2" charset="-122"/>
                  <a:ea typeface="华文中宋" panose="02010600040101010101" pitchFamily="2" charset="-122"/>
                  <a:cs typeface="Georgia" panose="02040502050405020303"/>
                </a:rPr>
                <a:t>加密算法简述 </a:t>
              </a:r>
              <a:r>
                <a:rPr lang="en-US" altLang="zh-CN" sz="1400" b="1" spc="-15" dirty="0">
                  <a:solidFill>
                    <a:srgbClr val="FFFFFF"/>
                  </a:solidFill>
                  <a:latin typeface="华文中宋" panose="02010600040101010101" pitchFamily="2" charset="-122"/>
                  <a:ea typeface="华文中宋" panose="02010600040101010101" pitchFamily="2" charset="-122"/>
                  <a:cs typeface="Georgia" panose="02040502050405020303"/>
                </a:rPr>
                <a:t>—— </a:t>
              </a:r>
              <a:r>
                <a:rPr lang="zh-CN" altLang="en-US" sz="1400" b="1" spc="-15" dirty="0">
                  <a:solidFill>
                    <a:srgbClr val="FFFFFF"/>
                  </a:solidFill>
                  <a:latin typeface="华文中宋" panose="02010600040101010101" pitchFamily="2" charset="-122"/>
                  <a:ea typeface="华文中宋" panose="02010600040101010101" pitchFamily="2" charset="-122"/>
                  <a:cs typeface="Georgia" panose="02040502050405020303"/>
                </a:rPr>
                <a:t>古典密码</a:t>
              </a:r>
              <a:endParaRPr lang="zh-CN" altLang="en-US" sz="800" b="1" dirty="0">
                <a:solidFill>
                  <a:srgbClr val="FFFFFF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Georgia" panose="02040502050405020303"/>
              </a:endParaRPr>
            </a:p>
          </p:txBody>
        </p:sp>
      </p:grpSp>
      <p:grpSp>
        <p:nvGrpSpPr>
          <p:cNvPr id="36" name="页眉">
            <a:extLst>
              <a:ext uri="{FF2B5EF4-FFF2-40B4-BE49-F238E27FC236}">
                <a16:creationId xmlns:a16="http://schemas.microsoft.com/office/drawing/2014/main" id="{28012C64-F0D6-E544-5069-F6F8BA9B7600}"/>
              </a:ext>
            </a:extLst>
          </p:cNvPr>
          <p:cNvGrpSpPr/>
          <p:nvPr/>
        </p:nvGrpSpPr>
        <p:grpSpPr>
          <a:xfrm>
            <a:off x="0" y="25"/>
            <a:ext cx="5762645" cy="230504"/>
            <a:chOff x="0" y="25"/>
            <a:chExt cx="5762645" cy="230504"/>
          </a:xfrm>
        </p:grpSpPr>
        <p:sp>
          <p:nvSpPr>
            <p:cNvPr id="4" name="object 4"/>
            <p:cNvSpPr/>
            <p:nvPr/>
          </p:nvSpPr>
          <p:spPr>
            <a:xfrm>
              <a:off x="4115226" y="25"/>
              <a:ext cx="490220" cy="230504"/>
            </a:xfrm>
            <a:custGeom>
              <a:avLst/>
              <a:gdLst/>
              <a:ahLst/>
              <a:cxnLst/>
              <a:rect l="l" t="t" r="r" b="b"/>
              <a:pathLst>
                <a:path w="490220" h="230504">
                  <a:moveTo>
                    <a:pt x="489635" y="0"/>
                  </a:moveTo>
                  <a:lnTo>
                    <a:pt x="0" y="0"/>
                  </a:lnTo>
                  <a:lnTo>
                    <a:pt x="0" y="230339"/>
                  </a:lnTo>
                  <a:lnTo>
                    <a:pt x="489635" y="230339"/>
                  </a:lnTo>
                  <a:lnTo>
                    <a:pt x="48963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604862" y="25"/>
              <a:ext cx="777875" cy="230504"/>
            </a:xfrm>
            <a:custGeom>
              <a:avLst/>
              <a:gdLst/>
              <a:ahLst/>
              <a:cxnLst/>
              <a:rect l="l" t="t" r="r" b="b"/>
              <a:pathLst>
                <a:path w="777875" h="230504">
                  <a:moveTo>
                    <a:pt x="777570" y="0"/>
                  </a:moveTo>
                  <a:lnTo>
                    <a:pt x="0" y="0"/>
                  </a:lnTo>
                  <a:lnTo>
                    <a:pt x="0" y="230339"/>
                  </a:lnTo>
                  <a:lnTo>
                    <a:pt x="777570" y="230339"/>
                  </a:lnTo>
                  <a:lnTo>
                    <a:pt x="77757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698994" y="11545"/>
              <a:ext cx="589326" cy="207300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5382432" y="25"/>
              <a:ext cx="380213" cy="230504"/>
            </a:xfrm>
            <a:custGeom>
              <a:avLst/>
              <a:gdLst/>
              <a:ahLst/>
              <a:cxnLst/>
              <a:rect l="l" t="t" r="r" b="b"/>
              <a:pathLst>
                <a:path w="374650" h="230504">
                  <a:moveTo>
                    <a:pt x="374408" y="0"/>
                  </a:moveTo>
                  <a:lnTo>
                    <a:pt x="0" y="0"/>
                  </a:lnTo>
                  <a:lnTo>
                    <a:pt x="0" y="230339"/>
                  </a:lnTo>
                  <a:lnTo>
                    <a:pt x="374408" y="230339"/>
                  </a:lnTo>
                  <a:lnTo>
                    <a:pt x="37440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460232" y="3863"/>
              <a:ext cx="218818" cy="218818"/>
            </a:xfrm>
            <a:prstGeom prst="rect">
              <a:avLst/>
            </a:prstGeom>
          </p:spPr>
        </p:pic>
        <p:sp>
          <p:nvSpPr>
            <p:cNvPr id="30" name="object 4">
              <a:extLst>
                <a:ext uri="{FF2B5EF4-FFF2-40B4-BE49-F238E27FC236}">
                  <a16:creationId xmlns:a16="http://schemas.microsoft.com/office/drawing/2014/main" id="{DEAF29C3-7E3A-9DFF-B751-0B0D80F2C3D2}"/>
                </a:ext>
              </a:extLst>
            </p:cNvPr>
            <p:cNvSpPr/>
            <p:nvPr/>
          </p:nvSpPr>
          <p:spPr>
            <a:xfrm>
              <a:off x="0" y="25"/>
              <a:ext cx="4224954" cy="230096"/>
            </a:xfrm>
            <a:custGeom>
              <a:avLst/>
              <a:gdLst/>
              <a:ahLst/>
              <a:cxnLst/>
              <a:rect l="l" t="t" r="r" b="b"/>
              <a:pathLst>
                <a:path w="490220" h="230504">
                  <a:moveTo>
                    <a:pt x="489635" y="0"/>
                  </a:moveTo>
                  <a:lnTo>
                    <a:pt x="0" y="0"/>
                  </a:lnTo>
                  <a:lnTo>
                    <a:pt x="0" y="230339"/>
                  </a:lnTo>
                  <a:lnTo>
                    <a:pt x="489635" y="230339"/>
                  </a:lnTo>
                  <a:lnTo>
                    <a:pt x="48963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8" name="组合 37">
            <a:extLst>
              <a:ext uri="{FF2B5EF4-FFF2-40B4-BE49-F238E27FC236}">
                <a16:creationId xmlns:a16="http://schemas.microsoft.com/office/drawing/2014/main" id="{A7EB8AC5-0376-9EC9-EA82-4916A6143EED}"/>
              </a:ext>
            </a:extLst>
          </p:cNvPr>
          <p:cNvGrpSpPr/>
          <p:nvPr/>
        </p:nvGrpSpPr>
        <p:grpSpPr>
          <a:xfrm>
            <a:off x="0" y="3141040"/>
            <a:ext cx="5760453" cy="99060"/>
            <a:chOff x="0" y="3141040"/>
            <a:chExt cx="5760453" cy="99060"/>
          </a:xfrm>
        </p:grpSpPr>
        <p:sp>
          <p:nvSpPr>
            <p:cNvPr id="12" name="object 16">
              <a:extLst>
                <a:ext uri="{FF2B5EF4-FFF2-40B4-BE49-F238E27FC236}">
                  <a16:creationId xmlns:a16="http://schemas.microsoft.com/office/drawing/2014/main" id="{F4D7A426-5F11-987F-D6ED-C3D25EBBC37E}"/>
                </a:ext>
              </a:extLst>
            </p:cNvPr>
            <p:cNvSpPr/>
            <p:nvPr/>
          </p:nvSpPr>
          <p:spPr>
            <a:xfrm>
              <a:off x="0" y="3141040"/>
              <a:ext cx="3456304" cy="99060"/>
            </a:xfrm>
            <a:custGeom>
              <a:avLst/>
              <a:gdLst/>
              <a:ahLst/>
              <a:cxnLst/>
              <a:rect l="l" t="t" r="r" b="b"/>
              <a:pathLst>
                <a:path w="3456304" h="99060">
                  <a:moveTo>
                    <a:pt x="3456038" y="0"/>
                  </a:moveTo>
                  <a:lnTo>
                    <a:pt x="2016036" y="0"/>
                  </a:lnTo>
                  <a:lnTo>
                    <a:pt x="0" y="0"/>
                  </a:lnTo>
                  <a:lnTo>
                    <a:pt x="0" y="98983"/>
                  </a:lnTo>
                  <a:lnTo>
                    <a:pt x="2016036" y="98983"/>
                  </a:lnTo>
                  <a:lnTo>
                    <a:pt x="3456038" y="98983"/>
                  </a:lnTo>
                  <a:lnTo>
                    <a:pt x="345603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7">
              <a:extLst>
                <a:ext uri="{FF2B5EF4-FFF2-40B4-BE49-F238E27FC236}">
                  <a16:creationId xmlns:a16="http://schemas.microsoft.com/office/drawing/2014/main" id="{CE801297-C382-331E-FCA9-C5BABC976435}"/>
                </a:ext>
              </a:extLst>
            </p:cNvPr>
            <p:cNvSpPr/>
            <p:nvPr/>
          </p:nvSpPr>
          <p:spPr>
            <a:xfrm>
              <a:off x="3456038" y="3141040"/>
              <a:ext cx="2304415" cy="99060"/>
            </a:xfrm>
            <a:custGeom>
              <a:avLst/>
              <a:gdLst/>
              <a:ahLst/>
              <a:cxnLst/>
              <a:rect l="l" t="t" r="r" b="b"/>
              <a:pathLst>
                <a:path w="2304415" h="99060">
                  <a:moveTo>
                    <a:pt x="2303957" y="0"/>
                  </a:moveTo>
                  <a:lnTo>
                    <a:pt x="1958378" y="0"/>
                  </a:lnTo>
                  <a:lnTo>
                    <a:pt x="0" y="0"/>
                  </a:lnTo>
                  <a:lnTo>
                    <a:pt x="0" y="98983"/>
                  </a:lnTo>
                  <a:lnTo>
                    <a:pt x="1958378" y="98983"/>
                  </a:lnTo>
                  <a:lnTo>
                    <a:pt x="2303957" y="98983"/>
                  </a:lnTo>
                  <a:lnTo>
                    <a:pt x="2303957" y="0"/>
                  </a:lnTo>
                  <a:close/>
                </a:path>
              </a:pathLst>
            </a:custGeom>
            <a:solidFill>
              <a:srgbClr val="003E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" name="object 16">
            <a:extLst>
              <a:ext uri="{FF2B5EF4-FFF2-40B4-BE49-F238E27FC236}">
                <a16:creationId xmlns:a16="http://schemas.microsoft.com/office/drawing/2014/main" id="{14D5ADD4-6BF3-4EE3-1B0A-3EB330E61781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2481897" y="3134998"/>
            <a:ext cx="553403" cy="8784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5"/>
              </a:spcBef>
            </a:pPr>
            <a:r>
              <a:rPr dirty="0"/>
              <a:t>2024</a:t>
            </a:r>
            <a:r>
              <a:rPr spc="-15" dirty="0"/>
              <a:t> </a:t>
            </a:r>
            <a:r>
              <a:rPr spc="-75" dirty="0">
                <a:latin typeface="华文中宋" panose="02010600040101010101" pitchFamily="2" charset="-122"/>
                <a:ea typeface="华文中宋" panose="02010600040101010101" pitchFamily="2" charset="-122"/>
                <a:cs typeface="宋体" panose="02010600030101010101" pitchFamily="2" charset="-122"/>
              </a:rPr>
              <a:t>年</a:t>
            </a:r>
            <a:r>
              <a:rPr spc="-7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spc="-75" dirty="0">
                <a:latin typeface="宋体" panose="02010600030101010101" pitchFamily="2" charset="-122"/>
                <a:cs typeface="宋体" panose="02010600030101010101" pitchFamily="2" charset="-122"/>
              </a:rPr>
              <a:t>6</a:t>
            </a:r>
            <a:r>
              <a:rPr spc="-10" dirty="0"/>
              <a:t> </a:t>
            </a:r>
            <a:r>
              <a:rPr spc="-75" dirty="0">
                <a:latin typeface="华文中宋" panose="02010600040101010101" pitchFamily="2" charset="-122"/>
                <a:ea typeface="华文中宋" panose="02010600040101010101" pitchFamily="2" charset="-122"/>
              </a:rPr>
              <a:t>月</a:t>
            </a:r>
            <a:r>
              <a:rPr spc="-70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altLang="zh-CN" dirty="0"/>
              <a:t>3</a:t>
            </a:r>
            <a:r>
              <a:rPr spc="-10" dirty="0"/>
              <a:t> </a:t>
            </a:r>
            <a:r>
              <a:rPr spc="-75" dirty="0">
                <a:latin typeface="华文中宋" panose="02010600040101010101" pitchFamily="2" charset="-122"/>
                <a:ea typeface="华文中宋" panose="02010600040101010101" pitchFamily="2" charset="-122"/>
              </a:rPr>
              <a:t>日</a:t>
            </a:r>
          </a:p>
        </p:txBody>
      </p:sp>
      <p:sp>
        <p:nvSpPr>
          <p:cNvPr id="35" name="object 18">
            <a:extLst>
              <a:ext uri="{FF2B5EF4-FFF2-40B4-BE49-F238E27FC236}">
                <a16:creationId xmlns:a16="http://schemas.microsoft.com/office/drawing/2014/main" id="{2B6B989C-EA3D-4CB7-24E5-4B53BDAFC771}"/>
              </a:ext>
            </a:extLst>
          </p:cNvPr>
          <p:cNvSpPr txBox="1"/>
          <p:nvPr/>
        </p:nvSpPr>
        <p:spPr>
          <a:xfrm>
            <a:off x="4470246" y="3134201"/>
            <a:ext cx="509905" cy="8784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>
            <a:defPPr>
              <a:defRPr kern="0"/>
            </a:defPPr>
            <a:lvl1pPr>
              <a:defRPr sz="500" b="0" i="0">
                <a:solidFill>
                  <a:schemeClr val="bg1"/>
                </a:solidFill>
                <a:latin typeface="宋体" panose="02010600030101010101" pitchFamily="2" charset="-122"/>
                <a:cs typeface="宋体" panose="02010600030101010101" pitchFamily="2" charset="-122"/>
              </a:defRPr>
            </a:lvl1pPr>
          </a:lstStyle>
          <a:p>
            <a:r>
              <a:rPr lang="zh-CN" altLang="en-US" dirty="0"/>
              <a:t>加密算法</a:t>
            </a:r>
          </a:p>
        </p:txBody>
      </p:sp>
      <p:sp>
        <p:nvSpPr>
          <p:cNvPr id="23" name="object 2">
            <a:extLst>
              <a:ext uri="{FF2B5EF4-FFF2-40B4-BE49-F238E27FC236}">
                <a16:creationId xmlns:a16="http://schemas.microsoft.com/office/drawing/2014/main" id="{AACE43DA-B262-FBCB-5CF2-A99C5B3DFF9C}"/>
              </a:ext>
            </a:extLst>
          </p:cNvPr>
          <p:cNvSpPr txBox="1"/>
          <p:nvPr/>
        </p:nvSpPr>
        <p:spPr>
          <a:xfrm>
            <a:off x="1315850" y="64159"/>
            <a:ext cx="1616480" cy="1041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kumimoji="0" lang="zh-CN" altLang="en-US" sz="600" b="1" i="0" u="none" strike="noStrike" kern="0" cap="none" spc="0" normalizeH="0" baseline="0" noProof="1">
                <a:solidFill>
                  <a:schemeClr val="bg1">
                    <a:lumMod val="6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宋体" panose="02010600030101010101" pitchFamily="2" charset="-122"/>
                <a:sym typeface="+mn-ea"/>
              </a:rPr>
              <a:t>目录</a:t>
            </a:r>
            <a:r>
              <a:rPr lang="en-US" altLang="zh-CN" sz="600" b="1" dirty="0">
                <a:solidFill>
                  <a:schemeClr val="bg1">
                    <a:lumMod val="6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宋体" panose="02010600030101010101" pitchFamily="2" charset="-122"/>
                <a:sym typeface="+mn-ea"/>
              </a:rPr>
              <a:t>   </a:t>
            </a:r>
            <a:r>
              <a:rPr lang="zh-CN" altLang="en-US" sz="600" b="1" kern="0" dirty="0">
                <a:solidFill>
                  <a:schemeClr val="bg1">
                    <a:lumMod val="6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扫描工具   </a:t>
            </a:r>
            <a:r>
              <a:rPr lang="zh-CN" altLang="en-US" sz="600" b="1" dirty="0">
                <a:solidFill>
                  <a:schemeClr val="bg2"/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加密算法</a:t>
            </a:r>
          </a:p>
        </p:txBody>
      </p:sp>
      <p:pic>
        <p:nvPicPr>
          <p:cNvPr id="42" name="图片 41">
            <a:extLst>
              <a:ext uri="{FF2B5EF4-FFF2-40B4-BE49-F238E27FC236}">
                <a16:creationId xmlns:a16="http://schemas.microsoft.com/office/drawing/2014/main" id="{CEA43ED5-6344-0817-F209-B4808AF5C9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2090" y="696413"/>
            <a:ext cx="2495681" cy="628261"/>
          </a:xfrm>
          <a:prstGeom prst="rect">
            <a:avLst/>
          </a:prstGeom>
        </p:spPr>
      </p:pic>
      <p:sp>
        <p:nvSpPr>
          <p:cNvPr id="46" name="矩形: 圆角 45">
            <a:extLst>
              <a:ext uri="{FF2B5EF4-FFF2-40B4-BE49-F238E27FC236}">
                <a16:creationId xmlns:a16="http://schemas.microsoft.com/office/drawing/2014/main" id="{2960F629-5FB0-A6E4-20DC-4EC36ED75163}"/>
              </a:ext>
            </a:extLst>
          </p:cNvPr>
          <p:cNvSpPr/>
          <p:nvPr/>
        </p:nvSpPr>
        <p:spPr>
          <a:xfrm>
            <a:off x="199065" y="1851025"/>
            <a:ext cx="5334000" cy="1165183"/>
          </a:xfrm>
          <a:prstGeom prst="roundRect">
            <a:avLst/>
          </a:prstGeom>
          <a:solidFill>
            <a:srgbClr val="FFFF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5" name="文本框 54">
            <a:extLst>
              <a:ext uri="{FF2B5EF4-FFF2-40B4-BE49-F238E27FC236}">
                <a16:creationId xmlns:a16="http://schemas.microsoft.com/office/drawing/2014/main" id="{CCC45A60-462C-7550-5AFA-2502321798EF}"/>
              </a:ext>
            </a:extLst>
          </p:cNvPr>
          <p:cNvSpPr txBox="1"/>
          <p:nvPr/>
        </p:nvSpPr>
        <p:spPr>
          <a:xfrm>
            <a:off x="332811" y="797670"/>
            <a:ext cx="6887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/>
              <a:t>凯撒密码</a:t>
            </a:r>
          </a:p>
        </p:txBody>
      </p:sp>
      <p:sp>
        <p:nvSpPr>
          <p:cNvPr id="57" name="文本框 56">
            <a:extLst>
              <a:ext uri="{FF2B5EF4-FFF2-40B4-BE49-F238E27FC236}">
                <a16:creationId xmlns:a16="http://schemas.microsoft.com/office/drawing/2014/main" id="{977FBBCC-7094-37E5-8BE0-8C3904B1F8C8}"/>
              </a:ext>
            </a:extLst>
          </p:cNvPr>
          <p:cNvSpPr txBox="1"/>
          <p:nvPr/>
        </p:nvSpPr>
        <p:spPr>
          <a:xfrm>
            <a:off x="269943" y="2153924"/>
            <a:ext cx="6887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/>
              <a:t>替换密码</a:t>
            </a:r>
          </a:p>
        </p:txBody>
      </p:sp>
      <p:sp>
        <p:nvSpPr>
          <p:cNvPr id="58" name="矩形: 圆角 57">
            <a:extLst>
              <a:ext uri="{FF2B5EF4-FFF2-40B4-BE49-F238E27FC236}">
                <a16:creationId xmlns:a16="http://schemas.microsoft.com/office/drawing/2014/main" id="{96CBFDB7-9EE4-D348-245E-196D9E5C0885}"/>
              </a:ext>
            </a:extLst>
          </p:cNvPr>
          <p:cNvSpPr/>
          <p:nvPr/>
        </p:nvSpPr>
        <p:spPr>
          <a:xfrm>
            <a:off x="3952787" y="555115"/>
            <a:ext cx="1559549" cy="1153055"/>
          </a:xfrm>
          <a:prstGeom prst="roundRect">
            <a:avLst/>
          </a:prstGeom>
          <a:solidFill>
            <a:srgbClr val="FFFF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9" name="文本框 58">
            <a:extLst>
              <a:ext uri="{FF2B5EF4-FFF2-40B4-BE49-F238E27FC236}">
                <a16:creationId xmlns:a16="http://schemas.microsoft.com/office/drawing/2014/main" id="{20D13240-BBA2-A5B8-13A1-9694BEC372AC}"/>
              </a:ext>
            </a:extLst>
          </p:cNvPr>
          <p:cNvSpPr txBox="1"/>
          <p:nvPr/>
        </p:nvSpPr>
        <p:spPr>
          <a:xfrm>
            <a:off x="1624325" y="1118527"/>
            <a:ext cx="209909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000" dirty="0"/>
              <a:t>可以使用暴力破解</a:t>
            </a:r>
            <a:r>
              <a:rPr lang="en-US" altLang="zh-CN" sz="1000" dirty="0"/>
              <a:t>——</a:t>
            </a:r>
            <a:r>
              <a:rPr lang="zh-CN" altLang="en-US" sz="1000" dirty="0"/>
              <a:t>平移</a:t>
            </a:r>
            <a:r>
              <a:rPr lang="en-US" altLang="zh-CN" sz="1000" dirty="0"/>
              <a:t>1~n</a:t>
            </a:r>
            <a:r>
              <a:rPr lang="zh-CN" altLang="en-US" sz="1000" dirty="0"/>
              <a:t>位</a:t>
            </a:r>
          </a:p>
        </p:txBody>
      </p:sp>
      <p:sp>
        <p:nvSpPr>
          <p:cNvPr id="63" name="文本框 62">
            <a:extLst>
              <a:ext uri="{FF2B5EF4-FFF2-40B4-BE49-F238E27FC236}">
                <a16:creationId xmlns:a16="http://schemas.microsoft.com/office/drawing/2014/main" id="{1797D82E-8AD1-C04B-55E7-B896FFA2CBCF}"/>
              </a:ext>
            </a:extLst>
          </p:cNvPr>
          <p:cNvSpPr txBox="1"/>
          <p:nvPr/>
        </p:nvSpPr>
        <p:spPr>
          <a:xfrm>
            <a:off x="1174693" y="2563171"/>
            <a:ext cx="345630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400" dirty="0"/>
              <a:t>字母替换，通过分析字频和词频可以破解</a:t>
            </a:r>
          </a:p>
        </p:txBody>
      </p:sp>
      <p:sp>
        <p:nvSpPr>
          <p:cNvPr id="1025" name="文本框 1024">
            <a:extLst>
              <a:ext uri="{FF2B5EF4-FFF2-40B4-BE49-F238E27FC236}">
                <a16:creationId xmlns:a16="http://schemas.microsoft.com/office/drawing/2014/main" id="{A58042CB-AD03-3C26-485B-DF2A86590F6D}"/>
              </a:ext>
            </a:extLst>
          </p:cNvPr>
          <p:cNvSpPr txBox="1"/>
          <p:nvPr/>
        </p:nvSpPr>
        <p:spPr>
          <a:xfrm>
            <a:off x="1185218" y="2092613"/>
            <a:ext cx="314548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400"/>
            </a:lvl1pPr>
          </a:lstStyle>
          <a:p>
            <a:r>
              <a:rPr lang="zh-CN" altLang="en-US" dirty="0"/>
              <a:t>冷知识：英文文章出现最高的字母是e</a:t>
            </a:r>
          </a:p>
        </p:txBody>
      </p:sp>
      <p:sp>
        <p:nvSpPr>
          <p:cNvPr id="1028" name="文本框 1027">
            <a:extLst>
              <a:ext uri="{FF2B5EF4-FFF2-40B4-BE49-F238E27FC236}">
                <a16:creationId xmlns:a16="http://schemas.microsoft.com/office/drawing/2014/main" id="{1D5959CA-31A6-3A85-E987-56DFA28D6561}"/>
              </a:ext>
            </a:extLst>
          </p:cNvPr>
          <p:cNvSpPr txBox="1"/>
          <p:nvPr/>
        </p:nvSpPr>
        <p:spPr>
          <a:xfrm>
            <a:off x="3988965" y="507614"/>
            <a:ext cx="154178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200" dirty="0"/>
              <a:t>Enigma加密</a:t>
            </a:r>
          </a:p>
        </p:txBody>
      </p:sp>
      <p:pic>
        <p:nvPicPr>
          <p:cNvPr id="1029" name="Picture 4" descr="The Spirit Of Alan Turing – Science Museum Blog">
            <a:extLst>
              <a:ext uri="{FF2B5EF4-FFF2-40B4-BE49-F238E27FC236}">
                <a16:creationId xmlns:a16="http://schemas.microsoft.com/office/drawing/2014/main" id="{69ABF6E1-42EB-65E3-1EB0-73B5E08DF1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" b="783"/>
          <a:stretch/>
        </p:blipFill>
        <p:spPr bwMode="auto">
          <a:xfrm>
            <a:off x="4082132" y="765777"/>
            <a:ext cx="609594" cy="812792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图片 1030">
            <a:extLst>
              <a:ext uri="{FF2B5EF4-FFF2-40B4-BE49-F238E27FC236}">
                <a16:creationId xmlns:a16="http://schemas.microsoft.com/office/drawing/2014/main" id="{4B08E074-C20B-5A69-FE48-A234E127D01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-74" t="7182" r="74" b="3396"/>
          <a:stretch/>
        </p:blipFill>
        <p:spPr>
          <a:xfrm>
            <a:off x="4784892" y="765777"/>
            <a:ext cx="610681" cy="814241"/>
          </a:xfrm>
          <a:prstGeom prst="roundRect">
            <a:avLst/>
          </a:prstGeom>
        </p:spPr>
      </p:pic>
      <p:sp>
        <p:nvSpPr>
          <p:cNvPr id="1032" name="文本框 1031">
            <a:extLst>
              <a:ext uri="{FF2B5EF4-FFF2-40B4-BE49-F238E27FC236}">
                <a16:creationId xmlns:a16="http://schemas.microsoft.com/office/drawing/2014/main" id="{C865ACFD-298F-AFB6-D7C9-F70F42A0CB41}"/>
              </a:ext>
            </a:extLst>
          </p:cNvPr>
          <p:cNvSpPr txBox="1"/>
          <p:nvPr/>
        </p:nvSpPr>
        <p:spPr>
          <a:xfrm>
            <a:off x="4878102" y="1557415"/>
            <a:ext cx="503853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000"/>
            </a:lvl1pPr>
          </a:lstStyle>
          <a:p>
            <a:r>
              <a:rPr lang="zh-CN" altLang="en-US" sz="500" dirty="0"/>
              <a:t>模仿游戏</a:t>
            </a:r>
          </a:p>
        </p:txBody>
      </p:sp>
      <p:sp>
        <p:nvSpPr>
          <p:cNvPr id="1034" name="文本框 1033">
            <a:extLst>
              <a:ext uri="{FF2B5EF4-FFF2-40B4-BE49-F238E27FC236}">
                <a16:creationId xmlns:a16="http://schemas.microsoft.com/office/drawing/2014/main" id="{6ADA76F4-40CD-25CA-550E-2765742A48DD}"/>
              </a:ext>
            </a:extLst>
          </p:cNvPr>
          <p:cNvSpPr txBox="1"/>
          <p:nvPr/>
        </p:nvSpPr>
        <p:spPr>
          <a:xfrm>
            <a:off x="1303319" y="1412608"/>
            <a:ext cx="204120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200" dirty="0"/>
              <a:t>一道简单的</a:t>
            </a:r>
            <a:r>
              <a:rPr lang="en-US" altLang="zh-CN" sz="1200" dirty="0"/>
              <a:t>Flag</a:t>
            </a:r>
            <a:r>
              <a:rPr lang="zh-CN" altLang="en-US" sz="1200" dirty="0"/>
              <a:t>题目：MZC 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C04763A0-EC5C-531E-6071-9CCAA5E53FA0}"/>
              </a:ext>
            </a:extLst>
          </p:cNvPr>
          <p:cNvGrpSpPr/>
          <p:nvPr/>
        </p:nvGrpSpPr>
        <p:grpSpPr>
          <a:xfrm>
            <a:off x="825500" y="-646809"/>
            <a:ext cx="2648218" cy="516634"/>
            <a:chOff x="825500" y="-646809"/>
            <a:chExt cx="2648218" cy="516634"/>
          </a:xfrm>
        </p:grpSpPr>
        <p:sp>
          <p:nvSpPr>
            <p:cNvPr id="5" name="椭圆 4">
              <a:extLst>
                <a:ext uri="{FF2B5EF4-FFF2-40B4-BE49-F238E27FC236}">
                  <a16:creationId xmlns:a16="http://schemas.microsoft.com/office/drawing/2014/main" id="{75728881-782B-0BC8-2E10-5F93DC13C2C3}"/>
                </a:ext>
              </a:extLst>
            </p:cNvPr>
            <p:cNvSpPr/>
            <p:nvPr/>
          </p:nvSpPr>
          <p:spPr>
            <a:xfrm>
              <a:off x="825500" y="-434975"/>
              <a:ext cx="304800" cy="304800"/>
            </a:xfrm>
            <a:prstGeom prst="ellipse">
              <a:avLst/>
            </a:prstGeom>
            <a:solidFill>
              <a:srgbClr val="003E87"/>
            </a:solidFill>
          </p:spPr>
          <p:txBody>
            <a:bodyPr wrap="square" lIns="0" tIns="0" rIns="0" bIns="0" rtlCol="0"/>
            <a:lstStyle/>
            <a:p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4" name="椭圆 23">
              <a:extLst>
                <a:ext uri="{FF2B5EF4-FFF2-40B4-BE49-F238E27FC236}">
                  <a16:creationId xmlns:a16="http://schemas.microsoft.com/office/drawing/2014/main" id="{6DDC6A56-A615-2743-EB66-2CF3FE52ADE8}"/>
                </a:ext>
              </a:extLst>
            </p:cNvPr>
            <p:cNvSpPr/>
            <p:nvPr/>
          </p:nvSpPr>
          <p:spPr>
            <a:xfrm>
              <a:off x="1294184" y="-434975"/>
              <a:ext cx="304800" cy="304800"/>
            </a:xfrm>
            <a:prstGeom prst="ellipse">
              <a:avLst/>
            </a:prstGeom>
            <a:solidFill>
              <a:srgbClr val="E2F0D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椭圆 25">
              <a:extLst>
                <a:ext uri="{FF2B5EF4-FFF2-40B4-BE49-F238E27FC236}">
                  <a16:creationId xmlns:a16="http://schemas.microsoft.com/office/drawing/2014/main" id="{3307A993-DFDC-46FD-9221-105712FD0CA0}"/>
                </a:ext>
              </a:extLst>
            </p:cNvPr>
            <p:cNvSpPr/>
            <p:nvPr/>
          </p:nvSpPr>
          <p:spPr>
            <a:xfrm>
              <a:off x="1762868" y="-434975"/>
              <a:ext cx="304800" cy="304800"/>
            </a:xfrm>
            <a:prstGeom prst="ellipse">
              <a:avLst/>
            </a:prstGeom>
            <a:solidFill>
              <a:srgbClr val="FFEBB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椭圆 26">
              <a:extLst>
                <a:ext uri="{FF2B5EF4-FFF2-40B4-BE49-F238E27FC236}">
                  <a16:creationId xmlns:a16="http://schemas.microsoft.com/office/drawing/2014/main" id="{E812F053-ACE2-2F1A-DA49-5F32C5D98581}"/>
                </a:ext>
              </a:extLst>
            </p:cNvPr>
            <p:cNvSpPr/>
            <p:nvPr/>
          </p:nvSpPr>
          <p:spPr>
            <a:xfrm>
              <a:off x="2231552" y="-434975"/>
              <a:ext cx="304800" cy="304800"/>
            </a:xfrm>
            <a:prstGeom prst="ellipse">
              <a:avLst/>
            </a:prstGeom>
            <a:solidFill>
              <a:srgbClr val="FEE8D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椭圆 27">
              <a:extLst>
                <a:ext uri="{FF2B5EF4-FFF2-40B4-BE49-F238E27FC236}">
                  <a16:creationId xmlns:a16="http://schemas.microsoft.com/office/drawing/2014/main" id="{C1354CA7-0601-1F13-6FE8-7BFE01ABF237}"/>
                </a:ext>
              </a:extLst>
            </p:cNvPr>
            <p:cNvSpPr/>
            <p:nvPr/>
          </p:nvSpPr>
          <p:spPr>
            <a:xfrm>
              <a:off x="2700236" y="-434975"/>
              <a:ext cx="304800" cy="3048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椭圆 28">
              <a:extLst>
                <a:ext uri="{FF2B5EF4-FFF2-40B4-BE49-F238E27FC236}">
                  <a16:creationId xmlns:a16="http://schemas.microsoft.com/office/drawing/2014/main" id="{0A78D0E8-F295-02DB-0E8D-930A7611E7AB}"/>
                </a:ext>
              </a:extLst>
            </p:cNvPr>
            <p:cNvSpPr/>
            <p:nvPr/>
          </p:nvSpPr>
          <p:spPr>
            <a:xfrm>
              <a:off x="3168918" y="-434975"/>
              <a:ext cx="304800" cy="3048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椭圆 30">
              <a:extLst>
                <a:ext uri="{FF2B5EF4-FFF2-40B4-BE49-F238E27FC236}">
                  <a16:creationId xmlns:a16="http://schemas.microsoft.com/office/drawing/2014/main" id="{29013C9D-3E93-5F9A-5A0D-152300BAE912}"/>
                </a:ext>
              </a:extLst>
            </p:cNvPr>
            <p:cNvSpPr/>
            <p:nvPr/>
          </p:nvSpPr>
          <p:spPr>
            <a:xfrm>
              <a:off x="1762868" y="-646809"/>
              <a:ext cx="304800" cy="304800"/>
            </a:xfrm>
            <a:prstGeom prst="ellipse">
              <a:avLst/>
            </a:prstGeom>
            <a:solidFill>
              <a:srgbClr val="BF9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椭圆 31">
              <a:extLst>
                <a:ext uri="{FF2B5EF4-FFF2-40B4-BE49-F238E27FC236}">
                  <a16:creationId xmlns:a16="http://schemas.microsoft.com/office/drawing/2014/main" id="{C9F1343F-AFD4-AD19-FE3A-39C88DD80362}"/>
                </a:ext>
              </a:extLst>
            </p:cNvPr>
            <p:cNvSpPr/>
            <p:nvPr/>
          </p:nvSpPr>
          <p:spPr>
            <a:xfrm>
              <a:off x="2231552" y="-646809"/>
              <a:ext cx="304800" cy="304800"/>
            </a:xfrm>
            <a:prstGeom prst="ellipse">
              <a:avLst/>
            </a:prstGeom>
            <a:solidFill>
              <a:srgbClr val="BD642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椭圆 32">
              <a:extLst>
                <a:ext uri="{FF2B5EF4-FFF2-40B4-BE49-F238E27FC236}">
                  <a16:creationId xmlns:a16="http://schemas.microsoft.com/office/drawing/2014/main" id="{C95C2CC2-3921-5698-332F-C1A1E2EA806E}"/>
                </a:ext>
              </a:extLst>
            </p:cNvPr>
            <p:cNvSpPr/>
            <p:nvPr/>
          </p:nvSpPr>
          <p:spPr>
            <a:xfrm>
              <a:off x="1294184" y="-646809"/>
              <a:ext cx="304800" cy="304800"/>
            </a:xfrm>
            <a:prstGeom prst="ellipse">
              <a:avLst/>
            </a:prstGeom>
            <a:solidFill>
              <a:srgbClr val="54823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4" name="object 21">
            <a:extLst>
              <a:ext uri="{FF2B5EF4-FFF2-40B4-BE49-F238E27FC236}">
                <a16:creationId xmlns:a16="http://schemas.microsoft.com/office/drawing/2014/main" id="{032E4E7F-87A0-044F-64C8-B85EE1C76D32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xfrm>
            <a:off x="5400889" y="3154348"/>
            <a:ext cx="311101" cy="83997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39370">
              <a:lnSpc>
                <a:spcPct val="100000"/>
              </a:lnSpc>
              <a:spcBef>
                <a:spcPts val="55"/>
              </a:spcBef>
            </a:pPr>
            <a:fld id="{81D60167-4931-47E6-BA6A-407CBD079E47}" type="slidenum">
              <a:rPr dirty="0"/>
              <a:t>24</a:t>
            </a:fld>
            <a:r>
              <a:rPr spc="-10" dirty="0"/>
              <a:t> </a:t>
            </a:r>
            <a:r>
              <a:rPr dirty="0"/>
              <a:t>/</a:t>
            </a:r>
            <a:r>
              <a:rPr spc="-5" dirty="0"/>
              <a:t> </a:t>
            </a:r>
            <a:r>
              <a:rPr lang="en-US" spc="-25" dirty="0"/>
              <a:t>30</a:t>
            </a:r>
            <a:endParaRPr spc="-25" dirty="0"/>
          </a:p>
        </p:txBody>
      </p:sp>
    </p:spTree>
    <p:extLst>
      <p:ext uri="{BB962C8B-B14F-4D97-AF65-F5344CB8AC3E}">
        <p14:creationId xmlns:p14="http://schemas.microsoft.com/office/powerpoint/2010/main" val="41628055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矩形: 圆角 41">
            <a:extLst>
              <a:ext uri="{FF2B5EF4-FFF2-40B4-BE49-F238E27FC236}">
                <a16:creationId xmlns:a16="http://schemas.microsoft.com/office/drawing/2014/main" id="{D5B5D7A4-2B84-1845-5560-24F3CF43F03A}"/>
              </a:ext>
            </a:extLst>
          </p:cNvPr>
          <p:cNvSpPr/>
          <p:nvPr/>
        </p:nvSpPr>
        <p:spPr>
          <a:xfrm>
            <a:off x="164002" y="1242915"/>
            <a:ext cx="1960088" cy="1762336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矩形: 圆角 40">
            <a:extLst>
              <a:ext uri="{FF2B5EF4-FFF2-40B4-BE49-F238E27FC236}">
                <a16:creationId xmlns:a16="http://schemas.microsoft.com/office/drawing/2014/main" id="{9CFEAFDF-F7DF-1350-945B-C3F3EC772113}"/>
              </a:ext>
            </a:extLst>
          </p:cNvPr>
          <p:cNvSpPr/>
          <p:nvPr/>
        </p:nvSpPr>
        <p:spPr>
          <a:xfrm>
            <a:off x="164002" y="606619"/>
            <a:ext cx="1960088" cy="52444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7" name="小标题">
            <a:extLst>
              <a:ext uri="{FF2B5EF4-FFF2-40B4-BE49-F238E27FC236}">
                <a16:creationId xmlns:a16="http://schemas.microsoft.com/office/drawing/2014/main" id="{92CF336A-CD11-A628-6453-9B3BAE3D7BEB}"/>
              </a:ext>
            </a:extLst>
          </p:cNvPr>
          <p:cNvGrpSpPr/>
          <p:nvPr/>
        </p:nvGrpSpPr>
        <p:grpSpPr>
          <a:xfrm>
            <a:off x="0" y="222731"/>
            <a:ext cx="5765800" cy="272040"/>
            <a:chOff x="0" y="222730"/>
            <a:chExt cx="5765800" cy="351157"/>
          </a:xfrm>
        </p:grpSpPr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230361"/>
              <a:ext cx="5765800" cy="343526"/>
            </a:xfrm>
            <a:prstGeom prst="rect">
              <a:avLst/>
            </a:prstGeom>
          </p:spPr>
        </p:pic>
        <p:sp>
          <p:nvSpPr>
            <p:cNvPr id="11" name="object 11"/>
            <p:cNvSpPr txBox="1"/>
            <p:nvPr/>
          </p:nvSpPr>
          <p:spPr>
            <a:xfrm>
              <a:off x="196809" y="222730"/>
              <a:ext cx="2458305" cy="287206"/>
            </a:xfrm>
            <a:prstGeom prst="rect">
              <a:avLst/>
            </a:prstGeom>
          </p:spPr>
          <p:txBody>
            <a:bodyPr vert="horz" wrap="square" lIns="0" tIns="17145" rIns="0" bIns="0" rtlCol="0">
              <a:spAutoFit/>
            </a:bodyPr>
            <a:lstStyle/>
            <a:p>
              <a:pPr marL="12700">
                <a:lnSpc>
                  <a:spcPts val="1615"/>
                </a:lnSpc>
                <a:spcBef>
                  <a:spcPts val="135"/>
                </a:spcBef>
              </a:pPr>
              <a:r>
                <a:rPr lang="zh-CN" altLang="en-US" sz="1400" b="1" spc="-15" dirty="0">
                  <a:solidFill>
                    <a:srgbClr val="FFFFFF"/>
                  </a:solidFill>
                  <a:latin typeface="华文中宋" panose="02010600040101010101" pitchFamily="2" charset="-122"/>
                  <a:ea typeface="华文中宋" panose="02010600040101010101" pitchFamily="2" charset="-122"/>
                  <a:cs typeface="Georgia" panose="02040502050405020303"/>
                </a:rPr>
                <a:t>加密算法简述 </a:t>
              </a:r>
              <a:r>
                <a:rPr lang="en-US" altLang="zh-CN" sz="1400" b="1" spc="-15" dirty="0">
                  <a:solidFill>
                    <a:srgbClr val="FFFFFF"/>
                  </a:solidFill>
                  <a:latin typeface="华文中宋" panose="02010600040101010101" pitchFamily="2" charset="-122"/>
                  <a:ea typeface="华文中宋" panose="02010600040101010101" pitchFamily="2" charset="-122"/>
                  <a:cs typeface="Georgia" panose="02040502050405020303"/>
                </a:rPr>
                <a:t>—— </a:t>
              </a:r>
              <a:r>
                <a:rPr lang="zh-CN" altLang="en-US" sz="1400" b="1" spc="-15" dirty="0">
                  <a:solidFill>
                    <a:srgbClr val="FFFFFF"/>
                  </a:solidFill>
                  <a:latin typeface="华文中宋" panose="02010600040101010101" pitchFamily="2" charset="-122"/>
                  <a:ea typeface="华文中宋" panose="02010600040101010101" pitchFamily="2" charset="-122"/>
                  <a:cs typeface="Georgia" panose="02040502050405020303"/>
                </a:rPr>
                <a:t>对称密码</a:t>
              </a:r>
              <a:endParaRPr lang="zh-CN" altLang="en-US" sz="800" b="1" dirty="0">
                <a:solidFill>
                  <a:srgbClr val="FFFFFF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Georgia" panose="02040502050405020303"/>
              </a:endParaRPr>
            </a:p>
          </p:txBody>
        </p:sp>
      </p:grpSp>
      <p:grpSp>
        <p:nvGrpSpPr>
          <p:cNvPr id="36" name="页眉">
            <a:extLst>
              <a:ext uri="{FF2B5EF4-FFF2-40B4-BE49-F238E27FC236}">
                <a16:creationId xmlns:a16="http://schemas.microsoft.com/office/drawing/2014/main" id="{28012C64-F0D6-E544-5069-F6F8BA9B7600}"/>
              </a:ext>
            </a:extLst>
          </p:cNvPr>
          <p:cNvGrpSpPr/>
          <p:nvPr/>
        </p:nvGrpSpPr>
        <p:grpSpPr>
          <a:xfrm>
            <a:off x="0" y="25"/>
            <a:ext cx="5762645" cy="230504"/>
            <a:chOff x="0" y="25"/>
            <a:chExt cx="5762645" cy="230504"/>
          </a:xfrm>
        </p:grpSpPr>
        <p:sp>
          <p:nvSpPr>
            <p:cNvPr id="4" name="object 4"/>
            <p:cNvSpPr/>
            <p:nvPr/>
          </p:nvSpPr>
          <p:spPr>
            <a:xfrm>
              <a:off x="4115226" y="25"/>
              <a:ext cx="490220" cy="230504"/>
            </a:xfrm>
            <a:custGeom>
              <a:avLst/>
              <a:gdLst/>
              <a:ahLst/>
              <a:cxnLst/>
              <a:rect l="l" t="t" r="r" b="b"/>
              <a:pathLst>
                <a:path w="490220" h="230504">
                  <a:moveTo>
                    <a:pt x="489635" y="0"/>
                  </a:moveTo>
                  <a:lnTo>
                    <a:pt x="0" y="0"/>
                  </a:lnTo>
                  <a:lnTo>
                    <a:pt x="0" y="230339"/>
                  </a:lnTo>
                  <a:lnTo>
                    <a:pt x="489635" y="230339"/>
                  </a:lnTo>
                  <a:lnTo>
                    <a:pt x="48963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604862" y="25"/>
              <a:ext cx="777875" cy="230504"/>
            </a:xfrm>
            <a:custGeom>
              <a:avLst/>
              <a:gdLst/>
              <a:ahLst/>
              <a:cxnLst/>
              <a:rect l="l" t="t" r="r" b="b"/>
              <a:pathLst>
                <a:path w="777875" h="230504">
                  <a:moveTo>
                    <a:pt x="777570" y="0"/>
                  </a:moveTo>
                  <a:lnTo>
                    <a:pt x="0" y="0"/>
                  </a:lnTo>
                  <a:lnTo>
                    <a:pt x="0" y="230339"/>
                  </a:lnTo>
                  <a:lnTo>
                    <a:pt x="777570" y="230339"/>
                  </a:lnTo>
                  <a:lnTo>
                    <a:pt x="77757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698994" y="11545"/>
              <a:ext cx="589326" cy="207300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5382432" y="25"/>
              <a:ext cx="380213" cy="230504"/>
            </a:xfrm>
            <a:custGeom>
              <a:avLst/>
              <a:gdLst/>
              <a:ahLst/>
              <a:cxnLst/>
              <a:rect l="l" t="t" r="r" b="b"/>
              <a:pathLst>
                <a:path w="374650" h="230504">
                  <a:moveTo>
                    <a:pt x="374408" y="0"/>
                  </a:moveTo>
                  <a:lnTo>
                    <a:pt x="0" y="0"/>
                  </a:lnTo>
                  <a:lnTo>
                    <a:pt x="0" y="230339"/>
                  </a:lnTo>
                  <a:lnTo>
                    <a:pt x="374408" y="230339"/>
                  </a:lnTo>
                  <a:lnTo>
                    <a:pt x="37440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460232" y="3863"/>
              <a:ext cx="218818" cy="218818"/>
            </a:xfrm>
            <a:prstGeom prst="rect">
              <a:avLst/>
            </a:prstGeom>
          </p:spPr>
        </p:pic>
        <p:sp>
          <p:nvSpPr>
            <p:cNvPr id="30" name="object 4">
              <a:extLst>
                <a:ext uri="{FF2B5EF4-FFF2-40B4-BE49-F238E27FC236}">
                  <a16:creationId xmlns:a16="http://schemas.microsoft.com/office/drawing/2014/main" id="{DEAF29C3-7E3A-9DFF-B751-0B0D80F2C3D2}"/>
                </a:ext>
              </a:extLst>
            </p:cNvPr>
            <p:cNvSpPr/>
            <p:nvPr/>
          </p:nvSpPr>
          <p:spPr>
            <a:xfrm>
              <a:off x="0" y="25"/>
              <a:ext cx="4224954" cy="230096"/>
            </a:xfrm>
            <a:custGeom>
              <a:avLst/>
              <a:gdLst/>
              <a:ahLst/>
              <a:cxnLst/>
              <a:rect l="l" t="t" r="r" b="b"/>
              <a:pathLst>
                <a:path w="490220" h="230504">
                  <a:moveTo>
                    <a:pt x="489635" y="0"/>
                  </a:moveTo>
                  <a:lnTo>
                    <a:pt x="0" y="0"/>
                  </a:lnTo>
                  <a:lnTo>
                    <a:pt x="0" y="230339"/>
                  </a:lnTo>
                  <a:lnTo>
                    <a:pt x="489635" y="230339"/>
                  </a:lnTo>
                  <a:lnTo>
                    <a:pt x="48963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8" name="组合 37">
            <a:extLst>
              <a:ext uri="{FF2B5EF4-FFF2-40B4-BE49-F238E27FC236}">
                <a16:creationId xmlns:a16="http://schemas.microsoft.com/office/drawing/2014/main" id="{A7EB8AC5-0376-9EC9-EA82-4916A6143EED}"/>
              </a:ext>
            </a:extLst>
          </p:cNvPr>
          <p:cNvGrpSpPr/>
          <p:nvPr/>
        </p:nvGrpSpPr>
        <p:grpSpPr>
          <a:xfrm>
            <a:off x="0" y="3141040"/>
            <a:ext cx="5760453" cy="99060"/>
            <a:chOff x="0" y="3141040"/>
            <a:chExt cx="5760453" cy="99060"/>
          </a:xfrm>
        </p:grpSpPr>
        <p:sp>
          <p:nvSpPr>
            <p:cNvPr id="12" name="object 16">
              <a:extLst>
                <a:ext uri="{FF2B5EF4-FFF2-40B4-BE49-F238E27FC236}">
                  <a16:creationId xmlns:a16="http://schemas.microsoft.com/office/drawing/2014/main" id="{F4D7A426-5F11-987F-D6ED-C3D25EBBC37E}"/>
                </a:ext>
              </a:extLst>
            </p:cNvPr>
            <p:cNvSpPr/>
            <p:nvPr/>
          </p:nvSpPr>
          <p:spPr>
            <a:xfrm>
              <a:off x="0" y="3141040"/>
              <a:ext cx="3456304" cy="99060"/>
            </a:xfrm>
            <a:custGeom>
              <a:avLst/>
              <a:gdLst/>
              <a:ahLst/>
              <a:cxnLst/>
              <a:rect l="l" t="t" r="r" b="b"/>
              <a:pathLst>
                <a:path w="3456304" h="99060">
                  <a:moveTo>
                    <a:pt x="3456038" y="0"/>
                  </a:moveTo>
                  <a:lnTo>
                    <a:pt x="2016036" y="0"/>
                  </a:lnTo>
                  <a:lnTo>
                    <a:pt x="0" y="0"/>
                  </a:lnTo>
                  <a:lnTo>
                    <a:pt x="0" y="98983"/>
                  </a:lnTo>
                  <a:lnTo>
                    <a:pt x="2016036" y="98983"/>
                  </a:lnTo>
                  <a:lnTo>
                    <a:pt x="3456038" y="98983"/>
                  </a:lnTo>
                  <a:lnTo>
                    <a:pt x="345603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7">
              <a:extLst>
                <a:ext uri="{FF2B5EF4-FFF2-40B4-BE49-F238E27FC236}">
                  <a16:creationId xmlns:a16="http://schemas.microsoft.com/office/drawing/2014/main" id="{CE801297-C382-331E-FCA9-C5BABC976435}"/>
                </a:ext>
              </a:extLst>
            </p:cNvPr>
            <p:cNvSpPr/>
            <p:nvPr/>
          </p:nvSpPr>
          <p:spPr>
            <a:xfrm>
              <a:off x="3456038" y="3141040"/>
              <a:ext cx="2304415" cy="99060"/>
            </a:xfrm>
            <a:custGeom>
              <a:avLst/>
              <a:gdLst/>
              <a:ahLst/>
              <a:cxnLst/>
              <a:rect l="l" t="t" r="r" b="b"/>
              <a:pathLst>
                <a:path w="2304415" h="99060">
                  <a:moveTo>
                    <a:pt x="2303957" y="0"/>
                  </a:moveTo>
                  <a:lnTo>
                    <a:pt x="1958378" y="0"/>
                  </a:lnTo>
                  <a:lnTo>
                    <a:pt x="0" y="0"/>
                  </a:lnTo>
                  <a:lnTo>
                    <a:pt x="0" y="98983"/>
                  </a:lnTo>
                  <a:lnTo>
                    <a:pt x="1958378" y="98983"/>
                  </a:lnTo>
                  <a:lnTo>
                    <a:pt x="2303957" y="98983"/>
                  </a:lnTo>
                  <a:lnTo>
                    <a:pt x="2303957" y="0"/>
                  </a:lnTo>
                  <a:close/>
                </a:path>
              </a:pathLst>
            </a:custGeom>
            <a:solidFill>
              <a:srgbClr val="003E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" name="object 16">
            <a:extLst>
              <a:ext uri="{FF2B5EF4-FFF2-40B4-BE49-F238E27FC236}">
                <a16:creationId xmlns:a16="http://schemas.microsoft.com/office/drawing/2014/main" id="{14D5ADD4-6BF3-4EE3-1B0A-3EB330E61781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2481897" y="3134998"/>
            <a:ext cx="553403" cy="8784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5"/>
              </a:spcBef>
            </a:pPr>
            <a:r>
              <a:rPr dirty="0"/>
              <a:t>2024</a:t>
            </a:r>
            <a:r>
              <a:rPr spc="-15" dirty="0"/>
              <a:t> </a:t>
            </a:r>
            <a:r>
              <a:rPr spc="-75" dirty="0">
                <a:latin typeface="华文中宋" panose="02010600040101010101" pitchFamily="2" charset="-122"/>
                <a:ea typeface="华文中宋" panose="02010600040101010101" pitchFamily="2" charset="-122"/>
                <a:cs typeface="宋体" panose="02010600030101010101" pitchFamily="2" charset="-122"/>
              </a:rPr>
              <a:t>年</a:t>
            </a:r>
            <a:r>
              <a:rPr spc="-7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spc="-75" dirty="0">
                <a:latin typeface="宋体" panose="02010600030101010101" pitchFamily="2" charset="-122"/>
                <a:cs typeface="宋体" panose="02010600030101010101" pitchFamily="2" charset="-122"/>
              </a:rPr>
              <a:t>6</a:t>
            </a:r>
            <a:r>
              <a:rPr spc="-10" dirty="0"/>
              <a:t> </a:t>
            </a:r>
            <a:r>
              <a:rPr spc="-75" dirty="0">
                <a:latin typeface="华文中宋" panose="02010600040101010101" pitchFamily="2" charset="-122"/>
                <a:ea typeface="华文中宋" panose="02010600040101010101" pitchFamily="2" charset="-122"/>
              </a:rPr>
              <a:t>月</a:t>
            </a:r>
            <a:r>
              <a:rPr spc="-70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altLang="zh-CN" dirty="0"/>
              <a:t>3</a:t>
            </a:r>
            <a:r>
              <a:rPr spc="-10" dirty="0"/>
              <a:t> </a:t>
            </a:r>
            <a:r>
              <a:rPr spc="-75" dirty="0">
                <a:latin typeface="华文中宋" panose="02010600040101010101" pitchFamily="2" charset="-122"/>
                <a:ea typeface="华文中宋" panose="02010600040101010101" pitchFamily="2" charset="-122"/>
              </a:rPr>
              <a:t>日</a:t>
            </a:r>
          </a:p>
        </p:txBody>
      </p:sp>
      <p:sp>
        <p:nvSpPr>
          <p:cNvPr id="35" name="object 18">
            <a:extLst>
              <a:ext uri="{FF2B5EF4-FFF2-40B4-BE49-F238E27FC236}">
                <a16:creationId xmlns:a16="http://schemas.microsoft.com/office/drawing/2014/main" id="{2B6B989C-EA3D-4CB7-24E5-4B53BDAFC771}"/>
              </a:ext>
            </a:extLst>
          </p:cNvPr>
          <p:cNvSpPr txBox="1"/>
          <p:nvPr/>
        </p:nvSpPr>
        <p:spPr>
          <a:xfrm>
            <a:off x="4470246" y="3134201"/>
            <a:ext cx="509905" cy="8784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>
            <a:defPPr>
              <a:defRPr kern="0"/>
            </a:defPPr>
            <a:lvl1pPr>
              <a:defRPr sz="500" b="0" i="0">
                <a:solidFill>
                  <a:schemeClr val="bg1"/>
                </a:solidFill>
                <a:latin typeface="宋体" panose="02010600030101010101" pitchFamily="2" charset="-122"/>
                <a:cs typeface="宋体" panose="02010600030101010101" pitchFamily="2" charset="-122"/>
              </a:defRPr>
            </a:lvl1pPr>
          </a:lstStyle>
          <a:p>
            <a:r>
              <a:rPr lang="zh-CN" altLang="en-US" dirty="0"/>
              <a:t>加密算法</a:t>
            </a:r>
          </a:p>
        </p:txBody>
      </p:sp>
      <p:sp>
        <p:nvSpPr>
          <p:cNvPr id="23" name="object 2">
            <a:extLst>
              <a:ext uri="{FF2B5EF4-FFF2-40B4-BE49-F238E27FC236}">
                <a16:creationId xmlns:a16="http://schemas.microsoft.com/office/drawing/2014/main" id="{AACE43DA-B262-FBCB-5CF2-A99C5B3DFF9C}"/>
              </a:ext>
            </a:extLst>
          </p:cNvPr>
          <p:cNvSpPr txBox="1"/>
          <p:nvPr/>
        </p:nvSpPr>
        <p:spPr>
          <a:xfrm>
            <a:off x="1315850" y="64159"/>
            <a:ext cx="1616480" cy="1041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kumimoji="0" lang="zh-CN" altLang="en-US" sz="600" b="1" i="0" u="none" strike="noStrike" kern="0" cap="none" spc="0" normalizeH="0" baseline="0" noProof="1">
                <a:solidFill>
                  <a:schemeClr val="bg1">
                    <a:lumMod val="6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宋体" panose="02010600030101010101" pitchFamily="2" charset="-122"/>
                <a:sym typeface="+mn-ea"/>
              </a:rPr>
              <a:t>目录</a:t>
            </a:r>
            <a:r>
              <a:rPr lang="en-US" altLang="zh-CN" sz="600" b="1" dirty="0">
                <a:solidFill>
                  <a:schemeClr val="bg1">
                    <a:lumMod val="6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宋体" panose="02010600030101010101" pitchFamily="2" charset="-122"/>
                <a:sym typeface="+mn-ea"/>
              </a:rPr>
              <a:t>   </a:t>
            </a:r>
            <a:r>
              <a:rPr lang="zh-CN" altLang="en-US" sz="600" b="1" kern="0" dirty="0">
                <a:solidFill>
                  <a:schemeClr val="bg1">
                    <a:lumMod val="6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扫描工具   </a:t>
            </a:r>
            <a:r>
              <a:rPr lang="zh-CN" altLang="en-US" sz="600" b="1" dirty="0">
                <a:solidFill>
                  <a:schemeClr val="bg2"/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加密算法</a:t>
            </a:r>
          </a:p>
        </p:txBody>
      </p:sp>
      <p:pic>
        <p:nvPicPr>
          <p:cNvPr id="3" name="Picture 2" descr="乌萨奇 小可爱们 自嘲熊 吉伊咔哇 表… - 高清图片，堆糖，美图壁纸兴趣社区">
            <a:extLst>
              <a:ext uri="{FF2B5EF4-FFF2-40B4-BE49-F238E27FC236}">
                <a16:creationId xmlns:a16="http://schemas.microsoft.com/office/drawing/2014/main" id="{2D1C96AC-9458-07CB-6DAB-18D2D70A1D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8199" y="2545611"/>
            <a:ext cx="634707" cy="48864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object 11">
            <a:extLst>
              <a:ext uri="{FF2B5EF4-FFF2-40B4-BE49-F238E27FC236}">
                <a16:creationId xmlns:a16="http://schemas.microsoft.com/office/drawing/2014/main" id="{CD64CBEF-B537-99D2-94B2-45F2A9BF5BEC}"/>
              </a:ext>
            </a:extLst>
          </p:cNvPr>
          <p:cNvSpPr txBox="1"/>
          <p:nvPr/>
        </p:nvSpPr>
        <p:spPr>
          <a:xfrm>
            <a:off x="224124" y="648035"/>
            <a:ext cx="1899966" cy="422744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ts val="1615"/>
              </a:lnSpc>
              <a:spcBef>
                <a:spcPts val="135"/>
              </a:spcBef>
            </a:pPr>
            <a:r>
              <a:rPr lang="zh-CN" altLang="en-US" sz="1600" b="1" spc="-15" dirty="0">
                <a:latin typeface="华文中宋" panose="02010600040101010101" pitchFamily="2" charset="-122"/>
                <a:ea typeface="华文中宋" panose="02010600040101010101" pitchFamily="2" charset="-122"/>
                <a:cs typeface="Georgia" panose="02040502050405020303"/>
              </a:rPr>
              <a:t>一次性密码本</a:t>
            </a:r>
            <a:endParaRPr lang="en-US" altLang="zh-CN" sz="1600" b="1" spc="-15" dirty="0">
              <a:latin typeface="华文中宋" panose="02010600040101010101" pitchFamily="2" charset="-122"/>
              <a:ea typeface="华文中宋" panose="02010600040101010101" pitchFamily="2" charset="-122"/>
              <a:cs typeface="Georgia" panose="02040502050405020303"/>
            </a:endParaRPr>
          </a:p>
          <a:p>
            <a:pPr marL="12700">
              <a:lnSpc>
                <a:spcPts val="1615"/>
              </a:lnSpc>
              <a:spcBef>
                <a:spcPts val="135"/>
              </a:spcBef>
            </a:pPr>
            <a:r>
              <a:rPr lang="zh-CN" altLang="en-US" sz="1100" b="1" spc="-15" dirty="0">
                <a:solidFill>
                  <a:schemeClr val="bg1">
                    <a:lumMod val="50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Georgia" panose="02040502050405020303"/>
              </a:rPr>
              <a:t>无法被破译</a:t>
            </a:r>
            <a:r>
              <a:rPr lang="en-US" altLang="zh-CN" sz="1100" b="1" spc="-15" dirty="0">
                <a:solidFill>
                  <a:schemeClr val="bg1">
                    <a:lumMod val="50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Georgia" panose="02040502050405020303"/>
              </a:rPr>
              <a:t>(</a:t>
            </a:r>
            <a:r>
              <a:rPr lang="zh-CN" altLang="en-US" sz="1100" b="1" spc="-15" dirty="0">
                <a:solidFill>
                  <a:schemeClr val="bg1">
                    <a:lumMod val="50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Georgia" panose="02040502050405020303"/>
              </a:rPr>
              <a:t>会出现所有序列</a:t>
            </a:r>
            <a:r>
              <a:rPr lang="en-US" altLang="zh-CN" sz="1100" b="1" spc="-15" dirty="0">
                <a:solidFill>
                  <a:schemeClr val="bg1">
                    <a:lumMod val="50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Georgia" panose="02040502050405020303"/>
              </a:rPr>
              <a:t>)</a:t>
            </a:r>
            <a:endParaRPr lang="zh-CN" altLang="en-US" sz="1100" b="1" dirty="0">
              <a:solidFill>
                <a:schemeClr val="bg1">
                  <a:lumMod val="50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  <a:cs typeface="Georgia" panose="02040502050405020303"/>
            </a:endParaRPr>
          </a:p>
        </p:txBody>
      </p:sp>
      <p:sp>
        <p:nvSpPr>
          <p:cNvPr id="43" name="矩形: 圆角 42">
            <a:extLst>
              <a:ext uri="{FF2B5EF4-FFF2-40B4-BE49-F238E27FC236}">
                <a16:creationId xmlns:a16="http://schemas.microsoft.com/office/drawing/2014/main" id="{6852A2EE-3C71-6A63-DBD9-E6A4FD1597C6}"/>
              </a:ext>
            </a:extLst>
          </p:cNvPr>
          <p:cNvSpPr/>
          <p:nvPr/>
        </p:nvSpPr>
        <p:spPr>
          <a:xfrm>
            <a:off x="2489661" y="606618"/>
            <a:ext cx="3112137" cy="2025207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object 11">
            <a:extLst>
              <a:ext uri="{FF2B5EF4-FFF2-40B4-BE49-F238E27FC236}">
                <a16:creationId xmlns:a16="http://schemas.microsoft.com/office/drawing/2014/main" id="{4980E20A-27C6-02C0-40AF-7F48ED6D8F4B}"/>
              </a:ext>
            </a:extLst>
          </p:cNvPr>
          <p:cNvSpPr txBox="1"/>
          <p:nvPr/>
        </p:nvSpPr>
        <p:spPr>
          <a:xfrm rot="20603399">
            <a:off x="1793494" y="2810168"/>
            <a:ext cx="637964" cy="224613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ts val="1615"/>
              </a:lnSpc>
              <a:spcBef>
                <a:spcPts val="135"/>
              </a:spcBef>
            </a:pPr>
            <a:r>
              <a:rPr lang="en-US" altLang="zh-CN" sz="1400" b="1" spc="-15" dirty="0">
                <a:solidFill>
                  <a:srgbClr val="C00000"/>
                </a:solidFill>
                <a:latin typeface="+mj-lt"/>
                <a:ea typeface="华文中宋" panose="02010600040101010101" pitchFamily="2" charset="-122"/>
                <a:cs typeface="Georgia" panose="02040502050405020303"/>
              </a:rPr>
              <a:t>OUT</a:t>
            </a:r>
            <a:endParaRPr lang="zh-CN" altLang="en-US" sz="800" b="1" dirty="0">
              <a:solidFill>
                <a:srgbClr val="C00000"/>
              </a:solidFill>
              <a:latin typeface="+mj-lt"/>
              <a:ea typeface="华文中宋" panose="02010600040101010101" pitchFamily="2" charset="-122"/>
              <a:cs typeface="Georgia" panose="02040502050405020303"/>
            </a:endParaRPr>
          </a:p>
        </p:txBody>
      </p:sp>
      <p:sp>
        <p:nvSpPr>
          <p:cNvPr id="47" name="object 11">
            <a:extLst>
              <a:ext uri="{FF2B5EF4-FFF2-40B4-BE49-F238E27FC236}">
                <a16:creationId xmlns:a16="http://schemas.microsoft.com/office/drawing/2014/main" id="{3A896646-5CFA-BE8C-AC51-08D89F074775}"/>
              </a:ext>
            </a:extLst>
          </p:cNvPr>
          <p:cNvSpPr txBox="1"/>
          <p:nvPr/>
        </p:nvSpPr>
        <p:spPr>
          <a:xfrm>
            <a:off x="212511" y="1324210"/>
            <a:ext cx="1899966" cy="226024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ts val="1615"/>
              </a:lnSpc>
              <a:spcBef>
                <a:spcPts val="135"/>
              </a:spcBef>
            </a:pPr>
            <a:r>
              <a:rPr lang="en-US" altLang="zh-CN" b="1" spc="-15" dirty="0">
                <a:latin typeface="+mj-lt"/>
                <a:ea typeface="华文中宋" panose="02010600040101010101" pitchFamily="2" charset="-122"/>
                <a:cs typeface="Georgia" panose="02040502050405020303"/>
              </a:rPr>
              <a:t>DES</a:t>
            </a:r>
            <a:r>
              <a:rPr kumimoji="0" lang="zh-CN" altLang="en-US" sz="18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华文中宋" panose="02010600040101010101" pitchFamily="2" charset="-122"/>
                <a:cs typeface="+mn-cs"/>
              </a:rPr>
              <a:t> | </a:t>
            </a:r>
            <a:r>
              <a:rPr lang="en-US" altLang="zh-CN" sz="700" b="1" spc="-15" dirty="0">
                <a:latin typeface="+mj-lt"/>
                <a:ea typeface="华文中宋" panose="02010600040101010101" pitchFamily="2" charset="-122"/>
                <a:cs typeface="Georgia" panose="02040502050405020303"/>
              </a:rPr>
              <a:t>Data Encryption Standard</a:t>
            </a:r>
            <a:endParaRPr lang="zh-CN" altLang="en-US" sz="300" b="1" dirty="0">
              <a:latin typeface="+mj-lt"/>
              <a:ea typeface="华文中宋" panose="02010600040101010101" pitchFamily="2" charset="-122"/>
              <a:cs typeface="Georgia" panose="02040502050405020303"/>
            </a:endParaRPr>
          </a:p>
        </p:txBody>
      </p:sp>
      <p:sp>
        <p:nvSpPr>
          <p:cNvPr id="49" name="文本框 48">
            <a:extLst>
              <a:ext uri="{FF2B5EF4-FFF2-40B4-BE49-F238E27FC236}">
                <a16:creationId xmlns:a16="http://schemas.microsoft.com/office/drawing/2014/main" id="{527F64AD-C25D-D8E8-222D-404C9C24F897}"/>
              </a:ext>
            </a:extLst>
          </p:cNvPr>
          <p:cNvSpPr txBox="1"/>
          <p:nvPr/>
        </p:nvSpPr>
        <p:spPr>
          <a:xfrm>
            <a:off x="2522509" y="613024"/>
            <a:ext cx="23597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1" spc="-15" dirty="0">
                <a:latin typeface="+mj-lt"/>
                <a:ea typeface="华文中宋" panose="02010600040101010101" pitchFamily="2" charset="-122"/>
              </a:rPr>
              <a:t>AES | </a:t>
            </a:r>
            <a:r>
              <a:rPr lang="zh-CN" altLang="en-US" sz="700" b="1" spc="-15" dirty="0">
                <a:latin typeface="+mj-lt"/>
                <a:ea typeface="华文中宋" panose="02010600040101010101" pitchFamily="2" charset="-122"/>
              </a:rPr>
              <a:t>Advanced Encryption Standard</a:t>
            </a:r>
          </a:p>
        </p:txBody>
      </p:sp>
      <p:sp>
        <p:nvSpPr>
          <p:cNvPr id="50" name="矩形: 圆角 49">
            <a:extLst>
              <a:ext uri="{FF2B5EF4-FFF2-40B4-BE49-F238E27FC236}">
                <a16:creationId xmlns:a16="http://schemas.microsoft.com/office/drawing/2014/main" id="{6AB4FC2C-9615-B561-0FC3-ACCD25AC535E}"/>
              </a:ext>
            </a:extLst>
          </p:cNvPr>
          <p:cNvSpPr/>
          <p:nvPr/>
        </p:nvSpPr>
        <p:spPr>
          <a:xfrm>
            <a:off x="2481897" y="2771899"/>
            <a:ext cx="3112137" cy="253112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050" b="1" dirty="0">
                <a:solidFill>
                  <a:schemeClr val="tx1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阿里巴巴普惠体 B"/>
              </a:rPr>
              <a:t>Main Takeaway</a:t>
            </a:r>
            <a:r>
              <a:rPr lang="zh-CN" altLang="en-US" sz="1050" b="1" dirty="0">
                <a:solidFill>
                  <a:schemeClr val="tx1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阿里巴巴普惠体 B"/>
              </a:rPr>
              <a:t>： 不要使用任何自制加密算法</a:t>
            </a: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D79A7091-DD9A-7976-0DCE-241F1E3AAF35}"/>
              </a:ext>
            </a:extLst>
          </p:cNvPr>
          <p:cNvGrpSpPr/>
          <p:nvPr/>
        </p:nvGrpSpPr>
        <p:grpSpPr>
          <a:xfrm>
            <a:off x="825500" y="-646809"/>
            <a:ext cx="2648218" cy="516634"/>
            <a:chOff x="825500" y="-646809"/>
            <a:chExt cx="2648218" cy="516634"/>
          </a:xfrm>
        </p:grpSpPr>
        <p:sp>
          <p:nvSpPr>
            <p:cNvPr id="26" name="椭圆 25">
              <a:extLst>
                <a:ext uri="{FF2B5EF4-FFF2-40B4-BE49-F238E27FC236}">
                  <a16:creationId xmlns:a16="http://schemas.microsoft.com/office/drawing/2014/main" id="{FC92385C-501C-8054-38BC-86EB967E0B50}"/>
                </a:ext>
              </a:extLst>
            </p:cNvPr>
            <p:cNvSpPr/>
            <p:nvPr/>
          </p:nvSpPr>
          <p:spPr>
            <a:xfrm>
              <a:off x="825500" y="-434975"/>
              <a:ext cx="304800" cy="304800"/>
            </a:xfrm>
            <a:prstGeom prst="ellipse">
              <a:avLst/>
            </a:prstGeom>
            <a:solidFill>
              <a:srgbClr val="003E87"/>
            </a:solidFill>
          </p:spPr>
          <p:txBody>
            <a:bodyPr wrap="square" lIns="0" tIns="0" rIns="0" bIns="0" rtlCol="0"/>
            <a:lstStyle/>
            <a:p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39" name="椭圆 38">
              <a:extLst>
                <a:ext uri="{FF2B5EF4-FFF2-40B4-BE49-F238E27FC236}">
                  <a16:creationId xmlns:a16="http://schemas.microsoft.com/office/drawing/2014/main" id="{4CB06101-7E6F-430F-640F-770DBC3DA2C6}"/>
                </a:ext>
              </a:extLst>
            </p:cNvPr>
            <p:cNvSpPr/>
            <p:nvPr/>
          </p:nvSpPr>
          <p:spPr>
            <a:xfrm>
              <a:off x="1294184" y="-434975"/>
              <a:ext cx="304800" cy="304800"/>
            </a:xfrm>
            <a:prstGeom prst="ellipse">
              <a:avLst/>
            </a:prstGeom>
            <a:solidFill>
              <a:srgbClr val="E2F0D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0" name="椭圆 39">
              <a:extLst>
                <a:ext uri="{FF2B5EF4-FFF2-40B4-BE49-F238E27FC236}">
                  <a16:creationId xmlns:a16="http://schemas.microsoft.com/office/drawing/2014/main" id="{0EC29B39-3683-DE26-8D19-4411D89E55E5}"/>
                </a:ext>
              </a:extLst>
            </p:cNvPr>
            <p:cNvSpPr/>
            <p:nvPr/>
          </p:nvSpPr>
          <p:spPr>
            <a:xfrm>
              <a:off x="1762868" y="-434975"/>
              <a:ext cx="304800" cy="304800"/>
            </a:xfrm>
            <a:prstGeom prst="ellipse">
              <a:avLst/>
            </a:prstGeom>
            <a:solidFill>
              <a:srgbClr val="FFEBB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4" name="椭圆 43">
              <a:extLst>
                <a:ext uri="{FF2B5EF4-FFF2-40B4-BE49-F238E27FC236}">
                  <a16:creationId xmlns:a16="http://schemas.microsoft.com/office/drawing/2014/main" id="{32C311E3-0387-C1FB-48CD-ADEF4CC39245}"/>
                </a:ext>
              </a:extLst>
            </p:cNvPr>
            <p:cNvSpPr/>
            <p:nvPr/>
          </p:nvSpPr>
          <p:spPr>
            <a:xfrm>
              <a:off x="2231552" y="-434975"/>
              <a:ext cx="304800" cy="304800"/>
            </a:xfrm>
            <a:prstGeom prst="ellipse">
              <a:avLst/>
            </a:prstGeom>
            <a:solidFill>
              <a:srgbClr val="FEE8D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5" name="椭圆 44">
              <a:extLst>
                <a:ext uri="{FF2B5EF4-FFF2-40B4-BE49-F238E27FC236}">
                  <a16:creationId xmlns:a16="http://schemas.microsoft.com/office/drawing/2014/main" id="{8C3C9D8D-0E80-9370-DC44-EA31C41DB8F5}"/>
                </a:ext>
              </a:extLst>
            </p:cNvPr>
            <p:cNvSpPr/>
            <p:nvPr/>
          </p:nvSpPr>
          <p:spPr>
            <a:xfrm>
              <a:off x="2700236" y="-434975"/>
              <a:ext cx="304800" cy="3048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8" name="椭圆 47">
              <a:extLst>
                <a:ext uri="{FF2B5EF4-FFF2-40B4-BE49-F238E27FC236}">
                  <a16:creationId xmlns:a16="http://schemas.microsoft.com/office/drawing/2014/main" id="{F6AAF6F7-6F13-7E1D-0372-08A8CBC21F52}"/>
                </a:ext>
              </a:extLst>
            </p:cNvPr>
            <p:cNvSpPr/>
            <p:nvPr/>
          </p:nvSpPr>
          <p:spPr>
            <a:xfrm>
              <a:off x="3168918" y="-434975"/>
              <a:ext cx="304800" cy="3048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1" name="椭圆 50">
              <a:extLst>
                <a:ext uri="{FF2B5EF4-FFF2-40B4-BE49-F238E27FC236}">
                  <a16:creationId xmlns:a16="http://schemas.microsoft.com/office/drawing/2014/main" id="{61F23DC0-1CC2-D160-D8F2-3FBDE700E79B}"/>
                </a:ext>
              </a:extLst>
            </p:cNvPr>
            <p:cNvSpPr/>
            <p:nvPr/>
          </p:nvSpPr>
          <p:spPr>
            <a:xfrm>
              <a:off x="1762868" y="-646809"/>
              <a:ext cx="304800" cy="304800"/>
            </a:xfrm>
            <a:prstGeom prst="ellipse">
              <a:avLst/>
            </a:prstGeom>
            <a:solidFill>
              <a:srgbClr val="BF9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2" name="椭圆 51">
              <a:extLst>
                <a:ext uri="{FF2B5EF4-FFF2-40B4-BE49-F238E27FC236}">
                  <a16:creationId xmlns:a16="http://schemas.microsoft.com/office/drawing/2014/main" id="{5900F8A4-B768-D44A-1D3D-2D98D8D235A1}"/>
                </a:ext>
              </a:extLst>
            </p:cNvPr>
            <p:cNvSpPr/>
            <p:nvPr/>
          </p:nvSpPr>
          <p:spPr>
            <a:xfrm>
              <a:off x="2231552" y="-646809"/>
              <a:ext cx="304800" cy="304800"/>
            </a:xfrm>
            <a:prstGeom prst="ellipse">
              <a:avLst/>
            </a:prstGeom>
            <a:solidFill>
              <a:srgbClr val="BD642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3" name="椭圆 52">
              <a:extLst>
                <a:ext uri="{FF2B5EF4-FFF2-40B4-BE49-F238E27FC236}">
                  <a16:creationId xmlns:a16="http://schemas.microsoft.com/office/drawing/2014/main" id="{9DB2CF27-BC02-0FA8-C6BB-F7B098D45436}"/>
                </a:ext>
              </a:extLst>
            </p:cNvPr>
            <p:cNvSpPr/>
            <p:nvPr/>
          </p:nvSpPr>
          <p:spPr>
            <a:xfrm>
              <a:off x="1294184" y="-646809"/>
              <a:ext cx="304800" cy="304800"/>
            </a:xfrm>
            <a:prstGeom prst="ellipse">
              <a:avLst/>
            </a:prstGeom>
            <a:solidFill>
              <a:srgbClr val="54823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5" name="文本框 54">
            <a:extLst>
              <a:ext uri="{FF2B5EF4-FFF2-40B4-BE49-F238E27FC236}">
                <a16:creationId xmlns:a16="http://schemas.microsoft.com/office/drawing/2014/main" id="{077C86EC-7741-01FA-317B-C8DB35231520}"/>
              </a:ext>
            </a:extLst>
          </p:cNvPr>
          <p:cNvSpPr txBox="1"/>
          <p:nvPr/>
        </p:nvSpPr>
        <p:spPr>
          <a:xfrm>
            <a:off x="2555816" y="993874"/>
            <a:ext cx="290441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zh-CN" altLang="en-US" sz="900" dirty="0">
                <a:solidFill>
                  <a:schemeClr val="bg1">
                    <a:lumMod val="50000"/>
                  </a:schemeClr>
                </a:solidFill>
              </a:rPr>
              <a:t>数据128bit成组加密</a:t>
            </a:r>
            <a:endParaRPr lang="en-US" altLang="zh-CN" sz="900" dirty="0">
              <a:solidFill>
                <a:schemeClr val="bg1">
                  <a:lumMod val="50000"/>
                </a:schemeClr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altLang="zh-CN" sz="900" dirty="0">
              <a:solidFill>
                <a:schemeClr val="bg1">
                  <a:lumMod val="50000"/>
                </a:schemeClr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zh-CN" altLang="en-US" sz="900" dirty="0">
                <a:solidFill>
                  <a:schemeClr val="bg1">
                    <a:lumMod val="50000"/>
                  </a:schemeClr>
                </a:solidFill>
              </a:rPr>
              <a:t>穷尽法解密如果使用1秒钟破解DES,</a:t>
            </a:r>
            <a:r>
              <a:rPr lang="zh-CN" altLang="en-US" sz="900" dirty="0">
                <a:solidFill>
                  <a:srgbClr val="C00000"/>
                </a:solidFill>
              </a:rPr>
              <a:t>需要花149万亿年破解AES</a:t>
            </a:r>
            <a:endParaRPr lang="en-US" altLang="zh-CN" sz="900" dirty="0">
              <a:solidFill>
                <a:srgbClr val="C00000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zh-CN" altLang="en-US" sz="900" dirty="0">
              <a:solidFill>
                <a:schemeClr val="bg1">
                  <a:lumMod val="50000"/>
                </a:schemeClr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zh-CN" altLang="en-US" sz="900" dirty="0">
                <a:solidFill>
                  <a:schemeClr val="bg1">
                    <a:lumMod val="50000"/>
                  </a:schemeClr>
                </a:solidFill>
              </a:rPr>
              <a:t>通过竞争来实现标准化，彻底杜绝了</a:t>
            </a:r>
            <a:r>
              <a:rPr lang="zh-CN" altLang="en-US" sz="900" dirty="0">
                <a:solidFill>
                  <a:srgbClr val="C00000"/>
                </a:solidFill>
              </a:rPr>
              <a:t>隐蔽式安全性</a:t>
            </a:r>
          </a:p>
        </p:txBody>
      </p:sp>
      <p:sp>
        <p:nvSpPr>
          <p:cNvPr id="56" name="矩形: 圆角 55">
            <a:extLst>
              <a:ext uri="{FF2B5EF4-FFF2-40B4-BE49-F238E27FC236}">
                <a16:creationId xmlns:a16="http://schemas.microsoft.com/office/drawing/2014/main" id="{4D66D3C3-5699-B7AD-7589-EF7AC4EBF86B}"/>
              </a:ext>
            </a:extLst>
          </p:cNvPr>
          <p:cNvSpPr/>
          <p:nvPr/>
        </p:nvSpPr>
        <p:spPr>
          <a:xfrm>
            <a:off x="2730500" y="1961066"/>
            <a:ext cx="671359" cy="267752"/>
          </a:xfrm>
          <a:prstGeom prst="roundRect">
            <a:avLst/>
          </a:prstGeom>
          <a:solidFill>
            <a:srgbClr val="EAEAEA"/>
          </a:solidFill>
          <a:ln w="19050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800" dirty="0">
                <a:solidFill>
                  <a:schemeClr val="tx1"/>
                </a:solidFill>
              </a:rPr>
              <a:t>Sub Bytes</a:t>
            </a:r>
            <a:endParaRPr lang="zh-CN" altLang="en-US" sz="800" dirty="0">
              <a:solidFill>
                <a:schemeClr val="tx1"/>
              </a:solidFill>
            </a:endParaRPr>
          </a:p>
        </p:txBody>
      </p:sp>
      <p:sp>
        <p:nvSpPr>
          <p:cNvPr id="66" name="矩形: 圆角 65">
            <a:extLst>
              <a:ext uri="{FF2B5EF4-FFF2-40B4-BE49-F238E27FC236}">
                <a16:creationId xmlns:a16="http://schemas.microsoft.com/office/drawing/2014/main" id="{8E296B0F-ABE3-F557-FA72-4336AB227B64}"/>
              </a:ext>
            </a:extLst>
          </p:cNvPr>
          <p:cNvSpPr/>
          <p:nvPr/>
        </p:nvSpPr>
        <p:spPr>
          <a:xfrm>
            <a:off x="3236321" y="2274999"/>
            <a:ext cx="747447" cy="290694"/>
          </a:xfrm>
          <a:prstGeom prst="roundRect">
            <a:avLst/>
          </a:prstGeom>
          <a:solidFill>
            <a:srgbClr val="EAEAEA"/>
          </a:solidFill>
          <a:ln w="19050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800" dirty="0">
                <a:solidFill>
                  <a:schemeClr val="tx1"/>
                </a:solidFill>
              </a:rPr>
              <a:t>Shift Rows</a:t>
            </a:r>
            <a:endParaRPr lang="zh-CN" altLang="en-US" sz="800" dirty="0">
              <a:solidFill>
                <a:schemeClr val="tx1"/>
              </a:solidFill>
            </a:endParaRPr>
          </a:p>
        </p:txBody>
      </p:sp>
      <p:sp>
        <p:nvSpPr>
          <p:cNvPr id="67" name="矩形: 圆角 66">
            <a:extLst>
              <a:ext uri="{FF2B5EF4-FFF2-40B4-BE49-F238E27FC236}">
                <a16:creationId xmlns:a16="http://schemas.microsoft.com/office/drawing/2014/main" id="{B087421B-C062-27EC-25C1-364D3339102C}"/>
              </a:ext>
            </a:extLst>
          </p:cNvPr>
          <p:cNvSpPr/>
          <p:nvPr/>
        </p:nvSpPr>
        <p:spPr>
          <a:xfrm>
            <a:off x="3742030" y="1961066"/>
            <a:ext cx="842792" cy="267752"/>
          </a:xfrm>
          <a:prstGeom prst="roundRect">
            <a:avLst/>
          </a:prstGeom>
          <a:solidFill>
            <a:srgbClr val="EAEAEA"/>
          </a:solidFill>
          <a:ln w="19050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800" dirty="0">
                <a:solidFill>
                  <a:schemeClr val="tx1"/>
                </a:solidFill>
              </a:rPr>
              <a:t>Mix Columns</a:t>
            </a:r>
            <a:endParaRPr lang="zh-CN" altLang="en-US" sz="800" dirty="0">
              <a:solidFill>
                <a:schemeClr val="tx1"/>
              </a:solidFill>
            </a:endParaRPr>
          </a:p>
        </p:txBody>
      </p:sp>
      <p:sp>
        <p:nvSpPr>
          <p:cNvPr id="68" name="矩形: 圆角 67">
            <a:extLst>
              <a:ext uri="{FF2B5EF4-FFF2-40B4-BE49-F238E27FC236}">
                <a16:creationId xmlns:a16="http://schemas.microsoft.com/office/drawing/2014/main" id="{600EECDA-B679-F122-E80C-BEB63A9097C5}"/>
              </a:ext>
            </a:extLst>
          </p:cNvPr>
          <p:cNvSpPr/>
          <p:nvPr/>
        </p:nvSpPr>
        <p:spPr>
          <a:xfrm>
            <a:off x="4327760" y="2286470"/>
            <a:ext cx="940316" cy="267752"/>
          </a:xfrm>
          <a:prstGeom prst="roundRect">
            <a:avLst/>
          </a:prstGeom>
          <a:solidFill>
            <a:srgbClr val="EAEAEA"/>
          </a:solidFill>
          <a:ln w="19050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800" dirty="0">
                <a:solidFill>
                  <a:schemeClr val="tx1"/>
                </a:solidFill>
              </a:rPr>
              <a:t>Add </a:t>
            </a:r>
            <a:r>
              <a:rPr lang="en-US" altLang="zh-CN" sz="800" dirty="0" err="1">
                <a:solidFill>
                  <a:schemeClr val="tx1"/>
                </a:solidFill>
              </a:rPr>
              <a:t>RoundKey</a:t>
            </a:r>
            <a:endParaRPr lang="zh-CN" altLang="en-US" sz="800" dirty="0">
              <a:solidFill>
                <a:schemeClr val="tx1"/>
              </a:solidFill>
            </a:endParaRPr>
          </a:p>
        </p:txBody>
      </p:sp>
      <p:sp>
        <p:nvSpPr>
          <p:cNvPr id="72" name="文本框 71">
            <a:extLst>
              <a:ext uri="{FF2B5EF4-FFF2-40B4-BE49-F238E27FC236}">
                <a16:creationId xmlns:a16="http://schemas.microsoft.com/office/drawing/2014/main" id="{7B10FED3-78B5-F83B-4B6F-C9A3EEAA21F8}"/>
              </a:ext>
            </a:extLst>
          </p:cNvPr>
          <p:cNvSpPr txBox="1"/>
          <p:nvPr/>
        </p:nvSpPr>
        <p:spPr>
          <a:xfrm>
            <a:off x="156670" y="1650184"/>
            <a:ext cx="1968699" cy="11063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900" dirty="0">
                <a:solidFill>
                  <a:schemeClr val="bg1">
                    <a:lumMod val="50000"/>
                  </a:schemeClr>
                </a:solidFill>
              </a:rPr>
              <a:t>56-bit 对称密钥, 64-bit明文输入（每隔7bit会插入1bit错误检查的bit）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900" dirty="0">
                <a:solidFill>
                  <a:schemeClr val="bg1">
                    <a:lumMod val="50000"/>
                  </a:schemeClr>
                </a:solidFill>
              </a:rPr>
              <a:t>分组密码的一种</a:t>
            </a:r>
            <a:endParaRPr lang="en-US" altLang="zh-CN" sz="900" dirty="0">
              <a:solidFill>
                <a:schemeClr val="bg1">
                  <a:lumMod val="50000"/>
                </a:schemeClr>
              </a:solidFill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900" dirty="0">
                <a:solidFill>
                  <a:schemeClr val="bg1">
                    <a:lumMod val="50000"/>
                  </a:schemeClr>
                </a:solidFill>
              </a:rPr>
              <a:t>16 round Feistel网络</a:t>
            </a:r>
          </a:p>
        </p:txBody>
      </p:sp>
      <p:sp>
        <p:nvSpPr>
          <p:cNvPr id="75" name="object 21">
            <a:extLst>
              <a:ext uri="{FF2B5EF4-FFF2-40B4-BE49-F238E27FC236}">
                <a16:creationId xmlns:a16="http://schemas.microsoft.com/office/drawing/2014/main" id="{FF378641-9E0E-8CE7-82CA-19D17E3B2594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xfrm>
            <a:off x="5400889" y="3154348"/>
            <a:ext cx="311101" cy="83997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39370">
              <a:lnSpc>
                <a:spcPct val="100000"/>
              </a:lnSpc>
              <a:spcBef>
                <a:spcPts val="55"/>
              </a:spcBef>
            </a:pPr>
            <a:fld id="{81D60167-4931-47E6-BA6A-407CBD079E47}" type="slidenum">
              <a:rPr dirty="0"/>
              <a:t>25</a:t>
            </a:fld>
            <a:r>
              <a:rPr spc="-10" dirty="0"/>
              <a:t> </a:t>
            </a:r>
            <a:r>
              <a:rPr dirty="0"/>
              <a:t>/</a:t>
            </a:r>
            <a:r>
              <a:rPr spc="-5" dirty="0"/>
              <a:t> </a:t>
            </a:r>
            <a:r>
              <a:rPr lang="en-US" spc="-25" dirty="0"/>
              <a:t>30</a:t>
            </a:r>
            <a:endParaRPr spc="-25" dirty="0"/>
          </a:p>
        </p:txBody>
      </p:sp>
    </p:spTree>
    <p:extLst>
      <p:ext uri="{BB962C8B-B14F-4D97-AF65-F5344CB8AC3E}">
        <p14:creationId xmlns:p14="http://schemas.microsoft.com/office/powerpoint/2010/main" val="26942524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: 圆角 2">
                <a:extLst>
                  <a:ext uri="{FF2B5EF4-FFF2-40B4-BE49-F238E27FC236}">
                    <a16:creationId xmlns:a16="http://schemas.microsoft.com/office/drawing/2014/main" id="{54161DE5-501A-73A4-30DF-241032B045B4}"/>
                  </a:ext>
                </a:extLst>
              </p:cNvPr>
              <p:cNvSpPr/>
              <p:nvPr/>
            </p:nvSpPr>
            <p:spPr>
              <a:xfrm>
                <a:off x="164002" y="667934"/>
                <a:ext cx="3633298" cy="2337317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a-DK" altLang="zh-CN" i="1" smtClean="0"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da-DK" altLang="zh-CN" i="1" smtClean="0">
                          <a:latin typeface="Cambria Math" panose="02040503050406030204" pitchFamily="18" charset="0"/>
                        </a:rPr>
                        <m:t> = </m:t>
                      </m:r>
                      <m:sSup>
                        <m:sSupPr>
                          <m:ctrlPr>
                            <a:rPr lang="da-DK" altLang="zh-CN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a-DK" altLang="zh-CN" i="1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p>
                          <m:r>
                            <a:rPr lang="da-DK" altLang="zh-CN" i="1">
                              <a:latin typeface="Cambria Math" panose="02040503050406030204" pitchFamily="18" charset="0"/>
                            </a:rPr>
                            <m:t>𝑑</m:t>
                          </m:r>
                        </m:sup>
                      </m:sSup>
                      <m:r>
                        <a:rPr lang="da-DK" altLang="zh-CN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da-DK" altLang="zh-CN" i="1">
                          <a:latin typeface="Cambria Math" panose="02040503050406030204" pitchFamily="18" charset="0"/>
                        </a:rPr>
                        <m:t>𝑚𝑜𝑑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da-DK" altLang="zh-CN" i="1">
                          <a:latin typeface="Cambria Math" panose="02040503050406030204" pitchFamily="18" charset="0"/>
                        </a:rPr>
                        <m:t>𝑛</m:t>
                      </m:r>
                    </m:oMath>
                  </m:oMathPara>
                </a14:m>
                <a:endParaRPr lang="zh-CN" altLang="en-US"/>
              </a:p>
            </p:txBody>
          </p:sp>
        </mc:Choice>
        <mc:Fallback xmlns="">
          <p:sp>
            <p:nvSpPr>
              <p:cNvPr id="3" name="矩形: 圆角 2">
                <a:extLst>
                  <a:ext uri="{FF2B5EF4-FFF2-40B4-BE49-F238E27FC236}">
                    <a16:creationId xmlns:a16="http://schemas.microsoft.com/office/drawing/2014/main" id="{54161DE5-501A-73A4-30DF-241032B045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002" y="667934"/>
                <a:ext cx="3633298" cy="2337317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矩形: 圆角 25">
            <a:extLst>
              <a:ext uri="{FF2B5EF4-FFF2-40B4-BE49-F238E27FC236}">
                <a16:creationId xmlns:a16="http://schemas.microsoft.com/office/drawing/2014/main" id="{C22F43B4-4138-2FB8-B853-448D29F88178}"/>
              </a:ext>
            </a:extLst>
          </p:cNvPr>
          <p:cNvSpPr/>
          <p:nvPr/>
        </p:nvSpPr>
        <p:spPr>
          <a:xfrm>
            <a:off x="3949700" y="667934"/>
            <a:ext cx="1690518" cy="2337317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7" name="小标题">
            <a:extLst>
              <a:ext uri="{FF2B5EF4-FFF2-40B4-BE49-F238E27FC236}">
                <a16:creationId xmlns:a16="http://schemas.microsoft.com/office/drawing/2014/main" id="{92CF336A-CD11-A628-6453-9B3BAE3D7BEB}"/>
              </a:ext>
            </a:extLst>
          </p:cNvPr>
          <p:cNvGrpSpPr/>
          <p:nvPr/>
        </p:nvGrpSpPr>
        <p:grpSpPr>
          <a:xfrm>
            <a:off x="0" y="222731"/>
            <a:ext cx="5765800" cy="272040"/>
            <a:chOff x="0" y="222730"/>
            <a:chExt cx="5765800" cy="351157"/>
          </a:xfrm>
        </p:grpSpPr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230361"/>
              <a:ext cx="5765800" cy="343526"/>
            </a:xfrm>
            <a:prstGeom prst="rect">
              <a:avLst/>
            </a:prstGeom>
          </p:spPr>
        </p:pic>
        <p:sp>
          <p:nvSpPr>
            <p:cNvPr id="11" name="object 11"/>
            <p:cNvSpPr txBox="1"/>
            <p:nvPr/>
          </p:nvSpPr>
          <p:spPr>
            <a:xfrm>
              <a:off x="196810" y="222730"/>
              <a:ext cx="2533690" cy="287205"/>
            </a:xfrm>
            <a:prstGeom prst="rect">
              <a:avLst/>
            </a:prstGeom>
          </p:spPr>
          <p:txBody>
            <a:bodyPr vert="horz" wrap="square" lIns="0" tIns="17145" rIns="0" bIns="0" rtlCol="0">
              <a:spAutoFit/>
            </a:bodyPr>
            <a:lstStyle/>
            <a:p>
              <a:pPr marL="12700">
                <a:lnSpc>
                  <a:spcPts val="1615"/>
                </a:lnSpc>
                <a:spcBef>
                  <a:spcPts val="135"/>
                </a:spcBef>
              </a:pPr>
              <a:r>
                <a:rPr lang="zh-CN" altLang="en-US" sz="1400" b="1" spc="-15" dirty="0">
                  <a:solidFill>
                    <a:srgbClr val="FFFFFF"/>
                  </a:solidFill>
                  <a:latin typeface="华文中宋" panose="02010600040101010101" pitchFamily="2" charset="-122"/>
                  <a:ea typeface="华文中宋" panose="02010600040101010101" pitchFamily="2" charset="-122"/>
                  <a:cs typeface="Georgia" panose="02040502050405020303"/>
                </a:rPr>
                <a:t>加密算法简述 </a:t>
              </a:r>
              <a:r>
                <a:rPr lang="en-US" altLang="zh-CN" sz="1400" b="1" spc="-15" dirty="0">
                  <a:solidFill>
                    <a:srgbClr val="FFFFFF"/>
                  </a:solidFill>
                  <a:latin typeface="华文中宋" panose="02010600040101010101" pitchFamily="2" charset="-122"/>
                  <a:ea typeface="华文中宋" panose="02010600040101010101" pitchFamily="2" charset="-122"/>
                  <a:cs typeface="Georgia" panose="02040502050405020303"/>
                </a:rPr>
                <a:t>—— </a:t>
              </a:r>
              <a:r>
                <a:rPr lang="zh-CN" altLang="en-US" sz="1400" b="1" spc="-15" dirty="0">
                  <a:solidFill>
                    <a:srgbClr val="FFFFFF"/>
                  </a:solidFill>
                  <a:latin typeface="华文中宋" panose="02010600040101010101" pitchFamily="2" charset="-122"/>
                  <a:ea typeface="华文中宋" panose="02010600040101010101" pitchFamily="2" charset="-122"/>
                  <a:cs typeface="Georgia" panose="02040502050405020303"/>
                </a:rPr>
                <a:t>非对称密码</a:t>
              </a:r>
              <a:endParaRPr lang="zh-CN" altLang="en-US" sz="800" b="1" dirty="0">
                <a:solidFill>
                  <a:srgbClr val="FFFFFF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Georgia" panose="02040502050405020303"/>
              </a:endParaRPr>
            </a:p>
          </p:txBody>
        </p:sp>
      </p:grpSp>
      <p:grpSp>
        <p:nvGrpSpPr>
          <p:cNvPr id="36" name="页眉">
            <a:extLst>
              <a:ext uri="{FF2B5EF4-FFF2-40B4-BE49-F238E27FC236}">
                <a16:creationId xmlns:a16="http://schemas.microsoft.com/office/drawing/2014/main" id="{28012C64-F0D6-E544-5069-F6F8BA9B7600}"/>
              </a:ext>
            </a:extLst>
          </p:cNvPr>
          <p:cNvGrpSpPr/>
          <p:nvPr/>
        </p:nvGrpSpPr>
        <p:grpSpPr>
          <a:xfrm>
            <a:off x="0" y="25"/>
            <a:ext cx="5762645" cy="230504"/>
            <a:chOff x="0" y="25"/>
            <a:chExt cx="5762645" cy="230504"/>
          </a:xfrm>
        </p:grpSpPr>
        <p:sp>
          <p:nvSpPr>
            <p:cNvPr id="4" name="object 4"/>
            <p:cNvSpPr/>
            <p:nvPr/>
          </p:nvSpPr>
          <p:spPr>
            <a:xfrm>
              <a:off x="4115226" y="25"/>
              <a:ext cx="490220" cy="230504"/>
            </a:xfrm>
            <a:custGeom>
              <a:avLst/>
              <a:gdLst/>
              <a:ahLst/>
              <a:cxnLst/>
              <a:rect l="l" t="t" r="r" b="b"/>
              <a:pathLst>
                <a:path w="490220" h="230504">
                  <a:moveTo>
                    <a:pt x="489635" y="0"/>
                  </a:moveTo>
                  <a:lnTo>
                    <a:pt x="0" y="0"/>
                  </a:lnTo>
                  <a:lnTo>
                    <a:pt x="0" y="230339"/>
                  </a:lnTo>
                  <a:lnTo>
                    <a:pt x="489635" y="230339"/>
                  </a:lnTo>
                  <a:lnTo>
                    <a:pt x="48963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604862" y="25"/>
              <a:ext cx="777875" cy="230504"/>
            </a:xfrm>
            <a:custGeom>
              <a:avLst/>
              <a:gdLst/>
              <a:ahLst/>
              <a:cxnLst/>
              <a:rect l="l" t="t" r="r" b="b"/>
              <a:pathLst>
                <a:path w="777875" h="230504">
                  <a:moveTo>
                    <a:pt x="777570" y="0"/>
                  </a:moveTo>
                  <a:lnTo>
                    <a:pt x="0" y="0"/>
                  </a:lnTo>
                  <a:lnTo>
                    <a:pt x="0" y="230339"/>
                  </a:lnTo>
                  <a:lnTo>
                    <a:pt x="777570" y="230339"/>
                  </a:lnTo>
                  <a:lnTo>
                    <a:pt x="77757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698994" y="11545"/>
              <a:ext cx="589326" cy="207300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5382432" y="25"/>
              <a:ext cx="380213" cy="230504"/>
            </a:xfrm>
            <a:custGeom>
              <a:avLst/>
              <a:gdLst/>
              <a:ahLst/>
              <a:cxnLst/>
              <a:rect l="l" t="t" r="r" b="b"/>
              <a:pathLst>
                <a:path w="374650" h="230504">
                  <a:moveTo>
                    <a:pt x="374408" y="0"/>
                  </a:moveTo>
                  <a:lnTo>
                    <a:pt x="0" y="0"/>
                  </a:lnTo>
                  <a:lnTo>
                    <a:pt x="0" y="230339"/>
                  </a:lnTo>
                  <a:lnTo>
                    <a:pt x="374408" y="230339"/>
                  </a:lnTo>
                  <a:lnTo>
                    <a:pt x="37440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460232" y="3863"/>
              <a:ext cx="218818" cy="218818"/>
            </a:xfrm>
            <a:prstGeom prst="rect">
              <a:avLst/>
            </a:prstGeom>
          </p:spPr>
        </p:pic>
        <p:sp>
          <p:nvSpPr>
            <p:cNvPr id="30" name="object 4">
              <a:extLst>
                <a:ext uri="{FF2B5EF4-FFF2-40B4-BE49-F238E27FC236}">
                  <a16:creationId xmlns:a16="http://schemas.microsoft.com/office/drawing/2014/main" id="{DEAF29C3-7E3A-9DFF-B751-0B0D80F2C3D2}"/>
                </a:ext>
              </a:extLst>
            </p:cNvPr>
            <p:cNvSpPr/>
            <p:nvPr/>
          </p:nvSpPr>
          <p:spPr>
            <a:xfrm>
              <a:off x="0" y="25"/>
              <a:ext cx="4224954" cy="230096"/>
            </a:xfrm>
            <a:custGeom>
              <a:avLst/>
              <a:gdLst/>
              <a:ahLst/>
              <a:cxnLst/>
              <a:rect l="l" t="t" r="r" b="b"/>
              <a:pathLst>
                <a:path w="490220" h="230504">
                  <a:moveTo>
                    <a:pt x="489635" y="0"/>
                  </a:moveTo>
                  <a:lnTo>
                    <a:pt x="0" y="0"/>
                  </a:lnTo>
                  <a:lnTo>
                    <a:pt x="0" y="230339"/>
                  </a:lnTo>
                  <a:lnTo>
                    <a:pt x="489635" y="230339"/>
                  </a:lnTo>
                  <a:lnTo>
                    <a:pt x="48963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8" name="组合 37">
            <a:extLst>
              <a:ext uri="{FF2B5EF4-FFF2-40B4-BE49-F238E27FC236}">
                <a16:creationId xmlns:a16="http://schemas.microsoft.com/office/drawing/2014/main" id="{A7EB8AC5-0376-9EC9-EA82-4916A6143EED}"/>
              </a:ext>
            </a:extLst>
          </p:cNvPr>
          <p:cNvGrpSpPr/>
          <p:nvPr/>
        </p:nvGrpSpPr>
        <p:grpSpPr>
          <a:xfrm>
            <a:off x="0" y="3141040"/>
            <a:ext cx="5760453" cy="99060"/>
            <a:chOff x="0" y="3141040"/>
            <a:chExt cx="5760453" cy="99060"/>
          </a:xfrm>
        </p:grpSpPr>
        <p:sp>
          <p:nvSpPr>
            <p:cNvPr id="12" name="object 16">
              <a:extLst>
                <a:ext uri="{FF2B5EF4-FFF2-40B4-BE49-F238E27FC236}">
                  <a16:creationId xmlns:a16="http://schemas.microsoft.com/office/drawing/2014/main" id="{F4D7A426-5F11-987F-D6ED-C3D25EBBC37E}"/>
                </a:ext>
              </a:extLst>
            </p:cNvPr>
            <p:cNvSpPr/>
            <p:nvPr/>
          </p:nvSpPr>
          <p:spPr>
            <a:xfrm>
              <a:off x="0" y="3141040"/>
              <a:ext cx="3456304" cy="99060"/>
            </a:xfrm>
            <a:custGeom>
              <a:avLst/>
              <a:gdLst/>
              <a:ahLst/>
              <a:cxnLst/>
              <a:rect l="l" t="t" r="r" b="b"/>
              <a:pathLst>
                <a:path w="3456304" h="99060">
                  <a:moveTo>
                    <a:pt x="3456038" y="0"/>
                  </a:moveTo>
                  <a:lnTo>
                    <a:pt x="2016036" y="0"/>
                  </a:lnTo>
                  <a:lnTo>
                    <a:pt x="0" y="0"/>
                  </a:lnTo>
                  <a:lnTo>
                    <a:pt x="0" y="98983"/>
                  </a:lnTo>
                  <a:lnTo>
                    <a:pt x="2016036" y="98983"/>
                  </a:lnTo>
                  <a:lnTo>
                    <a:pt x="3456038" y="98983"/>
                  </a:lnTo>
                  <a:lnTo>
                    <a:pt x="345603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7">
              <a:extLst>
                <a:ext uri="{FF2B5EF4-FFF2-40B4-BE49-F238E27FC236}">
                  <a16:creationId xmlns:a16="http://schemas.microsoft.com/office/drawing/2014/main" id="{CE801297-C382-331E-FCA9-C5BABC976435}"/>
                </a:ext>
              </a:extLst>
            </p:cNvPr>
            <p:cNvSpPr/>
            <p:nvPr/>
          </p:nvSpPr>
          <p:spPr>
            <a:xfrm>
              <a:off x="3456038" y="3141040"/>
              <a:ext cx="2304415" cy="99060"/>
            </a:xfrm>
            <a:custGeom>
              <a:avLst/>
              <a:gdLst/>
              <a:ahLst/>
              <a:cxnLst/>
              <a:rect l="l" t="t" r="r" b="b"/>
              <a:pathLst>
                <a:path w="2304415" h="99060">
                  <a:moveTo>
                    <a:pt x="2303957" y="0"/>
                  </a:moveTo>
                  <a:lnTo>
                    <a:pt x="1958378" y="0"/>
                  </a:lnTo>
                  <a:lnTo>
                    <a:pt x="0" y="0"/>
                  </a:lnTo>
                  <a:lnTo>
                    <a:pt x="0" y="98983"/>
                  </a:lnTo>
                  <a:lnTo>
                    <a:pt x="1958378" y="98983"/>
                  </a:lnTo>
                  <a:lnTo>
                    <a:pt x="2303957" y="98983"/>
                  </a:lnTo>
                  <a:lnTo>
                    <a:pt x="2303957" y="0"/>
                  </a:lnTo>
                  <a:close/>
                </a:path>
              </a:pathLst>
            </a:custGeom>
            <a:solidFill>
              <a:srgbClr val="003E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" name="object 16">
            <a:extLst>
              <a:ext uri="{FF2B5EF4-FFF2-40B4-BE49-F238E27FC236}">
                <a16:creationId xmlns:a16="http://schemas.microsoft.com/office/drawing/2014/main" id="{14D5ADD4-6BF3-4EE3-1B0A-3EB330E61781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2481897" y="3134998"/>
            <a:ext cx="553403" cy="8784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5"/>
              </a:spcBef>
            </a:pPr>
            <a:r>
              <a:rPr dirty="0"/>
              <a:t>2024</a:t>
            </a:r>
            <a:r>
              <a:rPr spc="-15" dirty="0"/>
              <a:t> </a:t>
            </a:r>
            <a:r>
              <a:rPr spc="-75" dirty="0">
                <a:latin typeface="华文中宋" panose="02010600040101010101" pitchFamily="2" charset="-122"/>
                <a:ea typeface="华文中宋" panose="02010600040101010101" pitchFamily="2" charset="-122"/>
                <a:cs typeface="宋体" panose="02010600030101010101" pitchFamily="2" charset="-122"/>
              </a:rPr>
              <a:t>年</a:t>
            </a:r>
            <a:r>
              <a:rPr spc="-7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spc="-75" dirty="0">
                <a:latin typeface="宋体" panose="02010600030101010101" pitchFamily="2" charset="-122"/>
                <a:cs typeface="宋体" panose="02010600030101010101" pitchFamily="2" charset="-122"/>
              </a:rPr>
              <a:t>6</a:t>
            </a:r>
            <a:r>
              <a:rPr spc="-10" dirty="0"/>
              <a:t> </a:t>
            </a:r>
            <a:r>
              <a:rPr spc="-75" dirty="0">
                <a:latin typeface="华文中宋" panose="02010600040101010101" pitchFamily="2" charset="-122"/>
                <a:ea typeface="华文中宋" panose="02010600040101010101" pitchFamily="2" charset="-122"/>
              </a:rPr>
              <a:t>月</a:t>
            </a:r>
            <a:r>
              <a:rPr spc="-70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altLang="zh-CN" dirty="0"/>
              <a:t>3</a:t>
            </a:r>
            <a:r>
              <a:rPr spc="-10" dirty="0"/>
              <a:t> </a:t>
            </a:r>
            <a:r>
              <a:rPr spc="-75" dirty="0">
                <a:latin typeface="华文中宋" panose="02010600040101010101" pitchFamily="2" charset="-122"/>
                <a:ea typeface="华文中宋" panose="02010600040101010101" pitchFamily="2" charset="-122"/>
              </a:rPr>
              <a:t>日</a:t>
            </a:r>
          </a:p>
        </p:txBody>
      </p:sp>
      <p:sp>
        <p:nvSpPr>
          <p:cNvPr id="35" name="object 18">
            <a:extLst>
              <a:ext uri="{FF2B5EF4-FFF2-40B4-BE49-F238E27FC236}">
                <a16:creationId xmlns:a16="http://schemas.microsoft.com/office/drawing/2014/main" id="{2B6B989C-EA3D-4CB7-24E5-4B53BDAFC771}"/>
              </a:ext>
            </a:extLst>
          </p:cNvPr>
          <p:cNvSpPr txBox="1"/>
          <p:nvPr/>
        </p:nvSpPr>
        <p:spPr>
          <a:xfrm>
            <a:off x="4470246" y="3134201"/>
            <a:ext cx="509905" cy="8784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>
            <a:defPPr>
              <a:defRPr kern="0"/>
            </a:defPPr>
            <a:lvl1pPr>
              <a:defRPr sz="500" b="0" i="0">
                <a:solidFill>
                  <a:schemeClr val="bg1"/>
                </a:solidFill>
                <a:latin typeface="宋体" panose="02010600030101010101" pitchFamily="2" charset="-122"/>
                <a:cs typeface="宋体" panose="02010600030101010101" pitchFamily="2" charset="-122"/>
              </a:defRPr>
            </a:lvl1pPr>
          </a:lstStyle>
          <a:p>
            <a:r>
              <a:rPr lang="zh-CN" altLang="en-US" dirty="0"/>
              <a:t>加密算法</a:t>
            </a:r>
          </a:p>
        </p:txBody>
      </p:sp>
      <p:sp>
        <p:nvSpPr>
          <p:cNvPr id="23" name="object 2">
            <a:extLst>
              <a:ext uri="{FF2B5EF4-FFF2-40B4-BE49-F238E27FC236}">
                <a16:creationId xmlns:a16="http://schemas.microsoft.com/office/drawing/2014/main" id="{AACE43DA-B262-FBCB-5CF2-A99C5B3DFF9C}"/>
              </a:ext>
            </a:extLst>
          </p:cNvPr>
          <p:cNvSpPr txBox="1"/>
          <p:nvPr/>
        </p:nvSpPr>
        <p:spPr>
          <a:xfrm>
            <a:off x="1315850" y="64159"/>
            <a:ext cx="1616480" cy="1041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kumimoji="0" lang="zh-CN" altLang="en-US" sz="600" b="1" i="0" u="none" strike="noStrike" kern="0" cap="none" spc="0" normalizeH="0" baseline="0" noProof="1">
                <a:solidFill>
                  <a:schemeClr val="bg1">
                    <a:lumMod val="6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宋体" panose="02010600030101010101" pitchFamily="2" charset="-122"/>
                <a:sym typeface="+mn-ea"/>
              </a:rPr>
              <a:t>目录</a:t>
            </a:r>
            <a:r>
              <a:rPr lang="en-US" altLang="zh-CN" sz="600" b="1" dirty="0">
                <a:solidFill>
                  <a:schemeClr val="bg1">
                    <a:lumMod val="6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宋体" panose="02010600030101010101" pitchFamily="2" charset="-122"/>
                <a:sym typeface="+mn-ea"/>
              </a:rPr>
              <a:t>   </a:t>
            </a:r>
            <a:r>
              <a:rPr lang="zh-CN" altLang="en-US" sz="600" b="1" kern="0" dirty="0">
                <a:solidFill>
                  <a:schemeClr val="bg1">
                    <a:lumMod val="6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扫描工具   </a:t>
            </a:r>
            <a:r>
              <a:rPr lang="zh-CN" altLang="en-US" sz="600" b="1" dirty="0">
                <a:solidFill>
                  <a:schemeClr val="bg2"/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加密算法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6046216-50D6-CCCC-6009-7FD6C6DF9D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00236" y="2007710"/>
            <a:ext cx="871615" cy="871615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1" name="文本框 40">
                <a:extLst>
                  <a:ext uri="{FF2B5EF4-FFF2-40B4-BE49-F238E27FC236}">
                    <a16:creationId xmlns:a16="http://schemas.microsoft.com/office/drawing/2014/main" id="{FAA45E50-4753-BDC1-000B-7ECE9E96A9C3}"/>
                  </a:ext>
                </a:extLst>
              </p:cNvPr>
              <p:cNvSpPr txBox="1"/>
              <p:nvPr/>
            </p:nvSpPr>
            <p:spPr>
              <a:xfrm>
                <a:off x="80121" y="1194929"/>
                <a:ext cx="2106310" cy="3742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p>
                      </m:sSup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𝑚𝑜𝑑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𝑛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41" name="文本框 40">
                <a:extLst>
                  <a:ext uri="{FF2B5EF4-FFF2-40B4-BE49-F238E27FC236}">
                    <a16:creationId xmlns:a16="http://schemas.microsoft.com/office/drawing/2014/main" id="{FAA45E50-4753-BDC1-000B-7ECE9E96A9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121" y="1194929"/>
                <a:ext cx="2106310" cy="37427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ectangle 1">
                <a:extLst>
                  <a:ext uri="{FF2B5EF4-FFF2-40B4-BE49-F238E27FC236}">
                    <a16:creationId xmlns:a16="http://schemas.microsoft.com/office/drawing/2014/main" id="{9FA712CD-5C3D-5080-B97A-2DCA07F7CB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8826" y="2058803"/>
                <a:ext cx="2668532" cy="81560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285750" marR="0" lvl="0" indent="-285750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Wingdings" panose="05000000000000000000" pitchFamily="2" charset="2"/>
                  <a:buChar char="ü"/>
                  <a:tabLst/>
                </a:pPr>
                <a:r>
                  <a:rPr kumimoji="0" lang="zh-CN" altLang="zh-CN" sz="1000" b="0" i="0" u="none" strike="noStrike" cap="none" normalizeH="0" baseline="0" dirty="0">
                    <a:ln>
                      <a:noFill/>
                    </a:ln>
                    <a:solidFill>
                      <a:schemeClr val="bg1">
                        <a:lumMod val="65000"/>
                      </a:schemeClr>
                    </a:solidFill>
                    <a:effectLst/>
                    <a:latin typeface="+mn-ea"/>
                  </a:rPr>
                  <a:t>选择两个数 p 和 q。</a:t>
                </a:r>
                <a:endParaRPr kumimoji="0" lang="en-US" altLang="zh-CN" sz="1000" b="0" i="1" u="none" strike="noStrike" cap="none" normalizeH="0" baseline="0" dirty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+mn-ea"/>
                </a:endParaRPr>
              </a:p>
              <a:p>
                <a:pPr marL="285750" marR="0" lvl="0" indent="-285750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Wingdings" panose="05000000000000000000" pitchFamily="2" charset="2"/>
                  <a:buChar char="ü"/>
                  <a:tabLst/>
                </a:pPr>
                <a14:m>
                  <m:oMath xmlns:m="http://schemas.openxmlformats.org/officeDocument/2006/math">
                    <m:r>
                      <a:rPr kumimoji="0" lang="zh-CN" altLang="zh-CN" sz="10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mbria Math" panose="02040503050406030204" pitchFamily="18" charset="0"/>
                      </a:rPr>
                      <m:t>𝑛</m:t>
                    </m:r>
                    <m:r>
                      <a:rPr kumimoji="0" lang="zh-CN" altLang="zh-CN" sz="10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mbria Math" panose="02040503050406030204" pitchFamily="18" charset="0"/>
                      </a:rPr>
                      <m:t>=</m:t>
                    </m:r>
                    <m:r>
                      <a:rPr kumimoji="0" lang="zh-CN" altLang="zh-CN" sz="10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mbria Math" panose="02040503050406030204" pitchFamily="18" charset="0"/>
                      </a:rPr>
                      <m:t>𝑝𝑞</m:t>
                    </m:r>
                  </m:oMath>
                </a14:m>
                <a:r>
                  <a:rPr lang="en-US" altLang="zh-CN" sz="1000" dirty="0">
                    <a:solidFill>
                      <a:schemeClr val="bg1">
                        <a:lumMod val="65000"/>
                      </a:schemeClr>
                    </a:solidFill>
                    <a:latin typeface="+mn-ea"/>
                  </a:rPr>
                  <a:t>   </a:t>
                </a:r>
                <a:r>
                  <a:rPr lang="zh-CN" altLang="zh-CN" sz="1000" dirty="0">
                    <a:solidFill>
                      <a:schemeClr val="bg1">
                        <a:lumMod val="65000"/>
                      </a:schemeClr>
                    </a:solidFill>
                    <a:latin typeface="+mn-ea"/>
                  </a:rPr>
                  <a:t>n 是密钥长度。</a:t>
                </a:r>
                <a:endParaRPr lang="en-US" altLang="zh-CN" sz="1000" dirty="0">
                  <a:solidFill>
                    <a:schemeClr val="bg1">
                      <a:lumMod val="65000"/>
                    </a:schemeClr>
                  </a:solidFill>
                  <a:latin typeface="+mn-ea"/>
                </a:endParaRPr>
              </a:p>
              <a:p>
                <a:pPr marL="285750" marR="0" lvl="0" indent="-285750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Wingdings" panose="05000000000000000000" pitchFamily="2" charset="2"/>
                  <a:buChar char="ü"/>
                  <a:tabLst/>
                </a:pPr>
                <a:r>
                  <a:rPr kumimoji="0" lang="zh-CN" altLang="en-US" sz="1000" b="0" u="none" strike="noStrike" cap="none" normalizeH="0" baseline="0" dirty="0">
                    <a:ln>
                      <a:noFill/>
                    </a:ln>
                    <a:solidFill>
                      <a:schemeClr val="bg1">
                        <a:lumMod val="65000"/>
                      </a:schemeClr>
                    </a:solidFill>
                    <a:effectLst/>
                    <a:latin typeface="+mn-ea"/>
                  </a:rPr>
                  <a:t>计算</a:t>
                </a:r>
                <a14:m>
                  <m:oMath xmlns:m="http://schemas.openxmlformats.org/officeDocument/2006/math">
                    <m:r>
                      <a:rPr kumimoji="0" lang="zh-CN" altLang="zh-CN" sz="10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mbria Math" panose="02040503050406030204" pitchFamily="18" charset="0"/>
                      </a:rPr>
                      <m:t>𝜑</m:t>
                    </m:r>
                    <m:d>
                      <m:dPr>
                        <m:ctrlPr>
                          <a:rPr kumimoji="0" lang="zh-CN" altLang="zh-CN" sz="10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bg1">
                                <a:lumMod val="65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0" lang="zh-CN" altLang="zh-CN" sz="10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bg1">
                                <a:lumMod val="65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  <m:r>
                      <a:rPr kumimoji="0" lang="zh-CN" altLang="zh-CN" sz="10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kumimoji="0" lang="zh-CN" altLang="zh-CN" sz="10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bg1">
                                <a:lumMod val="65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0" lang="zh-CN" altLang="zh-CN" sz="10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bg1">
                                <a:lumMod val="65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kumimoji="0" lang="zh-CN" altLang="zh-CN" sz="10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bg1">
                                <a:lumMod val="65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</a:rPr>
                          <m:t>−1</m:t>
                        </m:r>
                      </m:e>
                    </m:d>
                    <m:d>
                      <m:dPr>
                        <m:ctrlPr>
                          <a:rPr kumimoji="0" lang="zh-CN" altLang="zh-CN" sz="10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bg1">
                                <a:lumMod val="65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0" lang="zh-CN" altLang="zh-CN" sz="10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bg1">
                                <a:lumMod val="65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</a:rPr>
                          <m:t>𝑞</m:t>
                        </m:r>
                        <m:r>
                          <a:rPr kumimoji="0" lang="zh-CN" altLang="zh-CN" sz="10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bg1">
                                <a:lumMod val="65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</a:rPr>
                          <m:t>−1</m:t>
                        </m:r>
                      </m:e>
                    </m:d>
                  </m:oMath>
                </a14:m>
                <a:endParaRPr kumimoji="0" lang="en-US" altLang="zh-CN" sz="1000" b="0" u="none" strike="noStrike" cap="none" normalizeH="0" baseline="0" dirty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+mn-ea"/>
                </a:endParaRPr>
              </a:p>
              <a:p>
                <a:pPr marL="285750" marR="0" lvl="0" indent="-285750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Wingdings" panose="05000000000000000000" pitchFamily="2" charset="2"/>
                  <a:buChar char="ü"/>
                  <a:tabLst/>
                </a:pPr>
                <a:r>
                  <a:rPr kumimoji="0" lang="zh-CN" altLang="zh-CN" sz="1000" b="0" i="0" u="none" strike="noStrike" cap="none" normalizeH="0" baseline="0" dirty="0">
                    <a:ln>
                      <a:noFill/>
                    </a:ln>
                    <a:solidFill>
                      <a:schemeClr val="bg1">
                        <a:lumMod val="65000"/>
                      </a:schemeClr>
                    </a:solidFill>
                    <a:effectLst/>
                    <a:latin typeface="+mn-ea"/>
                  </a:rPr>
                  <a:t>整数 </a:t>
                </a:r>
                <a14:m>
                  <m:oMath xmlns:m="http://schemas.openxmlformats.org/officeDocument/2006/math">
                    <m:r>
                      <a:rPr kumimoji="0" lang="zh-CN" altLang="zh-CN" sz="10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mbria Math" panose="02040503050406030204" pitchFamily="18" charset="0"/>
                      </a:rPr>
                      <m:t>𝑒</m:t>
                    </m:r>
                  </m:oMath>
                </a14:m>
                <a:r>
                  <a:rPr kumimoji="0" lang="zh-CN" altLang="zh-CN" sz="1000" b="0" i="0" u="none" strike="noStrike" cap="none" normalizeH="0" baseline="0" dirty="0">
                    <a:ln>
                      <a:noFill/>
                    </a:ln>
                    <a:solidFill>
                      <a:schemeClr val="bg1">
                        <a:lumMod val="65000"/>
                      </a:schemeClr>
                    </a:solidFill>
                    <a:effectLst/>
                    <a:latin typeface="+mn-ea"/>
                  </a:rPr>
                  <a:t>，使得 </a:t>
                </a:r>
                <a14:m>
                  <m:oMath xmlns:m="http://schemas.openxmlformats.org/officeDocument/2006/math">
                    <m:r>
                      <a:rPr kumimoji="0" lang="zh-CN" altLang="zh-CN" sz="10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mbria Math" panose="02040503050406030204" pitchFamily="18" charset="0"/>
                      </a:rPr>
                      <m:t>𝑒</m:t>
                    </m:r>
                  </m:oMath>
                </a14:m>
                <a:r>
                  <a:rPr kumimoji="0" lang="zh-CN" altLang="zh-CN" sz="1000" b="0" i="0" u="none" strike="noStrike" cap="none" normalizeH="0" baseline="0" dirty="0">
                    <a:ln>
                      <a:noFill/>
                    </a:ln>
                    <a:solidFill>
                      <a:schemeClr val="bg1">
                        <a:lumMod val="65000"/>
                      </a:schemeClr>
                    </a:solidFill>
                    <a:effectLst/>
                    <a:latin typeface="+mn-ea"/>
                  </a:rPr>
                  <a:t> 与 </a:t>
                </a:r>
                <a14:m>
                  <m:oMath xmlns:m="http://schemas.openxmlformats.org/officeDocument/2006/math">
                    <m:r>
                      <a:rPr kumimoji="0" lang="zh-CN" altLang="zh-CN" sz="10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mbria Math" panose="02040503050406030204" pitchFamily="18" charset="0"/>
                      </a:rPr>
                      <m:t>𝜑</m:t>
                    </m:r>
                    <m:d>
                      <m:dPr>
                        <m:ctrlPr>
                          <a:rPr kumimoji="0" lang="zh-CN" altLang="zh-CN" sz="10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bg1">
                                <a:lumMod val="65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0" lang="zh-CN" altLang="zh-CN" sz="10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bg1">
                                <a:lumMod val="65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</m:oMath>
                </a14:m>
                <a:r>
                  <a:rPr kumimoji="0" lang="zh-CN" altLang="zh-CN" sz="1000" b="0" i="0" u="none" strike="noStrike" cap="none" normalizeH="0" baseline="0" dirty="0">
                    <a:ln>
                      <a:noFill/>
                    </a:ln>
                    <a:solidFill>
                      <a:schemeClr val="bg1">
                        <a:lumMod val="65000"/>
                      </a:schemeClr>
                    </a:solidFill>
                    <a:effectLst/>
                    <a:latin typeface="+mn-ea"/>
                  </a:rPr>
                  <a:t>互质</a:t>
                </a:r>
                <a:endParaRPr lang="en-US" altLang="zh-CN" sz="1000" dirty="0">
                  <a:solidFill>
                    <a:schemeClr val="bg1">
                      <a:lumMod val="65000"/>
                    </a:schemeClr>
                  </a:solidFill>
                  <a:latin typeface="+mn-ea"/>
                </a:endParaRPr>
              </a:p>
              <a:p>
                <a:pPr marL="285750" marR="0" lvl="0" indent="-285750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Wingdings" panose="05000000000000000000" pitchFamily="2" charset="2"/>
                  <a:buChar char="ü"/>
                  <a:tabLst/>
                </a:pPr>
                <a:r>
                  <a:rPr kumimoji="0" lang="zh-CN" altLang="zh-CN" sz="1000" b="0" i="0" u="none" strike="noStrike" cap="none" normalizeH="0" baseline="0" dirty="0">
                    <a:ln>
                      <a:noFill/>
                    </a:ln>
                    <a:solidFill>
                      <a:schemeClr val="bg1">
                        <a:lumMod val="65000"/>
                      </a:schemeClr>
                    </a:solidFill>
                    <a:effectLst/>
                    <a:latin typeface="+mn-ea"/>
                  </a:rPr>
                  <a:t>e 的模逆 </a:t>
                </a:r>
                <a14:m>
                  <m:oMath xmlns:m="http://schemas.openxmlformats.org/officeDocument/2006/math">
                    <m:r>
                      <a:rPr kumimoji="0" lang="zh-CN" altLang="zh-CN" sz="10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zh-CN" altLang="en-US" sz="1000" dirty="0">
                    <a:solidFill>
                      <a:schemeClr val="bg1">
                        <a:lumMod val="65000"/>
                      </a:schemeClr>
                    </a:solidFill>
                    <a:latin typeface="+mn-ea"/>
                  </a:rPr>
                  <a:t>使得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1000" i="1" dirty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e</m:t>
                    </m:r>
                    <m:r>
                      <a:rPr lang="zh-CN" altLang="en-US" sz="1000" i="1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⋅</m:t>
                    </m:r>
                    <m:r>
                      <a:rPr lang="zh-CN" altLang="en-US" sz="1000" i="1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𝑑</m:t>
                    </m:r>
                    <m:r>
                      <a:rPr lang="zh-CN" altLang="en-US" sz="1000" i="1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≡1</m:t>
                    </m:r>
                    <m:func>
                      <m:funcPr>
                        <m:ctrlPr>
                          <a:rPr lang="zh-CN" altLang="en-US" sz="1000" i="1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altLang="zh-CN" sz="1000" i="1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m:rPr>
                            <m:sty m:val="p"/>
                          </m:rPr>
                          <a:rPr lang="zh-CN" altLang="en-US" sz="1000" i="1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mod</m:t>
                        </m:r>
                      </m:fName>
                      <m:e>
                        <m:r>
                          <a:rPr lang="en-US" altLang="zh-CN" sz="1000" i="1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zh-CN" altLang="en-US" sz="1000" i="1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𝜑</m:t>
                        </m:r>
                        <m:d>
                          <m:dPr>
                            <m:ctrlPr>
                              <a:rPr lang="zh-CN" altLang="en-US" sz="1000" i="1">
                                <a:solidFill>
                                  <a:schemeClr val="bg1">
                                    <a:lumMod val="6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zh-CN" altLang="en-US" sz="1000" i="1">
                                <a:solidFill>
                                  <a:schemeClr val="bg1">
                                    <a:lumMod val="6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d>
                      </m:e>
                    </m:func>
                  </m:oMath>
                </a14:m>
                <a:endParaRPr lang="zh-CN" altLang="zh-CN" sz="1000" i="1" dirty="0">
                  <a:solidFill>
                    <a:schemeClr val="bg1">
                      <a:lumMod val="65000"/>
                    </a:schemeClr>
                  </a:solidFill>
                  <a:latin typeface="+mn-ea"/>
                </a:endParaRPr>
              </a:p>
            </p:txBody>
          </p:sp>
        </mc:Choice>
        <mc:Fallback xmlns="">
          <p:sp>
            <p:nvSpPr>
              <p:cNvPr id="45" name="Rectangle 1">
                <a:extLst>
                  <a:ext uri="{FF2B5EF4-FFF2-40B4-BE49-F238E27FC236}">
                    <a16:creationId xmlns:a16="http://schemas.microsoft.com/office/drawing/2014/main" id="{9FA712CD-5C3D-5080-B97A-2DCA07F7CBE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58826" y="2058803"/>
                <a:ext cx="2668532" cy="815608"/>
              </a:xfrm>
              <a:prstGeom prst="rect">
                <a:avLst/>
              </a:prstGeom>
              <a:blipFill>
                <a:blip r:embed="rId9"/>
                <a:stretch>
                  <a:fillRect t="-4478" b="-2985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文本框 45">
            <a:extLst>
              <a:ext uri="{FF2B5EF4-FFF2-40B4-BE49-F238E27FC236}">
                <a16:creationId xmlns:a16="http://schemas.microsoft.com/office/drawing/2014/main" id="{477B33E6-58F6-69D6-A97B-C583D3F43F06}"/>
              </a:ext>
            </a:extLst>
          </p:cNvPr>
          <p:cNvSpPr txBox="1"/>
          <p:nvPr/>
        </p:nvSpPr>
        <p:spPr>
          <a:xfrm>
            <a:off x="468496" y="1560521"/>
            <a:ext cx="1329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/>
              <a:t>公钥</a:t>
            </a:r>
            <a:r>
              <a:rPr lang="en-US" altLang="zh-CN" dirty="0"/>
              <a:t>{E,N}</a:t>
            </a:r>
            <a:endParaRPr lang="zh-CN" altLang="en-US" dirty="0"/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0FA3B0A6-E5D3-2AD7-FF92-7EA9183F2D78}"/>
              </a:ext>
            </a:extLst>
          </p:cNvPr>
          <p:cNvSpPr txBox="1"/>
          <p:nvPr/>
        </p:nvSpPr>
        <p:spPr>
          <a:xfrm>
            <a:off x="2214328" y="1560521"/>
            <a:ext cx="12093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dirty="0"/>
              <a:t>私钥</a:t>
            </a:r>
            <a:r>
              <a:rPr lang="en-US" altLang="zh-CN" dirty="0"/>
              <a:t>{D,N}</a:t>
            </a:r>
            <a:endParaRPr lang="zh-CN" altLang="en-US" dirty="0"/>
          </a:p>
        </p:txBody>
      </p:sp>
      <p:sp>
        <p:nvSpPr>
          <p:cNvPr id="71" name="文本框 70">
            <a:extLst>
              <a:ext uri="{FF2B5EF4-FFF2-40B4-BE49-F238E27FC236}">
                <a16:creationId xmlns:a16="http://schemas.microsoft.com/office/drawing/2014/main" id="{0F8C0A14-4EB7-B409-848C-C7BC7EBF37F2}"/>
              </a:ext>
            </a:extLst>
          </p:cNvPr>
          <p:cNvSpPr txBox="1"/>
          <p:nvPr/>
        </p:nvSpPr>
        <p:spPr>
          <a:xfrm>
            <a:off x="218508" y="653994"/>
            <a:ext cx="35378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b="1" spc="-15">
                <a:latin typeface="+mj-lt"/>
                <a:ea typeface="华文中宋" panose="02010600040101010101" pitchFamily="2" charset="-122"/>
              </a:defRPr>
            </a:lvl1pPr>
          </a:lstStyle>
          <a:p>
            <a:r>
              <a:rPr lang="en-US" altLang="zh-CN" dirty="0"/>
              <a:t>RSA | </a:t>
            </a:r>
            <a:r>
              <a:rPr lang="en-US" altLang="zh-CN" sz="700" dirty="0"/>
              <a:t>Rivest, Shamir, Adelson Algorithm</a:t>
            </a:r>
            <a:endParaRPr lang="zh-CN" altLang="en-US" sz="700" dirty="0"/>
          </a:p>
        </p:txBody>
      </p:sp>
      <p:sp>
        <p:nvSpPr>
          <p:cNvPr id="78" name="文本框 77">
            <a:extLst>
              <a:ext uri="{FF2B5EF4-FFF2-40B4-BE49-F238E27FC236}">
                <a16:creationId xmlns:a16="http://schemas.microsoft.com/office/drawing/2014/main" id="{6FB096C8-E4F2-29DA-4504-9F8487A37814}"/>
              </a:ext>
            </a:extLst>
          </p:cNvPr>
          <p:cNvSpPr txBox="1"/>
          <p:nvPr/>
        </p:nvSpPr>
        <p:spPr>
          <a:xfrm>
            <a:off x="4000190" y="2251163"/>
            <a:ext cx="15938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100" dirty="0"/>
              <a:t>以</a:t>
            </a:r>
            <a:r>
              <a:rPr lang="zh-CN" altLang="en-US" sz="1100" b="1" dirty="0">
                <a:solidFill>
                  <a:srgbClr val="C00000"/>
                </a:solidFill>
              </a:rPr>
              <a:t>大数质因数分解</a:t>
            </a:r>
            <a:endParaRPr lang="en-US" altLang="zh-CN" sz="1100" b="1" dirty="0">
              <a:solidFill>
                <a:srgbClr val="C00000"/>
              </a:solidFill>
            </a:endParaRPr>
          </a:p>
          <a:p>
            <a:r>
              <a:rPr lang="zh-CN" altLang="en-US" sz="1100" dirty="0"/>
              <a:t>这个数学难题作为保障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0" name="文本框 79">
                <a:extLst>
                  <a:ext uri="{FF2B5EF4-FFF2-40B4-BE49-F238E27FC236}">
                    <a16:creationId xmlns:a16="http://schemas.microsoft.com/office/drawing/2014/main" id="{9C40A8CC-F16A-24F2-64DB-4AB05EA5E2C8}"/>
                  </a:ext>
                </a:extLst>
              </p:cNvPr>
              <p:cNvSpPr txBox="1"/>
              <p:nvPr/>
            </p:nvSpPr>
            <p:spPr>
              <a:xfrm>
                <a:off x="1765843" y="1194929"/>
                <a:ext cx="2106311" cy="3742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a-DK" altLang="zh-CN" i="1" smtClean="0"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da-DK" altLang="zh-CN" i="1" smtClean="0">
                          <a:latin typeface="Cambria Math" panose="02040503050406030204" pitchFamily="18" charset="0"/>
                        </a:rPr>
                        <m:t> = </m:t>
                      </m:r>
                      <m:sSup>
                        <m:sSupPr>
                          <m:ctrlPr>
                            <a:rPr lang="da-DK" altLang="zh-CN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a-DK" altLang="zh-CN" i="1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p>
                          <m:r>
                            <a:rPr lang="da-DK" altLang="zh-CN" i="1">
                              <a:latin typeface="Cambria Math" panose="02040503050406030204" pitchFamily="18" charset="0"/>
                            </a:rPr>
                            <m:t>𝑑</m:t>
                          </m:r>
                        </m:sup>
                      </m:sSup>
                      <m:r>
                        <a:rPr lang="da-DK" altLang="zh-CN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da-DK" altLang="zh-CN" i="1">
                          <a:latin typeface="Cambria Math" panose="02040503050406030204" pitchFamily="18" charset="0"/>
                        </a:rPr>
                        <m:t>𝑚𝑜𝑑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da-DK" altLang="zh-CN" i="1">
                          <a:latin typeface="Cambria Math" panose="02040503050406030204" pitchFamily="18" charset="0"/>
                        </a:rPr>
                        <m:t>𝑛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80" name="文本框 79">
                <a:extLst>
                  <a:ext uri="{FF2B5EF4-FFF2-40B4-BE49-F238E27FC236}">
                    <a16:creationId xmlns:a16="http://schemas.microsoft.com/office/drawing/2014/main" id="{9C40A8CC-F16A-24F2-64DB-4AB05EA5E2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5843" y="1194929"/>
                <a:ext cx="2106311" cy="37427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2" name="组合 21">
            <a:extLst>
              <a:ext uri="{FF2B5EF4-FFF2-40B4-BE49-F238E27FC236}">
                <a16:creationId xmlns:a16="http://schemas.microsoft.com/office/drawing/2014/main" id="{99BA6B29-8623-0626-E0AF-F63ED49BB3C5}"/>
              </a:ext>
            </a:extLst>
          </p:cNvPr>
          <p:cNvGrpSpPr/>
          <p:nvPr/>
        </p:nvGrpSpPr>
        <p:grpSpPr>
          <a:xfrm>
            <a:off x="825500" y="-646809"/>
            <a:ext cx="2648218" cy="516634"/>
            <a:chOff x="825500" y="-646809"/>
            <a:chExt cx="2648218" cy="516634"/>
          </a:xfrm>
        </p:grpSpPr>
        <p:sp>
          <p:nvSpPr>
            <p:cNvPr id="34" name="椭圆 33">
              <a:extLst>
                <a:ext uri="{FF2B5EF4-FFF2-40B4-BE49-F238E27FC236}">
                  <a16:creationId xmlns:a16="http://schemas.microsoft.com/office/drawing/2014/main" id="{EECCD824-965E-ED66-C9F9-94A6DDDD4D31}"/>
                </a:ext>
              </a:extLst>
            </p:cNvPr>
            <p:cNvSpPr/>
            <p:nvPr/>
          </p:nvSpPr>
          <p:spPr>
            <a:xfrm>
              <a:off x="825500" y="-434975"/>
              <a:ext cx="304800" cy="304800"/>
            </a:xfrm>
            <a:prstGeom prst="ellipse">
              <a:avLst/>
            </a:prstGeom>
            <a:solidFill>
              <a:srgbClr val="003E87"/>
            </a:solidFill>
          </p:spPr>
          <p:txBody>
            <a:bodyPr wrap="square" lIns="0" tIns="0" rIns="0" bIns="0" rtlCol="0"/>
            <a:lstStyle/>
            <a:p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39" name="椭圆 38">
              <a:extLst>
                <a:ext uri="{FF2B5EF4-FFF2-40B4-BE49-F238E27FC236}">
                  <a16:creationId xmlns:a16="http://schemas.microsoft.com/office/drawing/2014/main" id="{82955B9A-011D-4077-AC63-AFA8DE2E2A76}"/>
                </a:ext>
              </a:extLst>
            </p:cNvPr>
            <p:cNvSpPr/>
            <p:nvPr/>
          </p:nvSpPr>
          <p:spPr>
            <a:xfrm>
              <a:off x="1294184" y="-434975"/>
              <a:ext cx="304800" cy="304800"/>
            </a:xfrm>
            <a:prstGeom prst="ellipse">
              <a:avLst/>
            </a:prstGeom>
            <a:solidFill>
              <a:srgbClr val="E2F0D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0" name="椭圆 39">
              <a:extLst>
                <a:ext uri="{FF2B5EF4-FFF2-40B4-BE49-F238E27FC236}">
                  <a16:creationId xmlns:a16="http://schemas.microsoft.com/office/drawing/2014/main" id="{7CE809A9-30DE-55D7-FDFC-AE28F4ACA0E6}"/>
                </a:ext>
              </a:extLst>
            </p:cNvPr>
            <p:cNvSpPr/>
            <p:nvPr/>
          </p:nvSpPr>
          <p:spPr>
            <a:xfrm>
              <a:off x="1762868" y="-434975"/>
              <a:ext cx="304800" cy="304800"/>
            </a:xfrm>
            <a:prstGeom prst="ellipse">
              <a:avLst/>
            </a:prstGeom>
            <a:solidFill>
              <a:srgbClr val="FFEBB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椭圆 41">
              <a:extLst>
                <a:ext uri="{FF2B5EF4-FFF2-40B4-BE49-F238E27FC236}">
                  <a16:creationId xmlns:a16="http://schemas.microsoft.com/office/drawing/2014/main" id="{16196022-C1AF-4638-AC0A-398A3874307F}"/>
                </a:ext>
              </a:extLst>
            </p:cNvPr>
            <p:cNvSpPr/>
            <p:nvPr/>
          </p:nvSpPr>
          <p:spPr>
            <a:xfrm>
              <a:off x="2231552" y="-434975"/>
              <a:ext cx="304800" cy="304800"/>
            </a:xfrm>
            <a:prstGeom prst="ellipse">
              <a:avLst/>
            </a:prstGeom>
            <a:solidFill>
              <a:srgbClr val="FEE8D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3" name="椭圆 42">
              <a:extLst>
                <a:ext uri="{FF2B5EF4-FFF2-40B4-BE49-F238E27FC236}">
                  <a16:creationId xmlns:a16="http://schemas.microsoft.com/office/drawing/2014/main" id="{1A93F0D3-E145-266F-9890-E5F0666F42D9}"/>
                </a:ext>
              </a:extLst>
            </p:cNvPr>
            <p:cNvSpPr/>
            <p:nvPr/>
          </p:nvSpPr>
          <p:spPr>
            <a:xfrm>
              <a:off x="2700236" y="-434975"/>
              <a:ext cx="304800" cy="3048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4" name="椭圆 43">
              <a:extLst>
                <a:ext uri="{FF2B5EF4-FFF2-40B4-BE49-F238E27FC236}">
                  <a16:creationId xmlns:a16="http://schemas.microsoft.com/office/drawing/2014/main" id="{BD9C743A-C345-673F-1276-BF73D4219363}"/>
                </a:ext>
              </a:extLst>
            </p:cNvPr>
            <p:cNvSpPr/>
            <p:nvPr/>
          </p:nvSpPr>
          <p:spPr>
            <a:xfrm>
              <a:off x="3168918" y="-434975"/>
              <a:ext cx="304800" cy="3048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7" name="椭圆 46">
              <a:extLst>
                <a:ext uri="{FF2B5EF4-FFF2-40B4-BE49-F238E27FC236}">
                  <a16:creationId xmlns:a16="http://schemas.microsoft.com/office/drawing/2014/main" id="{A473744C-42C0-CB9A-3476-289CFC40F671}"/>
                </a:ext>
              </a:extLst>
            </p:cNvPr>
            <p:cNvSpPr/>
            <p:nvPr/>
          </p:nvSpPr>
          <p:spPr>
            <a:xfrm>
              <a:off x="1762868" y="-646809"/>
              <a:ext cx="304800" cy="304800"/>
            </a:xfrm>
            <a:prstGeom prst="ellipse">
              <a:avLst/>
            </a:prstGeom>
            <a:solidFill>
              <a:srgbClr val="BF9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9" name="椭圆 48">
              <a:extLst>
                <a:ext uri="{FF2B5EF4-FFF2-40B4-BE49-F238E27FC236}">
                  <a16:creationId xmlns:a16="http://schemas.microsoft.com/office/drawing/2014/main" id="{65D0D912-1996-FEE0-CF8C-59EEFC34AD0E}"/>
                </a:ext>
              </a:extLst>
            </p:cNvPr>
            <p:cNvSpPr/>
            <p:nvPr/>
          </p:nvSpPr>
          <p:spPr>
            <a:xfrm>
              <a:off x="2231552" y="-646809"/>
              <a:ext cx="304800" cy="304800"/>
            </a:xfrm>
            <a:prstGeom prst="ellipse">
              <a:avLst/>
            </a:prstGeom>
            <a:solidFill>
              <a:srgbClr val="BD642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1" name="椭圆 50">
              <a:extLst>
                <a:ext uri="{FF2B5EF4-FFF2-40B4-BE49-F238E27FC236}">
                  <a16:creationId xmlns:a16="http://schemas.microsoft.com/office/drawing/2014/main" id="{E91B28AA-70CF-3D05-3BB1-DD3FBF1ED61F}"/>
                </a:ext>
              </a:extLst>
            </p:cNvPr>
            <p:cNvSpPr/>
            <p:nvPr/>
          </p:nvSpPr>
          <p:spPr>
            <a:xfrm>
              <a:off x="1294184" y="-646809"/>
              <a:ext cx="304800" cy="304800"/>
            </a:xfrm>
            <a:prstGeom prst="ellipse">
              <a:avLst/>
            </a:prstGeom>
            <a:solidFill>
              <a:srgbClr val="54823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6" name="矩形: 圆角 55">
            <a:extLst>
              <a:ext uri="{FF2B5EF4-FFF2-40B4-BE49-F238E27FC236}">
                <a16:creationId xmlns:a16="http://schemas.microsoft.com/office/drawing/2014/main" id="{24FC4F52-948C-E915-017B-113250FC9CEC}"/>
              </a:ext>
            </a:extLst>
          </p:cNvPr>
          <p:cNvSpPr/>
          <p:nvPr/>
        </p:nvSpPr>
        <p:spPr>
          <a:xfrm rot="900000">
            <a:off x="4844814" y="1018663"/>
            <a:ext cx="443663" cy="443663"/>
          </a:xfrm>
          <a:prstGeom prst="roundRect">
            <a:avLst/>
          </a:prstGeom>
          <a:solidFill>
            <a:srgbClr val="E2F1D9"/>
          </a:solidFill>
          <a:ln w="12700">
            <a:solidFill>
              <a:srgbClr val="90B767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dirty="0">
                <a:solidFill>
                  <a:srgbClr val="548235"/>
                </a:solidFill>
                <a:latin typeface="Georgia" panose="02040502050405020303" pitchFamily="18" charset="0"/>
              </a:rPr>
              <a:t>N</a:t>
            </a:r>
            <a:endParaRPr lang="zh-CN" altLang="en-US" sz="1600" dirty="0">
              <a:solidFill>
                <a:srgbClr val="548235"/>
              </a:solidFill>
              <a:latin typeface="Georgia" panose="02040502050405020303" pitchFamily="18" charset="0"/>
            </a:endParaRPr>
          </a:p>
        </p:txBody>
      </p:sp>
      <p:sp>
        <p:nvSpPr>
          <p:cNvPr id="63" name="矩形: 圆角 62">
            <a:extLst>
              <a:ext uri="{FF2B5EF4-FFF2-40B4-BE49-F238E27FC236}">
                <a16:creationId xmlns:a16="http://schemas.microsoft.com/office/drawing/2014/main" id="{B7C3998E-B408-1AB1-8BA2-50382A66FACE}"/>
              </a:ext>
            </a:extLst>
          </p:cNvPr>
          <p:cNvSpPr/>
          <p:nvPr/>
        </p:nvSpPr>
        <p:spPr>
          <a:xfrm rot="900000">
            <a:off x="4983189" y="1367541"/>
            <a:ext cx="443663" cy="443663"/>
          </a:xfrm>
          <a:prstGeom prst="roundRect">
            <a:avLst/>
          </a:prstGeom>
          <a:solidFill>
            <a:srgbClr val="FEE8DB"/>
          </a:solidFill>
          <a:ln w="19050">
            <a:solidFill>
              <a:srgbClr val="F7CECC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dirty="0">
                <a:solidFill>
                  <a:srgbClr val="BD6426"/>
                </a:solidFill>
                <a:latin typeface="Georgia" panose="02040502050405020303" pitchFamily="18" charset="0"/>
              </a:rPr>
              <a:t>d</a:t>
            </a:r>
            <a:endParaRPr lang="zh-CN" altLang="en-US" sz="1600" dirty="0">
              <a:solidFill>
                <a:srgbClr val="BD6426"/>
              </a:solidFill>
              <a:latin typeface="Georgia" panose="02040502050405020303" pitchFamily="18" charset="0"/>
            </a:endParaRPr>
          </a:p>
        </p:txBody>
      </p:sp>
      <p:sp>
        <p:nvSpPr>
          <p:cNvPr id="58" name="矩形: 圆角 57">
            <a:extLst>
              <a:ext uri="{FF2B5EF4-FFF2-40B4-BE49-F238E27FC236}">
                <a16:creationId xmlns:a16="http://schemas.microsoft.com/office/drawing/2014/main" id="{16597262-4761-0B58-9D15-9B1B32836BC2}"/>
              </a:ext>
            </a:extLst>
          </p:cNvPr>
          <p:cNvSpPr/>
          <p:nvPr/>
        </p:nvSpPr>
        <p:spPr>
          <a:xfrm rot="900000">
            <a:off x="4588681" y="1367541"/>
            <a:ext cx="443663" cy="443663"/>
          </a:xfrm>
          <a:prstGeom prst="roundRect">
            <a:avLst/>
          </a:prstGeom>
          <a:solidFill>
            <a:srgbClr val="FEE8DB"/>
          </a:solidFill>
          <a:ln w="19050">
            <a:solidFill>
              <a:srgbClr val="F7CECC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dirty="0">
                <a:solidFill>
                  <a:srgbClr val="BD6426"/>
                </a:solidFill>
                <a:latin typeface="Georgia" panose="02040502050405020303" pitchFamily="18" charset="0"/>
              </a:rPr>
              <a:t>p</a:t>
            </a:r>
            <a:endParaRPr lang="zh-CN" altLang="en-US" sz="1600" dirty="0">
              <a:solidFill>
                <a:srgbClr val="BD6426"/>
              </a:solidFill>
              <a:latin typeface="Georgia" panose="02040502050405020303" pitchFamily="18" charset="0"/>
            </a:endParaRPr>
          </a:p>
        </p:txBody>
      </p:sp>
      <p:sp>
        <p:nvSpPr>
          <p:cNvPr id="50" name="矩形: 圆角 49">
            <a:extLst>
              <a:ext uri="{FF2B5EF4-FFF2-40B4-BE49-F238E27FC236}">
                <a16:creationId xmlns:a16="http://schemas.microsoft.com/office/drawing/2014/main" id="{810F0927-5CB0-F099-0688-73806195B894}"/>
              </a:ext>
            </a:extLst>
          </p:cNvPr>
          <p:cNvSpPr/>
          <p:nvPr/>
        </p:nvSpPr>
        <p:spPr>
          <a:xfrm rot="900000">
            <a:off x="4410192" y="1018662"/>
            <a:ext cx="443663" cy="443663"/>
          </a:xfrm>
          <a:prstGeom prst="roundRect">
            <a:avLst/>
          </a:prstGeom>
          <a:solidFill>
            <a:srgbClr val="E2F1D9"/>
          </a:solidFill>
          <a:ln w="12700">
            <a:solidFill>
              <a:srgbClr val="90B767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dirty="0">
                <a:solidFill>
                  <a:srgbClr val="548235"/>
                </a:solidFill>
                <a:latin typeface="Georgia" panose="02040502050405020303" pitchFamily="18" charset="0"/>
              </a:rPr>
              <a:t>E</a:t>
            </a:r>
            <a:endParaRPr lang="zh-CN" altLang="en-US" sz="1600" dirty="0">
              <a:solidFill>
                <a:srgbClr val="548235"/>
              </a:solidFill>
              <a:latin typeface="Georgia" panose="02040502050405020303" pitchFamily="18" charset="0"/>
            </a:endParaRPr>
          </a:p>
        </p:txBody>
      </p:sp>
      <p:sp>
        <p:nvSpPr>
          <p:cNvPr id="62" name="矩形: 圆角 61">
            <a:extLst>
              <a:ext uri="{FF2B5EF4-FFF2-40B4-BE49-F238E27FC236}">
                <a16:creationId xmlns:a16="http://schemas.microsoft.com/office/drawing/2014/main" id="{71849118-81BF-363C-F382-D95C9ECD87A0}"/>
              </a:ext>
            </a:extLst>
          </p:cNvPr>
          <p:cNvSpPr/>
          <p:nvPr/>
        </p:nvSpPr>
        <p:spPr>
          <a:xfrm rot="900000">
            <a:off x="4188033" y="1367541"/>
            <a:ext cx="443663" cy="443663"/>
          </a:xfrm>
          <a:prstGeom prst="roundRect">
            <a:avLst/>
          </a:prstGeom>
          <a:solidFill>
            <a:srgbClr val="FEE8DB"/>
          </a:solidFill>
          <a:ln w="19050">
            <a:solidFill>
              <a:srgbClr val="F7CECC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dirty="0">
                <a:solidFill>
                  <a:srgbClr val="BD6426"/>
                </a:solidFill>
                <a:latin typeface="Georgia" panose="02040502050405020303" pitchFamily="18" charset="0"/>
              </a:rPr>
              <a:t>q</a:t>
            </a:r>
            <a:endParaRPr lang="zh-CN" altLang="en-US" sz="1600" dirty="0">
              <a:solidFill>
                <a:srgbClr val="BD6426"/>
              </a:solidFill>
              <a:latin typeface="Georgia" panose="02040502050405020303" pitchFamily="18" charset="0"/>
            </a:endParaRPr>
          </a:p>
        </p:txBody>
      </p:sp>
      <p:sp>
        <p:nvSpPr>
          <p:cNvPr id="55" name="object 21">
            <a:extLst>
              <a:ext uri="{FF2B5EF4-FFF2-40B4-BE49-F238E27FC236}">
                <a16:creationId xmlns:a16="http://schemas.microsoft.com/office/drawing/2014/main" id="{AB315F2F-2194-3EEA-2690-C7FC89794966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xfrm>
            <a:off x="5400889" y="3154348"/>
            <a:ext cx="311101" cy="83997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39370">
              <a:lnSpc>
                <a:spcPct val="100000"/>
              </a:lnSpc>
              <a:spcBef>
                <a:spcPts val="55"/>
              </a:spcBef>
            </a:pPr>
            <a:fld id="{81D60167-4931-47E6-BA6A-407CBD079E47}" type="slidenum">
              <a:rPr dirty="0"/>
              <a:t>26</a:t>
            </a:fld>
            <a:r>
              <a:rPr spc="-10" dirty="0"/>
              <a:t> </a:t>
            </a:r>
            <a:r>
              <a:rPr dirty="0"/>
              <a:t>/</a:t>
            </a:r>
            <a:r>
              <a:rPr spc="-5" dirty="0"/>
              <a:t> </a:t>
            </a:r>
            <a:r>
              <a:rPr lang="en-US" spc="-25" dirty="0"/>
              <a:t>30</a:t>
            </a:r>
            <a:endParaRPr spc="-25" dirty="0"/>
          </a:p>
        </p:txBody>
      </p:sp>
    </p:spTree>
    <p:extLst>
      <p:ext uri="{BB962C8B-B14F-4D97-AF65-F5344CB8AC3E}">
        <p14:creationId xmlns:p14="http://schemas.microsoft.com/office/powerpoint/2010/main" val="22649767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小标题">
            <a:extLst>
              <a:ext uri="{FF2B5EF4-FFF2-40B4-BE49-F238E27FC236}">
                <a16:creationId xmlns:a16="http://schemas.microsoft.com/office/drawing/2014/main" id="{92CF336A-CD11-A628-6453-9B3BAE3D7BEB}"/>
              </a:ext>
            </a:extLst>
          </p:cNvPr>
          <p:cNvGrpSpPr/>
          <p:nvPr/>
        </p:nvGrpSpPr>
        <p:grpSpPr>
          <a:xfrm>
            <a:off x="0" y="222731"/>
            <a:ext cx="5765800" cy="272040"/>
            <a:chOff x="0" y="222730"/>
            <a:chExt cx="5765800" cy="351157"/>
          </a:xfrm>
        </p:grpSpPr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230361"/>
              <a:ext cx="5765800" cy="343526"/>
            </a:xfrm>
            <a:prstGeom prst="rect">
              <a:avLst/>
            </a:prstGeom>
          </p:spPr>
        </p:pic>
        <p:sp>
          <p:nvSpPr>
            <p:cNvPr id="11" name="object 11"/>
            <p:cNvSpPr txBox="1"/>
            <p:nvPr/>
          </p:nvSpPr>
          <p:spPr>
            <a:xfrm>
              <a:off x="196810" y="222730"/>
              <a:ext cx="2533690" cy="287205"/>
            </a:xfrm>
            <a:prstGeom prst="rect">
              <a:avLst/>
            </a:prstGeom>
          </p:spPr>
          <p:txBody>
            <a:bodyPr vert="horz" wrap="square" lIns="0" tIns="17145" rIns="0" bIns="0" rtlCol="0">
              <a:spAutoFit/>
            </a:bodyPr>
            <a:lstStyle/>
            <a:p>
              <a:pPr marL="12700">
                <a:lnSpc>
                  <a:spcPts val="1615"/>
                </a:lnSpc>
                <a:spcBef>
                  <a:spcPts val="135"/>
                </a:spcBef>
              </a:pPr>
              <a:r>
                <a:rPr lang="zh-CN" altLang="en-US" sz="1400" b="1" spc="-15" dirty="0">
                  <a:solidFill>
                    <a:srgbClr val="FFFFFF"/>
                  </a:solidFill>
                  <a:latin typeface="华文中宋" panose="02010600040101010101" pitchFamily="2" charset="-122"/>
                  <a:ea typeface="华文中宋" panose="02010600040101010101" pitchFamily="2" charset="-122"/>
                  <a:cs typeface="Georgia" panose="02040502050405020303"/>
                </a:rPr>
                <a:t>对 </a:t>
              </a:r>
              <a:r>
                <a:rPr lang="en-US" altLang="zh-CN" sz="1400" b="1" spc="-15" dirty="0">
                  <a:solidFill>
                    <a:srgbClr val="FFFFFF"/>
                  </a:solidFill>
                  <a:latin typeface="华文中宋" panose="02010600040101010101" pitchFamily="2" charset="-122"/>
                  <a:ea typeface="华文中宋" panose="02010600040101010101" pitchFamily="2" charset="-122"/>
                  <a:cs typeface="Georgia" panose="02040502050405020303"/>
                </a:rPr>
                <a:t>RSA </a:t>
              </a:r>
              <a:r>
                <a:rPr lang="zh-CN" altLang="en-US" sz="1400" b="1" spc="-15" dirty="0">
                  <a:solidFill>
                    <a:srgbClr val="FFFFFF"/>
                  </a:solidFill>
                  <a:latin typeface="华文中宋" panose="02010600040101010101" pitchFamily="2" charset="-122"/>
                  <a:ea typeface="华文中宋" panose="02010600040101010101" pitchFamily="2" charset="-122"/>
                  <a:cs typeface="Georgia" panose="02040502050405020303"/>
                </a:rPr>
                <a:t>的攻击</a:t>
              </a:r>
              <a:r>
                <a:rPr lang="en-US" altLang="zh-CN" sz="1400" b="1" spc="-15" dirty="0">
                  <a:solidFill>
                    <a:srgbClr val="FFFFFF"/>
                  </a:solidFill>
                  <a:latin typeface="华文中宋" panose="02010600040101010101" pitchFamily="2" charset="-122"/>
                  <a:ea typeface="华文中宋" panose="02010600040101010101" pitchFamily="2" charset="-122"/>
                  <a:cs typeface="Georgia" panose="02040502050405020303"/>
                </a:rPr>
                <a:t> </a:t>
              </a:r>
              <a:endParaRPr lang="zh-CN" altLang="en-US" sz="800" b="1" dirty="0">
                <a:solidFill>
                  <a:srgbClr val="FFFFFF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Georgia" panose="02040502050405020303"/>
              </a:endParaRPr>
            </a:p>
          </p:txBody>
        </p:sp>
      </p:grpSp>
      <p:grpSp>
        <p:nvGrpSpPr>
          <p:cNvPr id="36" name="页眉">
            <a:extLst>
              <a:ext uri="{FF2B5EF4-FFF2-40B4-BE49-F238E27FC236}">
                <a16:creationId xmlns:a16="http://schemas.microsoft.com/office/drawing/2014/main" id="{28012C64-F0D6-E544-5069-F6F8BA9B7600}"/>
              </a:ext>
            </a:extLst>
          </p:cNvPr>
          <p:cNvGrpSpPr/>
          <p:nvPr/>
        </p:nvGrpSpPr>
        <p:grpSpPr>
          <a:xfrm>
            <a:off x="0" y="25"/>
            <a:ext cx="5762645" cy="230504"/>
            <a:chOff x="0" y="25"/>
            <a:chExt cx="5762645" cy="230504"/>
          </a:xfrm>
        </p:grpSpPr>
        <p:sp>
          <p:nvSpPr>
            <p:cNvPr id="4" name="object 4"/>
            <p:cNvSpPr/>
            <p:nvPr/>
          </p:nvSpPr>
          <p:spPr>
            <a:xfrm>
              <a:off x="4115226" y="25"/>
              <a:ext cx="490220" cy="230504"/>
            </a:xfrm>
            <a:custGeom>
              <a:avLst/>
              <a:gdLst/>
              <a:ahLst/>
              <a:cxnLst/>
              <a:rect l="l" t="t" r="r" b="b"/>
              <a:pathLst>
                <a:path w="490220" h="230504">
                  <a:moveTo>
                    <a:pt x="489635" y="0"/>
                  </a:moveTo>
                  <a:lnTo>
                    <a:pt x="0" y="0"/>
                  </a:lnTo>
                  <a:lnTo>
                    <a:pt x="0" y="230339"/>
                  </a:lnTo>
                  <a:lnTo>
                    <a:pt x="489635" y="230339"/>
                  </a:lnTo>
                  <a:lnTo>
                    <a:pt x="48963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604862" y="25"/>
              <a:ext cx="777875" cy="230504"/>
            </a:xfrm>
            <a:custGeom>
              <a:avLst/>
              <a:gdLst/>
              <a:ahLst/>
              <a:cxnLst/>
              <a:rect l="l" t="t" r="r" b="b"/>
              <a:pathLst>
                <a:path w="777875" h="230504">
                  <a:moveTo>
                    <a:pt x="777570" y="0"/>
                  </a:moveTo>
                  <a:lnTo>
                    <a:pt x="0" y="0"/>
                  </a:lnTo>
                  <a:lnTo>
                    <a:pt x="0" y="230339"/>
                  </a:lnTo>
                  <a:lnTo>
                    <a:pt x="777570" y="230339"/>
                  </a:lnTo>
                  <a:lnTo>
                    <a:pt x="77757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698994" y="11545"/>
              <a:ext cx="589326" cy="207300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5382432" y="25"/>
              <a:ext cx="380213" cy="230504"/>
            </a:xfrm>
            <a:custGeom>
              <a:avLst/>
              <a:gdLst/>
              <a:ahLst/>
              <a:cxnLst/>
              <a:rect l="l" t="t" r="r" b="b"/>
              <a:pathLst>
                <a:path w="374650" h="230504">
                  <a:moveTo>
                    <a:pt x="374408" y="0"/>
                  </a:moveTo>
                  <a:lnTo>
                    <a:pt x="0" y="0"/>
                  </a:lnTo>
                  <a:lnTo>
                    <a:pt x="0" y="230339"/>
                  </a:lnTo>
                  <a:lnTo>
                    <a:pt x="374408" y="230339"/>
                  </a:lnTo>
                  <a:lnTo>
                    <a:pt x="37440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460232" y="3863"/>
              <a:ext cx="218818" cy="218818"/>
            </a:xfrm>
            <a:prstGeom prst="rect">
              <a:avLst/>
            </a:prstGeom>
          </p:spPr>
        </p:pic>
        <p:sp>
          <p:nvSpPr>
            <p:cNvPr id="30" name="object 4">
              <a:extLst>
                <a:ext uri="{FF2B5EF4-FFF2-40B4-BE49-F238E27FC236}">
                  <a16:creationId xmlns:a16="http://schemas.microsoft.com/office/drawing/2014/main" id="{DEAF29C3-7E3A-9DFF-B751-0B0D80F2C3D2}"/>
                </a:ext>
              </a:extLst>
            </p:cNvPr>
            <p:cNvSpPr/>
            <p:nvPr/>
          </p:nvSpPr>
          <p:spPr>
            <a:xfrm>
              <a:off x="0" y="25"/>
              <a:ext cx="4224954" cy="230096"/>
            </a:xfrm>
            <a:custGeom>
              <a:avLst/>
              <a:gdLst/>
              <a:ahLst/>
              <a:cxnLst/>
              <a:rect l="l" t="t" r="r" b="b"/>
              <a:pathLst>
                <a:path w="490220" h="230504">
                  <a:moveTo>
                    <a:pt x="489635" y="0"/>
                  </a:moveTo>
                  <a:lnTo>
                    <a:pt x="0" y="0"/>
                  </a:lnTo>
                  <a:lnTo>
                    <a:pt x="0" y="230339"/>
                  </a:lnTo>
                  <a:lnTo>
                    <a:pt x="489635" y="230339"/>
                  </a:lnTo>
                  <a:lnTo>
                    <a:pt x="48963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8" name="组合 37">
            <a:extLst>
              <a:ext uri="{FF2B5EF4-FFF2-40B4-BE49-F238E27FC236}">
                <a16:creationId xmlns:a16="http://schemas.microsoft.com/office/drawing/2014/main" id="{A7EB8AC5-0376-9EC9-EA82-4916A6143EED}"/>
              </a:ext>
            </a:extLst>
          </p:cNvPr>
          <p:cNvGrpSpPr/>
          <p:nvPr/>
        </p:nvGrpSpPr>
        <p:grpSpPr>
          <a:xfrm>
            <a:off x="0" y="3141040"/>
            <a:ext cx="5760453" cy="99060"/>
            <a:chOff x="0" y="3141040"/>
            <a:chExt cx="5760453" cy="99060"/>
          </a:xfrm>
        </p:grpSpPr>
        <p:sp>
          <p:nvSpPr>
            <p:cNvPr id="12" name="object 16">
              <a:extLst>
                <a:ext uri="{FF2B5EF4-FFF2-40B4-BE49-F238E27FC236}">
                  <a16:creationId xmlns:a16="http://schemas.microsoft.com/office/drawing/2014/main" id="{F4D7A426-5F11-987F-D6ED-C3D25EBBC37E}"/>
                </a:ext>
              </a:extLst>
            </p:cNvPr>
            <p:cNvSpPr/>
            <p:nvPr/>
          </p:nvSpPr>
          <p:spPr>
            <a:xfrm>
              <a:off x="0" y="3141040"/>
              <a:ext cx="3456304" cy="99060"/>
            </a:xfrm>
            <a:custGeom>
              <a:avLst/>
              <a:gdLst/>
              <a:ahLst/>
              <a:cxnLst/>
              <a:rect l="l" t="t" r="r" b="b"/>
              <a:pathLst>
                <a:path w="3456304" h="99060">
                  <a:moveTo>
                    <a:pt x="3456038" y="0"/>
                  </a:moveTo>
                  <a:lnTo>
                    <a:pt x="2016036" y="0"/>
                  </a:lnTo>
                  <a:lnTo>
                    <a:pt x="0" y="0"/>
                  </a:lnTo>
                  <a:lnTo>
                    <a:pt x="0" y="98983"/>
                  </a:lnTo>
                  <a:lnTo>
                    <a:pt x="2016036" y="98983"/>
                  </a:lnTo>
                  <a:lnTo>
                    <a:pt x="3456038" y="98983"/>
                  </a:lnTo>
                  <a:lnTo>
                    <a:pt x="345603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7">
              <a:extLst>
                <a:ext uri="{FF2B5EF4-FFF2-40B4-BE49-F238E27FC236}">
                  <a16:creationId xmlns:a16="http://schemas.microsoft.com/office/drawing/2014/main" id="{CE801297-C382-331E-FCA9-C5BABC976435}"/>
                </a:ext>
              </a:extLst>
            </p:cNvPr>
            <p:cNvSpPr/>
            <p:nvPr/>
          </p:nvSpPr>
          <p:spPr>
            <a:xfrm>
              <a:off x="3456038" y="3141040"/>
              <a:ext cx="2304415" cy="99060"/>
            </a:xfrm>
            <a:custGeom>
              <a:avLst/>
              <a:gdLst/>
              <a:ahLst/>
              <a:cxnLst/>
              <a:rect l="l" t="t" r="r" b="b"/>
              <a:pathLst>
                <a:path w="2304415" h="99060">
                  <a:moveTo>
                    <a:pt x="2303957" y="0"/>
                  </a:moveTo>
                  <a:lnTo>
                    <a:pt x="1958378" y="0"/>
                  </a:lnTo>
                  <a:lnTo>
                    <a:pt x="0" y="0"/>
                  </a:lnTo>
                  <a:lnTo>
                    <a:pt x="0" y="98983"/>
                  </a:lnTo>
                  <a:lnTo>
                    <a:pt x="1958378" y="98983"/>
                  </a:lnTo>
                  <a:lnTo>
                    <a:pt x="2303957" y="98983"/>
                  </a:lnTo>
                  <a:lnTo>
                    <a:pt x="2303957" y="0"/>
                  </a:lnTo>
                  <a:close/>
                </a:path>
              </a:pathLst>
            </a:custGeom>
            <a:solidFill>
              <a:srgbClr val="003E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" name="object 16">
            <a:extLst>
              <a:ext uri="{FF2B5EF4-FFF2-40B4-BE49-F238E27FC236}">
                <a16:creationId xmlns:a16="http://schemas.microsoft.com/office/drawing/2014/main" id="{14D5ADD4-6BF3-4EE3-1B0A-3EB330E61781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2481897" y="3134998"/>
            <a:ext cx="553403" cy="8784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5"/>
              </a:spcBef>
            </a:pPr>
            <a:r>
              <a:rPr dirty="0"/>
              <a:t>2024</a:t>
            </a:r>
            <a:r>
              <a:rPr spc="-15" dirty="0"/>
              <a:t> </a:t>
            </a:r>
            <a:r>
              <a:rPr spc="-75" dirty="0">
                <a:latin typeface="华文中宋" panose="02010600040101010101" pitchFamily="2" charset="-122"/>
                <a:ea typeface="华文中宋" panose="02010600040101010101" pitchFamily="2" charset="-122"/>
                <a:cs typeface="宋体" panose="02010600030101010101" pitchFamily="2" charset="-122"/>
              </a:rPr>
              <a:t>年</a:t>
            </a:r>
            <a:r>
              <a:rPr spc="-7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spc="-75" dirty="0">
                <a:latin typeface="宋体" panose="02010600030101010101" pitchFamily="2" charset="-122"/>
                <a:cs typeface="宋体" panose="02010600030101010101" pitchFamily="2" charset="-122"/>
              </a:rPr>
              <a:t>6</a:t>
            </a:r>
            <a:r>
              <a:rPr spc="-10" dirty="0"/>
              <a:t> </a:t>
            </a:r>
            <a:r>
              <a:rPr spc="-75" dirty="0">
                <a:latin typeface="华文中宋" panose="02010600040101010101" pitchFamily="2" charset="-122"/>
                <a:ea typeface="华文中宋" panose="02010600040101010101" pitchFamily="2" charset="-122"/>
              </a:rPr>
              <a:t>月</a:t>
            </a:r>
            <a:r>
              <a:rPr spc="-70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altLang="zh-CN" dirty="0"/>
              <a:t>3</a:t>
            </a:r>
            <a:r>
              <a:rPr spc="-10" dirty="0"/>
              <a:t> </a:t>
            </a:r>
            <a:r>
              <a:rPr spc="-75" dirty="0">
                <a:latin typeface="华文中宋" panose="02010600040101010101" pitchFamily="2" charset="-122"/>
                <a:ea typeface="华文中宋" panose="02010600040101010101" pitchFamily="2" charset="-122"/>
              </a:rPr>
              <a:t>日</a:t>
            </a:r>
          </a:p>
        </p:txBody>
      </p:sp>
      <p:sp>
        <p:nvSpPr>
          <p:cNvPr id="35" name="object 18">
            <a:extLst>
              <a:ext uri="{FF2B5EF4-FFF2-40B4-BE49-F238E27FC236}">
                <a16:creationId xmlns:a16="http://schemas.microsoft.com/office/drawing/2014/main" id="{2B6B989C-EA3D-4CB7-24E5-4B53BDAFC771}"/>
              </a:ext>
            </a:extLst>
          </p:cNvPr>
          <p:cNvSpPr txBox="1"/>
          <p:nvPr/>
        </p:nvSpPr>
        <p:spPr>
          <a:xfrm>
            <a:off x="4470246" y="3134201"/>
            <a:ext cx="509905" cy="8784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>
            <a:defPPr>
              <a:defRPr kern="0"/>
            </a:defPPr>
            <a:lvl1pPr>
              <a:defRPr sz="500" b="0" i="0">
                <a:solidFill>
                  <a:schemeClr val="bg1"/>
                </a:solidFill>
                <a:latin typeface="宋体" panose="02010600030101010101" pitchFamily="2" charset="-122"/>
                <a:cs typeface="宋体" panose="02010600030101010101" pitchFamily="2" charset="-122"/>
              </a:defRPr>
            </a:lvl1pPr>
          </a:lstStyle>
          <a:p>
            <a:r>
              <a:rPr lang="zh-CN" altLang="en-US" dirty="0"/>
              <a:t>加密算法</a:t>
            </a:r>
          </a:p>
        </p:txBody>
      </p:sp>
      <p:sp>
        <p:nvSpPr>
          <p:cNvPr id="23" name="object 2">
            <a:extLst>
              <a:ext uri="{FF2B5EF4-FFF2-40B4-BE49-F238E27FC236}">
                <a16:creationId xmlns:a16="http://schemas.microsoft.com/office/drawing/2014/main" id="{AACE43DA-B262-FBCB-5CF2-A99C5B3DFF9C}"/>
              </a:ext>
            </a:extLst>
          </p:cNvPr>
          <p:cNvSpPr txBox="1"/>
          <p:nvPr/>
        </p:nvSpPr>
        <p:spPr>
          <a:xfrm>
            <a:off x="1315850" y="64159"/>
            <a:ext cx="1616480" cy="1041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kumimoji="0" lang="zh-CN" altLang="en-US" sz="600" b="1" i="0" u="none" strike="noStrike" kern="0" cap="none" spc="0" normalizeH="0" baseline="0" noProof="1">
                <a:solidFill>
                  <a:schemeClr val="bg1">
                    <a:lumMod val="6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宋体" panose="02010600030101010101" pitchFamily="2" charset="-122"/>
                <a:sym typeface="+mn-ea"/>
              </a:rPr>
              <a:t>目录</a:t>
            </a:r>
            <a:r>
              <a:rPr lang="en-US" altLang="zh-CN" sz="600" b="1" dirty="0">
                <a:solidFill>
                  <a:schemeClr val="bg1">
                    <a:lumMod val="6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宋体" panose="02010600030101010101" pitchFamily="2" charset="-122"/>
                <a:sym typeface="+mn-ea"/>
              </a:rPr>
              <a:t>   </a:t>
            </a:r>
            <a:r>
              <a:rPr lang="zh-CN" altLang="en-US" sz="600" b="1" kern="0" dirty="0">
                <a:solidFill>
                  <a:schemeClr val="bg1">
                    <a:lumMod val="6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扫描工具   </a:t>
            </a:r>
            <a:r>
              <a:rPr lang="zh-CN" altLang="en-US" sz="600" b="1" dirty="0">
                <a:solidFill>
                  <a:schemeClr val="bg2"/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加密算法</a:t>
            </a:r>
          </a:p>
        </p:txBody>
      </p: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92DED272-7EAD-0D30-D580-D3F906695AD3}"/>
              </a:ext>
            </a:extLst>
          </p:cNvPr>
          <p:cNvSpPr/>
          <p:nvPr/>
        </p:nvSpPr>
        <p:spPr>
          <a:xfrm>
            <a:off x="164002" y="667934"/>
            <a:ext cx="2566498" cy="2337317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: 圆角 4">
            <a:extLst>
              <a:ext uri="{FF2B5EF4-FFF2-40B4-BE49-F238E27FC236}">
                <a16:creationId xmlns:a16="http://schemas.microsoft.com/office/drawing/2014/main" id="{971E4DC7-D758-B5F4-0B65-BCB4D4F8E87D}"/>
              </a:ext>
            </a:extLst>
          </p:cNvPr>
          <p:cNvSpPr/>
          <p:nvPr/>
        </p:nvSpPr>
        <p:spPr>
          <a:xfrm>
            <a:off x="3035300" y="668025"/>
            <a:ext cx="2566497" cy="2337317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487B4734-AB73-123C-0593-1C7F299A7E74}"/>
              </a:ext>
            </a:extLst>
          </p:cNvPr>
          <p:cNvGrpSpPr/>
          <p:nvPr/>
        </p:nvGrpSpPr>
        <p:grpSpPr>
          <a:xfrm>
            <a:off x="825500" y="-646809"/>
            <a:ext cx="2648218" cy="516634"/>
            <a:chOff x="825500" y="-646809"/>
            <a:chExt cx="2648218" cy="516634"/>
          </a:xfrm>
        </p:grpSpPr>
        <p:sp>
          <p:nvSpPr>
            <p:cNvPr id="34" name="椭圆 33">
              <a:extLst>
                <a:ext uri="{FF2B5EF4-FFF2-40B4-BE49-F238E27FC236}">
                  <a16:creationId xmlns:a16="http://schemas.microsoft.com/office/drawing/2014/main" id="{A0FD85F2-5B7D-53A5-D6AE-DE18D24F7223}"/>
                </a:ext>
              </a:extLst>
            </p:cNvPr>
            <p:cNvSpPr/>
            <p:nvPr/>
          </p:nvSpPr>
          <p:spPr>
            <a:xfrm>
              <a:off x="825500" y="-434975"/>
              <a:ext cx="304800" cy="304800"/>
            </a:xfrm>
            <a:prstGeom prst="ellipse">
              <a:avLst/>
            </a:prstGeom>
            <a:solidFill>
              <a:srgbClr val="003E87"/>
            </a:solidFill>
          </p:spPr>
          <p:txBody>
            <a:bodyPr wrap="square" lIns="0" tIns="0" rIns="0" bIns="0" rtlCol="0"/>
            <a:lstStyle/>
            <a:p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39" name="椭圆 38">
              <a:extLst>
                <a:ext uri="{FF2B5EF4-FFF2-40B4-BE49-F238E27FC236}">
                  <a16:creationId xmlns:a16="http://schemas.microsoft.com/office/drawing/2014/main" id="{E71767BE-A2AB-09CD-B0C0-C66A85B6D6FF}"/>
                </a:ext>
              </a:extLst>
            </p:cNvPr>
            <p:cNvSpPr/>
            <p:nvPr/>
          </p:nvSpPr>
          <p:spPr>
            <a:xfrm>
              <a:off x="1294184" y="-434975"/>
              <a:ext cx="304800" cy="304800"/>
            </a:xfrm>
            <a:prstGeom prst="ellipse">
              <a:avLst/>
            </a:prstGeom>
            <a:solidFill>
              <a:srgbClr val="E2F0D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0" name="椭圆 39">
              <a:extLst>
                <a:ext uri="{FF2B5EF4-FFF2-40B4-BE49-F238E27FC236}">
                  <a16:creationId xmlns:a16="http://schemas.microsoft.com/office/drawing/2014/main" id="{E72AEEB1-4DB4-4EF6-FD35-202EFE3D80D3}"/>
                </a:ext>
              </a:extLst>
            </p:cNvPr>
            <p:cNvSpPr/>
            <p:nvPr/>
          </p:nvSpPr>
          <p:spPr>
            <a:xfrm>
              <a:off x="1762868" y="-434975"/>
              <a:ext cx="304800" cy="304800"/>
            </a:xfrm>
            <a:prstGeom prst="ellipse">
              <a:avLst/>
            </a:prstGeom>
            <a:solidFill>
              <a:srgbClr val="FFEBB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" name="椭圆 40">
              <a:extLst>
                <a:ext uri="{FF2B5EF4-FFF2-40B4-BE49-F238E27FC236}">
                  <a16:creationId xmlns:a16="http://schemas.microsoft.com/office/drawing/2014/main" id="{B9289783-0261-4EC3-7199-F88A1958CA6D}"/>
                </a:ext>
              </a:extLst>
            </p:cNvPr>
            <p:cNvSpPr/>
            <p:nvPr/>
          </p:nvSpPr>
          <p:spPr>
            <a:xfrm>
              <a:off x="2231552" y="-434975"/>
              <a:ext cx="304800" cy="304800"/>
            </a:xfrm>
            <a:prstGeom prst="ellipse">
              <a:avLst/>
            </a:prstGeom>
            <a:solidFill>
              <a:srgbClr val="FEE8D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椭圆 41">
              <a:extLst>
                <a:ext uri="{FF2B5EF4-FFF2-40B4-BE49-F238E27FC236}">
                  <a16:creationId xmlns:a16="http://schemas.microsoft.com/office/drawing/2014/main" id="{B10C0F49-76D5-7261-9353-360CA812AF95}"/>
                </a:ext>
              </a:extLst>
            </p:cNvPr>
            <p:cNvSpPr/>
            <p:nvPr/>
          </p:nvSpPr>
          <p:spPr>
            <a:xfrm>
              <a:off x="2700236" y="-434975"/>
              <a:ext cx="304800" cy="3048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3" name="椭圆 42">
              <a:extLst>
                <a:ext uri="{FF2B5EF4-FFF2-40B4-BE49-F238E27FC236}">
                  <a16:creationId xmlns:a16="http://schemas.microsoft.com/office/drawing/2014/main" id="{A7F940EC-F592-C1F5-9655-A8ADA72091C8}"/>
                </a:ext>
              </a:extLst>
            </p:cNvPr>
            <p:cNvSpPr/>
            <p:nvPr/>
          </p:nvSpPr>
          <p:spPr>
            <a:xfrm>
              <a:off x="3168918" y="-434975"/>
              <a:ext cx="304800" cy="3048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4" name="椭圆 43">
              <a:extLst>
                <a:ext uri="{FF2B5EF4-FFF2-40B4-BE49-F238E27FC236}">
                  <a16:creationId xmlns:a16="http://schemas.microsoft.com/office/drawing/2014/main" id="{732F0473-1F50-BEB9-762E-CF461D29B8F7}"/>
                </a:ext>
              </a:extLst>
            </p:cNvPr>
            <p:cNvSpPr/>
            <p:nvPr/>
          </p:nvSpPr>
          <p:spPr>
            <a:xfrm>
              <a:off x="1762868" y="-646809"/>
              <a:ext cx="304800" cy="304800"/>
            </a:xfrm>
            <a:prstGeom prst="ellipse">
              <a:avLst/>
            </a:prstGeom>
            <a:solidFill>
              <a:srgbClr val="BF9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5" name="椭圆 44">
              <a:extLst>
                <a:ext uri="{FF2B5EF4-FFF2-40B4-BE49-F238E27FC236}">
                  <a16:creationId xmlns:a16="http://schemas.microsoft.com/office/drawing/2014/main" id="{BDCDD49F-7E13-187B-66EF-DB93841F425A}"/>
                </a:ext>
              </a:extLst>
            </p:cNvPr>
            <p:cNvSpPr/>
            <p:nvPr/>
          </p:nvSpPr>
          <p:spPr>
            <a:xfrm>
              <a:off x="2231552" y="-646809"/>
              <a:ext cx="304800" cy="304800"/>
            </a:xfrm>
            <a:prstGeom prst="ellipse">
              <a:avLst/>
            </a:prstGeom>
            <a:solidFill>
              <a:srgbClr val="BD642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椭圆 45">
              <a:extLst>
                <a:ext uri="{FF2B5EF4-FFF2-40B4-BE49-F238E27FC236}">
                  <a16:creationId xmlns:a16="http://schemas.microsoft.com/office/drawing/2014/main" id="{07E28FDD-76AC-CA9B-1F88-EE9424D8111F}"/>
                </a:ext>
              </a:extLst>
            </p:cNvPr>
            <p:cNvSpPr/>
            <p:nvPr/>
          </p:nvSpPr>
          <p:spPr>
            <a:xfrm>
              <a:off x="1294184" y="-646809"/>
              <a:ext cx="304800" cy="304800"/>
            </a:xfrm>
            <a:prstGeom prst="ellipse">
              <a:avLst/>
            </a:prstGeom>
            <a:solidFill>
              <a:srgbClr val="54823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58" name="图片 57">
            <a:extLst>
              <a:ext uri="{FF2B5EF4-FFF2-40B4-BE49-F238E27FC236}">
                <a16:creationId xmlns:a16="http://schemas.microsoft.com/office/drawing/2014/main" id="{D1B51BF3-71A0-D269-C9CB-CF660BDABE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44705" y="1148085"/>
            <a:ext cx="1947687" cy="1466543"/>
          </a:xfrm>
          <a:prstGeom prst="rect">
            <a:avLst/>
          </a:prstGeom>
        </p:spPr>
      </p:pic>
      <p:sp>
        <p:nvSpPr>
          <p:cNvPr id="60" name="文本框 59">
            <a:extLst>
              <a:ext uri="{FF2B5EF4-FFF2-40B4-BE49-F238E27FC236}">
                <a16:creationId xmlns:a16="http://schemas.microsoft.com/office/drawing/2014/main" id="{A788A3B7-76F0-6579-3DB9-BC16C4E299AB}"/>
              </a:ext>
            </a:extLst>
          </p:cNvPr>
          <p:cNvSpPr txBox="1"/>
          <p:nvPr/>
        </p:nvSpPr>
        <p:spPr>
          <a:xfrm>
            <a:off x="3172891" y="723389"/>
            <a:ext cx="22913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dirty="0"/>
              <a:t>ZJUAAA SimpleRSA</a:t>
            </a:r>
          </a:p>
        </p:txBody>
      </p:sp>
      <p:sp>
        <p:nvSpPr>
          <p:cNvPr id="63" name="文本框 62">
            <a:extLst>
              <a:ext uri="{FF2B5EF4-FFF2-40B4-BE49-F238E27FC236}">
                <a16:creationId xmlns:a16="http://schemas.microsoft.com/office/drawing/2014/main" id="{AEC5D122-6F8A-DB3F-2D6E-3F7D95278591}"/>
              </a:ext>
            </a:extLst>
          </p:cNvPr>
          <p:cNvSpPr txBox="1"/>
          <p:nvPr/>
        </p:nvSpPr>
        <p:spPr>
          <a:xfrm>
            <a:off x="241000" y="723389"/>
            <a:ext cx="24125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dirty="0"/>
              <a:t>Lab Crypto Ch2</a:t>
            </a:r>
            <a:endParaRPr lang="zh-CN" altLang="en-US" dirty="0"/>
          </a:p>
        </p:txBody>
      </p:sp>
      <p:pic>
        <p:nvPicPr>
          <p:cNvPr id="65" name="图片 64">
            <a:extLst>
              <a:ext uri="{FF2B5EF4-FFF2-40B4-BE49-F238E27FC236}">
                <a16:creationId xmlns:a16="http://schemas.microsoft.com/office/drawing/2014/main" id="{2E5626FE-BC40-B80D-F184-385A06BCF78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7999" y="1148086"/>
            <a:ext cx="2292920" cy="1467656"/>
          </a:xfrm>
          <a:prstGeom prst="rect">
            <a:avLst/>
          </a:prstGeom>
        </p:spPr>
      </p:pic>
      <p:sp>
        <p:nvSpPr>
          <p:cNvPr id="66" name="矩形: 圆角 65">
            <a:extLst>
              <a:ext uri="{FF2B5EF4-FFF2-40B4-BE49-F238E27FC236}">
                <a16:creationId xmlns:a16="http://schemas.microsoft.com/office/drawing/2014/main" id="{512765AA-EA89-2311-5726-8CB6855FB8C8}"/>
              </a:ext>
            </a:extLst>
          </p:cNvPr>
          <p:cNvSpPr/>
          <p:nvPr/>
        </p:nvSpPr>
        <p:spPr>
          <a:xfrm rot="19807106">
            <a:off x="410571" y="2323772"/>
            <a:ext cx="443663" cy="443663"/>
          </a:xfrm>
          <a:prstGeom prst="roundRect">
            <a:avLst/>
          </a:prstGeom>
          <a:solidFill>
            <a:srgbClr val="FEE8DB"/>
          </a:solidFill>
          <a:ln w="19050">
            <a:solidFill>
              <a:srgbClr val="F7CECC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dirty="0">
                <a:solidFill>
                  <a:srgbClr val="BD6426"/>
                </a:solidFill>
                <a:latin typeface="Georgia" panose="02040502050405020303" pitchFamily="18" charset="0"/>
              </a:rPr>
              <a:t>p</a:t>
            </a:r>
            <a:endParaRPr lang="zh-CN" altLang="en-US" sz="1600" dirty="0">
              <a:solidFill>
                <a:srgbClr val="BD6426"/>
              </a:solidFill>
              <a:latin typeface="Georgia" panose="02040502050405020303" pitchFamily="18" charset="0"/>
            </a:endParaRPr>
          </a:p>
        </p:txBody>
      </p:sp>
      <p:sp>
        <p:nvSpPr>
          <p:cNvPr id="67" name="矩形: 圆角 66">
            <a:extLst>
              <a:ext uri="{FF2B5EF4-FFF2-40B4-BE49-F238E27FC236}">
                <a16:creationId xmlns:a16="http://schemas.microsoft.com/office/drawing/2014/main" id="{87D03049-84FB-8A91-5F10-E50D8B1E7333}"/>
              </a:ext>
            </a:extLst>
          </p:cNvPr>
          <p:cNvSpPr/>
          <p:nvPr/>
        </p:nvSpPr>
        <p:spPr>
          <a:xfrm rot="19807106">
            <a:off x="65012" y="2310071"/>
            <a:ext cx="443663" cy="443663"/>
          </a:xfrm>
          <a:prstGeom prst="roundRect">
            <a:avLst/>
          </a:prstGeom>
          <a:solidFill>
            <a:srgbClr val="FEE8DB"/>
          </a:solidFill>
          <a:ln w="19050">
            <a:solidFill>
              <a:srgbClr val="F7CECC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dirty="0">
                <a:solidFill>
                  <a:srgbClr val="BD6426"/>
                </a:solidFill>
                <a:latin typeface="Georgia" panose="02040502050405020303" pitchFamily="18" charset="0"/>
              </a:rPr>
              <a:t>q</a:t>
            </a:r>
            <a:endParaRPr lang="zh-CN" altLang="en-US" sz="1600" dirty="0">
              <a:solidFill>
                <a:srgbClr val="BD6426"/>
              </a:solidFill>
              <a:latin typeface="Georgia" panose="02040502050405020303" pitchFamily="18" charset="0"/>
            </a:endParaRPr>
          </a:p>
        </p:txBody>
      </p:sp>
      <p:sp>
        <p:nvSpPr>
          <p:cNvPr id="68" name="矩形: 圆角 67">
            <a:extLst>
              <a:ext uri="{FF2B5EF4-FFF2-40B4-BE49-F238E27FC236}">
                <a16:creationId xmlns:a16="http://schemas.microsoft.com/office/drawing/2014/main" id="{86B9BE63-181D-6FAF-F406-1323902DFE23}"/>
              </a:ext>
            </a:extLst>
          </p:cNvPr>
          <p:cNvSpPr/>
          <p:nvPr/>
        </p:nvSpPr>
        <p:spPr>
          <a:xfrm rot="20194415">
            <a:off x="5080278" y="2363227"/>
            <a:ext cx="443663" cy="443663"/>
          </a:xfrm>
          <a:prstGeom prst="roundRect">
            <a:avLst/>
          </a:prstGeom>
          <a:solidFill>
            <a:srgbClr val="E2F1D9"/>
          </a:solidFill>
          <a:ln w="12700">
            <a:solidFill>
              <a:srgbClr val="90B767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dirty="0">
                <a:solidFill>
                  <a:srgbClr val="548235"/>
                </a:solidFill>
                <a:latin typeface="Georgia" panose="02040502050405020303" pitchFamily="18" charset="0"/>
              </a:rPr>
              <a:t>E</a:t>
            </a:r>
            <a:endParaRPr lang="zh-CN" altLang="en-US" sz="1600" dirty="0">
              <a:solidFill>
                <a:srgbClr val="548235"/>
              </a:solidFill>
              <a:latin typeface="Georgia" panose="02040502050405020303" pitchFamily="18" charset="0"/>
            </a:endParaRPr>
          </a:p>
        </p:txBody>
      </p:sp>
      <p:sp>
        <p:nvSpPr>
          <p:cNvPr id="69" name="object 21">
            <a:extLst>
              <a:ext uri="{FF2B5EF4-FFF2-40B4-BE49-F238E27FC236}">
                <a16:creationId xmlns:a16="http://schemas.microsoft.com/office/drawing/2014/main" id="{EBF6BAA2-209B-27DF-CDB5-37790AB5CACF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xfrm>
            <a:off x="5400889" y="3154348"/>
            <a:ext cx="311101" cy="83997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39370">
              <a:lnSpc>
                <a:spcPct val="100000"/>
              </a:lnSpc>
              <a:spcBef>
                <a:spcPts val="55"/>
              </a:spcBef>
            </a:pPr>
            <a:fld id="{81D60167-4931-47E6-BA6A-407CBD079E47}" type="slidenum">
              <a:rPr dirty="0"/>
              <a:t>27</a:t>
            </a:fld>
            <a:r>
              <a:rPr spc="-10" dirty="0"/>
              <a:t> </a:t>
            </a:r>
            <a:r>
              <a:rPr dirty="0"/>
              <a:t>/</a:t>
            </a:r>
            <a:r>
              <a:rPr spc="-5" dirty="0"/>
              <a:t> </a:t>
            </a:r>
            <a:r>
              <a:rPr lang="en-US" spc="-25" dirty="0"/>
              <a:t>30</a:t>
            </a:r>
            <a:endParaRPr spc="-25" dirty="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8E06FBB3-A1BA-06DC-92EE-F3BE0E6D6327}"/>
              </a:ext>
            </a:extLst>
          </p:cNvPr>
          <p:cNvSpPr txBox="1"/>
          <p:nvPr/>
        </p:nvSpPr>
        <p:spPr>
          <a:xfrm>
            <a:off x="873660" y="2602748"/>
            <a:ext cx="1836306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700" dirty="0"/>
              <a:t>Flag</a:t>
            </a:r>
          </a:p>
          <a:p>
            <a:r>
              <a:rPr lang="en-US" altLang="zh-CN" sz="700" dirty="0"/>
              <a:t>=AAA{</a:t>
            </a:r>
            <a:r>
              <a:rPr lang="en-US" altLang="zh-CN" sz="700" dirty="0" err="1"/>
              <a:t>Ace_Attorney_is_very_fun_Phoenix_Wright&amp;Miles_Edgeworth</a:t>
            </a:r>
            <a:r>
              <a:rPr lang="en-US" altLang="zh-CN" sz="700" dirty="0"/>
              <a:t>}</a:t>
            </a:r>
            <a:endParaRPr lang="zh-CN" altLang="en-US" sz="700" dirty="0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8806F885-2D08-C39A-3E70-699FEEEF38C3}"/>
              </a:ext>
            </a:extLst>
          </p:cNvPr>
          <p:cNvSpPr txBox="1"/>
          <p:nvPr/>
        </p:nvSpPr>
        <p:spPr>
          <a:xfrm>
            <a:off x="3220216" y="2633293"/>
            <a:ext cx="197235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700" dirty="0"/>
              <a:t>Flag = </a:t>
            </a:r>
            <a:r>
              <a:rPr lang="zh-CN" altLang="en-US" sz="700" dirty="0"/>
              <a:t>b'AAA{touma_X1ao3_qq_qun_386796080}'</a:t>
            </a:r>
          </a:p>
        </p:txBody>
      </p:sp>
    </p:spTree>
    <p:extLst>
      <p:ext uri="{BB962C8B-B14F-4D97-AF65-F5344CB8AC3E}">
        <p14:creationId xmlns:p14="http://schemas.microsoft.com/office/powerpoint/2010/main" val="3008667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: 圆角 4">
            <a:extLst>
              <a:ext uri="{FF2B5EF4-FFF2-40B4-BE49-F238E27FC236}">
                <a16:creationId xmlns:a16="http://schemas.microsoft.com/office/drawing/2014/main" id="{90EA5161-E76E-D1F6-5705-2C4FA5CE5C33}"/>
              </a:ext>
            </a:extLst>
          </p:cNvPr>
          <p:cNvSpPr/>
          <p:nvPr/>
        </p:nvSpPr>
        <p:spPr>
          <a:xfrm>
            <a:off x="126117" y="562100"/>
            <a:ext cx="4430741" cy="1153316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矩形: 圆角 19">
            <a:extLst>
              <a:ext uri="{FF2B5EF4-FFF2-40B4-BE49-F238E27FC236}">
                <a16:creationId xmlns:a16="http://schemas.microsoft.com/office/drawing/2014/main" id="{17E94F4D-6C57-CE9B-CE5D-63AFAB482382}"/>
              </a:ext>
            </a:extLst>
          </p:cNvPr>
          <p:cNvSpPr/>
          <p:nvPr/>
        </p:nvSpPr>
        <p:spPr>
          <a:xfrm>
            <a:off x="126117" y="1867483"/>
            <a:ext cx="4430741" cy="1153316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7" name="小标题">
            <a:extLst>
              <a:ext uri="{FF2B5EF4-FFF2-40B4-BE49-F238E27FC236}">
                <a16:creationId xmlns:a16="http://schemas.microsoft.com/office/drawing/2014/main" id="{92CF336A-CD11-A628-6453-9B3BAE3D7BEB}"/>
              </a:ext>
            </a:extLst>
          </p:cNvPr>
          <p:cNvGrpSpPr/>
          <p:nvPr/>
        </p:nvGrpSpPr>
        <p:grpSpPr>
          <a:xfrm>
            <a:off x="0" y="222731"/>
            <a:ext cx="5765800" cy="272040"/>
            <a:chOff x="0" y="222730"/>
            <a:chExt cx="5765800" cy="351157"/>
          </a:xfrm>
        </p:grpSpPr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230361"/>
              <a:ext cx="5765800" cy="343526"/>
            </a:xfrm>
            <a:prstGeom prst="rect">
              <a:avLst/>
            </a:prstGeom>
          </p:spPr>
        </p:pic>
        <p:sp>
          <p:nvSpPr>
            <p:cNvPr id="11" name="object 11"/>
            <p:cNvSpPr txBox="1"/>
            <p:nvPr/>
          </p:nvSpPr>
          <p:spPr>
            <a:xfrm>
              <a:off x="196810" y="222730"/>
              <a:ext cx="2686090" cy="287206"/>
            </a:xfrm>
            <a:prstGeom prst="rect">
              <a:avLst/>
            </a:prstGeom>
          </p:spPr>
          <p:txBody>
            <a:bodyPr vert="horz" wrap="square" lIns="0" tIns="17145" rIns="0" bIns="0" rtlCol="0">
              <a:spAutoFit/>
            </a:bodyPr>
            <a:lstStyle/>
            <a:p>
              <a:pPr marL="12700">
                <a:lnSpc>
                  <a:spcPts val="1615"/>
                </a:lnSpc>
                <a:spcBef>
                  <a:spcPts val="135"/>
                </a:spcBef>
              </a:pPr>
              <a:r>
                <a:rPr lang="zh-CN" altLang="en-US" sz="1400" spc="-15" dirty="0">
                  <a:solidFill>
                    <a:srgbClr val="FFFFFF"/>
                  </a:solidFill>
                  <a:latin typeface="华文中宋" panose="02010600040101010101" pitchFamily="2" charset="-122"/>
                  <a:ea typeface="华文中宋" panose="02010600040101010101" pitchFamily="2" charset="-122"/>
                  <a:cs typeface="宋体" panose="02010600030101010101" pitchFamily="2" charset="-122"/>
                </a:rPr>
                <a:t>加密算法</a:t>
              </a:r>
              <a:r>
                <a:rPr lang="en-US" altLang="zh-CN" sz="1400" spc="-15" dirty="0">
                  <a:solidFill>
                    <a:srgbClr val="FFFFFF"/>
                  </a:solidFill>
                  <a:latin typeface="华文中宋" panose="02010600040101010101" pitchFamily="2" charset="-122"/>
                  <a:ea typeface="华文中宋" panose="02010600040101010101" pitchFamily="2" charset="-122"/>
                  <a:cs typeface="宋体" panose="02010600030101010101" pitchFamily="2" charset="-122"/>
                </a:rPr>
                <a:t>——</a:t>
              </a:r>
              <a:r>
                <a:rPr lang="zh-CN" altLang="en-US" sz="1400" spc="-15" dirty="0">
                  <a:solidFill>
                    <a:srgbClr val="FFFFFF"/>
                  </a:solidFill>
                  <a:latin typeface="华文中宋" panose="02010600040101010101" pitchFamily="2" charset="-122"/>
                  <a:ea typeface="华文中宋" panose="02010600040101010101" pitchFamily="2" charset="-122"/>
                  <a:cs typeface="宋体" panose="02010600030101010101" pitchFamily="2" charset="-122"/>
                </a:rPr>
                <a:t>速度和安全性比较</a:t>
              </a:r>
              <a:endParaRPr lang="zh-CN" altLang="en-US" sz="800" dirty="0">
                <a:solidFill>
                  <a:srgbClr val="FFFFFF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Georgia" panose="02040502050405020303"/>
              </a:endParaRPr>
            </a:p>
          </p:txBody>
        </p:sp>
      </p:grpSp>
      <p:grpSp>
        <p:nvGrpSpPr>
          <p:cNvPr id="36" name="页眉">
            <a:extLst>
              <a:ext uri="{FF2B5EF4-FFF2-40B4-BE49-F238E27FC236}">
                <a16:creationId xmlns:a16="http://schemas.microsoft.com/office/drawing/2014/main" id="{28012C64-F0D6-E544-5069-F6F8BA9B7600}"/>
              </a:ext>
            </a:extLst>
          </p:cNvPr>
          <p:cNvGrpSpPr/>
          <p:nvPr/>
        </p:nvGrpSpPr>
        <p:grpSpPr>
          <a:xfrm>
            <a:off x="0" y="25"/>
            <a:ext cx="5762645" cy="230504"/>
            <a:chOff x="0" y="25"/>
            <a:chExt cx="5762645" cy="230504"/>
          </a:xfrm>
        </p:grpSpPr>
        <p:sp>
          <p:nvSpPr>
            <p:cNvPr id="4" name="object 4"/>
            <p:cNvSpPr/>
            <p:nvPr/>
          </p:nvSpPr>
          <p:spPr>
            <a:xfrm>
              <a:off x="4115226" y="25"/>
              <a:ext cx="490220" cy="230504"/>
            </a:xfrm>
            <a:custGeom>
              <a:avLst/>
              <a:gdLst/>
              <a:ahLst/>
              <a:cxnLst/>
              <a:rect l="l" t="t" r="r" b="b"/>
              <a:pathLst>
                <a:path w="490220" h="230504">
                  <a:moveTo>
                    <a:pt x="489635" y="0"/>
                  </a:moveTo>
                  <a:lnTo>
                    <a:pt x="0" y="0"/>
                  </a:lnTo>
                  <a:lnTo>
                    <a:pt x="0" y="230339"/>
                  </a:lnTo>
                  <a:lnTo>
                    <a:pt x="489635" y="230339"/>
                  </a:lnTo>
                  <a:lnTo>
                    <a:pt x="48963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604862" y="25"/>
              <a:ext cx="777875" cy="230504"/>
            </a:xfrm>
            <a:custGeom>
              <a:avLst/>
              <a:gdLst/>
              <a:ahLst/>
              <a:cxnLst/>
              <a:rect l="l" t="t" r="r" b="b"/>
              <a:pathLst>
                <a:path w="777875" h="230504">
                  <a:moveTo>
                    <a:pt x="777570" y="0"/>
                  </a:moveTo>
                  <a:lnTo>
                    <a:pt x="0" y="0"/>
                  </a:lnTo>
                  <a:lnTo>
                    <a:pt x="0" y="230339"/>
                  </a:lnTo>
                  <a:lnTo>
                    <a:pt x="777570" y="230339"/>
                  </a:lnTo>
                  <a:lnTo>
                    <a:pt x="77757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698994" y="11545"/>
              <a:ext cx="589326" cy="207300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5382432" y="25"/>
              <a:ext cx="380213" cy="230504"/>
            </a:xfrm>
            <a:custGeom>
              <a:avLst/>
              <a:gdLst/>
              <a:ahLst/>
              <a:cxnLst/>
              <a:rect l="l" t="t" r="r" b="b"/>
              <a:pathLst>
                <a:path w="374650" h="230504">
                  <a:moveTo>
                    <a:pt x="374408" y="0"/>
                  </a:moveTo>
                  <a:lnTo>
                    <a:pt x="0" y="0"/>
                  </a:lnTo>
                  <a:lnTo>
                    <a:pt x="0" y="230339"/>
                  </a:lnTo>
                  <a:lnTo>
                    <a:pt x="374408" y="230339"/>
                  </a:lnTo>
                  <a:lnTo>
                    <a:pt x="37440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460232" y="3863"/>
              <a:ext cx="218818" cy="218818"/>
            </a:xfrm>
            <a:prstGeom prst="rect">
              <a:avLst/>
            </a:prstGeom>
          </p:spPr>
        </p:pic>
        <p:sp>
          <p:nvSpPr>
            <p:cNvPr id="30" name="object 4">
              <a:extLst>
                <a:ext uri="{FF2B5EF4-FFF2-40B4-BE49-F238E27FC236}">
                  <a16:creationId xmlns:a16="http://schemas.microsoft.com/office/drawing/2014/main" id="{DEAF29C3-7E3A-9DFF-B751-0B0D80F2C3D2}"/>
                </a:ext>
              </a:extLst>
            </p:cNvPr>
            <p:cNvSpPr/>
            <p:nvPr/>
          </p:nvSpPr>
          <p:spPr>
            <a:xfrm>
              <a:off x="0" y="25"/>
              <a:ext cx="4224954" cy="230096"/>
            </a:xfrm>
            <a:custGeom>
              <a:avLst/>
              <a:gdLst/>
              <a:ahLst/>
              <a:cxnLst/>
              <a:rect l="l" t="t" r="r" b="b"/>
              <a:pathLst>
                <a:path w="490220" h="230504">
                  <a:moveTo>
                    <a:pt x="489635" y="0"/>
                  </a:moveTo>
                  <a:lnTo>
                    <a:pt x="0" y="0"/>
                  </a:lnTo>
                  <a:lnTo>
                    <a:pt x="0" y="230339"/>
                  </a:lnTo>
                  <a:lnTo>
                    <a:pt x="489635" y="230339"/>
                  </a:lnTo>
                  <a:lnTo>
                    <a:pt x="48963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8" name="组合 37">
            <a:extLst>
              <a:ext uri="{FF2B5EF4-FFF2-40B4-BE49-F238E27FC236}">
                <a16:creationId xmlns:a16="http://schemas.microsoft.com/office/drawing/2014/main" id="{A7EB8AC5-0376-9EC9-EA82-4916A6143EED}"/>
              </a:ext>
            </a:extLst>
          </p:cNvPr>
          <p:cNvGrpSpPr/>
          <p:nvPr/>
        </p:nvGrpSpPr>
        <p:grpSpPr>
          <a:xfrm>
            <a:off x="0" y="3141040"/>
            <a:ext cx="5760453" cy="99060"/>
            <a:chOff x="0" y="3141040"/>
            <a:chExt cx="5760453" cy="99060"/>
          </a:xfrm>
        </p:grpSpPr>
        <p:sp>
          <p:nvSpPr>
            <p:cNvPr id="12" name="object 16">
              <a:extLst>
                <a:ext uri="{FF2B5EF4-FFF2-40B4-BE49-F238E27FC236}">
                  <a16:creationId xmlns:a16="http://schemas.microsoft.com/office/drawing/2014/main" id="{F4D7A426-5F11-987F-D6ED-C3D25EBBC37E}"/>
                </a:ext>
              </a:extLst>
            </p:cNvPr>
            <p:cNvSpPr/>
            <p:nvPr/>
          </p:nvSpPr>
          <p:spPr>
            <a:xfrm>
              <a:off x="0" y="3141040"/>
              <a:ext cx="3456304" cy="99060"/>
            </a:xfrm>
            <a:custGeom>
              <a:avLst/>
              <a:gdLst/>
              <a:ahLst/>
              <a:cxnLst/>
              <a:rect l="l" t="t" r="r" b="b"/>
              <a:pathLst>
                <a:path w="3456304" h="99060">
                  <a:moveTo>
                    <a:pt x="3456038" y="0"/>
                  </a:moveTo>
                  <a:lnTo>
                    <a:pt x="2016036" y="0"/>
                  </a:lnTo>
                  <a:lnTo>
                    <a:pt x="0" y="0"/>
                  </a:lnTo>
                  <a:lnTo>
                    <a:pt x="0" y="98983"/>
                  </a:lnTo>
                  <a:lnTo>
                    <a:pt x="2016036" y="98983"/>
                  </a:lnTo>
                  <a:lnTo>
                    <a:pt x="3456038" y="98983"/>
                  </a:lnTo>
                  <a:lnTo>
                    <a:pt x="345603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7">
              <a:extLst>
                <a:ext uri="{FF2B5EF4-FFF2-40B4-BE49-F238E27FC236}">
                  <a16:creationId xmlns:a16="http://schemas.microsoft.com/office/drawing/2014/main" id="{CE801297-C382-331E-FCA9-C5BABC976435}"/>
                </a:ext>
              </a:extLst>
            </p:cNvPr>
            <p:cNvSpPr/>
            <p:nvPr/>
          </p:nvSpPr>
          <p:spPr>
            <a:xfrm>
              <a:off x="3456038" y="3141040"/>
              <a:ext cx="2304415" cy="99060"/>
            </a:xfrm>
            <a:custGeom>
              <a:avLst/>
              <a:gdLst/>
              <a:ahLst/>
              <a:cxnLst/>
              <a:rect l="l" t="t" r="r" b="b"/>
              <a:pathLst>
                <a:path w="2304415" h="99060">
                  <a:moveTo>
                    <a:pt x="2303957" y="0"/>
                  </a:moveTo>
                  <a:lnTo>
                    <a:pt x="1958378" y="0"/>
                  </a:lnTo>
                  <a:lnTo>
                    <a:pt x="0" y="0"/>
                  </a:lnTo>
                  <a:lnTo>
                    <a:pt x="0" y="98983"/>
                  </a:lnTo>
                  <a:lnTo>
                    <a:pt x="1958378" y="98983"/>
                  </a:lnTo>
                  <a:lnTo>
                    <a:pt x="2303957" y="98983"/>
                  </a:lnTo>
                  <a:lnTo>
                    <a:pt x="2303957" y="0"/>
                  </a:lnTo>
                  <a:close/>
                </a:path>
              </a:pathLst>
            </a:custGeom>
            <a:solidFill>
              <a:srgbClr val="003E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" name="object 16">
            <a:extLst>
              <a:ext uri="{FF2B5EF4-FFF2-40B4-BE49-F238E27FC236}">
                <a16:creationId xmlns:a16="http://schemas.microsoft.com/office/drawing/2014/main" id="{14D5ADD4-6BF3-4EE3-1B0A-3EB330E61781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2481897" y="3134998"/>
            <a:ext cx="553403" cy="8784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5"/>
              </a:spcBef>
            </a:pPr>
            <a:r>
              <a:rPr dirty="0"/>
              <a:t>2024</a:t>
            </a:r>
            <a:r>
              <a:rPr spc="-15" dirty="0"/>
              <a:t> </a:t>
            </a:r>
            <a:r>
              <a:rPr spc="-75" dirty="0">
                <a:latin typeface="华文中宋" panose="02010600040101010101" pitchFamily="2" charset="-122"/>
                <a:ea typeface="华文中宋" panose="02010600040101010101" pitchFamily="2" charset="-122"/>
                <a:cs typeface="宋体" panose="02010600030101010101" pitchFamily="2" charset="-122"/>
              </a:rPr>
              <a:t>年</a:t>
            </a:r>
            <a:r>
              <a:rPr spc="-7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spc="-75" dirty="0">
                <a:latin typeface="宋体" panose="02010600030101010101" pitchFamily="2" charset="-122"/>
                <a:cs typeface="宋体" panose="02010600030101010101" pitchFamily="2" charset="-122"/>
              </a:rPr>
              <a:t>6</a:t>
            </a:r>
            <a:r>
              <a:rPr spc="-10" dirty="0"/>
              <a:t> </a:t>
            </a:r>
            <a:r>
              <a:rPr spc="-75" dirty="0">
                <a:latin typeface="华文中宋" panose="02010600040101010101" pitchFamily="2" charset="-122"/>
                <a:ea typeface="华文中宋" panose="02010600040101010101" pitchFamily="2" charset="-122"/>
              </a:rPr>
              <a:t>月</a:t>
            </a:r>
            <a:r>
              <a:rPr spc="-70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altLang="zh-CN" dirty="0"/>
              <a:t>3</a:t>
            </a:r>
            <a:r>
              <a:rPr spc="-10" dirty="0"/>
              <a:t> </a:t>
            </a:r>
            <a:r>
              <a:rPr spc="-75" dirty="0">
                <a:latin typeface="华文中宋" panose="02010600040101010101" pitchFamily="2" charset="-122"/>
                <a:ea typeface="华文中宋" panose="02010600040101010101" pitchFamily="2" charset="-122"/>
              </a:rPr>
              <a:t>日</a:t>
            </a:r>
          </a:p>
        </p:txBody>
      </p:sp>
      <p:sp>
        <p:nvSpPr>
          <p:cNvPr id="35" name="object 18">
            <a:extLst>
              <a:ext uri="{FF2B5EF4-FFF2-40B4-BE49-F238E27FC236}">
                <a16:creationId xmlns:a16="http://schemas.microsoft.com/office/drawing/2014/main" id="{2B6B989C-EA3D-4CB7-24E5-4B53BDAFC771}"/>
              </a:ext>
            </a:extLst>
          </p:cNvPr>
          <p:cNvSpPr txBox="1"/>
          <p:nvPr/>
        </p:nvSpPr>
        <p:spPr>
          <a:xfrm>
            <a:off x="4470246" y="3134201"/>
            <a:ext cx="509905" cy="8784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>
            <a:defPPr>
              <a:defRPr kern="0"/>
            </a:defPPr>
            <a:lvl1pPr>
              <a:defRPr sz="500" b="0" i="0">
                <a:solidFill>
                  <a:schemeClr val="bg1"/>
                </a:solidFill>
                <a:latin typeface="宋体" panose="02010600030101010101" pitchFamily="2" charset="-122"/>
                <a:cs typeface="宋体" panose="02010600030101010101" pitchFamily="2" charset="-122"/>
              </a:defRPr>
            </a:lvl1pPr>
          </a:lstStyle>
          <a:p>
            <a:r>
              <a:rPr lang="zh-CN" altLang="en-US" dirty="0"/>
              <a:t>加密算法</a:t>
            </a:r>
          </a:p>
        </p:txBody>
      </p:sp>
      <p:sp>
        <p:nvSpPr>
          <p:cNvPr id="23" name="object 2">
            <a:extLst>
              <a:ext uri="{FF2B5EF4-FFF2-40B4-BE49-F238E27FC236}">
                <a16:creationId xmlns:a16="http://schemas.microsoft.com/office/drawing/2014/main" id="{AACE43DA-B262-FBCB-5CF2-A99C5B3DFF9C}"/>
              </a:ext>
            </a:extLst>
          </p:cNvPr>
          <p:cNvSpPr txBox="1"/>
          <p:nvPr/>
        </p:nvSpPr>
        <p:spPr>
          <a:xfrm>
            <a:off x="1315850" y="64159"/>
            <a:ext cx="1616480" cy="1041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kumimoji="0" lang="zh-CN" altLang="en-US" sz="600" b="1" i="0" u="none" strike="noStrike" kern="0" cap="none" spc="0" normalizeH="0" baseline="0" noProof="1">
                <a:solidFill>
                  <a:schemeClr val="bg1">
                    <a:lumMod val="6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宋体" panose="02010600030101010101" pitchFamily="2" charset="-122"/>
                <a:sym typeface="+mn-ea"/>
              </a:rPr>
              <a:t>目录</a:t>
            </a:r>
            <a:r>
              <a:rPr lang="en-US" altLang="zh-CN" sz="600" b="1" dirty="0">
                <a:solidFill>
                  <a:schemeClr val="bg1">
                    <a:lumMod val="6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宋体" panose="02010600030101010101" pitchFamily="2" charset="-122"/>
                <a:sym typeface="+mn-ea"/>
              </a:rPr>
              <a:t>   </a:t>
            </a:r>
            <a:r>
              <a:rPr lang="zh-CN" altLang="en-US" sz="600" b="1" kern="0" dirty="0">
                <a:solidFill>
                  <a:schemeClr val="bg1">
                    <a:lumMod val="6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扫描工具   </a:t>
            </a:r>
            <a:r>
              <a:rPr lang="zh-CN" altLang="en-US" sz="600" b="1" dirty="0">
                <a:solidFill>
                  <a:schemeClr val="bg2"/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加密算法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0B8EC2F2-BED2-C532-BE98-AB3EE2C02C58}"/>
              </a:ext>
            </a:extLst>
          </p:cNvPr>
          <p:cNvSpPr txBox="1"/>
          <p:nvPr/>
        </p:nvSpPr>
        <p:spPr>
          <a:xfrm>
            <a:off x="16498" y="545609"/>
            <a:ext cx="10319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b="1">
                <a:solidFill>
                  <a:srgbClr val="003E87"/>
                </a:solidFill>
                <a:latin typeface="+mj-ea"/>
                <a:ea typeface="+mj-ea"/>
              </a:defRPr>
            </a:lvl1pPr>
          </a:lstStyle>
          <a:p>
            <a:r>
              <a:rPr lang="en-US" altLang="zh-CN" dirty="0">
                <a:solidFill>
                  <a:schemeClr val="tx1"/>
                </a:solidFill>
              </a:rPr>
              <a:t>DES</a:t>
            </a:r>
            <a:endParaRPr lang="zh-CN" altLang="en-US" dirty="0">
              <a:solidFill>
                <a:schemeClr val="tx1"/>
              </a:solidFill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CA9E0E0B-8181-A75A-0ACD-E7187779B22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936" y="907133"/>
            <a:ext cx="4110030" cy="703239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0FA40E8A-95E7-D49D-2BF7-08B0F860A917}"/>
              </a:ext>
            </a:extLst>
          </p:cNvPr>
          <p:cNvSpPr txBox="1"/>
          <p:nvPr/>
        </p:nvSpPr>
        <p:spPr>
          <a:xfrm>
            <a:off x="4413614" y="566315"/>
            <a:ext cx="1517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dirty="0"/>
              <a:t>速度较快 </a:t>
            </a:r>
            <a:endParaRPr lang="en-US" altLang="zh-CN" sz="1200" dirty="0"/>
          </a:p>
          <a:p>
            <a:pPr algn="ctr"/>
            <a:r>
              <a:rPr lang="zh-CN" altLang="en-US" sz="1200" dirty="0"/>
              <a:t>可被暴力破解</a:t>
            </a:r>
          </a:p>
        </p:txBody>
      </p:sp>
      <p:sp>
        <p:nvSpPr>
          <p:cNvPr id="18" name="箭头: 右 17">
            <a:extLst>
              <a:ext uri="{FF2B5EF4-FFF2-40B4-BE49-F238E27FC236}">
                <a16:creationId xmlns:a16="http://schemas.microsoft.com/office/drawing/2014/main" id="{EC2492DC-8911-D1C3-A900-739CCC03A758}"/>
              </a:ext>
            </a:extLst>
          </p:cNvPr>
          <p:cNvSpPr/>
          <p:nvPr/>
        </p:nvSpPr>
        <p:spPr>
          <a:xfrm rot="5400000">
            <a:off x="4987617" y="1130188"/>
            <a:ext cx="369330" cy="270994"/>
          </a:xfrm>
          <a:prstGeom prst="rightArrow">
            <a:avLst/>
          </a:prstGeom>
          <a:solidFill>
            <a:srgbClr val="E2F0D9"/>
          </a:soli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0B0F0"/>
              </a:solidFill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E3D8B200-0E93-E93E-DA1D-78E9A7D402D6}"/>
              </a:ext>
            </a:extLst>
          </p:cNvPr>
          <p:cNvSpPr txBox="1"/>
          <p:nvPr/>
        </p:nvSpPr>
        <p:spPr>
          <a:xfrm>
            <a:off x="73970" y="1891468"/>
            <a:ext cx="1285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>
                <a:latin typeface="+mj-ea"/>
                <a:ea typeface="+mj-ea"/>
              </a:rPr>
              <a:t>三重 </a:t>
            </a:r>
            <a:r>
              <a:rPr lang="en-US" altLang="zh-CN" b="1" dirty="0">
                <a:latin typeface="+mj-ea"/>
                <a:ea typeface="+mj-ea"/>
              </a:rPr>
              <a:t>DES</a:t>
            </a:r>
            <a:endParaRPr lang="zh-CN" altLang="en-US" b="1" dirty="0">
              <a:latin typeface="+mj-ea"/>
              <a:ea typeface="+mj-ea"/>
            </a:endParaRPr>
          </a:p>
        </p:txBody>
      </p:sp>
      <p:pic>
        <p:nvPicPr>
          <p:cNvPr id="39" name="图片 38">
            <a:extLst>
              <a:ext uri="{FF2B5EF4-FFF2-40B4-BE49-F238E27FC236}">
                <a16:creationId xmlns:a16="http://schemas.microsoft.com/office/drawing/2014/main" id="{4BB2C229-9DF4-3134-7FFA-2ACE6BD88A8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040" y="2284785"/>
            <a:ext cx="4131823" cy="620291"/>
          </a:xfrm>
          <a:prstGeom prst="rect">
            <a:avLst/>
          </a:prstGeom>
        </p:spPr>
      </p:pic>
      <p:sp>
        <p:nvSpPr>
          <p:cNvPr id="40" name="文本框 39">
            <a:extLst>
              <a:ext uri="{FF2B5EF4-FFF2-40B4-BE49-F238E27FC236}">
                <a16:creationId xmlns:a16="http://schemas.microsoft.com/office/drawing/2014/main" id="{FF3FE04C-8A49-496C-0E20-6C71C2FCA57D}"/>
              </a:ext>
            </a:extLst>
          </p:cNvPr>
          <p:cNvSpPr txBox="1"/>
          <p:nvPr/>
        </p:nvSpPr>
        <p:spPr>
          <a:xfrm>
            <a:off x="4643138" y="2557188"/>
            <a:ext cx="10359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dirty="0"/>
              <a:t>安全性提高</a:t>
            </a:r>
            <a:endParaRPr lang="en-US" altLang="zh-CN" sz="1200" dirty="0"/>
          </a:p>
          <a:p>
            <a:pPr algn="ctr"/>
            <a:r>
              <a:rPr lang="zh-CN" altLang="en-US" sz="1200" dirty="0"/>
              <a:t>速度较慢</a:t>
            </a:r>
          </a:p>
        </p:txBody>
      </p:sp>
      <p:sp>
        <p:nvSpPr>
          <p:cNvPr id="41" name="箭头: 右 40">
            <a:extLst>
              <a:ext uri="{FF2B5EF4-FFF2-40B4-BE49-F238E27FC236}">
                <a16:creationId xmlns:a16="http://schemas.microsoft.com/office/drawing/2014/main" id="{52FD9CAD-521F-718E-D107-544910FD9056}"/>
              </a:ext>
            </a:extLst>
          </p:cNvPr>
          <p:cNvSpPr/>
          <p:nvPr/>
        </p:nvSpPr>
        <p:spPr>
          <a:xfrm rot="16200000">
            <a:off x="4987617" y="2186444"/>
            <a:ext cx="369330" cy="270994"/>
          </a:xfrm>
          <a:prstGeom prst="rightArrow">
            <a:avLst/>
          </a:prstGeom>
          <a:solidFill>
            <a:srgbClr val="E2F0D9"/>
          </a:soli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0B0F0"/>
              </a:solidFill>
            </a:endParaRPr>
          </a:p>
        </p:txBody>
      </p: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17F6591E-0C24-E71C-C556-B1BE37B1AE9B}"/>
              </a:ext>
            </a:extLst>
          </p:cNvPr>
          <p:cNvGrpSpPr/>
          <p:nvPr/>
        </p:nvGrpSpPr>
        <p:grpSpPr>
          <a:xfrm>
            <a:off x="4866463" y="1522973"/>
            <a:ext cx="813259" cy="489170"/>
            <a:chOff x="4866463" y="1522973"/>
            <a:chExt cx="813259" cy="489170"/>
          </a:xfrm>
        </p:grpSpPr>
        <p:pic>
          <p:nvPicPr>
            <p:cNvPr id="22" name="Picture 2" descr="乌萨奇 小可爱们 自嘲熊 吉伊咔哇 表… - 高清图片，堆糖，美图壁纸兴趣社区">
              <a:extLst>
                <a:ext uri="{FF2B5EF4-FFF2-40B4-BE49-F238E27FC236}">
                  <a16:creationId xmlns:a16="http://schemas.microsoft.com/office/drawing/2014/main" id="{EFC346D8-740D-E139-736B-E3A6FE63333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66463" y="1522973"/>
              <a:ext cx="634707" cy="488640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object 11">
              <a:extLst>
                <a:ext uri="{FF2B5EF4-FFF2-40B4-BE49-F238E27FC236}">
                  <a16:creationId xmlns:a16="http://schemas.microsoft.com/office/drawing/2014/main" id="{CA797F18-AA37-F194-E436-CC9F4E0F428D}"/>
                </a:ext>
              </a:extLst>
            </p:cNvPr>
            <p:cNvSpPr txBox="1"/>
            <p:nvPr/>
          </p:nvSpPr>
          <p:spPr>
            <a:xfrm rot="20603399">
              <a:off x="5041758" y="1787530"/>
              <a:ext cx="637964" cy="224613"/>
            </a:xfrm>
            <a:prstGeom prst="rect">
              <a:avLst/>
            </a:prstGeom>
          </p:spPr>
          <p:txBody>
            <a:bodyPr vert="horz" wrap="square" lIns="0" tIns="17145" rIns="0" bIns="0" rtlCol="0">
              <a:spAutoFit/>
            </a:bodyPr>
            <a:lstStyle/>
            <a:p>
              <a:pPr marL="12700">
                <a:lnSpc>
                  <a:spcPts val="1615"/>
                </a:lnSpc>
                <a:spcBef>
                  <a:spcPts val="135"/>
                </a:spcBef>
              </a:pPr>
              <a:r>
                <a:rPr lang="en-US" altLang="zh-CN" sz="1400" b="1" spc="-15" dirty="0">
                  <a:solidFill>
                    <a:srgbClr val="C00000"/>
                  </a:solidFill>
                  <a:latin typeface="+mj-lt"/>
                  <a:ea typeface="华文中宋" panose="02010600040101010101" pitchFamily="2" charset="-122"/>
                  <a:cs typeface="Georgia" panose="02040502050405020303"/>
                </a:rPr>
                <a:t>OUT</a:t>
              </a:r>
              <a:endParaRPr lang="zh-CN" altLang="en-US" sz="800" b="1" dirty="0">
                <a:solidFill>
                  <a:srgbClr val="C00000"/>
                </a:solidFill>
                <a:latin typeface="+mj-lt"/>
                <a:ea typeface="华文中宋" panose="02010600040101010101" pitchFamily="2" charset="-122"/>
                <a:cs typeface="Georgia" panose="02040502050405020303"/>
              </a:endParaRPr>
            </a:p>
          </p:txBody>
        </p:sp>
      </p:grpSp>
      <p:grpSp>
        <p:nvGrpSpPr>
          <p:cNvPr id="42" name="组合 41">
            <a:extLst>
              <a:ext uri="{FF2B5EF4-FFF2-40B4-BE49-F238E27FC236}">
                <a16:creationId xmlns:a16="http://schemas.microsoft.com/office/drawing/2014/main" id="{49D20404-F9E3-9D72-0598-D136D78AA149}"/>
              </a:ext>
            </a:extLst>
          </p:cNvPr>
          <p:cNvGrpSpPr/>
          <p:nvPr/>
        </p:nvGrpSpPr>
        <p:grpSpPr>
          <a:xfrm>
            <a:off x="825500" y="-646809"/>
            <a:ext cx="2648218" cy="516634"/>
            <a:chOff x="825500" y="-646809"/>
            <a:chExt cx="2648218" cy="516634"/>
          </a:xfrm>
        </p:grpSpPr>
        <p:sp>
          <p:nvSpPr>
            <p:cNvPr id="43" name="椭圆 42">
              <a:extLst>
                <a:ext uri="{FF2B5EF4-FFF2-40B4-BE49-F238E27FC236}">
                  <a16:creationId xmlns:a16="http://schemas.microsoft.com/office/drawing/2014/main" id="{1ECD0B15-DE32-6E00-18CA-3200253DA040}"/>
                </a:ext>
              </a:extLst>
            </p:cNvPr>
            <p:cNvSpPr/>
            <p:nvPr/>
          </p:nvSpPr>
          <p:spPr>
            <a:xfrm>
              <a:off x="825500" y="-434975"/>
              <a:ext cx="304800" cy="304800"/>
            </a:xfrm>
            <a:prstGeom prst="ellipse">
              <a:avLst/>
            </a:prstGeom>
            <a:solidFill>
              <a:srgbClr val="003E87"/>
            </a:solidFill>
          </p:spPr>
          <p:txBody>
            <a:bodyPr wrap="square" lIns="0" tIns="0" rIns="0" bIns="0" rtlCol="0"/>
            <a:lstStyle/>
            <a:p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44" name="椭圆 43">
              <a:extLst>
                <a:ext uri="{FF2B5EF4-FFF2-40B4-BE49-F238E27FC236}">
                  <a16:creationId xmlns:a16="http://schemas.microsoft.com/office/drawing/2014/main" id="{48CEDC1B-AAAE-34C7-DFBA-FBB94198CD2D}"/>
                </a:ext>
              </a:extLst>
            </p:cNvPr>
            <p:cNvSpPr/>
            <p:nvPr/>
          </p:nvSpPr>
          <p:spPr>
            <a:xfrm>
              <a:off x="1294184" y="-434975"/>
              <a:ext cx="304800" cy="304800"/>
            </a:xfrm>
            <a:prstGeom prst="ellipse">
              <a:avLst/>
            </a:prstGeom>
            <a:solidFill>
              <a:srgbClr val="E2F0D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5" name="椭圆 44">
              <a:extLst>
                <a:ext uri="{FF2B5EF4-FFF2-40B4-BE49-F238E27FC236}">
                  <a16:creationId xmlns:a16="http://schemas.microsoft.com/office/drawing/2014/main" id="{40DE28A9-205B-3456-1444-9A5AD6324442}"/>
                </a:ext>
              </a:extLst>
            </p:cNvPr>
            <p:cNvSpPr/>
            <p:nvPr/>
          </p:nvSpPr>
          <p:spPr>
            <a:xfrm>
              <a:off x="1762868" y="-434975"/>
              <a:ext cx="304800" cy="304800"/>
            </a:xfrm>
            <a:prstGeom prst="ellipse">
              <a:avLst/>
            </a:prstGeom>
            <a:solidFill>
              <a:srgbClr val="FFEBB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椭圆 45">
              <a:extLst>
                <a:ext uri="{FF2B5EF4-FFF2-40B4-BE49-F238E27FC236}">
                  <a16:creationId xmlns:a16="http://schemas.microsoft.com/office/drawing/2014/main" id="{A29F83CA-2AA9-FF82-7C50-5F9A7AA6F5BB}"/>
                </a:ext>
              </a:extLst>
            </p:cNvPr>
            <p:cNvSpPr/>
            <p:nvPr/>
          </p:nvSpPr>
          <p:spPr>
            <a:xfrm>
              <a:off x="2231552" y="-434975"/>
              <a:ext cx="304800" cy="304800"/>
            </a:xfrm>
            <a:prstGeom prst="ellipse">
              <a:avLst/>
            </a:prstGeom>
            <a:solidFill>
              <a:srgbClr val="FEE8D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7" name="椭圆 46">
              <a:extLst>
                <a:ext uri="{FF2B5EF4-FFF2-40B4-BE49-F238E27FC236}">
                  <a16:creationId xmlns:a16="http://schemas.microsoft.com/office/drawing/2014/main" id="{3163F79A-F87E-B534-BB39-284E623E3654}"/>
                </a:ext>
              </a:extLst>
            </p:cNvPr>
            <p:cNvSpPr/>
            <p:nvPr/>
          </p:nvSpPr>
          <p:spPr>
            <a:xfrm>
              <a:off x="2700236" y="-434975"/>
              <a:ext cx="304800" cy="3048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8" name="椭圆 47">
              <a:extLst>
                <a:ext uri="{FF2B5EF4-FFF2-40B4-BE49-F238E27FC236}">
                  <a16:creationId xmlns:a16="http://schemas.microsoft.com/office/drawing/2014/main" id="{E72BAB4D-34DD-10CC-AEA2-F09341D2485D}"/>
                </a:ext>
              </a:extLst>
            </p:cNvPr>
            <p:cNvSpPr/>
            <p:nvPr/>
          </p:nvSpPr>
          <p:spPr>
            <a:xfrm>
              <a:off x="3168918" y="-434975"/>
              <a:ext cx="304800" cy="3048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9" name="椭圆 48">
              <a:extLst>
                <a:ext uri="{FF2B5EF4-FFF2-40B4-BE49-F238E27FC236}">
                  <a16:creationId xmlns:a16="http://schemas.microsoft.com/office/drawing/2014/main" id="{D2E198DA-54DA-AD7D-FAD5-5B8FE62F50A3}"/>
                </a:ext>
              </a:extLst>
            </p:cNvPr>
            <p:cNvSpPr/>
            <p:nvPr/>
          </p:nvSpPr>
          <p:spPr>
            <a:xfrm>
              <a:off x="1762868" y="-646809"/>
              <a:ext cx="304800" cy="304800"/>
            </a:xfrm>
            <a:prstGeom prst="ellipse">
              <a:avLst/>
            </a:prstGeom>
            <a:solidFill>
              <a:srgbClr val="BF9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0" name="椭圆 49">
              <a:extLst>
                <a:ext uri="{FF2B5EF4-FFF2-40B4-BE49-F238E27FC236}">
                  <a16:creationId xmlns:a16="http://schemas.microsoft.com/office/drawing/2014/main" id="{2A911E18-12A6-7C4A-C81E-C4A64F6836F6}"/>
                </a:ext>
              </a:extLst>
            </p:cNvPr>
            <p:cNvSpPr/>
            <p:nvPr/>
          </p:nvSpPr>
          <p:spPr>
            <a:xfrm>
              <a:off x="2231552" y="-646809"/>
              <a:ext cx="304800" cy="304800"/>
            </a:xfrm>
            <a:prstGeom prst="ellipse">
              <a:avLst/>
            </a:prstGeom>
            <a:solidFill>
              <a:srgbClr val="BD642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1" name="椭圆 50">
              <a:extLst>
                <a:ext uri="{FF2B5EF4-FFF2-40B4-BE49-F238E27FC236}">
                  <a16:creationId xmlns:a16="http://schemas.microsoft.com/office/drawing/2014/main" id="{620C6D08-A342-9EE2-F3AD-A734DD4098FF}"/>
                </a:ext>
              </a:extLst>
            </p:cNvPr>
            <p:cNvSpPr/>
            <p:nvPr/>
          </p:nvSpPr>
          <p:spPr>
            <a:xfrm>
              <a:off x="1294184" y="-646809"/>
              <a:ext cx="304800" cy="304800"/>
            </a:xfrm>
            <a:prstGeom prst="ellipse">
              <a:avLst/>
            </a:prstGeom>
            <a:solidFill>
              <a:srgbClr val="54823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2" name="object 21">
            <a:extLst>
              <a:ext uri="{FF2B5EF4-FFF2-40B4-BE49-F238E27FC236}">
                <a16:creationId xmlns:a16="http://schemas.microsoft.com/office/drawing/2014/main" id="{A6BF058B-A478-AB2B-3F9E-78D9569C60AB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xfrm>
            <a:off x="5400889" y="3154348"/>
            <a:ext cx="311101" cy="83997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39370">
              <a:lnSpc>
                <a:spcPct val="100000"/>
              </a:lnSpc>
              <a:spcBef>
                <a:spcPts val="55"/>
              </a:spcBef>
            </a:pPr>
            <a:fld id="{81D60167-4931-47E6-BA6A-407CBD079E47}" type="slidenum">
              <a:rPr dirty="0"/>
              <a:t>28</a:t>
            </a:fld>
            <a:r>
              <a:rPr spc="-10" dirty="0"/>
              <a:t> </a:t>
            </a:r>
            <a:r>
              <a:rPr dirty="0"/>
              <a:t>/</a:t>
            </a:r>
            <a:r>
              <a:rPr spc="-5" dirty="0"/>
              <a:t> </a:t>
            </a:r>
            <a:r>
              <a:rPr lang="en-US" spc="-25" dirty="0"/>
              <a:t>30</a:t>
            </a:r>
            <a:endParaRPr spc="-25" dirty="0"/>
          </a:p>
        </p:txBody>
      </p:sp>
    </p:spTree>
    <p:extLst>
      <p:ext uri="{BB962C8B-B14F-4D97-AF65-F5344CB8AC3E}">
        <p14:creationId xmlns:p14="http://schemas.microsoft.com/office/powerpoint/2010/main" val="1130539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355B35D3-3710-A743-054A-6A4DA4420F00}"/>
              </a:ext>
            </a:extLst>
          </p:cNvPr>
          <p:cNvSpPr/>
          <p:nvPr/>
        </p:nvSpPr>
        <p:spPr>
          <a:xfrm>
            <a:off x="118865" y="564167"/>
            <a:ext cx="4351381" cy="947042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矩形: 圆角 19">
            <a:extLst>
              <a:ext uri="{FF2B5EF4-FFF2-40B4-BE49-F238E27FC236}">
                <a16:creationId xmlns:a16="http://schemas.microsoft.com/office/drawing/2014/main" id="{A149F5DE-D1F7-6A81-41A7-4E5150921FB3}"/>
              </a:ext>
            </a:extLst>
          </p:cNvPr>
          <p:cNvSpPr/>
          <p:nvPr/>
        </p:nvSpPr>
        <p:spPr>
          <a:xfrm>
            <a:off x="118865" y="1687016"/>
            <a:ext cx="4351381" cy="947042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7" name="小标题">
            <a:extLst>
              <a:ext uri="{FF2B5EF4-FFF2-40B4-BE49-F238E27FC236}">
                <a16:creationId xmlns:a16="http://schemas.microsoft.com/office/drawing/2014/main" id="{92CF336A-CD11-A628-6453-9B3BAE3D7BEB}"/>
              </a:ext>
            </a:extLst>
          </p:cNvPr>
          <p:cNvGrpSpPr/>
          <p:nvPr/>
        </p:nvGrpSpPr>
        <p:grpSpPr>
          <a:xfrm>
            <a:off x="0" y="222731"/>
            <a:ext cx="5765800" cy="272040"/>
            <a:chOff x="0" y="222730"/>
            <a:chExt cx="5765800" cy="351157"/>
          </a:xfrm>
        </p:grpSpPr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230361"/>
              <a:ext cx="5765800" cy="343526"/>
            </a:xfrm>
            <a:prstGeom prst="rect">
              <a:avLst/>
            </a:prstGeom>
          </p:spPr>
        </p:pic>
        <p:sp>
          <p:nvSpPr>
            <p:cNvPr id="11" name="object 11"/>
            <p:cNvSpPr txBox="1"/>
            <p:nvPr/>
          </p:nvSpPr>
          <p:spPr>
            <a:xfrm>
              <a:off x="196810" y="222730"/>
              <a:ext cx="2686090" cy="287206"/>
            </a:xfrm>
            <a:prstGeom prst="rect">
              <a:avLst/>
            </a:prstGeom>
          </p:spPr>
          <p:txBody>
            <a:bodyPr vert="horz" wrap="square" lIns="0" tIns="17145" rIns="0" bIns="0" rtlCol="0">
              <a:spAutoFit/>
            </a:bodyPr>
            <a:lstStyle/>
            <a:p>
              <a:pPr marL="12700">
                <a:lnSpc>
                  <a:spcPts val="1615"/>
                </a:lnSpc>
                <a:spcBef>
                  <a:spcPts val="135"/>
                </a:spcBef>
              </a:pPr>
              <a:r>
                <a:rPr lang="zh-CN" altLang="en-US" sz="1400" spc="-15" dirty="0">
                  <a:solidFill>
                    <a:srgbClr val="FFFFFF"/>
                  </a:solidFill>
                  <a:latin typeface="华文中宋" panose="02010600040101010101" pitchFamily="2" charset="-122"/>
                  <a:ea typeface="华文中宋" panose="02010600040101010101" pitchFamily="2" charset="-122"/>
                  <a:cs typeface="宋体" panose="02010600030101010101" pitchFamily="2" charset="-122"/>
                </a:rPr>
                <a:t>加密算法</a:t>
              </a:r>
              <a:r>
                <a:rPr lang="en-US" altLang="zh-CN" sz="1400" spc="-15" dirty="0">
                  <a:solidFill>
                    <a:srgbClr val="FFFFFF"/>
                  </a:solidFill>
                  <a:latin typeface="华文中宋" panose="02010600040101010101" pitchFamily="2" charset="-122"/>
                  <a:ea typeface="华文中宋" panose="02010600040101010101" pitchFamily="2" charset="-122"/>
                  <a:cs typeface="宋体" panose="02010600030101010101" pitchFamily="2" charset="-122"/>
                </a:rPr>
                <a:t>——</a:t>
              </a:r>
              <a:r>
                <a:rPr lang="zh-CN" altLang="en-US" sz="1400" spc="-15" dirty="0">
                  <a:solidFill>
                    <a:srgbClr val="FFFFFF"/>
                  </a:solidFill>
                  <a:latin typeface="华文中宋" panose="02010600040101010101" pitchFamily="2" charset="-122"/>
                  <a:ea typeface="华文中宋" panose="02010600040101010101" pitchFamily="2" charset="-122"/>
                  <a:cs typeface="宋体" panose="02010600030101010101" pitchFamily="2" charset="-122"/>
                </a:rPr>
                <a:t>速度和安全性比较</a:t>
              </a:r>
              <a:endParaRPr lang="zh-CN" altLang="en-US" sz="800" dirty="0">
                <a:solidFill>
                  <a:srgbClr val="FFFFFF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Georgia" panose="02040502050405020303"/>
              </a:endParaRPr>
            </a:p>
          </p:txBody>
        </p:sp>
      </p:grpSp>
      <p:grpSp>
        <p:nvGrpSpPr>
          <p:cNvPr id="36" name="页眉">
            <a:extLst>
              <a:ext uri="{FF2B5EF4-FFF2-40B4-BE49-F238E27FC236}">
                <a16:creationId xmlns:a16="http://schemas.microsoft.com/office/drawing/2014/main" id="{28012C64-F0D6-E544-5069-F6F8BA9B7600}"/>
              </a:ext>
            </a:extLst>
          </p:cNvPr>
          <p:cNvGrpSpPr/>
          <p:nvPr/>
        </p:nvGrpSpPr>
        <p:grpSpPr>
          <a:xfrm>
            <a:off x="0" y="25"/>
            <a:ext cx="5762645" cy="230504"/>
            <a:chOff x="0" y="25"/>
            <a:chExt cx="5762645" cy="230504"/>
          </a:xfrm>
        </p:grpSpPr>
        <p:sp>
          <p:nvSpPr>
            <p:cNvPr id="4" name="object 4"/>
            <p:cNvSpPr/>
            <p:nvPr/>
          </p:nvSpPr>
          <p:spPr>
            <a:xfrm>
              <a:off x="4115226" y="25"/>
              <a:ext cx="490220" cy="230504"/>
            </a:xfrm>
            <a:custGeom>
              <a:avLst/>
              <a:gdLst/>
              <a:ahLst/>
              <a:cxnLst/>
              <a:rect l="l" t="t" r="r" b="b"/>
              <a:pathLst>
                <a:path w="490220" h="230504">
                  <a:moveTo>
                    <a:pt x="489635" y="0"/>
                  </a:moveTo>
                  <a:lnTo>
                    <a:pt x="0" y="0"/>
                  </a:lnTo>
                  <a:lnTo>
                    <a:pt x="0" y="230339"/>
                  </a:lnTo>
                  <a:lnTo>
                    <a:pt x="489635" y="230339"/>
                  </a:lnTo>
                  <a:lnTo>
                    <a:pt x="48963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604862" y="25"/>
              <a:ext cx="777875" cy="230504"/>
            </a:xfrm>
            <a:custGeom>
              <a:avLst/>
              <a:gdLst/>
              <a:ahLst/>
              <a:cxnLst/>
              <a:rect l="l" t="t" r="r" b="b"/>
              <a:pathLst>
                <a:path w="777875" h="230504">
                  <a:moveTo>
                    <a:pt x="777570" y="0"/>
                  </a:moveTo>
                  <a:lnTo>
                    <a:pt x="0" y="0"/>
                  </a:lnTo>
                  <a:lnTo>
                    <a:pt x="0" y="230339"/>
                  </a:lnTo>
                  <a:lnTo>
                    <a:pt x="777570" y="230339"/>
                  </a:lnTo>
                  <a:lnTo>
                    <a:pt x="77757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698994" y="11545"/>
              <a:ext cx="589326" cy="207300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5382432" y="25"/>
              <a:ext cx="380213" cy="230504"/>
            </a:xfrm>
            <a:custGeom>
              <a:avLst/>
              <a:gdLst/>
              <a:ahLst/>
              <a:cxnLst/>
              <a:rect l="l" t="t" r="r" b="b"/>
              <a:pathLst>
                <a:path w="374650" h="230504">
                  <a:moveTo>
                    <a:pt x="374408" y="0"/>
                  </a:moveTo>
                  <a:lnTo>
                    <a:pt x="0" y="0"/>
                  </a:lnTo>
                  <a:lnTo>
                    <a:pt x="0" y="230339"/>
                  </a:lnTo>
                  <a:lnTo>
                    <a:pt x="374408" y="230339"/>
                  </a:lnTo>
                  <a:lnTo>
                    <a:pt x="37440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460232" y="3863"/>
              <a:ext cx="218818" cy="218818"/>
            </a:xfrm>
            <a:prstGeom prst="rect">
              <a:avLst/>
            </a:prstGeom>
          </p:spPr>
        </p:pic>
        <p:sp>
          <p:nvSpPr>
            <p:cNvPr id="30" name="object 4">
              <a:extLst>
                <a:ext uri="{FF2B5EF4-FFF2-40B4-BE49-F238E27FC236}">
                  <a16:creationId xmlns:a16="http://schemas.microsoft.com/office/drawing/2014/main" id="{DEAF29C3-7E3A-9DFF-B751-0B0D80F2C3D2}"/>
                </a:ext>
              </a:extLst>
            </p:cNvPr>
            <p:cNvSpPr/>
            <p:nvPr/>
          </p:nvSpPr>
          <p:spPr>
            <a:xfrm>
              <a:off x="0" y="25"/>
              <a:ext cx="4224954" cy="230096"/>
            </a:xfrm>
            <a:custGeom>
              <a:avLst/>
              <a:gdLst/>
              <a:ahLst/>
              <a:cxnLst/>
              <a:rect l="l" t="t" r="r" b="b"/>
              <a:pathLst>
                <a:path w="490220" h="230504">
                  <a:moveTo>
                    <a:pt x="489635" y="0"/>
                  </a:moveTo>
                  <a:lnTo>
                    <a:pt x="0" y="0"/>
                  </a:lnTo>
                  <a:lnTo>
                    <a:pt x="0" y="230339"/>
                  </a:lnTo>
                  <a:lnTo>
                    <a:pt x="489635" y="230339"/>
                  </a:lnTo>
                  <a:lnTo>
                    <a:pt x="48963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8" name="组合 37">
            <a:extLst>
              <a:ext uri="{FF2B5EF4-FFF2-40B4-BE49-F238E27FC236}">
                <a16:creationId xmlns:a16="http://schemas.microsoft.com/office/drawing/2014/main" id="{A7EB8AC5-0376-9EC9-EA82-4916A6143EED}"/>
              </a:ext>
            </a:extLst>
          </p:cNvPr>
          <p:cNvGrpSpPr/>
          <p:nvPr/>
        </p:nvGrpSpPr>
        <p:grpSpPr>
          <a:xfrm>
            <a:off x="0" y="3141040"/>
            <a:ext cx="5760453" cy="99060"/>
            <a:chOff x="0" y="3141040"/>
            <a:chExt cx="5760453" cy="99060"/>
          </a:xfrm>
        </p:grpSpPr>
        <p:sp>
          <p:nvSpPr>
            <p:cNvPr id="12" name="object 16">
              <a:extLst>
                <a:ext uri="{FF2B5EF4-FFF2-40B4-BE49-F238E27FC236}">
                  <a16:creationId xmlns:a16="http://schemas.microsoft.com/office/drawing/2014/main" id="{F4D7A426-5F11-987F-D6ED-C3D25EBBC37E}"/>
                </a:ext>
              </a:extLst>
            </p:cNvPr>
            <p:cNvSpPr/>
            <p:nvPr/>
          </p:nvSpPr>
          <p:spPr>
            <a:xfrm>
              <a:off x="0" y="3141040"/>
              <a:ext cx="3456304" cy="99060"/>
            </a:xfrm>
            <a:custGeom>
              <a:avLst/>
              <a:gdLst/>
              <a:ahLst/>
              <a:cxnLst/>
              <a:rect l="l" t="t" r="r" b="b"/>
              <a:pathLst>
                <a:path w="3456304" h="99060">
                  <a:moveTo>
                    <a:pt x="3456038" y="0"/>
                  </a:moveTo>
                  <a:lnTo>
                    <a:pt x="2016036" y="0"/>
                  </a:lnTo>
                  <a:lnTo>
                    <a:pt x="0" y="0"/>
                  </a:lnTo>
                  <a:lnTo>
                    <a:pt x="0" y="98983"/>
                  </a:lnTo>
                  <a:lnTo>
                    <a:pt x="2016036" y="98983"/>
                  </a:lnTo>
                  <a:lnTo>
                    <a:pt x="3456038" y="98983"/>
                  </a:lnTo>
                  <a:lnTo>
                    <a:pt x="345603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7">
              <a:extLst>
                <a:ext uri="{FF2B5EF4-FFF2-40B4-BE49-F238E27FC236}">
                  <a16:creationId xmlns:a16="http://schemas.microsoft.com/office/drawing/2014/main" id="{CE801297-C382-331E-FCA9-C5BABC976435}"/>
                </a:ext>
              </a:extLst>
            </p:cNvPr>
            <p:cNvSpPr/>
            <p:nvPr/>
          </p:nvSpPr>
          <p:spPr>
            <a:xfrm>
              <a:off x="3456038" y="3141040"/>
              <a:ext cx="2304415" cy="99060"/>
            </a:xfrm>
            <a:custGeom>
              <a:avLst/>
              <a:gdLst/>
              <a:ahLst/>
              <a:cxnLst/>
              <a:rect l="l" t="t" r="r" b="b"/>
              <a:pathLst>
                <a:path w="2304415" h="99060">
                  <a:moveTo>
                    <a:pt x="2303957" y="0"/>
                  </a:moveTo>
                  <a:lnTo>
                    <a:pt x="1958378" y="0"/>
                  </a:lnTo>
                  <a:lnTo>
                    <a:pt x="0" y="0"/>
                  </a:lnTo>
                  <a:lnTo>
                    <a:pt x="0" y="98983"/>
                  </a:lnTo>
                  <a:lnTo>
                    <a:pt x="1958378" y="98983"/>
                  </a:lnTo>
                  <a:lnTo>
                    <a:pt x="2303957" y="98983"/>
                  </a:lnTo>
                  <a:lnTo>
                    <a:pt x="2303957" y="0"/>
                  </a:lnTo>
                  <a:close/>
                </a:path>
              </a:pathLst>
            </a:custGeom>
            <a:solidFill>
              <a:srgbClr val="003E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" name="object 16">
            <a:extLst>
              <a:ext uri="{FF2B5EF4-FFF2-40B4-BE49-F238E27FC236}">
                <a16:creationId xmlns:a16="http://schemas.microsoft.com/office/drawing/2014/main" id="{14D5ADD4-6BF3-4EE3-1B0A-3EB330E61781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2481897" y="3134998"/>
            <a:ext cx="553403" cy="8784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5"/>
              </a:spcBef>
            </a:pPr>
            <a:r>
              <a:rPr dirty="0"/>
              <a:t>2024</a:t>
            </a:r>
            <a:r>
              <a:rPr spc="-15" dirty="0"/>
              <a:t> </a:t>
            </a:r>
            <a:r>
              <a:rPr spc="-75" dirty="0">
                <a:latin typeface="华文中宋" panose="02010600040101010101" pitchFamily="2" charset="-122"/>
                <a:ea typeface="华文中宋" panose="02010600040101010101" pitchFamily="2" charset="-122"/>
                <a:cs typeface="宋体" panose="02010600030101010101" pitchFamily="2" charset="-122"/>
              </a:rPr>
              <a:t>年</a:t>
            </a:r>
            <a:r>
              <a:rPr spc="-7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spc="-75" dirty="0">
                <a:latin typeface="宋体" panose="02010600030101010101" pitchFamily="2" charset="-122"/>
                <a:cs typeface="宋体" panose="02010600030101010101" pitchFamily="2" charset="-122"/>
              </a:rPr>
              <a:t>6</a:t>
            </a:r>
            <a:r>
              <a:rPr spc="-10" dirty="0"/>
              <a:t> </a:t>
            </a:r>
            <a:r>
              <a:rPr spc="-75" dirty="0">
                <a:latin typeface="华文中宋" panose="02010600040101010101" pitchFamily="2" charset="-122"/>
                <a:ea typeface="华文中宋" panose="02010600040101010101" pitchFamily="2" charset="-122"/>
              </a:rPr>
              <a:t>月</a:t>
            </a:r>
            <a:r>
              <a:rPr spc="-70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altLang="zh-CN" dirty="0"/>
              <a:t>3</a:t>
            </a:r>
            <a:r>
              <a:rPr spc="-10" dirty="0"/>
              <a:t> </a:t>
            </a:r>
            <a:r>
              <a:rPr spc="-75" dirty="0">
                <a:latin typeface="华文中宋" panose="02010600040101010101" pitchFamily="2" charset="-122"/>
                <a:ea typeface="华文中宋" panose="02010600040101010101" pitchFamily="2" charset="-122"/>
              </a:rPr>
              <a:t>日</a:t>
            </a:r>
          </a:p>
        </p:txBody>
      </p:sp>
      <p:sp>
        <p:nvSpPr>
          <p:cNvPr id="35" name="object 18">
            <a:extLst>
              <a:ext uri="{FF2B5EF4-FFF2-40B4-BE49-F238E27FC236}">
                <a16:creationId xmlns:a16="http://schemas.microsoft.com/office/drawing/2014/main" id="{2B6B989C-EA3D-4CB7-24E5-4B53BDAFC771}"/>
              </a:ext>
            </a:extLst>
          </p:cNvPr>
          <p:cNvSpPr txBox="1"/>
          <p:nvPr/>
        </p:nvSpPr>
        <p:spPr>
          <a:xfrm>
            <a:off x="4470246" y="3134201"/>
            <a:ext cx="509905" cy="8784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>
            <a:defPPr>
              <a:defRPr kern="0"/>
            </a:defPPr>
            <a:lvl1pPr>
              <a:defRPr sz="500" b="0" i="0">
                <a:solidFill>
                  <a:schemeClr val="bg1"/>
                </a:solidFill>
                <a:latin typeface="宋体" panose="02010600030101010101" pitchFamily="2" charset="-122"/>
                <a:cs typeface="宋体" panose="02010600030101010101" pitchFamily="2" charset="-122"/>
              </a:defRPr>
            </a:lvl1pPr>
          </a:lstStyle>
          <a:p>
            <a:r>
              <a:rPr lang="zh-CN" altLang="en-US" dirty="0"/>
              <a:t>加密算法</a:t>
            </a:r>
          </a:p>
        </p:txBody>
      </p:sp>
      <p:sp>
        <p:nvSpPr>
          <p:cNvPr id="23" name="object 2">
            <a:extLst>
              <a:ext uri="{FF2B5EF4-FFF2-40B4-BE49-F238E27FC236}">
                <a16:creationId xmlns:a16="http://schemas.microsoft.com/office/drawing/2014/main" id="{AACE43DA-B262-FBCB-5CF2-A99C5B3DFF9C}"/>
              </a:ext>
            </a:extLst>
          </p:cNvPr>
          <p:cNvSpPr txBox="1"/>
          <p:nvPr/>
        </p:nvSpPr>
        <p:spPr>
          <a:xfrm>
            <a:off x="1315850" y="64159"/>
            <a:ext cx="1616480" cy="1041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kumimoji="0" lang="zh-CN" altLang="en-US" sz="600" b="1" i="0" u="none" strike="noStrike" kern="0" cap="none" spc="0" normalizeH="0" baseline="0" noProof="1">
                <a:solidFill>
                  <a:schemeClr val="bg1">
                    <a:lumMod val="6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宋体" panose="02010600030101010101" pitchFamily="2" charset="-122"/>
                <a:sym typeface="+mn-ea"/>
              </a:rPr>
              <a:t>目录</a:t>
            </a:r>
            <a:r>
              <a:rPr lang="en-US" altLang="zh-CN" sz="600" b="1" dirty="0">
                <a:solidFill>
                  <a:schemeClr val="bg1">
                    <a:lumMod val="6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宋体" panose="02010600030101010101" pitchFamily="2" charset="-122"/>
                <a:sym typeface="+mn-ea"/>
              </a:rPr>
              <a:t>   </a:t>
            </a:r>
            <a:r>
              <a:rPr lang="zh-CN" altLang="en-US" sz="600" b="1" kern="0" dirty="0">
                <a:solidFill>
                  <a:schemeClr val="bg1">
                    <a:lumMod val="6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扫描工具   </a:t>
            </a:r>
            <a:r>
              <a:rPr lang="zh-CN" altLang="en-US" sz="600" b="1" dirty="0">
                <a:solidFill>
                  <a:schemeClr val="bg2"/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加密算法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0FA40E8A-95E7-D49D-2BF7-08B0F860A917}"/>
              </a:ext>
            </a:extLst>
          </p:cNvPr>
          <p:cNvSpPr txBox="1"/>
          <p:nvPr/>
        </p:nvSpPr>
        <p:spPr>
          <a:xfrm>
            <a:off x="4549606" y="544423"/>
            <a:ext cx="12161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000" dirty="0">
                <a:latin typeface="+mn-ea"/>
              </a:rPr>
              <a:t>速度快 </a:t>
            </a:r>
            <a:endParaRPr lang="en-US" altLang="zh-CN" sz="1000" dirty="0">
              <a:latin typeface="+mn-ea"/>
            </a:endParaRPr>
          </a:p>
          <a:p>
            <a:pPr algn="ctr"/>
            <a:r>
              <a:rPr lang="zh-CN" altLang="en-US" sz="1000" dirty="0">
                <a:latin typeface="+mn-ea"/>
              </a:rPr>
              <a:t>安全性高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24D60B7F-BEF2-F296-7607-38B95A993C39}"/>
              </a:ext>
            </a:extLst>
          </p:cNvPr>
          <p:cNvSpPr txBox="1"/>
          <p:nvPr/>
        </p:nvSpPr>
        <p:spPr>
          <a:xfrm>
            <a:off x="4600335" y="1400889"/>
            <a:ext cx="11601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/>
              <a:t>Accept!</a:t>
            </a:r>
            <a:endParaRPr lang="zh-CN" altLang="en-US" dirty="0"/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FF3FE04C-8A49-496C-0E20-6C71C2FCA57D}"/>
              </a:ext>
            </a:extLst>
          </p:cNvPr>
          <p:cNvSpPr txBox="1"/>
          <p:nvPr/>
        </p:nvSpPr>
        <p:spPr>
          <a:xfrm>
            <a:off x="4551028" y="2303945"/>
            <a:ext cx="120942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000" dirty="0"/>
              <a:t>几乎无法暴力破解</a:t>
            </a: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1C89D4A2-7A9D-8810-B218-35D12E2812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00" y="879793"/>
            <a:ext cx="3933293" cy="593766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8EBDE43B-C9F7-52FE-6826-E5A6F1F2623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00" y="1950912"/>
            <a:ext cx="3933293" cy="637414"/>
          </a:xfrm>
          <a:prstGeom prst="rect">
            <a:avLst/>
          </a:prstGeom>
        </p:spPr>
      </p:pic>
      <p:sp>
        <p:nvSpPr>
          <p:cNvPr id="5" name="矩形: 圆角 4">
            <a:extLst>
              <a:ext uri="{FF2B5EF4-FFF2-40B4-BE49-F238E27FC236}">
                <a16:creationId xmlns:a16="http://schemas.microsoft.com/office/drawing/2014/main" id="{C36A2E74-3C2F-D9BB-A972-9565DE041FCD}"/>
              </a:ext>
            </a:extLst>
          </p:cNvPr>
          <p:cNvSpPr/>
          <p:nvPr/>
        </p:nvSpPr>
        <p:spPr>
          <a:xfrm>
            <a:off x="187509" y="2786663"/>
            <a:ext cx="5390783" cy="253112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b="1" dirty="0">
                <a:solidFill>
                  <a:schemeClr val="tx1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阿里巴巴普惠体 B"/>
              </a:rPr>
              <a:t>二者为现行广泛采用的加密算法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E3D8B200-0E93-E93E-DA1D-78E9A7D402D6}"/>
              </a:ext>
            </a:extLst>
          </p:cNvPr>
          <p:cNvSpPr txBox="1"/>
          <p:nvPr/>
        </p:nvSpPr>
        <p:spPr>
          <a:xfrm>
            <a:off x="68136" y="1665298"/>
            <a:ext cx="748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b="1">
                <a:latin typeface="+mj-ea"/>
                <a:ea typeface="+mj-ea"/>
              </a:defRPr>
            </a:lvl1pPr>
          </a:lstStyle>
          <a:p>
            <a:r>
              <a:rPr lang="en-US" altLang="zh-CN" dirty="0"/>
              <a:t>RSA</a:t>
            </a:r>
            <a:endParaRPr lang="zh-CN" altLang="en-US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0B8EC2F2-BED2-C532-BE98-AB3EE2C02C58}"/>
              </a:ext>
            </a:extLst>
          </p:cNvPr>
          <p:cNvSpPr txBox="1"/>
          <p:nvPr/>
        </p:nvSpPr>
        <p:spPr>
          <a:xfrm>
            <a:off x="27940" y="542211"/>
            <a:ext cx="829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b="1">
                <a:latin typeface="+mj-ea"/>
                <a:ea typeface="+mj-ea"/>
              </a:defRPr>
            </a:lvl1pPr>
          </a:lstStyle>
          <a:p>
            <a:r>
              <a:rPr lang="en-US" altLang="zh-CN" dirty="0"/>
              <a:t>AES</a:t>
            </a:r>
            <a:endParaRPr lang="zh-CN" altLang="en-US" dirty="0"/>
          </a:p>
        </p:txBody>
      </p:sp>
      <p:sp>
        <p:nvSpPr>
          <p:cNvPr id="34" name="箭头: 右 33">
            <a:extLst>
              <a:ext uri="{FF2B5EF4-FFF2-40B4-BE49-F238E27FC236}">
                <a16:creationId xmlns:a16="http://schemas.microsoft.com/office/drawing/2014/main" id="{E29A125C-E732-6E7C-BB22-B21E3D3DF662}"/>
              </a:ext>
            </a:extLst>
          </p:cNvPr>
          <p:cNvSpPr/>
          <p:nvPr/>
        </p:nvSpPr>
        <p:spPr>
          <a:xfrm rot="5400000">
            <a:off x="4987617" y="1038322"/>
            <a:ext cx="369330" cy="270994"/>
          </a:xfrm>
          <a:prstGeom prst="rightArrow">
            <a:avLst/>
          </a:prstGeom>
          <a:solidFill>
            <a:srgbClr val="E2F0D9"/>
          </a:soli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0B0F0"/>
              </a:solidFill>
            </a:endParaRPr>
          </a:p>
        </p:txBody>
      </p:sp>
      <p:sp>
        <p:nvSpPr>
          <p:cNvPr id="39" name="箭头: 右 38">
            <a:extLst>
              <a:ext uri="{FF2B5EF4-FFF2-40B4-BE49-F238E27FC236}">
                <a16:creationId xmlns:a16="http://schemas.microsoft.com/office/drawing/2014/main" id="{49A959AA-72F4-278F-31F1-BD4CCA118E12}"/>
              </a:ext>
            </a:extLst>
          </p:cNvPr>
          <p:cNvSpPr/>
          <p:nvPr/>
        </p:nvSpPr>
        <p:spPr>
          <a:xfrm rot="16200000">
            <a:off x="4987617" y="1864008"/>
            <a:ext cx="369330" cy="270994"/>
          </a:xfrm>
          <a:prstGeom prst="rightArrow">
            <a:avLst/>
          </a:prstGeom>
          <a:solidFill>
            <a:srgbClr val="E2F0D9"/>
          </a:soli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0B0F0"/>
              </a:solidFill>
            </a:endParaRPr>
          </a:p>
        </p:txBody>
      </p:sp>
      <p:grpSp>
        <p:nvGrpSpPr>
          <p:cNvPr id="42" name="组合 41">
            <a:extLst>
              <a:ext uri="{FF2B5EF4-FFF2-40B4-BE49-F238E27FC236}">
                <a16:creationId xmlns:a16="http://schemas.microsoft.com/office/drawing/2014/main" id="{7BBB29D2-9AE5-DA78-4B6A-B20C8EE2DACE}"/>
              </a:ext>
            </a:extLst>
          </p:cNvPr>
          <p:cNvGrpSpPr/>
          <p:nvPr/>
        </p:nvGrpSpPr>
        <p:grpSpPr>
          <a:xfrm>
            <a:off x="825500" y="-646809"/>
            <a:ext cx="2648218" cy="516634"/>
            <a:chOff x="825500" y="-646809"/>
            <a:chExt cx="2648218" cy="516634"/>
          </a:xfrm>
        </p:grpSpPr>
        <p:sp>
          <p:nvSpPr>
            <p:cNvPr id="43" name="椭圆 42">
              <a:extLst>
                <a:ext uri="{FF2B5EF4-FFF2-40B4-BE49-F238E27FC236}">
                  <a16:creationId xmlns:a16="http://schemas.microsoft.com/office/drawing/2014/main" id="{88B4BE60-A32C-9436-DD73-D674D3B96A74}"/>
                </a:ext>
              </a:extLst>
            </p:cNvPr>
            <p:cNvSpPr/>
            <p:nvPr/>
          </p:nvSpPr>
          <p:spPr>
            <a:xfrm>
              <a:off x="825500" y="-434975"/>
              <a:ext cx="304800" cy="304800"/>
            </a:xfrm>
            <a:prstGeom prst="ellipse">
              <a:avLst/>
            </a:prstGeom>
            <a:solidFill>
              <a:srgbClr val="003E87"/>
            </a:solidFill>
          </p:spPr>
          <p:txBody>
            <a:bodyPr wrap="square" lIns="0" tIns="0" rIns="0" bIns="0" rtlCol="0"/>
            <a:lstStyle/>
            <a:p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44" name="椭圆 43">
              <a:extLst>
                <a:ext uri="{FF2B5EF4-FFF2-40B4-BE49-F238E27FC236}">
                  <a16:creationId xmlns:a16="http://schemas.microsoft.com/office/drawing/2014/main" id="{7AFB095B-229C-BA88-E442-22BA7C8DD723}"/>
                </a:ext>
              </a:extLst>
            </p:cNvPr>
            <p:cNvSpPr/>
            <p:nvPr/>
          </p:nvSpPr>
          <p:spPr>
            <a:xfrm>
              <a:off x="1294184" y="-434975"/>
              <a:ext cx="304800" cy="304800"/>
            </a:xfrm>
            <a:prstGeom prst="ellipse">
              <a:avLst/>
            </a:prstGeom>
            <a:solidFill>
              <a:srgbClr val="E2F0D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5" name="椭圆 44">
              <a:extLst>
                <a:ext uri="{FF2B5EF4-FFF2-40B4-BE49-F238E27FC236}">
                  <a16:creationId xmlns:a16="http://schemas.microsoft.com/office/drawing/2014/main" id="{0B3324FB-14B3-9576-ACCF-558DAB4C1FA9}"/>
                </a:ext>
              </a:extLst>
            </p:cNvPr>
            <p:cNvSpPr/>
            <p:nvPr/>
          </p:nvSpPr>
          <p:spPr>
            <a:xfrm>
              <a:off x="1762868" y="-434975"/>
              <a:ext cx="304800" cy="304800"/>
            </a:xfrm>
            <a:prstGeom prst="ellipse">
              <a:avLst/>
            </a:prstGeom>
            <a:solidFill>
              <a:srgbClr val="FFEBB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椭圆 45">
              <a:extLst>
                <a:ext uri="{FF2B5EF4-FFF2-40B4-BE49-F238E27FC236}">
                  <a16:creationId xmlns:a16="http://schemas.microsoft.com/office/drawing/2014/main" id="{CCE77D78-B605-E6A0-929D-D4E3E16964DE}"/>
                </a:ext>
              </a:extLst>
            </p:cNvPr>
            <p:cNvSpPr/>
            <p:nvPr/>
          </p:nvSpPr>
          <p:spPr>
            <a:xfrm>
              <a:off x="2231552" y="-434975"/>
              <a:ext cx="304800" cy="304800"/>
            </a:xfrm>
            <a:prstGeom prst="ellipse">
              <a:avLst/>
            </a:prstGeom>
            <a:solidFill>
              <a:srgbClr val="FEE8D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7" name="椭圆 46">
              <a:extLst>
                <a:ext uri="{FF2B5EF4-FFF2-40B4-BE49-F238E27FC236}">
                  <a16:creationId xmlns:a16="http://schemas.microsoft.com/office/drawing/2014/main" id="{88DC4CDF-EDB0-7F22-56DA-9A2B7340FEF2}"/>
                </a:ext>
              </a:extLst>
            </p:cNvPr>
            <p:cNvSpPr/>
            <p:nvPr/>
          </p:nvSpPr>
          <p:spPr>
            <a:xfrm>
              <a:off x="2700236" y="-434975"/>
              <a:ext cx="304800" cy="3048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8" name="椭圆 47">
              <a:extLst>
                <a:ext uri="{FF2B5EF4-FFF2-40B4-BE49-F238E27FC236}">
                  <a16:creationId xmlns:a16="http://schemas.microsoft.com/office/drawing/2014/main" id="{E13121E0-FB04-17F0-2B47-6344A614D704}"/>
                </a:ext>
              </a:extLst>
            </p:cNvPr>
            <p:cNvSpPr/>
            <p:nvPr/>
          </p:nvSpPr>
          <p:spPr>
            <a:xfrm>
              <a:off x="3168918" y="-434975"/>
              <a:ext cx="304800" cy="3048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9" name="椭圆 48">
              <a:extLst>
                <a:ext uri="{FF2B5EF4-FFF2-40B4-BE49-F238E27FC236}">
                  <a16:creationId xmlns:a16="http://schemas.microsoft.com/office/drawing/2014/main" id="{AB5A7B8C-B6D1-E651-1058-30B58E114904}"/>
                </a:ext>
              </a:extLst>
            </p:cNvPr>
            <p:cNvSpPr/>
            <p:nvPr/>
          </p:nvSpPr>
          <p:spPr>
            <a:xfrm>
              <a:off x="1762868" y="-646809"/>
              <a:ext cx="304800" cy="304800"/>
            </a:xfrm>
            <a:prstGeom prst="ellipse">
              <a:avLst/>
            </a:prstGeom>
            <a:solidFill>
              <a:srgbClr val="BF9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0" name="椭圆 49">
              <a:extLst>
                <a:ext uri="{FF2B5EF4-FFF2-40B4-BE49-F238E27FC236}">
                  <a16:creationId xmlns:a16="http://schemas.microsoft.com/office/drawing/2014/main" id="{A1A7E989-DB71-E341-8E39-C56561F70CC3}"/>
                </a:ext>
              </a:extLst>
            </p:cNvPr>
            <p:cNvSpPr/>
            <p:nvPr/>
          </p:nvSpPr>
          <p:spPr>
            <a:xfrm>
              <a:off x="2231552" y="-646809"/>
              <a:ext cx="304800" cy="304800"/>
            </a:xfrm>
            <a:prstGeom prst="ellipse">
              <a:avLst/>
            </a:prstGeom>
            <a:solidFill>
              <a:srgbClr val="BD642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1" name="椭圆 50">
              <a:extLst>
                <a:ext uri="{FF2B5EF4-FFF2-40B4-BE49-F238E27FC236}">
                  <a16:creationId xmlns:a16="http://schemas.microsoft.com/office/drawing/2014/main" id="{B16D1A19-FBC0-8D09-7879-B9529814C69D}"/>
                </a:ext>
              </a:extLst>
            </p:cNvPr>
            <p:cNvSpPr/>
            <p:nvPr/>
          </p:nvSpPr>
          <p:spPr>
            <a:xfrm>
              <a:off x="1294184" y="-646809"/>
              <a:ext cx="304800" cy="304800"/>
            </a:xfrm>
            <a:prstGeom prst="ellipse">
              <a:avLst/>
            </a:prstGeom>
            <a:solidFill>
              <a:srgbClr val="54823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2" name="object 21">
            <a:extLst>
              <a:ext uri="{FF2B5EF4-FFF2-40B4-BE49-F238E27FC236}">
                <a16:creationId xmlns:a16="http://schemas.microsoft.com/office/drawing/2014/main" id="{53B66379-6F77-949C-C462-F97CDFA10EB2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xfrm>
            <a:off x="5400889" y="3154348"/>
            <a:ext cx="311101" cy="83997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39370">
              <a:lnSpc>
                <a:spcPct val="100000"/>
              </a:lnSpc>
              <a:spcBef>
                <a:spcPts val="55"/>
              </a:spcBef>
            </a:pPr>
            <a:fld id="{81D60167-4931-47E6-BA6A-407CBD079E47}" type="slidenum">
              <a:rPr dirty="0"/>
              <a:t>29</a:t>
            </a:fld>
            <a:r>
              <a:rPr spc="-10" dirty="0"/>
              <a:t> </a:t>
            </a:r>
            <a:r>
              <a:rPr dirty="0"/>
              <a:t>/</a:t>
            </a:r>
            <a:r>
              <a:rPr spc="-5" dirty="0"/>
              <a:t> </a:t>
            </a:r>
            <a:r>
              <a:rPr lang="en-US" spc="-25" dirty="0"/>
              <a:t>30</a:t>
            </a:r>
            <a:endParaRPr spc="-25" dirty="0"/>
          </a:p>
        </p:txBody>
      </p:sp>
    </p:spTree>
    <p:extLst>
      <p:ext uri="{BB962C8B-B14F-4D97-AF65-F5344CB8AC3E}">
        <p14:creationId xmlns:p14="http://schemas.microsoft.com/office/powerpoint/2010/main" val="1198939576"/>
      </p:ext>
    </p:extLst>
  </p:cSld>
  <p:clrMapOvr>
    <a:masterClrMapping/>
  </p:clrMapOvr>
  <p:transition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B910D5D7-8F9D-03D4-1D11-3DCBFCFB567A}"/>
              </a:ext>
            </a:extLst>
          </p:cNvPr>
          <p:cNvSpPr/>
          <p:nvPr/>
        </p:nvSpPr>
        <p:spPr>
          <a:xfrm>
            <a:off x="3273622" y="666174"/>
            <a:ext cx="2381172" cy="2260480"/>
          </a:xfrm>
          <a:prstGeom prst="roundRect">
            <a:avLst/>
          </a:prstGeom>
          <a:solidFill>
            <a:srgbClr val="FFFF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矩形: 圆角 19">
            <a:extLst>
              <a:ext uri="{FF2B5EF4-FFF2-40B4-BE49-F238E27FC236}">
                <a16:creationId xmlns:a16="http://schemas.microsoft.com/office/drawing/2014/main" id="{FF0514F3-5BC3-93F0-1575-0F65294A2C00}"/>
              </a:ext>
            </a:extLst>
          </p:cNvPr>
          <p:cNvSpPr/>
          <p:nvPr/>
        </p:nvSpPr>
        <p:spPr>
          <a:xfrm>
            <a:off x="156899" y="666174"/>
            <a:ext cx="2984931" cy="2260480"/>
          </a:xfrm>
          <a:prstGeom prst="roundRect">
            <a:avLst/>
          </a:prstGeom>
          <a:solidFill>
            <a:srgbClr val="FFFF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7" name="小标题"/>
          <p:cNvGrpSpPr/>
          <p:nvPr/>
        </p:nvGrpSpPr>
        <p:grpSpPr>
          <a:xfrm>
            <a:off x="0" y="228643"/>
            <a:ext cx="5765800" cy="266128"/>
            <a:chOff x="0" y="230361"/>
            <a:chExt cx="5765800" cy="343526"/>
          </a:xfrm>
        </p:grpSpPr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230361"/>
              <a:ext cx="5765800" cy="343526"/>
            </a:xfrm>
            <a:prstGeom prst="rect">
              <a:avLst/>
            </a:prstGeom>
          </p:spPr>
        </p:pic>
        <p:sp>
          <p:nvSpPr>
            <p:cNvPr id="11" name="object 11"/>
            <p:cNvSpPr txBox="1"/>
            <p:nvPr/>
          </p:nvSpPr>
          <p:spPr>
            <a:xfrm>
              <a:off x="292100" y="232566"/>
              <a:ext cx="786765" cy="289346"/>
            </a:xfrm>
            <a:prstGeom prst="rect">
              <a:avLst/>
            </a:prstGeom>
          </p:spPr>
          <p:txBody>
            <a:bodyPr vert="horz" wrap="square" lIns="0" tIns="17145" rIns="0" bIns="0" rtlCol="0">
              <a:spAutoFit/>
            </a:bodyPr>
            <a:lstStyle/>
            <a:p>
              <a:pPr marL="12700">
                <a:lnSpc>
                  <a:spcPts val="1615"/>
                </a:lnSpc>
                <a:spcBef>
                  <a:spcPts val="135"/>
                </a:spcBef>
              </a:pPr>
              <a:r>
                <a:rPr lang="zh-CN" altLang="en-US" sz="1400" spc="-15" dirty="0">
                  <a:solidFill>
                    <a:srgbClr val="FFFFFF"/>
                  </a:solidFill>
                  <a:latin typeface="华文中宋" panose="02010600040101010101" pitchFamily="2" charset="-122"/>
                  <a:ea typeface="华文中宋" panose="02010600040101010101" pitchFamily="2" charset="-122"/>
                  <a:cs typeface="宋体" panose="02010600030101010101" pitchFamily="2" charset="-122"/>
                </a:rPr>
                <a:t>网络扫描</a:t>
              </a:r>
            </a:p>
          </p:txBody>
        </p:sp>
      </p:grpSp>
      <p:grpSp>
        <p:nvGrpSpPr>
          <p:cNvPr id="36" name="页眉"/>
          <p:cNvGrpSpPr/>
          <p:nvPr/>
        </p:nvGrpSpPr>
        <p:grpSpPr>
          <a:xfrm>
            <a:off x="0" y="25"/>
            <a:ext cx="5762645" cy="230504"/>
            <a:chOff x="0" y="25"/>
            <a:chExt cx="5762645" cy="230504"/>
          </a:xfrm>
        </p:grpSpPr>
        <p:sp>
          <p:nvSpPr>
            <p:cNvPr id="4" name="object 4"/>
            <p:cNvSpPr/>
            <p:nvPr/>
          </p:nvSpPr>
          <p:spPr>
            <a:xfrm>
              <a:off x="4115226" y="25"/>
              <a:ext cx="490220" cy="230504"/>
            </a:xfrm>
            <a:custGeom>
              <a:avLst/>
              <a:gdLst/>
              <a:ahLst/>
              <a:cxnLst/>
              <a:rect l="l" t="t" r="r" b="b"/>
              <a:pathLst>
                <a:path w="490220" h="230504">
                  <a:moveTo>
                    <a:pt x="489635" y="0"/>
                  </a:moveTo>
                  <a:lnTo>
                    <a:pt x="0" y="0"/>
                  </a:lnTo>
                  <a:lnTo>
                    <a:pt x="0" y="230339"/>
                  </a:lnTo>
                  <a:lnTo>
                    <a:pt x="489635" y="230339"/>
                  </a:lnTo>
                  <a:lnTo>
                    <a:pt x="48963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604862" y="25"/>
              <a:ext cx="777875" cy="230504"/>
            </a:xfrm>
            <a:custGeom>
              <a:avLst/>
              <a:gdLst/>
              <a:ahLst/>
              <a:cxnLst/>
              <a:rect l="l" t="t" r="r" b="b"/>
              <a:pathLst>
                <a:path w="777875" h="230504">
                  <a:moveTo>
                    <a:pt x="777570" y="0"/>
                  </a:moveTo>
                  <a:lnTo>
                    <a:pt x="0" y="0"/>
                  </a:lnTo>
                  <a:lnTo>
                    <a:pt x="0" y="230339"/>
                  </a:lnTo>
                  <a:lnTo>
                    <a:pt x="777570" y="230339"/>
                  </a:lnTo>
                  <a:lnTo>
                    <a:pt x="77757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698994" y="11545"/>
              <a:ext cx="589326" cy="207300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5382432" y="25"/>
              <a:ext cx="380213" cy="230504"/>
            </a:xfrm>
            <a:custGeom>
              <a:avLst/>
              <a:gdLst/>
              <a:ahLst/>
              <a:cxnLst/>
              <a:rect l="l" t="t" r="r" b="b"/>
              <a:pathLst>
                <a:path w="374650" h="230504">
                  <a:moveTo>
                    <a:pt x="374408" y="0"/>
                  </a:moveTo>
                  <a:lnTo>
                    <a:pt x="0" y="0"/>
                  </a:lnTo>
                  <a:lnTo>
                    <a:pt x="0" y="230339"/>
                  </a:lnTo>
                  <a:lnTo>
                    <a:pt x="374408" y="230339"/>
                  </a:lnTo>
                  <a:lnTo>
                    <a:pt x="37440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460232" y="3863"/>
              <a:ext cx="218818" cy="218818"/>
            </a:xfrm>
            <a:prstGeom prst="rect">
              <a:avLst/>
            </a:prstGeom>
          </p:spPr>
        </p:pic>
        <p:sp>
          <p:nvSpPr>
            <p:cNvPr id="30" name="object 4"/>
            <p:cNvSpPr/>
            <p:nvPr/>
          </p:nvSpPr>
          <p:spPr>
            <a:xfrm>
              <a:off x="0" y="25"/>
              <a:ext cx="4224954" cy="230096"/>
            </a:xfrm>
            <a:custGeom>
              <a:avLst/>
              <a:gdLst/>
              <a:ahLst/>
              <a:cxnLst/>
              <a:rect l="l" t="t" r="r" b="b"/>
              <a:pathLst>
                <a:path w="490220" h="230504">
                  <a:moveTo>
                    <a:pt x="489635" y="0"/>
                  </a:moveTo>
                  <a:lnTo>
                    <a:pt x="0" y="0"/>
                  </a:lnTo>
                  <a:lnTo>
                    <a:pt x="0" y="230339"/>
                  </a:lnTo>
                  <a:lnTo>
                    <a:pt x="489635" y="230339"/>
                  </a:lnTo>
                  <a:lnTo>
                    <a:pt x="48963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文本框 13"/>
          <p:cNvSpPr txBox="1"/>
          <p:nvPr/>
        </p:nvSpPr>
        <p:spPr>
          <a:xfrm>
            <a:off x="3438298" y="2396706"/>
            <a:ext cx="2337435" cy="4775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700" spc="-10" dirty="0">
                <a:latin typeface="华文中宋" panose="02010600040101010101" pitchFamily="2" charset="-122"/>
                <a:ea typeface="华文中宋" panose="02010600040101010101" pitchFamily="2" charset="-122"/>
              </a:rPr>
              <a:t>首先进行</a:t>
            </a:r>
            <a:r>
              <a:rPr lang="zh-CN" altLang="en-US" sz="700" b="1" spc="-10" dirty="0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查询</a:t>
            </a:r>
            <a:r>
              <a:rPr lang="zh-CN" altLang="en-US" sz="700" spc="-10" dirty="0">
                <a:latin typeface="华文中宋" panose="02010600040101010101" pitchFamily="2" charset="-122"/>
                <a:ea typeface="华文中宋" panose="02010600040101010101" pitchFamily="2" charset="-122"/>
              </a:rPr>
              <a:t>即扫描知识库，</a:t>
            </a:r>
            <a:r>
              <a:rPr lang="zh-CN" altLang="en-US" sz="700" b="1" spc="-10" dirty="0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构建探测报文</a:t>
            </a:r>
            <a:r>
              <a:rPr lang="zh-CN" altLang="en-US" sz="700" spc="-10" dirty="0">
                <a:latin typeface="华文中宋" panose="02010600040101010101" pitchFamily="2" charset="-122"/>
                <a:ea typeface="华文中宋" panose="02010600040101010101" pitchFamily="2" charset="-122"/>
              </a:rPr>
              <a:t>；</a:t>
            </a:r>
            <a:endParaRPr lang="en-US" altLang="zh-CN" sz="700" spc="-10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r>
              <a:rPr lang="zh-CN" altLang="en-US" sz="700" spc="-10" dirty="0">
                <a:latin typeface="华文中宋" panose="02010600040101010101" pitchFamily="2" charset="-122"/>
                <a:ea typeface="华文中宋" panose="02010600040101010101" pitchFamily="2" charset="-122"/>
              </a:rPr>
              <a:t>再向目标主机</a:t>
            </a:r>
            <a:r>
              <a:rPr lang="zh-CN" altLang="en-US" sz="700" b="1" spc="-10" dirty="0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发送探测报文</a:t>
            </a:r>
            <a:r>
              <a:rPr lang="zh-CN" altLang="en-US" sz="700" spc="-10" dirty="0">
                <a:latin typeface="华文中宋" panose="02010600040101010101" pitchFamily="2" charset="-122"/>
                <a:ea typeface="华文中宋" panose="02010600040101010101" pitchFamily="2" charset="-122"/>
              </a:rPr>
              <a:t>，</a:t>
            </a:r>
            <a:endParaRPr lang="en-US" altLang="zh-CN" sz="700" spc="-10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r>
              <a:rPr lang="zh-CN" altLang="en-US" sz="700" spc="-10" dirty="0">
                <a:latin typeface="华文中宋" panose="02010600040101010101" pitchFamily="2" charset="-122"/>
                <a:ea typeface="华文中宋" panose="02010600040101010101" pitchFamily="2" charset="-122"/>
              </a:rPr>
              <a:t>然后</a:t>
            </a:r>
            <a:r>
              <a:rPr lang="zh-CN" altLang="en-US" sz="700" b="1" spc="-10" dirty="0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接受目标响应报文</a:t>
            </a:r>
            <a:r>
              <a:rPr lang="zh-CN" altLang="en-US" sz="700" spc="-10" dirty="0">
                <a:latin typeface="华文中宋" panose="02010600040101010101" pitchFamily="2" charset="-122"/>
                <a:ea typeface="华文中宋" panose="02010600040101010101" pitchFamily="2" charset="-122"/>
              </a:rPr>
              <a:t>并扫描知识库，</a:t>
            </a:r>
            <a:r>
              <a:rPr lang="zh-CN" altLang="en-US" sz="700" b="1" spc="-10" dirty="0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比对响应报文</a:t>
            </a:r>
            <a:r>
              <a:rPr lang="zh-CN" altLang="en-US" sz="700" spc="-10" dirty="0">
                <a:latin typeface="华文中宋" panose="02010600040101010101" pitchFamily="2" charset="-122"/>
                <a:ea typeface="华文中宋" panose="02010600040101010101" pitchFamily="2" charset="-122"/>
              </a:rPr>
              <a:t>；</a:t>
            </a:r>
            <a:endParaRPr lang="en-US" altLang="zh-CN" sz="700" spc="-10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r>
              <a:rPr lang="zh-CN" altLang="en-US" sz="700" spc="-10" dirty="0">
                <a:latin typeface="华文中宋" panose="02010600040101010101" pitchFamily="2" charset="-122"/>
                <a:ea typeface="华文中宋" panose="02010600040101010101" pitchFamily="2" charset="-122"/>
              </a:rPr>
              <a:t>最后生成扫描结果报文</a:t>
            </a:r>
            <a:endParaRPr lang="zh-CN" altLang="en-US" sz="900" spc="-10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endParaRPr lang="zh-CN" altLang="en-US" sz="900" b="0" spc="-10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grpSp>
        <p:nvGrpSpPr>
          <p:cNvPr id="38" name="组合 37"/>
          <p:cNvGrpSpPr/>
          <p:nvPr/>
        </p:nvGrpSpPr>
        <p:grpSpPr>
          <a:xfrm>
            <a:off x="0" y="3141040"/>
            <a:ext cx="5760453" cy="99060"/>
            <a:chOff x="0" y="3141040"/>
            <a:chExt cx="5760453" cy="99060"/>
          </a:xfrm>
        </p:grpSpPr>
        <p:sp>
          <p:nvSpPr>
            <p:cNvPr id="12" name="object 16"/>
            <p:cNvSpPr/>
            <p:nvPr/>
          </p:nvSpPr>
          <p:spPr>
            <a:xfrm>
              <a:off x="0" y="3141040"/>
              <a:ext cx="3456304" cy="99060"/>
            </a:xfrm>
            <a:custGeom>
              <a:avLst/>
              <a:gdLst/>
              <a:ahLst/>
              <a:cxnLst/>
              <a:rect l="l" t="t" r="r" b="b"/>
              <a:pathLst>
                <a:path w="3456304" h="99060">
                  <a:moveTo>
                    <a:pt x="3456038" y="0"/>
                  </a:moveTo>
                  <a:lnTo>
                    <a:pt x="2016036" y="0"/>
                  </a:lnTo>
                  <a:lnTo>
                    <a:pt x="0" y="0"/>
                  </a:lnTo>
                  <a:lnTo>
                    <a:pt x="0" y="98983"/>
                  </a:lnTo>
                  <a:lnTo>
                    <a:pt x="2016036" y="98983"/>
                  </a:lnTo>
                  <a:lnTo>
                    <a:pt x="3456038" y="98983"/>
                  </a:lnTo>
                  <a:lnTo>
                    <a:pt x="345603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7"/>
            <p:cNvSpPr/>
            <p:nvPr/>
          </p:nvSpPr>
          <p:spPr>
            <a:xfrm>
              <a:off x="3456038" y="3141040"/>
              <a:ext cx="2304415" cy="99060"/>
            </a:xfrm>
            <a:custGeom>
              <a:avLst/>
              <a:gdLst/>
              <a:ahLst/>
              <a:cxnLst/>
              <a:rect l="l" t="t" r="r" b="b"/>
              <a:pathLst>
                <a:path w="2304415" h="99060">
                  <a:moveTo>
                    <a:pt x="2303957" y="0"/>
                  </a:moveTo>
                  <a:lnTo>
                    <a:pt x="1958378" y="0"/>
                  </a:lnTo>
                  <a:lnTo>
                    <a:pt x="0" y="0"/>
                  </a:lnTo>
                  <a:lnTo>
                    <a:pt x="0" y="98983"/>
                  </a:lnTo>
                  <a:lnTo>
                    <a:pt x="1958378" y="98983"/>
                  </a:lnTo>
                  <a:lnTo>
                    <a:pt x="2303957" y="98983"/>
                  </a:lnTo>
                  <a:lnTo>
                    <a:pt x="2303957" y="0"/>
                  </a:lnTo>
                  <a:close/>
                </a:path>
              </a:pathLst>
            </a:custGeom>
            <a:solidFill>
              <a:srgbClr val="003E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" name="object 16"/>
          <p:cNvSpPr txBox="1">
            <a:spLocks noGrp="1"/>
          </p:cNvSpPr>
          <p:nvPr>
            <p:ph type="ftr" sz="quarter" idx="5"/>
          </p:nvPr>
        </p:nvSpPr>
        <p:spPr>
          <a:xfrm>
            <a:off x="2481897" y="3134998"/>
            <a:ext cx="553403" cy="8784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5"/>
              </a:spcBef>
            </a:pPr>
            <a:r>
              <a:rPr dirty="0"/>
              <a:t>2024</a:t>
            </a:r>
            <a:r>
              <a:rPr spc="-15" dirty="0"/>
              <a:t> </a:t>
            </a:r>
            <a:r>
              <a:rPr spc="-75" dirty="0">
                <a:latin typeface="华文中宋" panose="02010600040101010101" pitchFamily="2" charset="-122"/>
                <a:ea typeface="华文中宋" panose="02010600040101010101" pitchFamily="2" charset="-122"/>
                <a:cs typeface="宋体" panose="02010600030101010101" pitchFamily="2" charset="-122"/>
              </a:rPr>
              <a:t>年</a:t>
            </a:r>
            <a:r>
              <a:rPr spc="-7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spc="-75" dirty="0">
                <a:latin typeface="宋体" panose="02010600030101010101" pitchFamily="2" charset="-122"/>
                <a:cs typeface="宋体" panose="02010600030101010101" pitchFamily="2" charset="-122"/>
              </a:rPr>
              <a:t>6</a:t>
            </a:r>
            <a:r>
              <a:rPr spc="-10" dirty="0"/>
              <a:t> </a:t>
            </a:r>
            <a:r>
              <a:rPr spc="-75" dirty="0">
                <a:latin typeface="华文中宋" panose="02010600040101010101" pitchFamily="2" charset="-122"/>
                <a:ea typeface="华文中宋" panose="02010600040101010101" pitchFamily="2" charset="-122"/>
              </a:rPr>
              <a:t>月</a:t>
            </a:r>
            <a:r>
              <a:rPr spc="-70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altLang="zh-CN" dirty="0"/>
              <a:t>3</a:t>
            </a:r>
            <a:r>
              <a:rPr spc="-10" dirty="0"/>
              <a:t> </a:t>
            </a:r>
            <a:r>
              <a:rPr spc="-75" dirty="0">
                <a:latin typeface="华文中宋" panose="02010600040101010101" pitchFamily="2" charset="-122"/>
                <a:ea typeface="华文中宋" panose="02010600040101010101" pitchFamily="2" charset="-122"/>
              </a:rPr>
              <a:t>日</a:t>
            </a:r>
          </a:p>
        </p:txBody>
      </p:sp>
      <p:sp>
        <p:nvSpPr>
          <p:cNvPr id="35" name="object 18"/>
          <p:cNvSpPr txBox="1"/>
          <p:nvPr/>
        </p:nvSpPr>
        <p:spPr>
          <a:xfrm>
            <a:off x="4470246" y="3134201"/>
            <a:ext cx="509905" cy="8784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>
            <a:defPPr>
              <a:defRPr kern="0"/>
            </a:defPPr>
            <a:lvl1pPr>
              <a:defRPr sz="500" b="0" i="0">
                <a:solidFill>
                  <a:schemeClr val="bg1"/>
                </a:solidFill>
                <a:latin typeface="宋体" panose="02010600030101010101" pitchFamily="2" charset="-122"/>
                <a:cs typeface="宋体" panose="02010600030101010101" pitchFamily="2" charset="-122"/>
              </a:defRPr>
            </a:lvl1pPr>
          </a:lstStyle>
          <a:p>
            <a:pPr marL="12700">
              <a:spcBef>
                <a:spcPts val="85"/>
              </a:spcBef>
            </a:pPr>
            <a:r>
              <a:rPr lang="en-US" altLang="zh-CN" spc="5" dirty="0">
                <a:latin typeface="华文中宋" panose="02010600040101010101" pitchFamily="2" charset="-122"/>
                <a:ea typeface="华文中宋" panose="02010600040101010101" pitchFamily="2" charset="-122"/>
              </a:rPr>
              <a:t>Web </a:t>
            </a:r>
            <a:r>
              <a:rPr lang="zh-CN" altLang="en-US" spc="5" dirty="0">
                <a:latin typeface="华文中宋" panose="02010600040101010101" pitchFamily="2" charset="-122"/>
                <a:ea typeface="华文中宋" panose="02010600040101010101" pitchFamily="2" charset="-122"/>
              </a:rPr>
              <a:t>扫描工具</a:t>
            </a:r>
          </a:p>
        </p:txBody>
      </p:sp>
      <p:sp>
        <p:nvSpPr>
          <p:cNvPr id="49" name="object 2"/>
          <p:cNvSpPr txBox="1"/>
          <p:nvPr/>
        </p:nvSpPr>
        <p:spPr>
          <a:xfrm>
            <a:off x="1315850" y="64159"/>
            <a:ext cx="1616480" cy="1041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kumimoji="0" lang="zh-CN" altLang="en-US" sz="600" b="1" i="0" u="none" strike="noStrike" kern="0" cap="none" spc="0" normalizeH="0" baseline="0" noProof="1">
                <a:solidFill>
                  <a:schemeClr val="bg1">
                    <a:lumMod val="6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宋体" panose="02010600030101010101" pitchFamily="2" charset="-122"/>
                <a:sym typeface="+mn-ea"/>
              </a:rPr>
              <a:t>目录</a:t>
            </a:r>
            <a:r>
              <a:rPr lang="en-US" altLang="zh-CN" sz="600" b="1" dirty="0">
                <a:solidFill>
                  <a:schemeClr val="bg1">
                    <a:lumMod val="6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宋体" panose="02010600030101010101" pitchFamily="2" charset="-122"/>
                <a:sym typeface="+mn-ea"/>
              </a:rPr>
              <a:t>   </a:t>
            </a:r>
            <a:r>
              <a:rPr lang="zh-CN" altLang="en-US" sz="600" b="1" dirty="0">
                <a:solidFill>
                  <a:schemeClr val="bg2"/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扫描工具   </a:t>
            </a:r>
            <a:r>
              <a:rPr lang="zh-CN" altLang="en-US" sz="600" b="1" kern="0" dirty="0">
                <a:solidFill>
                  <a:schemeClr val="bg1">
                    <a:lumMod val="6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加密算法</a:t>
            </a:r>
          </a:p>
        </p:txBody>
      </p:sp>
      <p:sp>
        <p:nvSpPr>
          <p:cNvPr id="66" name="文本框 65"/>
          <p:cNvSpPr txBox="1"/>
          <p:nvPr/>
        </p:nvSpPr>
        <p:spPr>
          <a:xfrm>
            <a:off x="543574" y="711616"/>
            <a:ext cx="22115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b="1" spc="-10">
                <a:latin typeface="华文中宋" panose="02010600040101010101" pitchFamily="2" charset="-122"/>
                <a:ea typeface="华文中宋" panose="02010600040101010101" pitchFamily="2" charset="-122"/>
              </a:defRPr>
            </a:lvl1pPr>
          </a:lstStyle>
          <a:p>
            <a:r>
              <a:rPr lang="zh-CN" altLang="en-US" dirty="0">
                <a:sym typeface="+mn-ea"/>
              </a:rPr>
              <a:t>扫描工具基本分类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5FD6DD63-DF4F-0F0B-C14F-4457331B0487}"/>
              </a:ext>
            </a:extLst>
          </p:cNvPr>
          <p:cNvSpPr txBox="1"/>
          <p:nvPr/>
        </p:nvSpPr>
        <p:spPr>
          <a:xfrm>
            <a:off x="3870555" y="711616"/>
            <a:ext cx="12417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800" b="1" spc="-10" dirty="0">
                <a:latin typeface="华文中宋" panose="02010600040101010101" pitchFamily="2" charset="-122"/>
                <a:ea typeface="华文中宋" panose="02010600040101010101" pitchFamily="2" charset="-122"/>
              </a:rPr>
              <a:t>基本思想</a:t>
            </a:r>
          </a:p>
        </p:txBody>
      </p:sp>
      <p:grpSp>
        <p:nvGrpSpPr>
          <p:cNvPr id="98" name="组合 97">
            <a:extLst>
              <a:ext uri="{FF2B5EF4-FFF2-40B4-BE49-F238E27FC236}">
                <a16:creationId xmlns:a16="http://schemas.microsoft.com/office/drawing/2014/main" id="{5FD9DA1A-B2BB-E48D-5206-BC03439B641E}"/>
              </a:ext>
            </a:extLst>
          </p:cNvPr>
          <p:cNvGrpSpPr/>
          <p:nvPr/>
        </p:nvGrpSpPr>
        <p:grpSpPr>
          <a:xfrm>
            <a:off x="3502850" y="1118469"/>
            <a:ext cx="463081" cy="463081"/>
            <a:chOff x="3404749" y="1118469"/>
            <a:chExt cx="463081" cy="463081"/>
          </a:xfrm>
        </p:grpSpPr>
        <p:sp>
          <p:nvSpPr>
            <p:cNvPr id="79" name="矩形: 圆角 78">
              <a:extLst>
                <a:ext uri="{FF2B5EF4-FFF2-40B4-BE49-F238E27FC236}">
                  <a16:creationId xmlns:a16="http://schemas.microsoft.com/office/drawing/2014/main" id="{F2E5C5E9-6E43-0A68-A8BC-9E698FDD5843}"/>
                </a:ext>
              </a:extLst>
            </p:cNvPr>
            <p:cNvSpPr/>
            <p:nvPr/>
          </p:nvSpPr>
          <p:spPr>
            <a:xfrm>
              <a:off x="3404749" y="1118469"/>
              <a:ext cx="463081" cy="463081"/>
            </a:xfrm>
            <a:prstGeom prst="roundRect">
              <a:avLst/>
            </a:prstGeom>
            <a:solidFill>
              <a:srgbClr val="EAEAEA"/>
            </a:solidFill>
            <a:ln w="19050">
              <a:solidFill>
                <a:srgbClr val="6E6E9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8" name="图形 67">
              <a:extLst>
                <a:ext uri="{FF2B5EF4-FFF2-40B4-BE49-F238E27FC236}">
                  <a16:creationId xmlns:a16="http://schemas.microsoft.com/office/drawing/2014/main" id="{32F02BD5-DFD5-1833-E6D1-3BF3D0B08B1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454381" y="1154943"/>
              <a:ext cx="363818" cy="336868"/>
            </a:xfrm>
            <a:prstGeom prst="rect">
              <a:avLst/>
            </a:prstGeom>
          </p:spPr>
        </p:pic>
      </p:grpSp>
      <p:grpSp>
        <p:nvGrpSpPr>
          <p:cNvPr id="97" name="组合 96">
            <a:extLst>
              <a:ext uri="{FF2B5EF4-FFF2-40B4-BE49-F238E27FC236}">
                <a16:creationId xmlns:a16="http://schemas.microsoft.com/office/drawing/2014/main" id="{E9CEE44E-9519-A914-0B7D-F0B1DC97D1A2}"/>
              </a:ext>
            </a:extLst>
          </p:cNvPr>
          <p:cNvGrpSpPr/>
          <p:nvPr/>
        </p:nvGrpSpPr>
        <p:grpSpPr>
          <a:xfrm>
            <a:off x="5016942" y="1118469"/>
            <a:ext cx="463081" cy="463081"/>
            <a:chOff x="4918841" y="1118469"/>
            <a:chExt cx="463081" cy="463081"/>
          </a:xfrm>
        </p:grpSpPr>
        <p:sp>
          <p:nvSpPr>
            <p:cNvPr id="80" name="矩形: 圆角 79">
              <a:extLst>
                <a:ext uri="{FF2B5EF4-FFF2-40B4-BE49-F238E27FC236}">
                  <a16:creationId xmlns:a16="http://schemas.microsoft.com/office/drawing/2014/main" id="{AF7EC7FD-8FCC-66EC-AFA4-5A354B2CDBB3}"/>
                </a:ext>
              </a:extLst>
            </p:cNvPr>
            <p:cNvSpPr/>
            <p:nvPr/>
          </p:nvSpPr>
          <p:spPr>
            <a:xfrm>
              <a:off x="4918841" y="1118469"/>
              <a:ext cx="463081" cy="463081"/>
            </a:xfrm>
            <a:prstGeom prst="roundRect">
              <a:avLst/>
            </a:prstGeom>
            <a:solidFill>
              <a:srgbClr val="EAEAEA"/>
            </a:solidFill>
            <a:ln w="19050">
              <a:solidFill>
                <a:srgbClr val="6E6E9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70" name="图形 69">
              <a:extLst>
                <a:ext uri="{FF2B5EF4-FFF2-40B4-BE49-F238E27FC236}">
                  <a16:creationId xmlns:a16="http://schemas.microsoft.com/office/drawing/2014/main" id="{39DB2D16-14DD-B244-7367-26FAD7D9C6E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4981948" y="1181576"/>
              <a:ext cx="336868" cy="336868"/>
            </a:xfrm>
            <a:prstGeom prst="rect">
              <a:avLst/>
            </a:prstGeom>
          </p:spPr>
        </p:pic>
      </p:grpSp>
      <p:grpSp>
        <p:nvGrpSpPr>
          <p:cNvPr id="100" name="组合 99">
            <a:extLst>
              <a:ext uri="{FF2B5EF4-FFF2-40B4-BE49-F238E27FC236}">
                <a16:creationId xmlns:a16="http://schemas.microsoft.com/office/drawing/2014/main" id="{C3CC6513-F1B2-D335-C5EB-D3C383A930B9}"/>
              </a:ext>
            </a:extLst>
          </p:cNvPr>
          <p:cNvGrpSpPr/>
          <p:nvPr/>
        </p:nvGrpSpPr>
        <p:grpSpPr>
          <a:xfrm>
            <a:off x="5016942" y="1919025"/>
            <a:ext cx="463081" cy="463081"/>
            <a:chOff x="4918841" y="1919025"/>
            <a:chExt cx="463081" cy="463081"/>
          </a:xfrm>
        </p:grpSpPr>
        <p:sp>
          <p:nvSpPr>
            <p:cNvPr id="81" name="矩形: 圆角 80">
              <a:extLst>
                <a:ext uri="{FF2B5EF4-FFF2-40B4-BE49-F238E27FC236}">
                  <a16:creationId xmlns:a16="http://schemas.microsoft.com/office/drawing/2014/main" id="{3763FDF3-F167-AD37-7CA0-6D29CFF38550}"/>
                </a:ext>
              </a:extLst>
            </p:cNvPr>
            <p:cNvSpPr/>
            <p:nvPr/>
          </p:nvSpPr>
          <p:spPr>
            <a:xfrm>
              <a:off x="4918841" y="1919025"/>
              <a:ext cx="463081" cy="463081"/>
            </a:xfrm>
            <a:prstGeom prst="roundRect">
              <a:avLst/>
            </a:prstGeom>
            <a:solidFill>
              <a:srgbClr val="EAEAEA"/>
            </a:solidFill>
            <a:ln w="19050">
              <a:solidFill>
                <a:srgbClr val="6E6E9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72" name="图形 71">
              <a:extLst>
                <a:ext uri="{FF2B5EF4-FFF2-40B4-BE49-F238E27FC236}">
                  <a16:creationId xmlns:a16="http://schemas.microsoft.com/office/drawing/2014/main" id="{BF8A702F-1F4C-0835-2A5A-DE5D00FC422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4980263" y="1982132"/>
              <a:ext cx="340236" cy="336868"/>
            </a:xfrm>
            <a:prstGeom prst="rect">
              <a:avLst/>
            </a:prstGeom>
          </p:spPr>
        </p:pic>
      </p:grpSp>
      <p:grpSp>
        <p:nvGrpSpPr>
          <p:cNvPr id="99" name="组合 98">
            <a:extLst>
              <a:ext uri="{FF2B5EF4-FFF2-40B4-BE49-F238E27FC236}">
                <a16:creationId xmlns:a16="http://schemas.microsoft.com/office/drawing/2014/main" id="{1FCA69B1-8B63-7E83-2E01-21A91E67B8A8}"/>
              </a:ext>
            </a:extLst>
          </p:cNvPr>
          <p:cNvGrpSpPr/>
          <p:nvPr/>
        </p:nvGrpSpPr>
        <p:grpSpPr>
          <a:xfrm>
            <a:off x="3502850" y="1919025"/>
            <a:ext cx="463081" cy="463081"/>
            <a:chOff x="3404749" y="1919025"/>
            <a:chExt cx="463081" cy="463081"/>
          </a:xfrm>
        </p:grpSpPr>
        <p:sp>
          <p:nvSpPr>
            <p:cNvPr id="82" name="矩形: 圆角 81">
              <a:extLst>
                <a:ext uri="{FF2B5EF4-FFF2-40B4-BE49-F238E27FC236}">
                  <a16:creationId xmlns:a16="http://schemas.microsoft.com/office/drawing/2014/main" id="{175ED766-63C6-EA10-A0CB-D9237FB18C02}"/>
                </a:ext>
              </a:extLst>
            </p:cNvPr>
            <p:cNvSpPr/>
            <p:nvPr/>
          </p:nvSpPr>
          <p:spPr>
            <a:xfrm>
              <a:off x="3404749" y="1919025"/>
              <a:ext cx="463081" cy="463081"/>
            </a:xfrm>
            <a:prstGeom prst="roundRect">
              <a:avLst/>
            </a:prstGeom>
            <a:solidFill>
              <a:srgbClr val="EAEAEA"/>
            </a:solidFill>
            <a:ln w="19050">
              <a:solidFill>
                <a:srgbClr val="6E6E9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74" name="图形 73">
              <a:extLst>
                <a:ext uri="{FF2B5EF4-FFF2-40B4-BE49-F238E27FC236}">
                  <a16:creationId xmlns:a16="http://schemas.microsoft.com/office/drawing/2014/main" id="{F5E8541E-ECFA-F121-C33F-03AB6154F1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3467856" y="1982132"/>
              <a:ext cx="336868" cy="336868"/>
            </a:xfrm>
            <a:prstGeom prst="rect">
              <a:avLst/>
            </a:prstGeom>
          </p:spPr>
        </p:pic>
      </p:grpSp>
      <p:sp>
        <p:nvSpPr>
          <p:cNvPr id="88" name="箭头: 右 87">
            <a:extLst>
              <a:ext uri="{FF2B5EF4-FFF2-40B4-BE49-F238E27FC236}">
                <a16:creationId xmlns:a16="http://schemas.microsoft.com/office/drawing/2014/main" id="{91D034EE-09FE-2A21-E1F1-B7670018E20F}"/>
              </a:ext>
            </a:extLst>
          </p:cNvPr>
          <p:cNvSpPr/>
          <p:nvPr/>
        </p:nvSpPr>
        <p:spPr>
          <a:xfrm>
            <a:off x="4036279" y="1235288"/>
            <a:ext cx="929352" cy="143356"/>
          </a:xfrm>
          <a:prstGeom prst="rightArrow">
            <a:avLst>
              <a:gd name="adj1" fmla="val 41141"/>
              <a:gd name="adj2" fmla="val 56644"/>
            </a:avLst>
          </a:prstGeom>
          <a:solidFill>
            <a:srgbClr val="EAEAEA"/>
          </a:solidFill>
          <a:ln>
            <a:solidFill>
              <a:srgbClr val="6E6E9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1" name="箭头: 左右 90">
            <a:extLst>
              <a:ext uri="{FF2B5EF4-FFF2-40B4-BE49-F238E27FC236}">
                <a16:creationId xmlns:a16="http://schemas.microsoft.com/office/drawing/2014/main" id="{F2AD0993-6F55-8910-C237-73AA965B9DCB}"/>
              </a:ext>
            </a:extLst>
          </p:cNvPr>
          <p:cNvSpPr/>
          <p:nvPr/>
        </p:nvSpPr>
        <p:spPr>
          <a:xfrm rot="5400000" flipH="1">
            <a:off x="3590620" y="1663343"/>
            <a:ext cx="291417" cy="171182"/>
          </a:xfrm>
          <a:prstGeom prst="leftRightArrow">
            <a:avLst>
              <a:gd name="adj1" fmla="val 38871"/>
              <a:gd name="adj2" fmla="val 42580"/>
            </a:avLst>
          </a:prstGeom>
          <a:solidFill>
            <a:srgbClr val="EAEAEA"/>
          </a:solidFill>
          <a:ln>
            <a:solidFill>
              <a:srgbClr val="6E6E9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2" name="箭头: 右 91">
            <a:extLst>
              <a:ext uri="{FF2B5EF4-FFF2-40B4-BE49-F238E27FC236}">
                <a16:creationId xmlns:a16="http://schemas.microsoft.com/office/drawing/2014/main" id="{12CBF9B8-31C6-47A1-CC71-5E11F041FB6C}"/>
              </a:ext>
            </a:extLst>
          </p:cNvPr>
          <p:cNvSpPr/>
          <p:nvPr/>
        </p:nvSpPr>
        <p:spPr>
          <a:xfrm flipH="1">
            <a:off x="4009463" y="1359053"/>
            <a:ext cx="929352" cy="143356"/>
          </a:xfrm>
          <a:prstGeom prst="rightArrow">
            <a:avLst>
              <a:gd name="adj1" fmla="val 41141"/>
              <a:gd name="adj2" fmla="val 56644"/>
            </a:avLst>
          </a:prstGeom>
          <a:solidFill>
            <a:srgbClr val="EAEAEA"/>
          </a:solidFill>
          <a:ln>
            <a:solidFill>
              <a:srgbClr val="6E6E9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1" name="文本框 100">
            <a:extLst>
              <a:ext uri="{FF2B5EF4-FFF2-40B4-BE49-F238E27FC236}">
                <a16:creationId xmlns:a16="http://schemas.microsoft.com/office/drawing/2014/main" id="{AEA062B8-DC8C-13D8-643B-553FFB8CA22A}"/>
              </a:ext>
            </a:extLst>
          </p:cNvPr>
          <p:cNvSpPr txBox="1"/>
          <p:nvPr/>
        </p:nvSpPr>
        <p:spPr>
          <a:xfrm>
            <a:off x="3880371" y="1106310"/>
            <a:ext cx="1241762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700" b="1" spc="-10" dirty="0">
                <a:latin typeface="华文中宋" panose="02010600040101010101" pitchFamily="2" charset="-122"/>
                <a:ea typeface="华文中宋" panose="02010600040101010101" pitchFamily="2" charset="-122"/>
              </a:rPr>
              <a:t>探测报文</a:t>
            </a:r>
          </a:p>
        </p:txBody>
      </p:sp>
      <p:sp>
        <p:nvSpPr>
          <p:cNvPr id="102" name="文本框 101">
            <a:extLst>
              <a:ext uri="{FF2B5EF4-FFF2-40B4-BE49-F238E27FC236}">
                <a16:creationId xmlns:a16="http://schemas.microsoft.com/office/drawing/2014/main" id="{7B6B39ED-E380-281F-1A98-B5D3D448C309}"/>
              </a:ext>
            </a:extLst>
          </p:cNvPr>
          <p:cNvSpPr txBox="1"/>
          <p:nvPr/>
        </p:nvSpPr>
        <p:spPr>
          <a:xfrm>
            <a:off x="3880371" y="1435945"/>
            <a:ext cx="1241762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700" b="1" spc="-10" dirty="0">
                <a:latin typeface="华文中宋" panose="02010600040101010101" pitchFamily="2" charset="-122"/>
                <a:ea typeface="华文中宋" panose="02010600040101010101" pitchFamily="2" charset="-122"/>
              </a:rPr>
              <a:t>响应报文</a:t>
            </a:r>
          </a:p>
        </p:txBody>
      </p:sp>
      <p:sp>
        <p:nvSpPr>
          <p:cNvPr id="103" name="箭头: 右 102">
            <a:extLst>
              <a:ext uri="{FF2B5EF4-FFF2-40B4-BE49-F238E27FC236}">
                <a16:creationId xmlns:a16="http://schemas.microsoft.com/office/drawing/2014/main" id="{C2FF93FD-4701-3C15-2B59-3984FA71A6F3}"/>
              </a:ext>
            </a:extLst>
          </p:cNvPr>
          <p:cNvSpPr/>
          <p:nvPr/>
        </p:nvSpPr>
        <p:spPr>
          <a:xfrm>
            <a:off x="4036279" y="2076420"/>
            <a:ext cx="929352" cy="143356"/>
          </a:xfrm>
          <a:prstGeom prst="rightArrow">
            <a:avLst>
              <a:gd name="adj1" fmla="val 41141"/>
              <a:gd name="adj2" fmla="val 56644"/>
            </a:avLst>
          </a:prstGeom>
          <a:solidFill>
            <a:srgbClr val="EAEAEA"/>
          </a:solidFill>
          <a:ln>
            <a:solidFill>
              <a:srgbClr val="6E6E9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4" name="文本框 103">
            <a:extLst>
              <a:ext uri="{FF2B5EF4-FFF2-40B4-BE49-F238E27FC236}">
                <a16:creationId xmlns:a16="http://schemas.microsoft.com/office/drawing/2014/main" id="{695D9AD7-DF1B-8053-2AE9-2A6127A65E54}"/>
              </a:ext>
            </a:extLst>
          </p:cNvPr>
          <p:cNvSpPr txBox="1"/>
          <p:nvPr/>
        </p:nvSpPr>
        <p:spPr>
          <a:xfrm>
            <a:off x="3880371" y="1965300"/>
            <a:ext cx="1241762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700" b="1" spc="-10" dirty="0">
                <a:latin typeface="华文中宋" panose="02010600040101010101" pitchFamily="2" charset="-122"/>
                <a:ea typeface="华文中宋" panose="02010600040101010101" pitchFamily="2" charset="-122"/>
              </a:rPr>
              <a:t>扫描结果</a:t>
            </a:r>
          </a:p>
        </p:txBody>
      </p:sp>
      <p:sp>
        <p:nvSpPr>
          <p:cNvPr id="105" name="文本框 104">
            <a:extLst>
              <a:ext uri="{FF2B5EF4-FFF2-40B4-BE49-F238E27FC236}">
                <a16:creationId xmlns:a16="http://schemas.microsoft.com/office/drawing/2014/main" id="{02336B1F-9817-37A7-311D-0F294C3988C9}"/>
              </a:ext>
            </a:extLst>
          </p:cNvPr>
          <p:cNvSpPr txBox="1"/>
          <p:nvPr/>
        </p:nvSpPr>
        <p:spPr>
          <a:xfrm>
            <a:off x="3438298" y="1420312"/>
            <a:ext cx="615553" cy="605700"/>
          </a:xfrm>
          <a:prstGeom prst="rect">
            <a:avLst/>
          </a:prstGeom>
          <a:noFill/>
        </p:spPr>
        <p:txBody>
          <a:bodyPr vert="eaVert" wrap="square">
            <a:spAutoFit/>
          </a:bodyPr>
          <a:lstStyle/>
          <a:p>
            <a:pPr algn="ctr"/>
            <a:r>
              <a:rPr lang="zh-CN" altLang="en-US" sz="700" b="1" spc="-10" dirty="0">
                <a:latin typeface="华文中宋" panose="02010600040101010101" pitchFamily="2" charset="-122"/>
                <a:ea typeface="华文中宋" panose="02010600040101010101" pitchFamily="2" charset="-122"/>
              </a:rPr>
              <a:t>查询</a:t>
            </a:r>
            <a:endParaRPr lang="en-US" altLang="zh-CN" sz="700" b="1" spc="-10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 algn="ctr"/>
            <a:endParaRPr lang="en-US" altLang="zh-CN" sz="700" b="1" spc="-10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 algn="ctr"/>
            <a:endParaRPr lang="en-US" altLang="zh-CN" sz="700" b="1" spc="-10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 algn="ctr"/>
            <a:r>
              <a:rPr lang="zh-CN" altLang="en-US" sz="700" b="1" spc="-10" dirty="0">
                <a:latin typeface="华文中宋" panose="02010600040101010101" pitchFamily="2" charset="-122"/>
                <a:ea typeface="华文中宋" panose="02010600040101010101" pitchFamily="2" charset="-122"/>
              </a:rPr>
              <a:t>比对</a:t>
            </a:r>
          </a:p>
        </p:txBody>
      </p:sp>
      <p:pic>
        <p:nvPicPr>
          <p:cNvPr id="109" name="图形 108">
            <a:extLst>
              <a:ext uri="{FF2B5EF4-FFF2-40B4-BE49-F238E27FC236}">
                <a16:creationId xmlns:a16="http://schemas.microsoft.com/office/drawing/2014/main" id="{980F8119-4390-398D-3F3B-BFE610C3623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2916" y="887468"/>
            <a:ext cx="3294977" cy="2068173"/>
          </a:xfrm>
          <a:prstGeom prst="rect">
            <a:avLst/>
          </a:prstGeom>
        </p:spPr>
      </p:pic>
      <p:grpSp>
        <p:nvGrpSpPr>
          <p:cNvPr id="110" name="组合 109">
            <a:extLst>
              <a:ext uri="{FF2B5EF4-FFF2-40B4-BE49-F238E27FC236}">
                <a16:creationId xmlns:a16="http://schemas.microsoft.com/office/drawing/2014/main" id="{7EDDF1EE-45D5-B45A-AD42-5668045A46E6}"/>
              </a:ext>
            </a:extLst>
          </p:cNvPr>
          <p:cNvGrpSpPr/>
          <p:nvPr/>
        </p:nvGrpSpPr>
        <p:grpSpPr>
          <a:xfrm>
            <a:off x="825500" y="-646809"/>
            <a:ext cx="2648218" cy="516634"/>
            <a:chOff x="825500" y="-646809"/>
            <a:chExt cx="2648218" cy="516634"/>
          </a:xfrm>
        </p:grpSpPr>
        <p:sp>
          <p:nvSpPr>
            <p:cNvPr id="111" name="椭圆 110">
              <a:extLst>
                <a:ext uri="{FF2B5EF4-FFF2-40B4-BE49-F238E27FC236}">
                  <a16:creationId xmlns:a16="http://schemas.microsoft.com/office/drawing/2014/main" id="{6938CF34-E532-37EB-1FAA-90E6D936F490}"/>
                </a:ext>
              </a:extLst>
            </p:cNvPr>
            <p:cNvSpPr/>
            <p:nvPr/>
          </p:nvSpPr>
          <p:spPr>
            <a:xfrm>
              <a:off x="825500" y="-434975"/>
              <a:ext cx="304800" cy="304800"/>
            </a:xfrm>
            <a:prstGeom prst="ellipse">
              <a:avLst/>
            </a:prstGeom>
            <a:solidFill>
              <a:srgbClr val="003E87"/>
            </a:solidFill>
          </p:spPr>
          <p:txBody>
            <a:bodyPr wrap="square" lIns="0" tIns="0" rIns="0" bIns="0" rtlCol="0"/>
            <a:lstStyle/>
            <a:p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12" name="椭圆 111">
              <a:extLst>
                <a:ext uri="{FF2B5EF4-FFF2-40B4-BE49-F238E27FC236}">
                  <a16:creationId xmlns:a16="http://schemas.microsoft.com/office/drawing/2014/main" id="{F6519146-C358-31A7-2E69-0EDEDAE7CAEE}"/>
                </a:ext>
              </a:extLst>
            </p:cNvPr>
            <p:cNvSpPr/>
            <p:nvPr/>
          </p:nvSpPr>
          <p:spPr>
            <a:xfrm>
              <a:off x="1294184" y="-434975"/>
              <a:ext cx="304800" cy="304800"/>
            </a:xfrm>
            <a:prstGeom prst="ellipse">
              <a:avLst/>
            </a:prstGeom>
            <a:solidFill>
              <a:srgbClr val="E2F0D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3" name="椭圆 112">
              <a:extLst>
                <a:ext uri="{FF2B5EF4-FFF2-40B4-BE49-F238E27FC236}">
                  <a16:creationId xmlns:a16="http://schemas.microsoft.com/office/drawing/2014/main" id="{4C6F77C5-6FF7-268B-62A0-20AC88BB2068}"/>
                </a:ext>
              </a:extLst>
            </p:cNvPr>
            <p:cNvSpPr/>
            <p:nvPr/>
          </p:nvSpPr>
          <p:spPr>
            <a:xfrm>
              <a:off x="1762868" y="-434975"/>
              <a:ext cx="304800" cy="304800"/>
            </a:xfrm>
            <a:prstGeom prst="ellipse">
              <a:avLst/>
            </a:prstGeom>
            <a:solidFill>
              <a:srgbClr val="FFEBB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4" name="椭圆 113">
              <a:extLst>
                <a:ext uri="{FF2B5EF4-FFF2-40B4-BE49-F238E27FC236}">
                  <a16:creationId xmlns:a16="http://schemas.microsoft.com/office/drawing/2014/main" id="{AA63E736-E83B-BF69-CEB9-5DA5844C5ED1}"/>
                </a:ext>
              </a:extLst>
            </p:cNvPr>
            <p:cNvSpPr/>
            <p:nvPr/>
          </p:nvSpPr>
          <p:spPr>
            <a:xfrm>
              <a:off x="2231552" y="-434975"/>
              <a:ext cx="304800" cy="304800"/>
            </a:xfrm>
            <a:prstGeom prst="ellipse">
              <a:avLst/>
            </a:prstGeom>
            <a:solidFill>
              <a:srgbClr val="FEE8D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5" name="椭圆 114">
              <a:extLst>
                <a:ext uri="{FF2B5EF4-FFF2-40B4-BE49-F238E27FC236}">
                  <a16:creationId xmlns:a16="http://schemas.microsoft.com/office/drawing/2014/main" id="{B4905116-E62D-953C-5750-426E96DDF034}"/>
                </a:ext>
              </a:extLst>
            </p:cNvPr>
            <p:cNvSpPr/>
            <p:nvPr/>
          </p:nvSpPr>
          <p:spPr>
            <a:xfrm>
              <a:off x="2700236" y="-434975"/>
              <a:ext cx="304800" cy="3048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6" name="椭圆 115">
              <a:extLst>
                <a:ext uri="{FF2B5EF4-FFF2-40B4-BE49-F238E27FC236}">
                  <a16:creationId xmlns:a16="http://schemas.microsoft.com/office/drawing/2014/main" id="{FA9F4F10-14E6-23F0-B9D7-9B99B153A230}"/>
                </a:ext>
              </a:extLst>
            </p:cNvPr>
            <p:cNvSpPr/>
            <p:nvPr/>
          </p:nvSpPr>
          <p:spPr>
            <a:xfrm>
              <a:off x="3168918" y="-434975"/>
              <a:ext cx="304800" cy="3048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7" name="椭圆 116">
              <a:extLst>
                <a:ext uri="{FF2B5EF4-FFF2-40B4-BE49-F238E27FC236}">
                  <a16:creationId xmlns:a16="http://schemas.microsoft.com/office/drawing/2014/main" id="{ECF3F475-880F-7CEA-79B3-EA669C534352}"/>
                </a:ext>
              </a:extLst>
            </p:cNvPr>
            <p:cNvSpPr/>
            <p:nvPr/>
          </p:nvSpPr>
          <p:spPr>
            <a:xfrm>
              <a:off x="1762868" y="-646809"/>
              <a:ext cx="304800" cy="304800"/>
            </a:xfrm>
            <a:prstGeom prst="ellipse">
              <a:avLst/>
            </a:prstGeom>
            <a:solidFill>
              <a:srgbClr val="BF9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8" name="椭圆 117">
              <a:extLst>
                <a:ext uri="{FF2B5EF4-FFF2-40B4-BE49-F238E27FC236}">
                  <a16:creationId xmlns:a16="http://schemas.microsoft.com/office/drawing/2014/main" id="{F9E3DACD-F780-B193-C849-52C251730ECE}"/>
                </a:ext>
              </a:extLst>
            </p:cNvPr>
            <p:cNvSpPr/>
            <p:nvPr/>
          </p:nvSpPr>
          <p:spPr>
            <a:xfrm>
              <a:off x="2231552" y="-646809"/>
              <a:ext cx="304800" cy="304800"/>
            </a:xfrm>
            <a:prstGeom prst="ellipse">
              <a:avLst/>
            </a:prstGeom>
            <a:solidFill>
              <a:srgbClr val="BD642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9" name="椭圆 118">
              <a:extLst>
                <a:ext uri="{FF2B5EF4-FFF2-40B4-BE49-F238E27FC236}">
                  <a16:creationId xmlns:a16="http://schemas.microsoft.com/office/drawing/2014/main" id="{D81CFE47-FA3B-5ECD-250E-487542DA4067}"/>
                </a:ext>
              </a:extLst>
            </p:cNvPr>
            <p:cNvSpPr/>
            <p:nvPr/>
          </p:nvSpPr>
          <p:spPr>
            <a:xfrm>
              <a:off x="1294184" y="-646809"/>
              <a:ext cx="304800" cy="304800"/>
            </a:xfrm>
            <a:prstGeom prst="ellipse">
              <a:avLst/>
            </a:prstGeom>
            <a:solidFill>
              <a:srgbClr val="54823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20" name="object 21">
            <a:extLst>
              <a:ext uri="{FF2B5EF4-FFF2-40B4-BE49-F238E27FC236}">
                <a16:creationId xmlns:a16="http://schemas.microsoft.com/office/drawing/2014/main" id="{859A9073-4768-DB16-CA4C-09BE83037AB2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xfrm>
            <a:off x="5501170" y="3145754"/>
            <a:ext cx="210820" cy="83997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39370">
              <a:lnSpc>
                <a:spcPct val="100000"/>
              </a:lnSpc>
              <a:spcBef>
                <a:spcPts val="55"/>
              </a:spcBef>
            </a:pPr>
            <a:fld id="{81D60167-4931-47E6-BA6A-407CBD079E47}" type="slidenum">
              <a:rPr dirty="0"/>
              <a:t>3</a:t>
            </a:fld>
            <a:r>
              <a:rPr spc="-10" dirty="0"/>
              <a:t> </a:t>
            </a:r>
            <a:r>
              <a:rPr dirty="0"/>
              <a:t>/</a:t>
            </a:r>
            <a:r>
              <a:rPr spc="-5" dirty="0"/>
              <a:t> </a:t>
            </a:r>
            <a:r>
              <a:rPr lang="en-US" spc="-25" dirty="0"/>
              <a:t>30</a:t>
            </a:r>
            <a:endParaRPr spc="-25" dirty="0"/>
          </a:p>
        </p:txBody>
      </p:sp>
    </p:spTree>
    <p:extLst>
      <p:ext uri="{BB962C8B-B14F-4D97-AF65-F5344CB8AC3E}">
        <p14:creationId xmlns:p14="http://schemas.microsoft.com/office/powerpoint/2010/main" val="40291554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小标题">
            <a:extLst>
              <a:ext uri="{FF2B5EF4-FFF2-40B4-BE49-F238E27FC236}">
                <a16:creationId xmlns:a16="http://schemas.microsoft.com/office/drawing/2014/main" id="{92CF336A-CD11-A628-6453-9B3BAE3D7BEB}"/>
              </a:ext>
            </a:extLst>
          </p:cNvPr>
          <p:cNvGrpSpPr/>
          <p:nvPr/>
        </p:nvGrpSpPr>
        <p:grpSpPr>
          <a:xfrm>
            <a:off x="0" y="222731"/>
            <a:ext cx="5765800" cy="272040"/>
            <a:chOff x="0" y="222730"/>
            <a:chExt cx="5765800" cy="351157"/>
          </a:xfrm>
        </p:grpSpPr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230361"/>
              <a:ext cx="5765800" cy="343526"/>
            </a:xfrm>
            <a:prstGeom prst="rect">
              <a:avLst/>
            </a:prstGeom>
          </p:spPr>
        </p:pic>
        <p:sp>
          <p:nvSpPr>
            <p:cNvPr id="11" name="object 11"/>
            <p:cNvSpPr txBox="1"/>
            <p:nvPr/>
          </p:nvSpPr>
          <p:spPr>
            <a:xfrm>
              <a:off x="196810" y="222730"/>
              <a:ext cx="2686090" cy="287206"/>
            </a:xfrm>
            <a:prstGeom prst="rect">
              <a:avLst/>
            </a:prstGeom>
          </p:spPr>
          <p:txBody>
            <a:bodyPr vert="horz" wrap="square" lIns="0" tIns="17145" rIns="0" bIns="0" rtlCol="0">
              <a:spAutoFit/>
            </a:bodyPr>
            <a:lstStyle/>
            <a:p>
              <a:pPr marL="12700">
                <a:lnSpc>
                  <a:spcPts val="1615"/>
                </a:lnSpc>
                <a:spcBef>
                  <a:spcPts val="135"/>
                </a:spcBef>
              </a:pPr>
              <a:r>
                <a:rPr lang="zh-CN" altLang="en-US" sz="1400" spc="-15" dirty="0">
                  <a:solidFill>
                    <a:srgbClr val="FFFFFF"/>
                  </a:solidFill>
                  <a:latin typeface="华文中宋" panose="02010600040101010101" pitchFamily="2" charset="-122"/>
                  <a:ea typeface="华文中宋" panose="02010600040101010101" pitchFamily="2" charset="-122"/>
                  <a:cs typeface="宋体" panose="02010600030101010101" pitchFamily="2" charset="-122"/>
                </a:rPr>
                <a:t>加密算法</a:t>
              </a:r>
              <a:r>
                <a:rPr lang="en-US" altLang="zh-CN" sz="1400" spc="-15" dirty="0">
                  <a:solidFill>
                    <a:srgbClr val="FFFFFF"/>
                  </a:solidFill>
                  <a:latin typeface="华文中宋" panose="02010600040101010101" pitchFamily="2" charset="-122"/>
                  <a:ea typeface="华文中宋" panose="02010600040101010101" pitchFamily="2" charset="-122"/>
                  <a:cs typeface="宋体" panose="02010600030101010101" pitchFamily="2" charset="-122"/>
                </a:rPr>
                <a:t>——</a:t>
              </a:r>
              <a:r>
                <a:rPr lang="zh-CN" altLang="en-US" sz="1400" spc="-15" dirty="0">
                  <a:solidFill>
                    <a:srgbClr val="FFFFFF"/>
                  </a:solidFill>
                  <a:latin typeface="华文中宋" panose="02010600040101010101" pitchFamily="2" charset="-122"/>
                  <a:ea typeface="华文中宋" panose="02010600040101010101" pitchFamily="2" charset="-122"/>
                  <a:cs typeface="宋体" panose="02010600030101010101" pitchFamily="2" charset="-122"/>
                </a:rPr>
                <a:t>速度和安全性比较</a:t>
              </a:r>
              <a:endParaRPr lang="zh-CN" altLang="en-US" sz="800" dirty="0">
                <a:solidFill>
                  <a:srgbClr val="FFFFFF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Georgia" panose="02040502050405020303"/>
              </a:endParaRPr>
            </a:p>
          </p:txBody>
        </p:sp>
      </p:grpSp>
      <p:grpSp>
        <p:nvGrpSpPr>
          <p:cNvPr id="36" name="页眉">
            <a:extLst>
              <a:ext uri="{FF2B5EF4-FFF2-40B4-BE49-F238E27FC236}">
                <a16:creationId xmlns:a16="http://schemas.microsoft.com/office/drawing/2014/main" id="{28012C64-F0D6-E544-5069-F6F8BA9B7600}"/>
              </a:ext>
            </a:extLst>
          </p:cNvPr>
          <p:cNvGrpSpPr/>
          <p:nvPr/>
        </p:nvGrpSpPr>
        <p:grpSpPr>
          <a:xfrm>
            <a:off x="0" y="25"/>
            <a:ext cx="5762645" cy="230504"/>
            <a:chOff x="0" y="25"/>
            <a:chExt cx="5762645" cy="230504"/>
          </a:xfrm>
        </p:grpSpPr>
        <p:sp>
          <p:nvSpPr>
            <p:cNvPr id="4" name="object 4"/>
            <p:cNvSpPr/>
            <p:nvPr/>
          </p:nvSpPr>
          <p:spPr>
            <a:xfrm>
              <a:off x="4115226" y="25"/>
              <a:ext cx="490220" cy="230504"/>
            </a:xfrm>
            <a:custGeom>
              <a:avLst/>
              <a:gdLst/>
              <a:ahLst/>
              <a:cxnLst/>
              <a:rect l="l" t="t" r="r" b="b"/>
              <a:pathLst>
                <a:path w="490220" h="230504">
                  <a:moveTo>
                    <a:pt x="489635" y="0"/>
                  </a:moveTo>
                  <a:lnTo>
                    <a:pt x="0" y="0"/>
                  </a:lnTo>
                  <a:lnTo>
                    <a:pt x="0" y="230339"/>
                  </a:lnTo>
                  <a:lnTo>
                    <a:pt x="489635" y="230339"/>
                  </a:lnTo>
                  <a:lnTo>
                    <a:pt x="48963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604862" y="25"/>
              <a:ext cx="777875" cy="230504"/>
            </a:xfrm>
            <a:custGeom>
              <a:avLst/>
              <a:gdLst/>
              <a:ahLst/>
              <a:cxnLst/>
              <a:rect l="l" t="t" r="r" b="b"/>
              <a:pathLst>
                <a:path w="777875" h="230504">
                  <a:moveTo>
                    <a:pt x="777570" y="0"/>
                  </a:moveTo>
                  <a:lnTo>
                    <a:pt x="0" y="0"/>
                  </a:lnTo>
                  <a:lnTo>
                    <a:pt x="0" y="230339"/>
                  </a:lnTo>
                  <a:lnTo>
                    <a:pt x="777570" y="230339"/>
                  </a:lnTo>
                  <a:lnTo>
                    <a:pt x="77757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698994" y="11545"/>
              <a:ext cx="589326" cy="207300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5382432" y="25"/>
              <a:ext cx="380213" cy="230504"/>
            </a:xfrm>
            <a:custGeom>
              <a:avLst/>
              <a:gdLst/>
              <a:ahLst/>
              <a:cxnLst/>
              <a:rect l="l" t="t" r="r" b="b"/>
              <a:pathLst>
                <a:path w="374650" h="230504">
                  <a:moveTo>
                    <a:pt x="374408" y="0"/>
                  </a:moveTo>
                  <a:lnTo>
                    <a:pt x="0" y="0"/>
                  </a:lnTo>
                  <a:lnTo>
                    <a:pt x="0" y="230339"/>
                  </a:lnTo>
                  <a:lnTo>
                    <a:pt x="374408" y="230339"/>
                  </a:lnTo>
                  <a:lnTo>
                    <a:pt x="37440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460232" y="3863"/>
              <a:ext cx="218818" cy="218818"/>
            </a:xfrm>
            <a:prstGeom prst="rect">
              <a:avLst/>
            </a:prstGeom>
          </p:spPr>
        </p:pic>
        <p:sp>
          <p:nvSpPr>
            <p:cNvPr id="30" name="object 4">
              <a:extLst>
                <a:ext uri="{FF2B5EF4-FFF2-40B4-BE49-F238E27FC236}">
                  <a16:creationId xmlns:a16="http://schemas.microsoft.com/office/drawing/2014/main" id="{DEAF29C3-7E3A-9DFF-B751-0B0D80F2C3D2}"/>
                </a:ext>
              </a:extLst>
            </p:cNvPr>
            <p:cNvSpPr/>
            <p:nvPr/>
          </p:nvSpPr>
          <p:spPr>
            <a:xfrm>
              <a:off x="0" y="25"/>
              <a:ext cx="4224954" cy="230096"/>
            </a:xfrm>
            <a:custGeom>
              <a:avLst/>
              <a:gdLst/>
              <a:ahLst/>
              <a:cxnLst/>
              <a:rect l="l" t="t" r="r" b="b"/>
              <a:pathLst>
                <a:path w="490220" h="230504">
                  <a:moveTo>
                    <a:pt x="489635" y="0"/>
                  </a:moveTo>
                  <a:lnTo>
                    <a:pt x="0" y="0"/>
                  </a:lnTo>
                  <a:lnTo>
                    <a:pt x="0" y="230339"/>
                  </a:lnTo>
                  <a:lnTo>
                    <a:pt x="489635" y="230339"/>
                  </a:lnTo>
                  <a:lnTo>
                    <a:pt x="48963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8" name="组合 37">
            <a:extLst>
              <a:ext uri="{FF2B5EF4-FFF2-40B4-BE49-F238E27FC236}">
                <a16:creationId xmlns:a16="http://schemas.microsoft.com/office/drawing/2014/main" id="{A7EB8AC5-0376-9EC9-EA82-4916A6143EED}"/>
              </a:ext>
            </a:extLst>
          </p:cNvPr>
          <p:cNvGrpSpPr/>
          <p:nvPr/>
        </p:nvGrpSpPr>
        <p:grpSpPr>
          <a:xfrm>
            <a:off x="0" y="3141040"/>
            <a:ext cx="5760453" cy="99060"/>
            <a:chOff x="0" y="3141040"/>
            <a:chExt cx="5760453" cy="99060"/>
          </a:xfrm>
        </p:grpSpPr>
        <p:sp>
          <p:nvSpPr>
            <p:cNvPr id="12" name="object 16">
              <a:extLst>
                <a:ext uri="{FF2B5EF4-FFF2-40B4-BE49-F238E27FC236}">
                  <a16:creationId xmlns:a16="http://schemas.microsoft.com/office/drawing/2014/main" id="{F4D7A426-5F11-987F-D6ED-C3D25EBBC37E}"/>
                </a:ext>
              </a:extLst>
            </p:cNvPr>
            <p:cNvSpPr/>
            <p:nvPr/>
          </p:nvSpPr>
          <p:spPr>
            <a:xfrm>
              <a:off x="0" y="3141040"/>
              <a:ext cx="3456304" cy="99060"/>
            </a:xfrm>
            <a:custGeom>
              <a:avLst/>
              <a:gdLst/>
              <a:ahLst/>
              <a:cxnLst/>
              <a:rect l="l" t="t" r="r" b="b"/>
              <a:pathLst>
                <a:path w="3456304" h="99060">
                  <a:moveTo>
                    <a:pt x="3456038" y="0"/>
                  </a:moveTo>
                  <a:lnTo>
                    <a:pt x="2016036" y="0"/>
                  </a:lnTo>
                  <a:lnTo>
                    <a:pt x="0" y="0"/>
                  </a:lnTo>
                  <a:lnTo>
                    <a:pt x="0" y="98983"/>
                  </a:lnTo>
                  <a:lnTo>
                    <a:pt x="2016036" y="98983"/>
                  </a:lnTo>
                  <a:lnTo>
                    <a:pt x="3456038" y="98983"/>
                  </a:lnTo>
                  <a:lnTo>
                    <a:pt x="345603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7">
              <a:extLst>
                <a:ext uri="{FF2B5EF4-FFF2-40B4-BE49-F238E27FC236}">
                  <a16:creationId xmlns:a16="http://schemas.microsoft.com/office/drawing/2014/main" id="{CE801297-C382-331E-FCA9-C5BABC976435}"/>
                </a:ext>
              </a:extLst>
            </p:cNvPr>
            <p:cNvSpPr/>
            <p:nvPr/>
          </p:nvSpPr>
          <p:spPr>
            <a:xfrm>
              <a:off x="3456038" y="3141040"/>
              <a:ext cx="2304415" cy="99060"/>
            </a:xfrm>
            <a:custGeom>
              <a:avLst/>
              <a:gdLst/>
              <a:ahLst/>
              <a:cxnLst/>
              <a:rect l="l" t="t" r="r" b="b"/>
              <a:pathLst>
                <a:path w="2304415" h="99060">
                  <a:moveTo>
                    <a:pt x="2303957" y="0"/>
                  </a:moveTo>
                  <a:lnTo>
                    <a:pt x="1958378" y="0"/>
                  </a:lnTo>
                  <a:lnTo>
                    <a:pt x="0" y="0"/>
                  </a:lnTo>
                  <a:lnTo>
                    <a:pt x="0" y="98983"/>
                  </a:lnTo>
                  <a:lnTo>
                    <a:pt x="1958378" y="98983"/>
                  </a:lnTo>
                  <a:lnTo>
                    <a:pt x="2303957" y="98983"/>
                  </a:lnTo>
                  <a:lnTo>
                    <a:pt x="2303957" y="0"/>
                  </a:lnTo>
                  <a:close/>
                </a:path>
              </a:pathLst>
            </a:custGeom>
            <a:solidFill>
              <a:srgbClr val="003E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" name="object 16">
            <a:extLst>
              <a:ext uri="{FF2B5EF4-FFF2-40B4-BE49-F238E27FC236}">
                <a16:creationId xmlns:a16="http://schemas.microsoft.com/office/drawing/2014/main" id="{14D5ADD4-6BF3-4EE3-1B0A-3EB330E61781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2481897" y="3134998"/>
            <a:ext cx="553403" cy="8784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5"/>
              </a:spcBef>
            </a:pPr>
            <a:r>
              <a:rPr dirty="0"/>
              <a:t>2024</a:t>
            </a:r>
            <a:r>
              <a:rPr spc="-15" dirty="0"/>
              <a:t> </a:t>
            </a:r>
            <a:r>
              <a:rPr spc="-75" dirty="0">
                <a:latin typeface="华文中宋" panose="02010600040101010101" pitchFamily="2" charset="-122"/>
                <a:ea typeface="华文中宋" panose="02010600040101010101" pitchFamily="2" charset="-122"/>
                <a:cs typeface="宋体" panose="02010600030101010101" pitchFamily="2" charset="-122"/>
              </a:rPr>
              <a:t>年</a:t>
            </a:r>
            <a:r>
              <a:rPr spc="-7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spc="-75" dirty="0">
                <a:latin typeface="宋体" panose="02010600030101010101" pitchFamily="2" charset="-122"/>
                <a:cs typeface="宋体" panose="02010600030101010101" pitchFamily="2" charset="-122"/>
              </a:rPr>
              <a:t>6</a:t>
            </a:r>
            <a:r>
              <a:rPr spc="-10" dirty="0"/>
              <a:t> </a:t>
            </a:r>
            <a:r>
              <a:rPr spc="-75" dirty="0">
                <a:latin typeface="华文中宋" panose="02010600040101010101" pitchFamily="2" charset="-122"/>
                <a:ea typeface="华文中宋" panose="02010600040101010101" pitchFamily="2" charset="-122"/>
              </a:rPr>
              <a:t>月</a:t>
            </a:r>
            <a:r>
              <a:rPr spc="-70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altLang="zh-CN" dirty="0"/>
              <a:t>3</a:t>
            </a:r>
            <a:r>
              <a:rPr spc="-10" dirty="0"/>
              <a:t> </a:t>
            </a:r>
            <a:r>
              <a:rPr spc="-75" dirty="0">
                <a:latin typeface="华文中宋" panose="02010600040101010101" pitchFamily="2" charset="-122"/>
                <a:ea typeface="华文中宋" panose="02010600040101010101" pitchFamily="2" charset="-122"/>
              </a:rPr>
              <a:t>日</a:t>
            </a:r>
          </a:p>
        </p:txBody>
      </p:sp>
      <p:sp>
        <p:nvSpPr>
          <p:cNvPr id="35" name="object 18">
            <a:extLst>
              <a:ext uri="{FF2B5EF4-FFF2-40B4-BE49-F238E27FC236}">
                <a16:creationId xmlns:a16="http://schemas.microsoft.com/office/drawing/2014/main" id="{2B6B989C-EA3D-4CB7-24E5-4B53BDAFC771}"/>
              </a:ext>
            </a:extLst>
          </p:cNvPr>
          <p:cNvSpPr txBox="1"/>
          <p:nvPr/>
        </p:nvSpPr>
        <p:spPr>
          <a:xfrm>
            <a:off x="4470246" y="3134201"/>
            <a:ext cx="509905" cy="8784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>
            <a:defPPr>
              <a:defRPr kern="0"/>
            </a:defPPr>
            <a:lvl1pPr>
              <a:defRPr sz="500" b="0" i="0">
                <a:solidFill>
                  <a:schemeClr val="bg1"/>
                </a:solidFill>
                <a:latin typeface="宋体" panose="02010600030101010101" pitchFamily="2" charset="-122"/>
                <a:cs typeface="宋体" panose="02010600030101010101" pitchFamily="2" charset="-122"/>
              </a:defRPr>
            </a:lvl1pPr>
          </a:lstStyle>
          <a:p>
            <a:r>
              <a:rPr lang="zh-CN" altLang="en-US" dirty="0"/>
              <a:t>加密算法</a:t>
            </a:r>
          </a:p>
        </p:txBody>
      </p:sp>
      <p:sp>
        <p:nvSpPr>
          <p:cNvPr id="23" name="object 2">
            <a:extLst>
              <a:ext uri="{FF2B5EF4-FFF2-40B4-BE49-F238E27FC236}">
                <a16:creationId xmlns:a16="http://schemas.microsoft.com/office/drawing/2014/main" id="{AACE43DA-B262-FBCB-5CF2-A99C5B3DFF9C}"/>
              </a:ext>
            </a:extLst>
          </p:cNvPr>
          <p:cNvSpPr txBox="1"/>
          <p:nvPr/>
        </p:nvSpPr>
        <p:spPr>
          <a:xfrm>
            <a:off x="1315850" y="64159"/>
            <a:ext cx="1616480" cy="1041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kumimoji="0" lang="zh-CN" altLang="en-US" sz="600" b="1" i="0" u="none" strike="noStrike" kern="0" cap="none" spc="0" normalizeH="0" baseline="0" noProof="1">
                <a:solidFill>
                  <a:schemeClr val="bg1">
                    <a:lumMod val="6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宋体" panose="02010600030101010101" pitchFamily="2" charset="-122"/>
                <a:sym typeface="+mn-ea"/>
              </a:rPr>
              <a:t>目录</a:t>
            </a:r>
            <a:r>
              <a:rPr lang="en-US" altLang="zh-CN" sz="600" b="1" dirty="0">
                <a:solidFill>
                  <a:schemeClr val="bg1">
                    <a:lumMod val="6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宋体" panose="02010600030101010101" pitchFamily="2" charset="-122"/>
                <a:sym typeface="+mn-ea"/>
              </a:rPr>
              <a:t>   </a:t>
            </a:r>
            <a:r>
              <a:rPr lang="zh-CN" altLang="en-US" sz="600" b="1" kern="0" dirty="0">
                <a:solidFill>
                  <a:schemeClr val="bg1">
                    <a:lumMod val="6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扫描工具   </a:t>
            </a:r>
            <a:r>
              <a:rPr lang="zh-CN" altLang="en-US" sz="600" b="1" dirty="0">
                <a:solidFill>
                  <a:schemeClr val="bg2"/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加密算法</a:t>
            </a:r>
          </a:p>
        </p:txBody>
      </p:sp>
      <p:grpSp>
        <p:nvGrpSpPr>
          <p:cNvPr id="42" name="组合 41">
            <a:extLst>
              <a:ext uri="{FF2B5EF4-FFF2-40B4-BE49-F238E27FC236}">
                <a16:creationId xmlns:a16="http://schemas.microsoft.com/office/drawing/2014/main" id="{7BBB29D2-9AE5-DA78-4B6A-B20C8EE2DACE}"/>
              </a:ext>
            </a:extLst>
          </p:cNvPr>
          <p:cNvGrpSpPr/>
          <p:nvPr/>
        </p:nvGrpSpPr>
        <p:grpSpPr>
          <a:xfrm>
            <a:off x="825500" y="-646809"/>
            <a:ext cx="2648218" cy="516634"/>
            <a:chOff x="825500" y="-646809"/>
            <a:chExt cx="2648218" cy="516634"/>
          </a:xfrm>
        </p:grpSpPr>
        <p:sp>
          <p:nvSpPr>
            <p:cNvPr id="43" name="椭圆 42">
              <a:extLst>
                <a:ext uri="{FF2B5EF4-FFF2-40B4-BE49-F238E27FC236}">
                  <a16:creationId xmlns:a16="http://schemas.microsoft.com/office/drawing/2014/main" id="{88B4BE60-A32C-9436-DD73-D674D3B96A74}"/>
                </a:ext>
              </a:extLst>
            </p:cNvPr>
            <p:cNvSpPr/>
            <p:nvPr/>
          </p:nvSpPr>
          <p:spPr>
            <a:xfrm>
              <a:off x="825500" y="-434975"/>
              <a:ext cx="304800" cy="304800"/>
            </a:xfrm>
            <a:prstGeom prst="ellipse">
              <a:avLst/>
            </a:prstGeom>
            <a:solidFill>
              <a:srgbClr val="003E87"/>
            </a:solidFill>
          </p:spPr>
          <p:txBody>
            <a:bodyPr wrap="square" lIns="0" tIns="0" rIns="0" bIns="0" rtlCol="0"/>
            <a:lstStyle/>
            <a:p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44" name="椭圆 43">
              <a:extLst>
                <a:ext uri="{FF2B5EF4-FFF2-40B4-BE49-F238E27FC236}">
                  <a16:creationId xmlns:a16="http://schemas.microsoft.com/office/drawing/2014/main" id="{7AFB095B-229C-BA88-E442-22BA7C8DD723}"/>
                </a:ext>
              </a:extLst>
            </p:cNvPr>
            <p:cNvSpPr/>
            <p:nvPr/>
          </p:nvSpPr>
          <p:spPr>
            <a:xfrm>
              <a:off x="1294184" y="-434975"/>
              <a:ext cx="304800" cy="304800"/>
            </a:xfrm>
            <a:prstGeom prst="ellipse">
              <a:avLst/>
            </a:prstGeom>
            <a:solidFill>
              <a:srgbClr val="E2F0D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5" name="椭圆 44">
              <a:extLst>
                <a:ext uri="{FF2B5EF4-FFF2-40B4-BE49-F238E27FC236}">
                  <a16:creationId xmlns:a16="http://schemas.microsoft.com/office/drawing/2014/main" id="{0B3324FB-14B3-9576-ACCF-558DAB4C1FA9}"/>
                </a:ext>
              </a:extLst>
            </p:cNvPr>
            <p:cNvSpPr/>
            <p:nvPr/>
          </p:nvSpPr>
          <p:spPr>
            <a:xfrm>
              <a:off x="1762868" y="-434975"/>
              <a:ext cx="304800" cy="304800"/>
            </a:xfrm>
            <a:prstGeom prst="ellipse">
              <a:avLst/>
            </a:prstGeom>
            <a:solidFill>
              <a:srgbClr val="FFEBB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椭圆 45">
              <a:extLst>
                <a:ext uri="{FF2B5EF4-FFF2-40B4-BE49-F238E27FC236}">
                  <a16:creationId xmlns:a16="http://schemas.microsoft.com/office/drawing/2014/main" id="{CCE77D78-B605-E6A0-929D-D4E3E16964DE}"/>
                </a:ext>
              </a:extLst>
            </p:cNvPr>
            <p:cNvSpPr/>
            <p:nvPr/>
          </p:nvSpPr>
          <p:spPr>
            <a:xfrm>
              <a:off x="2231552" y="-434975"/>
              <a:ext cx="304800" cy="304800"/>
            </a:xfrm>
            <a:prstGeom prst="ellipse">
              <a:avLst/>
            </a:prstGeom>
            <a:solidFill>
              <a:srgbClr val="FEE8D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7" name="椭圆 46">
              <a:extLst>
                <a:ext uri="{FF2B5EF4-FFF2-40B4-BE49-F238E27FC236}">
                  <a16:creationId xmlns:a16="http://schemas.microsoft.com/office/drawing/2014/main" id="{88DC4CDF-EDB0-7F22-56DA-9A2B7340FEF2}"/>
                </a:ext>
              </a:extLst>
            </p:cNvPr>
            <p:cNvSpPr/>
            <p:nvPr/>
          </p:nvSpPr>
          <p:spPr>
            <a:xfrm>
              <a:off x="2700236" y="-434975"/>
              <a:ext cx="304800" cy="3048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8" name="椭圆 47">
              <a:extLst>
                <a:ext uri="{FF2B5EF4-FFF2-40B4-BE49-F238E27FC236}">
                  <a16:creationId xmlns:a16="http://schemas.microsoft.com/office/drawing/2014/main" id="{E13121E0-FB04-17F0-2B47-6344A614D704}"/>
                </a:ext>
              </a:extLst>
            </p:cNvPr>
            <p:cNvSpPr/>
            <p:nvPr/>
          </p:nvSpPr>
          <p:spPr>
            <a:xfrm>
              <a:off x="3168918" y="-434975"/>
              <a:ext cx="304800" cy="3048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9" name="椭圆 48">
              <a:extLst>
                <a:ext uri="{FF2B5EF4-FFF2-40B4-BE49-F238E27FC236}">
                  <a16:creationId xmlns:a16="http://schemas.microsoft.com/office/drawing/2014/main" id="{AB5A7B8C-B6D1-E651-1058-30B58E114904}"/>
                </a:ext>
              </a:extLst>
            </p:cNvPr>
            <p:cNvSpPr/>
            <p:nvPr/>
          </p:nvSpPr>
          <p:spPr>
            <a:xfrm>
              <a:off x="1762868" y="-646809"/>
              <a:ext cx="304800" cy="304800"/>
            </a:xfrm>
            <a:prstGeom prst="ellipse">
              <a:avLst/>
            </a:prstGeom>
            <a:solidFill>
              <a:srgbClr val="BF9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0" name="椭圆 49">
              <a:extLst>
                <a:ext uri="{FF2B5EF4-FFF2-40B4-BE49-F238E27FC236}">
                  <a16:creationId xmlns:a16="http://schemas.microsoft.com/office/drawing/2014/main" id="{A1A7E989-DB71-E341-8E39-C56561F70CC3}"/>
                </a:ext>
              </a:extLst>
            </p:cNvPr>
            <p:cNvSpPr/>
            <p:nvPr/>
          </p:nvSpPr>
          <p:spPr>
            <a:xfrm>
              <a:off x="2231552" y="-646809"/>
              <a:ext cx="304800" cy="304800"/>
            </a:xfrm>
            <a:prstGeom prst="ellipse">
              <a:avLst/>
            </a:prstGeom>
            <a:solidFill>
              <a:srgbClr val="BD642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1" name="椭圆 50">
              <a:extLst>
                <a:ext uri="{FF2B5EF4-FFF2-40B4-BE49-F238E27FC236}">
                  <a16:creationId xmlns:a16="http://schemas.microsoft.com/office/drawing/2014/main" id="{B16D1A19-FBC0-8D09-7879-B9529814C69D}"/>
                </a:ext>
              </a:extLst>
            </p:cNvPr>
            <p:cNvSpPr/>
            <p:nvPr/>
          </p:nvSpPr>
          <p:spPr>
            <a:xfrm>
              <a:off x="1294184" y="-646809"/>
              <a:ext cx="304800" cy="304800"/>
            </a:xfrm>
            <a:prstGeom prst="ellipse">
              <a:avLst/>
            </a:prstGeom>
            <a:solidFill>
              <a:srgbClr val="54823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4" name="图片 23">
            <a:extLst>
              <a:ext uri="{FF2B5EF4-FFF2-40B4-BE49-F238E27FC236}">
                <a16:creationId xmlns:a16="http://schemas.microsoft.com/office/drawing/2014/main" id="{159DA72A-684E-4279-655D-AF14419593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9878" y="890406"/>
            <a:ext cx="2209586" cy="1841321"/>
          </a:xfrm>
          <a:prstGeom prst="rect">
            <a:avLst/>
          </a:prstGeom>
        </p:spPr>
      </p:pic>
      <p:graphicFrame>
        <p:nvGraphicFramePr>
          <p:cNvPr id="26" name="表格 25">
            <a:extLst>
              <a:ext uri="{FF2B5EF4-FFF2-40B4-BE49-F238E27FC236}">
                <a16:creationId xmlns:a16="http://schemas.microsoft.com/office/drawing/2014/main" id="{195E8E7F-7AC3-C67A-7C46-AF36D8B4FE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6857563"/>
              </p:ext>
            </p:extLst>
          </p:nvPr>
        </p:nvGraphicFramePr>
        <p:xfrm>
          <a:off x="2451415" y="690159"/>
          <a:ext cx="3204775" cy="2263878"/>
        </p:xfrm>
        <a:graphic>
          <a:graphicData uri="http://schemas.openxmlformats.org/drawingml/2006/table">
            <a:tbl>
              <a:tbl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583885">
                  <a:extLst>
                    <a:ext uri="{9D8B030D-6E8A-4147-A177-3AD203B41FA5}">
                      <a16:colId xmlns:a16="http://schemas.microsoft.com/office/drawing/2014/main" val="2552836051"/>
                    </a:ext>
                  </a:extLst>
                </a:gridCol>
                <a:gridCol w="698025">
                  <a:extLst>
                    <a:ext uri="{9D8B030D-6E8A-4147-A177-3AD203B41FA5}">
                      <a16:colId xmlns:a16="http://schemas.microsoft.com/office/drawing/2014/main" val="3336187764"/>
                    </a:ext>
                  </a:extLst>
                </a:gridCol>
                <a:gridCol w="490694">
                  <a:extLst>
                    <a:ext uri="{9D8B030D-6E8A-4147-A177-3AD203B41FA5}">
                      <a16:colId xmlns:a16="http://schemas.microsoft.com/office/drawing/2014/main" val="1773370676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2670246183"/>
                    </a:ext>
                  </a:extLst>
                </a:gridCol>
                <a:gridCol w="441571">
                  <a:extLst>
                    <a:ext uri="{9D8B030D-6E8A-4147-A177-3AD203B41FA5}">
                      <a16:colId xmlns:a16="http://schemas.microsoft.com/office/drawing/2014/main" val="2251779109"/>
                    </a:ext>
                  </a:extLst>
                </a:gridCol>
              </a:tblGrid>
              <a:tr h="350555">
                <a:tc>
                  <a:txBody>
                    <a:bodyPr/>
                    <a:lstStyle/>
                    <a:p>
                      <a:pPr algn="ctr"/>
                      <a:r>
                        <a:rPr lang="zh-CN" altLang="en-US">
                          <a:effectLst/>
                        </a:rPr>
                        <a:t>名称</a:t>
                      </a:r>
                    </a:p>
                  </a:txBody>
                  <a:tcPr marL="88900" marR="88900" marT="50800" marB="508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>
                          <a:effectLst/>
                        </a:rPr>
                        <a:t>密钥长度</a:t>
                      </a:r>
                    </a:p>
                  </a:txBody>
                  <a:tcPr marL="88900" marR="88900" marT="50800" marB="508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>
                          <a:effectLst/>
                        </a:rPr>
                        <a:t>运算速度</a:t>
                      </a:r>
                    </a:p>
                  </a:txBody>
                  <a:tcPr marL="88900" marR="88900" marT="50800" marB="508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>
                          <a:effectLst/>
                        </a:rPr>
                        <a:t>安全性</a:t>
                      </a:r>
                    </a:p>
                  </a:txBody>
                  <a:tcPr marL="88900" marR="88900" marT="50800" marB="508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effectLst/>
                        </a:rPr>
                        <a:t>资源消耗</a:t>
                      </a:r>
                    </a:p>
                  </a:txBody>
                  <a:tcPr marL="88900" marR="88900" marT="50800" marB="508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9380065"/>
                  </a:ext>
                </a:extLst>
              </a:tr>
              <a:tr h="350555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DES</a:t>
                      </a:r>
                    </a:p>
                  </a:txBody>
                  <a:tcPr marL="88900" marR="88900" marT="50800" marB="508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>
                          <a:effectLst/>
                        </a:rPr>
                        <a:t>56</a:t>
                      </a:r>
                      <a:r>
                        <a:rPr lang="zh-CN" altLang="en-US">
                          <a:effectLst/>
                        </a:rPr>
                        <a:t>位</a:t>
                      </a:r>
                    </a:p>
                  </a:txBody>
                  <a:tcPr marL="88900" marR="88900" marT="50800" marB="508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effectLst/>
                        </a:rPr>
                        <a:t>较快</a:t>
                      </a:r>
                    </a:p>
                  </a:txBody>
                  <a:tcPr marL="88900" marR="88900" marT="50800" marB="508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BB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effectLst/>
                        </a:rPr>
                        <a:t>低</a:t>
                      </a:r>
                    </a:p>
                  </a:txBody>
                  <a:tcPr marL="88900" marR="88900" marT="50800" marB="508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E8D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effectLst/>
                        </a:rPr>
                        <a:t>中</a:t>
                      </a:r>
                    </a:p>
                  </a:txBody>
                  <a:tcPr marL="88900" marR="88900" marT="50800" marB="508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BB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8298219"/>
                  </a:ext>
                </a:extLst>
              </a:tr>
              <a:tr h="458175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3DES</a:t>
                      </a:r>
                    </a:p>
                  </a:txBody>
                  <a:tcPr marL="88900" marR="88900" marT="50800" marB="508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800" dirty="0">
                          <a:effectLst/>
                        </a:rPr>
                        <a:t>112</a:t>
                      </a:r>
                      <a:r>
                        <a:rPr lang="zh-CN" altLang="en-US" sz="800" dirty="0">
                          <a:effectLst/>
                        </a:rPr>
                        <a:t>位或</a:t>
                      </a:r>
                      <a:r>
                        <a:rPr lang="en-US" altLang="zh-CN" sz="800" dirty="0">
                          <a:effectLst/>
                        </a:rPr>
                        <a:t>168</a:t>
                      </a:r>
                      <a:r>
                        <a:rPr lang="zh-CN" altLang="en-US" sz="800" dirty="0">
                          <a:effectLst/>
                        </a:rPr>
                        <a:t>位</a:t>
                      </a:r>
                    </a:p>
                  </a:txBody>
                  <a:tcPr marL="88900" marR="88900" marT="50800" marB="508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effectLst/>
                        </a:rPr>
                        <a:t>慢</a:t>
                      </a:r>
                    </a:p>
                  </a:txBody>
                  <a:tcPr marL="88900" marR="88900" marT="50800" marB="508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E8D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effectLst/>
                        </a:rPr>
                        <a:t>中</a:t>
                      </a:r>
                    </a:p>
                  </a:txBody>
                  <a:tcPr marL="88900" marR="88900" marT="50800" marB="508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BB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effectLst/>
                        </a:rPr>
                        <a:t>高</a:t>
                      </a:r>
                    </a:p>
                  </a:txBody>
                  <a:tcPr marL="88900" marR="88900" marT="50800" marB="508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BB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0603592"/>
                  </a:ext>
                </a:extLst>
              </a:tr>
              <a:tr h="547107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/>
                        </a:rPr>
                        <a:t>AES</a:t>
                      </a:r>
                    </a:p>
                  </a:txBody>
                  <a:tcPr marL="88900" marR="88900" marT="50800" marB="508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effectLst/>
                        </a:rPr>
                        <a:t>128</a:t>
                      </a:r>
                      <a:r>
                        <a:rPr lang="zh-CN" altLang="en-US" dirty="0">
                          <a:effectLst/>
                        </a:rPr>
                        <a:t>、</a:t>
                      </a:r>
                      <a:r>
                        <a:rPr lang="en-US" altLang="zh-CN" dirty="0">
                          <a:effectLst/>
                        </a:rPr>
                        <a:t>192</a:t>
                      </a:r>
                      <a:r>
                        <a:rPr lang="zh-CN" altLang="en-US" dirty="0">
                          <a:effectLst/>
                        </a:rPr>
                        <a:t>、</a:t>
                      </a:r>
                      <a:r>
                        <a:rPr lang="en-US" altLang="zh-CN" dirty="0">
                          <a:effectLst/>
                        </a:rPr>
                        <a:t>256</a:t>
                      </a:r>
                      <a:r>
                        <a:rPr lang="zh-CN" altLang="en-US" dirty="0">
                          <a:effectLst/>
                        </a:rPr>
                        <a:t>位</a:t>
                      </a:r>
                    </a:p>
                  </a:txBody>
                  <a:tcPr marL="88900" marR="88900" marT="50800" marB="508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effectLst/>
                        </a:rPr>
                        <a:t>快</a:t>
                      </a:r>
                    </a:p>
                  </a:txBody>
                  <a:tcPr marL="88900" marR="88900" marT="50800" marB="508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effectLst/>
                        </a:rPr>
                        <a:t>高</a:t>
                      </a:r>
                    </a:p>
                  </a:txBody>
                  <a:tcPr marL="88900" marR="88900" marT="50800" marB="508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effectLst/>
                        </a:rPr>
                        <a:t>低</a:t>
                      </a:r>
                    </a:p>
                  </a:txBody>
                  <a:tcPr marL="88900" marR="88900" marT="50800" marB="508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F0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2806690"/>
                  </a:ext>
                </a:extLst>
              </a:tr>
              <a:tr h="547107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/>
                        </a:rPr>
                        <a:t>RSA</a:t>
                      </a:r>
                    </a:p>
                  </a:txBody>
                  <a:tcPr marL="88900" marR="88900" marT="50800" marB="508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dirty="0">
                        <a:effectLst/>
                      </a:endParaRPr>
                    </a:p>
                  </a:txBody>
                  <a:tcPr marL="88900" marR="88900" marT="50800" marB="508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effectLst/>
                        </a:rPr>
                        <a:t>慢</a:t>
                      </a:r>
                    </a:p>
                  </a:txBody>
                  <a:tcPr marL="88900" marR="88900" marT="50800" marB="508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E8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242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dirty="0">
                          <a:effectLst/>
                        </a:rPr>
                        <a:t>高</a:t>
                      </a:r>
                    </a:p>
                    <a:p>
                      <a:pPr algn="ctr"/>
                      <a:r>
                        <a:rPr lang="zh-CN" altLang="en-US" sz="800" dirty="0">
                          <a:effectLst/>
                        </a:rPr>
                        <a:t>（取决于密钥长度）</a:t>
                      </a:r>
                    </a:p>
                  </a:txBody>
                  <a:tcPr marL="88900" marR="88900" marT="50800" marB="508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effectLst/>
                        </a:rPr>
                        <a:t>高</a:t>
                      </a:r>
                    </a:p>
                  </a:txBody>
                  <a:tcPr marL="88900" marR="88900" marT="50800" marB="508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E8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9352238"/>
                  </a:ext>
                </a:extLst>
              </a:tr>
            </a:tbl>
          </a:graphicData>
        </a:graphic>
      </p:graphicFrame>
      <p:sp>
        <p:nvSpPr>
          <p:cNvPr id="27" name="object 21">
            <a:extLst>
              <a:ext uri="{FF2B5EF4-FFF2-40B4-BE49-F238E27FC236}">
                <a16:creationId xmlns:a16="http://schemas.microsoft.com/office/drawing/2014/main" id="{917CFAD6-BB83-F2D8-A826-54BCA9B0D973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xfrm>
            <a:off x="5400889" y="3154348"/>
            <a:ext cx="311101" cy="83997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39370">
              <a:lnSpc>
                <a:spcPct val="100000"/>
              </a:lnSpc>
              <a:spcBef>
                <a:spcPts val="55"/>
              </a:spcBef>
            </a:pPr>
            <a:fld id="{81D60167-4931-47E6-BA6A-407CBD079E47}" type="slidenum">
              <a:rPr dirty="0"/>
              <a:t>30</a:t>
            </a:fld>
            <a:r>
              <a:rPr spc="-10" dirty="0"/>
              <a:t> </a:t>
            </a:r>
            <a:r>
              <a:rPr dirty="0"/>
              <a:t>/</a:t>
            </a:r>
            <a:r>
              <a:rPr spc="-5" dirty="0"/>
              <a:t> </a:t>
            </a:r>
            <a:r>
              <a:rPr lang="en-US" spc="-25" dirty="0"/>
              <a:t>30</a:t>
            </a:r>
            <a:endParaRPr spc="-25" dirty="0"/>
          </a:p>
        </p:txBody>
      </p:sp>
    </p:spTree>
    <p:extLst>
      <p:ext uri="{BB962C8B-B14F-4D97-AF65-F5344CB8AC3E}">
        <p14:creationId xmlns:p14="http://schemas.microsoft.com/office/powerpoint/2010/main" val="39510977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CFBDC663-77FC-C550-2A2B-7850315A875D}"/>
              </a:ext>
            </a:extLst>
          </p:cNvPr>
          <p:cNvSpPr/>
          <p:nvPr/>
        </p:nvSpPr>
        <p:spPr>
          <a:xfrm>
            <a:off x="92281" y="592154"/>
            <a:ext cx="5520710" cy="1108996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: 圆角 13">
            <a:extLst>
              <a:ext uri="{FF2B5EF4-FFF2-40B4-BE49-F238E27FC236}">
                <a16:creationId xmlns:a16="http://schemas.microsoft.com/office/drawing/2014/main" id="{AD94656F-6394-0663-ED4A-B72C206501BC}"/>
              </a:ext>
            </a:extLst>
          </p:cNvPr>
          <p:cNvSpPr/>
          <p:nvPr/>
        </p:nvSpPr>
        <p:spPr>
          <a:xfrm>
            <a:off x="92281" y="1866597"/>
            <a:ext cx="5520710" cy="1108996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7" name="小标题">
            <a:extLst>
              <a:ext uri="{FF2B5EF4-FFF2-40B4-BE49-F238E27FC236}">
                <a16:creationId xmlns:a16="http://schemas.microsoft.com/office/drawing/2014/main" id="{92CF336A-CD11-A628-6453-9B3BAE3D7BEB}"/>
              </a:ext>
            </a:extLst>
          </p:cNvPr>
          <p:cNvGrpSpPr/>
          <p:nvPr/>
        </p:nvGrpSpPr>
        <p:grpSpPr>
          <a:xfrm>
            <a:off x="0" y="222731"/>
            <a:ext cx="5765800" cy="272040"/>
            <a:chOff x="0" y="222730"/>
            <a:chExt cx="5765800" cy="351157"/>
          </a:xfrm>
        </p:grpSpPr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230361"/>
              <a:ext cx="5765800" cy="343526"/>
            </a:xfrm>
            <a:prstGeom prst="rect">
              <a:avLst/>
            </a:prstGeom>
          </p:spPr>
        </p:pic>
        <p:sp>
          <p:nvSpPr>
            <p:cNvPr id="11" name="object 11"/>
            <p:cNvSpPr txBox="1"/>
            <p:nvPr/>
          </p:nvSpPr>
          <p:spPr>
            <a:xfrm>
              <a:off x="196810" y="222730"/>
              <a:ext cx="4517780" cy="287206"/>
            </a:xfrm>
            <a:prstGeom prst="rect">
              <a:avLst/>
            </a:prstGeom>
          </p:spPr>
          <p:txBody>
            <a:bodyPr vert="horz" wrap="square" lIns="0" tIns="17145" rIns="0" bIns="0" rtlCol="0">
              <a:spAutoFit/>
            </a:bodyPr>
            <a:lstStyle/>
            <a:p>
              <a:pPr marL="12700">
                <a:lnSpc>
                  <a:spcPts val="1615"/>
                </a:lnSpc>
                <a:spcBef>
                  <a:spcPts val="135"/>
                </a:spcBef>
              </a:pPr>
              <a:r>
                <a:rPr lang="zh-CN" altLang="en-US" sz="1400" spc="-15" dirty="0">
                  <a:solidFill>
                    <a:srgbClr val="FFFFFF"/>
                  </a:solidFill>
                  <a:latin typeface="华文中宋" panose="02010600040101010101" pitchFamily="2" charset="-122"/>
                  <a:ea typeface="华文中宋" panose="02010600040101010101" pitchFamily="2" charset="-122"/>
                  <a:cs typeface="宋体" panose="02010600030101010101" pitchFamily="2" charset="-122"/>
                </a:rPr>
                <a:t>加密算法</a:t>
              </a:r>
              <a:r>
                <a:rPr lang="en-US" altLang="zh-CN" sz="1400" spc="-15" dirty="0">
                  <a:solidFill>
                    <a:srgbClr val="FFFFFF"/>
                  </a:solidFill>
                  <a:latin typeface="华文中宋" panose="02010600040101010101" pitchFamily="2" charset="-122"/>
                  <a:ea typeface="华文中宋" panose="02010600040101010101" pitchFamily="2" charset="-122"/>
                  <a:cs typeface="宋体" panose="02010600030101010101" pitchFamily="2" charset="-122"/>
                </a:rPr>
                <a:t>——</a:t>
              </a:r>
              <a:r>
                <a:rPr lang="zh-CN" altLang="en-US" sz="1400" spc="-15" dirty="0">
                  <a:solidFill>
                    <a:srgbClr val="FFFFFF"/>
                  </a:solidFill>
                  <a:latin typeface="华文中宋" panose="02010600040101010101" pitchFamily="2" charset="-122"/>
                  <a:ea typeface="华文中宋" panose="02010600040101010101" pitchFamily="2" charset="-122"/>
                  <a:cs typeface="宋体" panose="02010600030101010101" pitchFamily="2" charset="-122"/>
                </a:rPr>
                <a:t>工控系统中各层需求及算法使用分析</a:t>
              </a:r>
              <a:endParaRPr lang="zh-CN" altLang="en-US" sz="800" dirty="0">
                <a:solidFill>
                  <a:srgbClr val="FFFFFF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Georgia" panose="02040502050405020303"/>
              </a:endParaRPr>
            </a:p>
          </p:txBody>
        </p:sp>
      </p:grpSp>
      <p:grpSp>
        <p:nvGrpSpPr>
          <p:cNvPr id="36" name="页眉">
            <a:extLst>
              <a:ext uri="{FF2B5EF4-FFF2-40B4-BE49-F238E27FC236}">
                <a16:creationId xmlns:a16="http://schemas.microsoft.com/office/drawing/2014/main" id="{28012C64-F0D6-E544-5069-F6F8BA9B7600}"/>
              </a:ext>
            </a:extLst>
          </p:cNvPr>
          <p:cNvGrpSpPr/>
          <p:nvPr/>
        </p:nvGrpSpPr>
        <p:grpSpPr>
          <a:xfrm>
            <a:off x="0" y="25"/>
            <a:ext cx="5762645" cy="230504"/>
            <a:chOff x="0" y="25"/>
            <a:chExt cx="5762645" cy="230504"/>
          </a:xfrm>
        </p:grpSpPr>
        <p:sp>
          <p:nvSpPr>
            <p:cNvPr id="4" name="object 4"/>
            <p:cNvSpPr/>
            <p:nvPr/>
          </p:nvSpPr>
          <p:spPr>
            <a:xfrm>
              <a:off x="4115226" y="25"/>
              <a:ext cx="490220" cy="230504"/>
            </a:xfrm>
            <a:custGeom>
              <a:avLst/>
              <a:gdLst/>
              <a:ahLst/>
              <a:cxnLst/>
              <a:rect l="l" t="t" r="r" b="b"/>
              <a:pathLst>
                <a:path w="490220" h="230504">
                  <a:moveTo>
                    <a:pt x="489635" y="0"/>
                  </a:moveTo>
                  <a:lnTo>
                    <a:pt x="0" y="0"/>
                  </a:lnTo>
                  <a:lnTo>
                    <a:pt x="0" y="230339"/>
                  </a:lnTo>
                  <a:lnTo>
                    <a:pt x="489635" y="230339"/>
                  </a:lnTo>
                  <a:lnTo>
                    <a:pt x="48963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604862" y="25"/>
              <a:ext cx="777875" cy="230504"/>
            </a:xfrm>
            <a:custGeom>
              <a:avLst/>
              <a:gdLst/>
              <a:ahLst/>
              <a:cxnLst/>
              <a:rect l="l" t="t" r="r" b="b"/>
              <a:pathLst>
                <a:path w="777875" h="230504">
                  <a:moveTo>
                    <a:pt x="777570" y="0"/>
                  </a:moveTo>
                  <a:lnTo>
                    <a:pt x="0" y="0"/>
                  </a:lnTo>
                  <a:lnTo>
                    <a:pt x="0" y="230339"/>
                  </a:lnTo>
                  <a:lnTo>
                    <a:pt x="777570" y="230339"/>
                  </a:lnTo>
                  <a:lnTo>
                    <a:pt x="77757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698994" y="11545"/>
              <a:ext cx="589326" cy="207300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5382432" y="25"/>
              <a:ext cx="380213" cy="230504"/>
            </a:xfrm>
            <a:custGeom>
              <a:avLst/>
              <a:gdLst/>
              <a:ahLst/>
              <a:cxnLst/>
              <a:rect l="l" t="t" r="r" b="b"/>
              <a:pathLst>
                <a:path w="374650" h="230504">
                  <a:moveTo>
                    <a:pt x="374408" y="0"/>
                  </a:moveTo>
                  <a:lnTo>
                    <a:pt x="0" y="0"/>
                  </a:lnTo>
                  <a:lnTo>
                    <a:pt x="0" y="230339"/>
                  </a:lnTo>
                  <a:lnTo>
                    <a:pt x="374408" y="230339"/>
                  </a:lnTo>
                  <a:lnTo>
                    <a:pt x="37440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460232" y="3863"/>
              <a:ext cx="218818" cy="218818"/>
            </a:xfrm>
            <a:prstGeom prst="rect">
              <a:avLst/>
            </a:prstGeom>
          </p:spPr>
        </p:pic>
        <p:sp>
          <p:nvSpPr>
            <p:cNvPr id="30" name="object 4">
              <a:extLst>
                <a:ext uri="{FF2B5EF4-FFF2-40B4-BE49-F238E27FC236}">
                  <a16:creationId xmlns:a16="http://schemas.microsoft.com/office/drawing/2014/main" id="{DEAF29C3-7E3A-9DFF-B751-0B0D80F2C3D2}"/>
                </a:ext>
              </a:extLst>
            </p:cNvPr>
            <p:cNvSpPr/>
            <p:nvPr/>
          </p:nvSpPr>
          <p:spPr>
            <a:xfrm>
              <a:off x="0" y="25"/>
              <a:ext cx="4224954" cy="230096"/>
            </a:xfrm>
            <a:custGeom>
              <a:avLst/>
              <a:gdLst/>
              <a:ahLst/>
              <a:cxnLst/>
              <a:rect l="l" t="t" r="r" b="b"/>
              <a:pathLst>
                <a:path w="490220" h="230504">
                  <a:moveTo>
                    <a:pt x="489635" y="0"/>
                  </a:moveTo>
                  <a:lnTo>
                    <a:pt x="0" y="0"/>
                  </a:lnTo>
                  <a:lnTo>
                    <a:pt x="0" y="230339"/>
                  </a:lnTo>
                  <a:lnTo>
                    <a:pt x="489635" y="230339"/>
                  </a:lnTo>
                  <a:lnTo>
                    <a:pt x="48963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8" name="组合 37">
            <a:extLst>
              <a:ext uri="{FF2B5EF4-FFF2-40B4-BE49-F238E27FC236}">
                <a16:creationId xmlns:a16="http://schemas.microsoft.com/office/drawing/2014/main" id="{A7EB8AC5-0376-9EC9-EA82-4916A6143EED}"/>
              </a:ext>
            </a:extLst>
          </p:cNvPr>
          <p:cNvGrpSpPr/>
          <p:nvPr/>
        </p:nvGrpSpPr>
        <p:grpSpPr>
          <a:xfrm>
            <a:off x="0" y="3141040"/>
            <a:ext cx="5760453" cy="99060"/>
            <a:chOff x="0" y="3141040"/>
            <a:chExt cx="5760453" cy="99060"/>
          </a:xfrm>
        </p:grpSpPr>
        <p:sp>
          <p:nvSpPr>
            <p:cNvPr id="12" name="object 16">
              <a:extLst>
                <a:ext uri="{FF2B5EF4-FFF2-40B4-BE49-F238E27FC236}">
                  <a16:creationId xmlns:a16="http://schemas.microsoft.com/office/drawing/2014/main" id="{F4D7A426-5F11-987F-D6ED-C3D25EBBC37E}"/>
                </a:ext>
              </a:extLst>
            </p:cNvPr>
            <p:cNvSpPr/>
            <p:nvPr/>
          </p:nvSpPr>
          <p:spPr>
            <a:xfrm>
              <a:off x="0" y="3141040"/>
              <a:ext cx="3456304" cy="99060"/>
            </a:xfrm>
            <a:custGeom>
              <a:avLst/>
              <a:gdLst/>
              <a:ahLst/>
              <a:cxnLst/>
              <a:rect l="l" t="t" r="r" b="b"/>
              <a:pathLst>
                <a:path w="3456304" h="99060">
                  <a:moveTo>
                    <a:pt x="3456038" y="0"/>
                  </a:moveTo>
                  <a:lnTo>
                    <a:pt x="2016036" y="0"/>
                  </a:lnTo>
                  <a:lnTo>
                    <a:pt x="0" y="0"/>
                  </a:lnTo>
                  <a:lnTo>
                    <a:pt x="0" y="98983"/>
                  </a:lnTo>
                  <a:lnTo>
                    <a:pt x="2016036" y="98983"/>
                  </a:lnTo>
                  <a:lnTo>
                    <a:pt x="3456038" y="98983"/>
                  </a:lnTo>
                  <a:lnTo>
                    <a:pt x="345603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7">
              <a:extLst>
                <a:ext uri="{FF2B5EF4-FFF2-40B4-BE49-F238E27FC236}">
                  <a16:creationId xmlns:a16="http://schemas.microsoft.com/office/drawing/2014/main" id="{CE801297-C382-331E-FCA9-C5BABC976435}"/>
                </a:ext>
              </a:extLst>
            </p:cNvPr>
            <p:cNvSpPr/>
            <p:nvPr/>
          </p:nvSpPr>
          <p:spPr>
            <a:xfrm>
              <a:off x="3456038" y="3141040"/>
              <a:ext cx="2304415" cy="99060"/>
            </a:xfrm>
            <a:custGeom>
              <a:avLst/>
              <a:gdLst/>
              <a:ahLst/>
              <a:cxnLst/>
              <a:rect l="l" t="t" r="r" b="b"/>
              <a:pathLst>
                <a:path w="2304415" h="99060">
                  <a:moveTo>
                    <a:pt x="2303957" y="0"/>
                  </a:moveTo>
                  <a:lnTo>
                    <a:pt x="1958378" y="0"/>
                  </a:lnTo>
                  <a:lnTo>
                    <a:pt x="0" y="0"/>
                  </a:lnTo>
                  <a:lnTo>
                    <a:pt x="0" y="98983"/>
                  </a:lnTo>
                  <a:lnTo>
                    <a:pt x="1958378" y="98983"/>
                  </a:lnTo>
                  <a:lnTo>
                    <a:pt x="2303957" y="98983"/>
                  </a:lnTo>
                  <a:lnTo>
                    <a:pt x="2303957" y="0"/>
                  </a:lnTo>
                  <a:close/>
                </a:path>
              </a:pathLst>
            </a:custGeom>
            <a:solidFill>
              <a:srgbClr val="003E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" name="object 16">
            <a:extLst>
              <a:ext uri="{FF2B5EF4-FFF2-40B4-BE49-F238E27FC236}">
                <a16:creationId xmlns:a16="http://schemas.microsoft.com/office/drawing/2014/main" id="{14D5ADD4-6BF3-4EE3-1B0A-3EB330E61781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2481897" y="3134998"/>
            <a:ext cx="553403" cy="8784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5"/>
              </a:spcBef>
            </a:pPr>
            <a:r>
              <a:rPr dirty="0"/>
              <a:t>2024</a:t>
            </a:r>
            <a:r>
              <a:rPr spc="-15" dirty="0"/>
              <a:t> </a:t>
            </a:r>
            <a:r>
              <a:rPr spc="-75" dirty="0">
                <a:latin typeface="华文中宋" panose="02010600040101010101" pitchFamily="2" charset="-122"/>
                <a:ea typeface="华文中宋" panose="02010600040101010101" pitchFamily="2" charset="-122"/>
                <a:cs typeface="宋体" panose="02010600030101010101" pitchFamily="2" charset="-122"/>
              </a:rPr>
              <a:t>年</a:t>
            </a:r>
            <a:r>
              <a:rPr spc="-7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spc="-75" dirty="0">
                <a:latin typeface="宋体" panose="02010600030101010101" pitchFamily="2" charset="-122"/>
                <a:cs typeface="宋体" panose="02010600030101010101" pitchFamily="2" charset="-122"/>
              </a:rPr>
              <a:t>6</a:t>
            </a:r>
            <a:r>
              <a:rPr spc="-10" dirty="0"/>
              <a:t> </a:t>
            </a:r>
            <a:r>
              <a:rPr spc="-75" dirty="0">
                <a:latin typeface="华文中宋" panose="02010600040101010101" pitchFamily="2" charset="-122"/>
                <a:ea typeface="华文中宋" panose="02010600040101010101" pitchFamily="2" charset="-122"/>
              </a:rPr>
              <a:t>月</a:t>
            </a:r>
            <a:r>
              <a:rPr spc="-70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altLang="zh-CN" dirty="0"/>
              <a:t>3</a:t>
            </a:r>
            <a:r>
              <a:rPr spc="-10" dirty="0"/>
              <a:t> </a:t>
            </a:r>
            <a:r>
              <a:rPr spc="-75" dirty="0">
                <a:latin typeface="华文中宋" panose="02010600040101010101" pitchFamily="2" charset="-122"/>
                <a:ea typeface="华文中宋" panose="02010600040101010101" pitchFamily="2" charset="-122"/>
              </a:rPr>
              <a:t>日</a:t>
            </a:r>
          </a:p>
        </p:txBody>
      </p:sp>
      <p:sp>
        <p:nvSpPr>
          <p:cNvPr id="35" name="object 18">
            <a:extLst>
              <a:ext uri="{FF2B5EF4-FFF2-40B4-BE49-F238E27FC236}">
                <a16:creationId xmlns:a16="http://schemas.microsoft.com/office/drawing/2014/main" id="{2B6B989C-EA3D-4CB7-24E5-4B53BDAFC771}"/>
              </a:ext>
            </a:extLst>
          </p:cNvPr>
          <p:cNvSpPr txBox="1"/>
          <p:nvPr/>
        </p:nvSpPr>
        <p:spPr>
          <a:xfrm>
            <a:off x="4470246" y="3134201"/>
            <a:ext cx="509905" cy="8784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>
            <a:defPPr>
              <a:defRPr kern="0"/>
            </a:defPPr>
            <a:lvl1pPr>
              <a:defRPr sz="500" b="0" i="0">
                <a:solidFill>
                  <a:schemeClr val="bg1"/>
                </a:solidFill>
                <a:latin typeface="宋体" panose="02010600030101010101" pitchFamily="2" charset="-122"/>
                <a:cs typeface="宋体" panose="02010600030101010101" pitchFamily="2" charset="-122"/>
              </a:defRPr>
            </a:lvl1pPr>
          </a:lstStyle>
          <a:p>
            <a:r>
              <a:rPr lang="zh-CN" altLang="en-US" dirty="0"/>
              <a:t>加密算法</a:t>
            </a:r>
          </a:p>
        </p:txBody>
      </p:sp>
      <p:sp>
        <p:nvSpPr>
          <p:cNvPr id="23" name="object 2">
            <a:extLst>
              <a:ext uri="{FF2B5EF4-FFF2-40B4-BE49-F238E27FC236}">
                <a16:creationId xmlns:a16="http://schemas.microsoft.com/office/drawing/2014/main" id="{AACE43DA-B262-FBCB-5CF2-A99C5B3DFF9C}"/>
              </a:ext>
            </a:extLst>
          </p:cNvPr>
          <p:cNvSpPr txBox="1"/>
          <p:nvPr/>
        </p:nvSpPr>
        <p:spPr>
          <a:xfrm>
            <a:off x="1315850" y="64159"/>
            <a:ext cx="1616480" cy="1041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kumimoji="0" lang="zh-CN" altLang="en-US" sz="600" b="1" i="0" u="none" strike="noStrike" kern="0" cap="none" spc="0" normalizeH="0" baseline="0" noProof="1">
                <a:solidFill>
                  <a:schemeClr val="bg1">
                    <a:lumMod val="6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宋体" panose="02010600030101010101" pitchFamily="2" charset="-122"/>
                <a:sym typeface="+mn-ea"/>
              </a:rPr>
              <a:t>目录</a:t>
            </a:r>
            <a:r>
              <a:rPr lang="en-US" altLang="zh-CN" sz="600" b="1" dirty="0">
                <a:solidFill>
                  <a:schemeClr val="bg1">
                    <a:lumMod val="6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宋体" panose="02010600030101010101" pitchFamily="2" charset="-122"/>
                <a:sym typeface="+mn-ea"/>
              </a:rPr>
              <a:t>   </a:t>
            </a:r>
            <a:r>
              <a:rPr lang="zh-CN" altLang="en-US" sz="600" b="1" kern="0" dirty="0">
                <a:solidFill>
                  <a:schemeClr val="bg1">
                    <a:lumMod val="6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扫描工具   </a:t>
            </a:r>
            <a:r>
              <a:rPr lang="zh-CN" altLang="en-US" sz="600" b="1" dirty="0">
                <a:solidFill>
                  <a:schemeClr val="bg2"/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加密算法</a:t>
            </a:r>
          </a:p>
        </p:txBody>
      </p:sp>
      <p:grpSp>
        <p:nvGrpSpPr>
          <p:cNvPr id="54" name="组合 53">
            <a:extLst>
              <a:ext uri="{FF2B5EF4-FFF2-40B4-BE49-F238E27FC236}">
                <a16:creationId xmlns:a16="http://schemas.microsoft.com/office/drawing/2014/main" id="{BC7C825B-56A5-5BB8-9647-3170962E2E58}"/>
              </a:ext>
            </a:extLst>
          </p:cNvPr>
          <p:cNvGrpSpPr/>
          <p:nvPr/>
        </p:nvGrpSpPr>
        <p:grpSpPr>
          <a:xfrm>
            <a:off x="825500" y="-646809"/>
            <a:ext cx="2648218" cy="516634"/>
            <a:chOff x="825500" y="-646809"/>
            <a:chExt cx="2648218" cy="516634"/>
          </a:xfrm>
        </p:grpSpPr>
        <p:sp>
          <p:nvSpPr>
            <p:cNvPr id="27" name="椭圆 26">
              <a:extLst>
                <a:ext uri="{FF2B5EF4-FFF2-40B4-BE49-F238E27FC236}">
                  <a16:creationId xmlns:a16="http://schemas.microsoft.com/office/drawing/2014/main" id="{ED33BC3D-C85E-7510-DD6E-A66B2E3B96C8}"/>
                </a:ext>
              </a:extLst>
            </p:cNvPr>
            <p:cNvSpPr/>
            <p:nvPr/>
          </p:nvSpPr>
          <p:spPr>
            <a:xfrm>
              <a:off x="825500" y="-434975"/>
              <a:ext cx="304800" cy="304800"/>
            </a:xfrm>
            <a:prstGeom prst="ellipse">
              <a:avLst/>
            </a:prstGeom>
            <a:solidFill>
              <a:srgbClr val="003E87"/>
            </a:solidFill>
          </p:spPr>
          <p:txBody>
            <a:bodyPr wrap="square" lIns="0" tIns="0" rIns="0" bIns="0" rtlCol="0"/>
            <a:lstStyle/>
            <a:p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8" name="椭圆 27">
              <a:extLst>
                <a:ext uri="{FF2B5EF4-FFF2-40B4-BE49-F238E27FC236}">
                  <a16:creationId xmlns:a16="http://schemas.microsoft.com/office/drawing/2014/main" id="{0551D745-BA88-1045-6838-AA07B5B90B31}"/>
                </a:ext>
              </a:extLst>
            </p:cNvPr>
            <p:cNvSpPr/>
            <p:nvPr/>
          </p:nvSpPr>
          <p:spPr>
            <a:xfrm>
              <a:off x="1294184" y="-434975"/>
              <a:ext cx="304800" cy="304800"/>
            </a:xfrm>
            <a:prstGeom prst="ellipse">
              <a:avLst/>
            </a:prstGeom>
            <a:solidFill>
              <a:srgbClr val="E2F0D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椭圆 28">
              <a:extLst>
                <a:ext uri="{FF2B5EF4-FFF2-40B4-BE49-F238E27FC236}">
                  <a16:creationId xmlns:a16="http://schemas.microsoft.com/office/drawing/2014/main" id="{3C7C90C4-5A0F-414E-7AF5-2F64FFC64F29}"/>
                </a:ext>
              </a:extLst>
            </p:cNvPr>
            <p:cNvSpPr/>
            <p:nvPr/>
          </p:nvSpPr>
          <p:spPr>
            <a:xfrm>
              <a:off x="1762868" y="-434975"/>
              <a:ext cx="304800" cy="304800"/>
            </a:xfrm>
            <a:prstGeom prst="ellipse">
              <a:avLst/>
            </a:prstGeom>
            <a:solidFill>
              <a:srgbClr val="FFEBB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椭圆 30">
              <a:extLst>
                <a:ext uri="{FF2B5EF4-FFF2-40B4-BE49-F238E27FC236}">
                  <a16:creationId xmlns:a16="http://schemas.microsoft.com/office/drawing/2014/main" id="{87244E31-E463-21C3-EBA7-A66C728FFDF7}"/>
                </a:ext>
              </a:extLst>
            </p:cNvPr>
            <p:cNvSpPr/>
            <p:nvPr/>
          </p:nvSpPr>
          <p:spPr>
            <a:xfrm>
              <a:off x="2231552" y="-434975"/>
              <a:ext cx="304800" cy="304800"/>
            </a:xfrm>
            <a:prstGeom prst="ellipse">
              <a:avLst/>
            </a:prstGeom>
            <a:solidFill>
              <a:srgbClr val="FEE8D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椭圆 31">
              <a:extLst>
                <a:ext uri="{FF2B5EF4-FFF2-40B4-BE49-F238E27FC236}">
                  <a16:creationId xmlns:a16="http://schemas.microsoft.com/office/drawing/2014/main" id="{6DE01293-1AF3-FFAE-9252-74629C6AB79C}"/>
                </a:ext>
              </a:extLst>
            </p:cNvPr>
            <p:cNvSpPr/>
            <p:nvPr/>
          </p:nvSpPr>
          <p:spPr>
            <a:xfrm>
              <a:off x="2700236" y="-434975"/>
              <a:ext cx="304800" cy="3048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椭圆 32">
              <a:extLst>
                <a:ext uri="{FF2B5EF4-FFF2-40B4-BE49-F238E27FC236}">
                  <a16:creationId xmlns:a16="http://schemas.microsoft.com/office/drawing/2014/main" id="{FA9FFA95-8216-DE0D-5314-80452A1A7895}"/>
                </a:ext>
              </a:extLst>
            </p:cNvPr>
            <p:cNvSpPr/>
            <p:nvPr/>
          </p:nvSpPr>
          <p:spPr>
            <a:xfrm>
              <a:off x="3168918" y="-434975"/>
              <a:ext cx="304800" cy="3048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椭圆 21">
              <a:extLst>
                <a:ext uri="{FF2B5EF4-FFF2-40B4-BE49-F238E27FC236}">
                  <a16:creationId xmlns:a16="http://schemas.microsoft.com/office/drawing/2014/main" id="{BB398545-CEE2-DDF6-E71D-6D6DB751FA75}"/>
                </a:ext>
              </a:extLst>
            </p:cNvPr>
            <p:cNvSpPr/>
            <p:nvPr/>
          </p:nvSpPr>
          <p:spPr>
            <a:xfrm>
              <a:off x="1762868" y="-646809"/>
              <a:ext cx="304800" cy="304800"/>
            </a:xfrm>
            <a:prstGeom prst="ellipse">
              <a:avLst/>
            </a:prstGeom>
            <a:solidFill>
              <a:srgbClr val="BF9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椭圆 25">
              <a:extLst>
                <a:ext uri="{FF2B5EF4-FFF2-40B4-BE49-F238E27FC236}">
                  <a16:creationId xmlns:a16="http://schemas.microsoft.com/office/drawing/2014/main" id="{31D61F78-EBEB-7341-03E6-EE822BB39DB2}"/>
                </a:ext>
              </a:extLst>
            </p:cNvPr>
            <p:cNvSpPr/>
            <p:nvPr/>
          </p:nvSpPr>
          <p:spPr>
            <a:xfrm>
              <a:off x="2231552" y="-646809"/>
              <a:ext cx="304800" cy="304800"/>
            </a:xfrm>
            <a:prstGeom prst="ellipse">
              <a:avLst/>
            </a:prstGeom>
            <a:solidFill>
              <a:srgbClr val="BD642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0" name="椭圆 39">
              <a:extLst>
                <a:ext uri="{FF2B5EF4-FFF2-40B4-BE49-F238E27FC236}">
                  <a16:creationId xmlns:a16="http://schemas.microsoft.com/office/drawing/2014/main" id="{889948BC-5C8F-63F6-1297-705DEC1D5C51}"/>
                </a:ext>
              </a:extLst>
            </p:cNvPr>
            <p:cNvSpPr/>
            <p:nvPr/>
          </p:nvSpPr>
          <p:spPr>
            <a:xfrm>
              <a:off x="1294184" y="-646809"/>
              <a:ext cx="304800" cy="304800"/>
            </a:xfrm>
            <a:prstGeom prst="ellipse">
              <a:avLst/>
            </a:prstGeom>
            <a:solidFill>
              <a:srgbClr val="54823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" name="文本框 4">
            <a:extLst>
              <a:ext uri="{FF2B5EF4-FFF2-40B4-BE49-F238E27FC236}">
                <a16:creationId xmlns:a16="http://schemas.microsoft.com/office/drawing/2014/main" id="{E5BCCDE2-402F-4C79-1519-6A757E1DA427}"/>
              </a:ext>
            </a:extLst>
          </p:cNvPr>
          <p:cNvSpPr txBox="1"/>
          <p:nvPr/>
        </p:nvSpPr>
        <p:spPr>
          <a:xfrm>
            <a:off x="63500" y="581634"/>
            <a:ext cx="2133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/>
            </a:lvl1pPr>
          </a:lstStyle>
          <a:p>
            <a:r>
              <a:rPr lang="zh-CN" altLang="en-US" sz="1600" dirty="0"/>
              <a:t>管理层与监控层</a:t>
            </a:r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id="{27FA2B58-EB0A-6F40-79E1-82F5A8C0DEAB}"/>
              </a:ext>
            </a:extLst>
          </p:cNvPr>
          <p:cNvSpPr txBox="1"/>
          <p:nvPr/>
        </p:nvSpPr>
        <p:spPr>
          <a:xfrm>
            <a:off x="120172" y="1906425"/>
            <a:ext cx="35112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/>
              <a:t>控制层与监控层间、控制层内</a:t>
            </a:r>
          </a:p>
        </p:txBody>
      </p:sp>
      <p:graphicFrame>
        <p:nvGraphicFramePr>
          <p:cNvPr id="17" name="图示 16">
            <a:extLst>
              <a:ext uri="{FF2B5EF4-FFF2-40B4-BE49-F238E27FC236}">
                <a16:creationId xmlns:a16="http://schemas.microsoft.com/office/drawing/2014/main" id="{C4FE26C1-5F0C-D6E2-3091-68783C31507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43613623"/>
              </p:ext>
            </p:extLst>
          </p:nvPr>
        </p:nvGraphicFramePr>
        <p:xfrm>
          <a:off x="178764" y="2228722"/>
          <a:ext cx="5347744" cy="6732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graphicFrame>
        <p:nvGraphicFramePr>
          <p:cNvPr id="41" name="图示 40">
            <a:extLst>
              <a:ext uri="{FF2B5EF4-FFF2-40B4-BE49-F238E27FC236}">
                <a16:creationId xmlns:a16="http://schemas.microsoft.com/office/drawing/2014/main" id="{2474B34C-043E-467A-1CBD-603208735AD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75771095"/>
              </p:ext>
            </p:extLst>
          </p:nvPr>
        </p:nvGraphicFramePr>
        <p:xfrm>
          <a:off x="3639066" y="905857"/>
          <a:ext cx="1966305" cy="7099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graphicFrame>
        <p:nvGraphicFramePr>
          <p:cNvPr id="51" name="图示 50">
            <a:extLst>
              <a:ext uri="{FF2B5EF4-FFF2-40B4-BE49-F238E27FC236}">
                <a16:creationId xmlns:a16="http://schemas.microsoft.com/office/drawing/2014/main" id="{5D85CDA0-267D-F72B-4C56-61354478E77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10386975"/>
              </p:ext>
            </p:extLst>
          </p:nvPr>
        </p:nvGraphicFramePr>
        <p:xfrm>
          <a:off x="178764" y="1301979"/>
          <a:ext cx="3511274" cy="3138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6" r:lo="rId17" r:qs="rId18" r:cs="rId19"/>
          </a:graphicData>
        </a:graphic>
      </p:graphicFrame>
      <p:graphicFrame>
        <p:nvGraphicFramePr>
          <p:cNvPr id="53" name="图示 52">
            <a:extLst>
              <a:ext uri="{FF2B5EF4-FFF2-40B4-BE49-F238E27FC236}">
                <a16:creationId xmlns:a16="http://schemas.microsoft.com/office/drawing/2014/main" id="{110C1618-ACA3-CAD8-C528-F54C66BE0EA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9814771"/>
              </p:ext>
            </p:extLst>
          </p:nvPr>
        </p:nvGraphicFramePr>
        <p:xfrm>
          <a:off x="178764" y="905857"/>
          <a:ext cx="3511274" cy="3138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1" r:lo="rId22" r:qs="rId23" r:cs="rId24"/>
          </a:graphicData>
        </a:graphic>
      </p:graphicFrame>
      <p:sp>
        <p:nvSpPr>
          <p:cNvPr id="65" name="object 21">
            <a:extLst>
              <a:ext uri="{FF2B5EF4-FFF2-40B4-BE49-F238E27FC236}">
                <a16:creationId xmlns:a16="http://schemas.microsoft.com/office/drawing/2014/main" id="{AE8E3BD0-3B82-43B6-7636-CF58F9540501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xfrm>
            <a:off x="5400889" y="3154348"/>
            <a:ext cx="311101" cy="83997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39370">
              <a:lnSpc>
                <a:spcPct val="100000"/>
              </a:lnSpc>
              <a:spcBef>
                <a:spcPts val="55"/>
              </a:spcBef>
            </a:pPr>
            <a:fld id="{81D60167-4931-47E6-BA6A-407CBD079E47}" type="slidenum">
              <a:rPr dirty="0"/>
              <a:t>31</a:t>
            </a:fld>
            <a:r>
              <a:rPr spc="-10" dirty="0"/>
              <a:t> </a:t>
            </a:r>
            <a:r>
              <a:rPr dirty="0"/>
              <a:t>/</a:t>
            </a:r>
            <a:r>
              <a:rPr spc="-5" dirty="0"/>
              <a:t> </a:t>
            </a:r>
            <a:r>
              <a:rPr lang="en-US" spc="-25" dirty="0"/>
              <a:t>30</a:t>
            </a:r>
            <a:endParaRPr spc="-25" dirty="0"/>
          </a:p>
        </p:txBody>
      </p:sp>
    </p:spTree>
    <p:extLst>
      <p:ext uri="{BB962C8B-B14F-4D97-AF65-F5344CB8AC3E}">
        <p14:creationId xmlns:p14="http://schemas.microsoft.com/office/powerpoint/2010/main" val="17419100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小标题">
            <a:extLst>
              <a:ext uri="{FF2B5EF4-FFF2-40B4-BE49-F238E27FC236}">
                <a16:creationId xmlns:a16="http://schemas.microsoft.com/office/drawing/2014/main" id="{92CF336A-CD11-A628-6453-9B3BAE3D7BEB}"/>
              </a:ext>
            </a:extLst>
          </p:cNvPr>
          <p:cNvGrpSpPr/>
          <p:nvPr/>
        </p:nvGrpSpPr>
        <p:grpSpPr>
          <a:xfrm>
            <a:off x="0" y="222731"/>
            <a:ext cx="5765800" cy="272040"/>
            <a:chOff x="0" y="222730"/>
            <a:chExt cx="5765800" cy="351157"/>
          </a:xfrm>
        </p:grpSpPr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230361"/>
              <a:ext cx="5765800" cy="343526"/>
            </a:xfrm>
            <a:prstGeom prst="rect">
              <a:avLst/>
            </a:prstGeom>
          </p:spPr>
        </p:pic>
        <p:sp>
          <p:nvSpPr>
            <p:cNvPr id="11" name="object 11"/>
            <p:cNvSpPr txBox="1"/>
            <p:nvPr/>
          </p:nvSpPr>
          <p:spPr>
            <a:xfrm>
              <a:off x="196810" y="222730"/>
              <a:ext cx="4517780" cy="287206"/>
            </a:xfrm>
            <a:prstGeom prst="rect">
              <a:avLst/>
            </a:prstGeom>
          </p:spPr>
          <p:txBody>
            <a:bodyPr vert="horz" wrap="square" lIns="0" tIns="17145" rIns="0" bIns="0" rtlCol="0">
              <a:spAutoFit/>
            </a:bodyPr>
            <a:lstStyle/>
            <a:p>
              <a:pPr marL="12700">
                <a:lnSpc>
                  <a:spcPts val="1615"/>
                </a:lnSpc>
                <a:spcBef>
                  <a:spcPts val="135"/>
                </a:spcBef>
              </a:pPr>
              <a:r>
                <a:rPr lang="zh-CN" altLang="en-US" sz="1400" spc="-15" dirty="0">
                  <a:solidFill>
                    <a:srgbClr val="FFFFFF"/>
                  </a:solidFill>
                  <a:latin typeface="华文中宋" panose="02010600040101010101" pitchFamily="2" charset="-122"/>
                  <a:ea typeface="华文中宋" panose="02010600040101010101" pitchFamily="2" charset="-122"/>
                  <a:cs typeface="宋体" panose="02010600030101010101" pitchFamily="2" charset="-122"/>
                </a:rPr>
                <a:t>加密算法</a:t>
              </a:r>
              <a:r>
                <a:rPr lang="en-US" altLang="zh-CN" sz="1400" spc="-15" dirty="0">
                  <a:solidFill>
                    <a:srgbClr val="FFFFFF"/>
                  </a:solidFill>
                  <a:latin typeface="华文中宋" panose="02010600040101010101" pitchFamily="2" charset="-122"/>
                  <a:ea typeface="华文中宋" panose="02010600040101010101" pitchFamily="2" charset="-122"/>
                  <a:cs typeface="宋体" panose="02010600030101010101" pitchFamily="2" charset="-122"/>
                </a:rPr>
                <a:t>——</a:t>
              </a:r>
              <a:r>
                <a:rPr lang="zh-CN" altLang="en-US" sz="1400" spc="-15" dirty="0">
                  <a:solidFill>
                    <a:srgbClr val="FFFFFF"/>
                  </a:solidFill>
                  <a:latin typeface="华文中宋" panose="02010600040101010101" pitchFamily="2" charset="-122"/>
                  <a:ea typeface="华文中宋" panose="02010600040101010101" pitchFamily="2" charset="-122"/>
                  <a:cs typeface="宋体" panose="02010600030101010101" pitchFamily="2" charset="-122"/>
                </a:rPr>
                <a:t>工控系统中各层需求及算法使用分析</a:t>
              </a:r>
              <a:endParaRPr lang="zh-CN" altLang="en-US" sz="800" dirty="0">
                <a:solidFill>
                  <a:srgbClr val="FFFFFF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Georgia" panose="02040502050405020303"/>
              </a:endParaRPr>
            </a:p>
          </p:txBody>
        </p:sp>
      </p:grpSp>
      <p:grpSp>
        <p:nvGrpSpPr>
          <p:cNvPr id="36" name="页眉">
            <a:extLst>
              <a:ext uri="{FF2B5EF4-FFF2-40B4-BE49-F238E27FC236}">
                <a16:creationId xmlns:a16="http://schemas.microsoft.com/office/drawing/2014/main" id="{28012C64-F0D6-E544-5069-F6F8BA9B7600}"/>
              </a:ext>
            </a:extLst>
          </p:cNvPr>
          <p:cNvGrpSpPr/>
          <p:nvPr/>
        </p:nvGrpSpPr>
        <p:grpSpPr>
          <a:xfrm>
            <a:off x="0" y="25"/>
            <a:ext cx="5762645" cy="230504"/>
            <a:chOff x="0" y="25"/>
            <a:chExt cx="5762645" cy="230504"/>
          </a:xfrm>
        </p:grpSpPr>
        <p:sp>
          <p:nvSpPr>
            <p:cNvPr id="4" name="object 4"/>
            <p:cNvSpPr/>
            <p:nvPr/>
          </p:nvSpPr>
          <p:spPr>
            <a:xfrm>
              <a:off x="4115226" y="25"/>
              <a:ext cx="490220" cy="230504"/>
            </a:xfrm>
            <a:custGeom>
              <a:avLst/>
              <a:gdLst/>
              <a:ahLst/>
              <a:cxnLst/>
              <a:rect l="l" t="t" r="r" b="b"/>
              <a:pathLst>
                <a:path w="490220" h="230504">
                  <a:moveTo>
                    <a:pt x="489635" y="0"/>
                  </a:moveTo>
                  <a:lnTo>
                    <a:pt x="0" y="0"/>
                  </a:lnTo>
                  <a:lnTo>
                    <a:pt x="0" y="230339"/>
                  </a:lnTo>
                  <a:lnTo>
                    <a:pt x="489635" y="230339"/>
                  </a:lnTo>
                  <a:lnTo>
                    <a:pt x="48963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604862" y="25"/>
              <a:ext cx="777875" cy="230504"/>
            </a:xfrm>
            <a:custGeom>
              <a:avLst/>
              <a:gdLst/>
              <a:ahLst/>
              <a:cxnLst/>
              <a:rect l="l" t="t" r="r" b="b"/>
              <a:pathLst>
                <a:path w="777875" h="230504">
                  <a:moveTo>
                    <a:pt x="777570" y="0"/>
                  </a:moveTo>
                  <a:lnTo>
                    <a:pt x="0" y="0"/>
                  </a:lnTo>
                  <a:lnTo>
                    <a:pt x="0" y="230339"/>
                  </a:lnTo>
                  <a:lnTo>
                    <a:pt x="777570" y="230339"/>
                  </a:lnTo>
                  <a:lnTo>
                    <a:pt x="77757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698994" y="11545"/>
              <a:ext cx="589326" cy="207300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5382432" y="25"/>
              <a:ext cx="380213" cy="230504"/>
            </a:xfrm>
            <a:custGeom>
              <a:avLst/>
              <a:gdLst/>
              <a:ahLst/>
              <a:cxnLst/>
              <a:rect l="l" t="t" r="r" b="b"/>
              <a:pathLst>
                <a:path w="374650" h="230504">
                  <a:moveTo>
                    <a:pt x="374408" y="0"/>
                  </a:moveTo>
                  <a:lnTo>
                    <a:pt x="0" y="0"/>
                  </a:lnTo>
                  <a:lnTo>
                    <a:pt x="0" y="230339"/>
                  </a:lnTo>
                  <a:lnTo>
                    <a:pt x="374408" y="230339"/>
                  </a:lnTo>
                  <a:lnTo>
                    <a:pt x="37440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460232" y="3863"/>
              <a:ext cx="218818" cy="218818"/>
            </a:xfrm>
            <a:prstGeom prst="rect">
              <a:avLst/>
            </a:prstGeom>
          </p:spPr>
        </p:pic>
        <p:sp>
          <p:nvSpPr>
            <p:cNvPr id="30" name="object 4">
              <a:extLst>
                <a:ext uri="{FF2B5EF4-FFF2-40B4-BE49-F238E27FC236}">
                  <a16:creationId xmlns:a16="http://schemas.microsoft.com/office/drawing/2014/main" id="{DEAF29C3-7E3A-9DFF-B751-0B0D80F2C3D2}"/>
                </a:ext>
              </a:extLst>
            </p:cNvPr>
            <p:cNvSpPr/>
            <p:nvPr/>
          </p:nvSpPr>
          <p:spPr>
            <a:xfrm>
              <a:off x="0" y="25"/>
              <a:ext cx="4224954" cy="230096"/>
            </a:xfrm>
            <a:custGeom>
              <a:avLst/>
              <a:gdLst/>
              <a:ahLst/>
              <a:cxnLst/>
              <a:rect l="l" t="t" r="r" b="b"/>
              <a:pathLst>
                <a:path w="490220" h="230504">
                  <a:moveTo>
                    <a:pt x="489635" y="0"/>
                  </a:moveTo>
                  <a:lnTo>
                    <a:pt x="0" y="0"/>
                  </a:lnTo>
                  <a:lnTo>
                    <a:pt x="0" y="230339"/>
                  </a:lnTo>
                  <a:lnTo>
                    <a:pt x="489635" y="230339"/>
                  </a:lnTo>
                  <a:lnTo>
                    <a:pt x="48963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8" name="组合 37">
            <a:extLst>
              <a:ext uri="{FF2B5EF4-FFF2-40B4-BE49-F238E27FC236}">
                <a16:creationId xmlns:a16="http://schemas.microsoft.com/office/drawing/2014/main" id="{A7EB8AC5-0376-9EC9-EA82-4916A6143EED}"/>
              </a:ext>
            </a:extLst>
          </p:cNvPr>
          <p:cNvGrpSpPr/>
          <p:nvPr/>
        </p:nvGrpSpPr>
        <p:grpSpPr>
          <a:xfrm>
            <a:off x="0" y="3141040"/>
            <a:ext cx="5760453" cy="99060"/>
            <a:chOff x="0" y="3141040"/>
            <a:chExt cx="5760453" cy="99060"/>
          </a:xfrm>
        </p:grpSpPr>
        <p:sp>
          <p:nvSpPr>
            <p:cNvPr id="12" name="object 16">
              <a:extLst>
                <a:ext uri="{FF2B5EF4-FFF2-40B4-BE49-F238E27FC236}">
                  <a16:creationId xmlns:a16="http://schemas.microsoft.com/office/drawing/2014/main" id="{F4D7A426-5F11-987F-D6ED-C3D25EBBC37E}"/>
                </a:ext>
              </a:extLst>
            </p:cNvPr>
            <p:cNvSpPr/>
            <p:nvPr/>
          </p:nvSpPr>
          <p:spPr>
            <a:xfrm>
              <a:off x="0" y="3141040"/>
              <a:ext cx="3456304" cy="99060"/>
            </a:xfrm>
            <a:custGeom>
              <a:avLst/>
              <a:gdLst/>
              <a:ahLst/>
              <a:cxnLst/>
              <a:rect l="l" t="t" r="r" b="b"/>
              <a:pathLst>
                <a:path w="3456304" h="99060">
                  <a:moveTo>
                    <a:pt x="3456038" y="0"/>
                  </a:moveTo>
                  <a:lnTo>
                    <a:pt x="2016036" y="0"/>
                  </a:lnTo>
                  <a:lnTo>
                    <a:pt x="0" y="0"/>
                  </a:lnTo>
                  <a:lnTo>
                    <a:pt x="0" y="98983"/>
                  </a:lnTo>
                  <a:lnTo>
                    <a:pt x="2016036" y="98983"/>
                  </a:lnTo>
                  <a:lnTo>
                    <a:pt x="3456038" y="98983"/>
                  </a:lnTo>
                  <a:lnTo>
                    <a:pt x="345603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7">
              <a:extLst>
                <a:ext uri="{FF2B5EF4-FFF2-40B4-BE49-F238E27FC236}">
                  <a16:creationId xmlns:a16="http://schemas.microsoft.com/office/drawing/2014/main" id="{CE801297-C382-331E-FCA9-C5BABC976435}"/>
                </a:ext>
              </a:extLst>
            </p:cNvPr>
            <p:cNvSpPr/>
            <p:nvPr/>
          </p:nvSpPr>
          <p:spPr>
            <a:xfrm>
              <a:off x="3456038" y="3141040"/>
              <a:ext cx="2304415" cy="99060"/>
            </a:xfrm>
            <a:custGeom>
              <a:avLst/>
              <a:gdLst/>
              <a:ahLst/>
              <a:cxnLst/>
              <a:rect l="l" t="t" r="r" b="b"/>
              <a:pathLst>
                <a:path w="2304415" h="99060">
                  <a:moveTo>
                    <a:pt x="2303957" y="0"/>
                  </a:moveTo>
                  <a:lnTo>
                    <a:pt x="1958378" y="0"/>
                  </a:lnTo>
                  <a:lnTo>
                    <a:pt x="0" y="0"/>
                  </a:lnTo>
                  <a:lnTo>
                    <a:pt x="0" y="98983"/>
                  </a:lnTo>
                  <a:lnTo>
                    <a:pt x="1958378" y="98983"/>
                  </a:lnTo>
                  <a:lnTo>
                    <a:pt x="2303957" y="98983"/>
                  </a:lnTo>
                  <a:lnTo>
                    <a:pt x="2303957" y="0"/>
                  </a:lnTo>
                  <a:close/>
                </a:path>
              </a:pathLst>
            </a:custGeom>
            <a:solidFill>
              <a:srgbClr val="003E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" name="object 16">
            <a:extLst>
              <a:ext uri="{FF2B5EF4-FFF2-40B4-BE49-F238E27FC236}">
                <a16:creationId xmlns:a16="http://schemas.microsoft.com/office/drawing/2014/main" id="{14D5ADD4-6BF3-4EE3-1B0A-3EB330E61781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2481897" y="3134998"/>
            <a:ext cx="553403" cy="8784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5"/>
              </a:spcBef>
            </a:pPr>
            <a:r>
              <a:rPr dirty="0"/>
              <a:t>2024</a:t>
            </a:r>
            <a:r>
              <a:rPr spc="-15" dirty="0"/>
              <a:t> </a:t>
            </a:r>
            <a:r>
              <a:rPr spc="-75" dirty="0">
                <a:latin typeface="华文中宋" panose="02010600040101010101" pitchFamily="2" charset="-122"/>
                <a:ea typeface="华文中宋" panose="02010600040101010101" pitchFamily="2" charset="-122"/>
                <a:cs typeface="宋体" panose="02010600030101010101" pitchFamily="2" charset="-122"/>
              </a:rPr>
              <a:t>年</a:t>
            </a:r>
            <a:r>
              <a:rPr spc="-7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spc="-75" dirty="0">
                <a:latin typeface="宋体" panose="02010600030101010101" pitchFamily="2" charset="-122"/>
                <a:cs typeface="宋体" panose="02010600030101010101" pitchFamily="2" charset="-122"/>
              </a:rPr>
              <a:t>6</a:t>
            </a:r>
            <a:r>
              <a:rPr spc="-10" dirty="0"/>
              <a:t> </a:t>
            </a:r>
            <a:r>
              <a:rPr spc="-75" dirty="0">
                <a:latin typeface="华文中宋" panose="02010600040101010101" pitchFamily="2" charset="-122"/>
                <a:ea typeface="华文中宋" panose="02010600040101010101" pitchFamily="2" charset="-122"/>
              </a:rPr>
              <a:t>月</a:t>
            </a:r>
            <a:r>
              <a:rPr spc="-70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altLang="zh-CN" dirty="0"/>
              <a:t>3</a:t>
            </a:r>
            <a:r>
              <a:rPr spc="-10" dirty="0"/>
              <a:t> </a:t>
            </a:r>
            <a:r>
              <a:rPr spc="-75" dirty="0">
                <a:latin typeface="华文中宋" panose="02010600040101010101" pitchFamily="2" charset="-122"/>
                <a:ea typeface="华文中宋" panose="02010600040101010101" pitchFamily="2" charset="-122"/>
              </a:rPr>
              <a:t>日</a:t>
            </a:r>
          </a:p>
        </p:txBody>
      </p:sp>
      <p:sp>
        <p:nvSpPr>
          <p:cNvPr id="35" name="object 18">
            <a:extLst>
              <a:ext uri="{FF2B5EF4-FFF2-40B4-BE49-F238E27FC236}">
                <a16:creationId xmlns:a16="http://schemas.microsoft.com/office/drawing/2014/main" id="{2B6B989C-EA3D-4CB7-24E5-4B53BDAFC771}"/>
              </a:ext>
            </a:extLst>
          </p:cNvPr>
          <p:cNvSpPr txBox="1"/>
          <p:nvPr/>
        </p:nvSpPr>
        <p:spPr>
          <a:xfrm>
            <a:off x="4470246" y="3134201"/>
            <a:ext cx="509905" cy="8784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>
            <a:defPPr>
              <a:defRPr kern="0"/>
            </a:defPPr>
            <a:lvl1pPr>
              <a:defRPr sz="500" b="0" i="0">
                <a:solidFill>
                  <a:schemeClr val="bg1"/>
                </a:solidFill>
                <a:latin typeface="宋体" panose="02010600030101010101" pitchFamily="2" charset="-122"/>
                <a:cs typeface="宋体" panose="02010600030101010101" pitchFamily="2" charset="-122"/>
              </a:defRPr>
            </a:lvl1pPr>
          </a:lstStyle>
          <a:p>
            <a:r>
              <a:rPr lang="zh-CN" altLang="en-US" dirty="0"/>
              <a:t>加密算法</a:t>
            </a:r>
          </a:p>
        </p:txBody>
      </p:sp>
      <p:sp>
        <p:nvSpPr>
          <p:cNvPr id="23" name="object 2">
            <a:extLst>
              <a:ext uri="{FF2B5EF4-FFF2-40B4-BE49-F238E27FC236}">
                <a16:creationId xmlns:a16="http://schemas.microsoft.com/office/drawing/2014/main" id="{AACE43DA-B262-FBCB-5CF2-A99C5B3DFF9C}"/>
              </a:ext>
            </a:extLst>
          </p:cNvPr>
          <p:cNvSpPr txBox="1"/>
          <p:nvPr/>
        </p:nvSpPr>
        <p:spPr>
          <a:xfrm>
            <a:off x="1315850" y="64159"/>
            <a:ext cx="1616480" cy="1041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kumimoji="0" lang="zh-CN" altLang="en-US" sz="600" b="1" i="0" u="none" strike="noStrike" kern="0" cap="none" spc="0" normalizeH="0" baseline="0" noProof="1">
                <a:solidFill>
                  <a:schemeClr val="bg1">
                    <a:lumMod val="6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宋体" panose="02010600030101010101" pitchFamily="2" charset="-122"/>
                <a:sym typeface="+mn-ea"/>
              </a:rPr>
              <a:t>目录</a:t>
            </a:r>
            <a:r>
              <a:rPr lang="en-US" altLang="zh-CN" sz="600" b="1" dirty="0">
                <a:solidFill>
                  <a:schemeClr val="bg1">
                    <a:lumMod val="6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宋体" panose="02010600030101010101" pitchFamily="2" charset="-122"/>
                <a:sym typeface="+mn-ea"/>
              </a:rPr>
              <a:t>   </a:t>
            </a:r>
            <a:r>
              <a:rPr lang="zh-CN" altLang="en-US" sz="600" b="1" kern="0" dirty="0">
                <a:solidFill>
                  <a:schemeClr val="bg1">
                    <a:lumMod val="6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扫描工具   </a:t>
            </a:r>
            <a:r>
              <a:rPr lang="zh-CN" altLang="en-US" sz="600" b="1" dirty="0">
                <a:solidFill>
                  <a:schemeClr val="bg2"/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加密算法</a:t>
            </a:r>
          </a:p>
        </p:txBody>
      </p:sp>
      <p:grpSp>
        <p:nvGrpSpPr>
          <p:cNvPr id="54" name="组合 53">
            <a:extLst>
              <a:ext uri="{FF2B5EF4-FFF2-40B4-BE49-F238E27FC236}">
                <a16:creationId xmlns:a16="http://schemas.microsoft.com/office/drawing/2014/main" id="{BC7C825B-56A5-5BB8-9647-3170962E2E58}"/>
              </a:ext>
            </a:extLst>
          </p:cNvPr>
          <p:cNvGrpSpPr/>
          <p:nvPr/>
        </p:nvGrpSpPr>
        <p:grpSpPr>
          <a:xfrm>
            <a:off x="825500" y="-646809"/>
            <a:ext cx="2648218" cy="516634"/>
            <a:chOff x="825500" y="-646809"/>
            <a:chExt cx="2648218" cy="516634"/>
          </a:xfrm>
        </p:grpSpPr>
        <p:sp>
          <p:nvSpPr>
            <p:cNvPr id="27" name="椭圆 26">
              <a:extLst>
                <a:ext uri="{FF2B5EF4-FFF2-40B4-BE49-F238E27FC236}">
                  <a16:creationId xmlns:a16="http://schemas.microsoft.com/office/drawing/2014/main" id="{ED33BC3D-C85E-7510-DD6E-A66B2E3B96C8}"/>
                </a:ext>
              </a:extLst>
            </p:cNvPr>
            <p:cNvSpPr/>
            <p:nvPr/>
          </p:nvSpPr>
          <p:spPr>
            <a:xfrm>
              <a:off x="825500" y="-434975"/>
              <a:ext cx="304800" cy="304800"/>
            </a:xfrm>
            <a:prstGeom prst="ellipse">
              <a:avLst/>
            </a:prstGeom>
            <a:solidFill>
              <a:srgbClr val="003E87"/>
            </a:solidFill>
          </p:spPr>
          <p:txBody>
            <a:bodyPr wrap="square" lIns="0" tIns="0" rIns="0" bIns="0" rtlCol="0"/>
            <a:lstStyle/>
            <a:p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8" name="椭圆 27">
              <a:extLst>
                <a:ext uri="{FF2B5EF4-FFF2-40B4-BE49-F238E27FC236}">
                  <a16:creationId xmlns:a16="http://schemas.microsoft.com/office/drawing/2014/main" id="{0551D745-BA88-1045-6838-AA07B5B90B31}"/>
                </a:ext>
              </a:extLst>
            </p:cNvPr>
            <p:cNvSpPr/>
            <p:nvPr/>
          </p:nvSpPr>
          <p:spPr>
            <a:xfrm>
              <a:off x="1294184" y="-434975"/>
              <a:ext cx="304800" cy="304800"/>
            </a:xfrm>
            <a:prstGeom prst="ellipse">
              <a:avLst/>
            </a:prstGeom>
            <a:solidFill>
              <a:srgbClr val="E2F0D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椭圆 28">
              <a:extLst>
                <a:ext uri="{FF2B5EF4-FFF2-40B4-BE49-F238E27FC236}">
                  <a16:creationId xmlns:a16="http://schemas.microsoft.com/office/drawing/2014/main" id="{3C7C90C4-5A0F-414E-7AF5-2F64FFC64F29}"/>
                </a:ext>
              </a:extLst>
            </p:cNvPr>
            <p:cNvSpPr/>
            <p:nvPr/>
          </p:nvSpPr>
          <p:spPr>
            <a:xfrm>
              <a:off x="1762868" y="-434975"/>
              <a:ext cx="304800" cy="304800"/>
            </a:xfrm>
            <a:prstGeom prst="ellipse">
              <a:avLst/>
            </a:prstGeom>
            <a:solidFill>
              <a:srgbClr val="FFEBB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椭圆 30">
              <a:extLst>
                <a:ext uri="{FF2B5EF4-FFF2-40B4-BE49-F238E27FC236}">
                  <a16:creationId xmlns:a16="http://schemas.microsoft.com/office/drawing/2014/main" id="{87244E31-E463-21C3-EBA7-A66C728FFDF7}"/>
                </a:ext>
              </a:extLst>
            </p:cNvPr>
            <p:cNvSpPr/>
            <p:nvPr/>
          </p:nvSpPr>
          <p:spPr>
            <a:xfrm>
              <a:off x="2231552" y="-434975"/>
              <a:ext cx="304800" cy="304800"/>
            </a:xfrm>
            <a:prstGeom prst="ellipse">
              <a:avLst/>
            </a:prstGeom>
            <a:solidFill>
              <a:srgbClr val="FEE8D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椭圆 31">
              <a:extLst>
                <a:ext uri="{FF2B5EF4-FFF2-40B4-BE49-F238E27FC236}">
                  <a16:creationId xmlns:a16="http://schemas.microsoft.com/office/drawing/2014/main" id="{6DE01293-1AF3-FFAE-9252-74629C6AB79C}"/>
                </a:ext>
              </a:extLst>
            </p:cNvPr>
            <p:cNvSpPr/>
            <p:nvPr/>
          </p:nvSpPr>
          <p:spPr>
            <a:xfrm>
              <a:off x="2700236" y="-434975"/>
              <a:ext cx="304800" cy="3048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椭圆 32">
              <a:extLst>
                <a:ext uri="{FF2B5EF4-FFF2-40B4-BE49-F238E27FC236}">
                  <a16:creationId xmlns:a16="http://schemas.microsoft.com/office/drawing/2014/main" id="{FA9FFA95-8216-DE0D-5314-80452A1A7895}"/>
                </a:ext>
              </a:extLst>
            </p:cNvPr>
            <p:cNvSpPr/>
            <p:nvPr/>
          </p:nvSpPr>
          <p:spPr>
            <a:xfrm>
              <a:off x="3168918" y="-434975"/>
              <a:ext cx="304800" cy="3048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椭圆 21">
              <a:extLst>
                <a:ext uri="{FF2B5EF4-FFF2-40B4-BE49-F238E27FC236}">
                  <a16:creationId xmlns:a16="http://schemas.microsoft.com/office/drawing/2014/main" id="{BB398545-CEE2-DDF6-E71D-6D6DB751FA75}"/>
                </a:ext>
              </a:extLst>
            </p:cNvPr>
            <p:cNvSpPr/>
            <p:nvPr/>
          </p:nvSpPr>
          <p:spPr>
            <a:xfrm>
              <a:off x="1762868" y="-646809"/>
              <a:ext cx="304800" cy="304800"/>
            </a:xfrm>
            <a:prstGeom prst="ellipse">
              <a:avLst/>
            </a:prstGeom>
            <a:solidFill>
              <a:srgbClr val="BF9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椭圆 25">
              <a:extLst>
                <a:ext uri="{FF2B5EF4-FFF2-40B4-BE49-F238E27FC236}">
                  <a16:creationId xmlns:a16="http://schemas.microsoft.com/office/drawing/2014/main" id="{31D61F78-EBEB-7341-03E6-EE822BB39DB2}"/>
                </a:ext>
              </a:extLst>
            </p:cNvPr>
            <p:cNvSpPr/>
            <p:nvPr/>
          </p:nvSpPr>
          <p:spPr>
            <a:xfrm>
              <a:off x="2231552" y="-646809"/>
              <a:ext cx="304800" cy="304800"/>
            </a:xfrm>
            <a:prstGeom prst="ellipse">
              <a:avLst/>
            </a:prstGeom>
            <a:solidFill>
              <a:srgbClr val="BD642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0" name="椭圆 39">
              <a:extLst>
                <a:ext uri="{FF2B5EF4-FFF2-40B4-BE49-F238E27FC236}">
                  <a16:creationId xmlns:a16="http://schemas.microsoft.com/office/drawing/2014/main" id="{889948BC-5C8F-63F6-1297-705DEC1D5C51}"/>
                </a:ext>
              </a:extLst>
            </p:cNvPr>
            <p:cNvSpPr/>
            <p:nvPr/>
          </p:nvSpPr>
          <p:spPr>
            <a:xfrm>
              <a:off x="1294184" y="-646809"/>
              <a:ext cx="304800" cy="304800"/>
            </a:xfrm>
            <a:prstGeom prst="ellipse">
              <a:avLst/>
            </a:prstGeom>
            <a:solidFill>
              <a:srgbClr val="54823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65" name="object 21">
            <a:extLst>
              <a:ext uri="{FF2B5EF4-FFF2-40B4-BE49-F238E27FC236}">
                <a16:creationId xmlns:a16="http://schemas.microsoft.com/office/drawing/2014/main" id="{AE8E3BD0-3B82-43B6-7636-CF58F9540501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xfrm>
            <a:off x="5400889" y="3154348"/>
            <a:ext cx="311101" cy="83997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39370">
              <a:lnSpc>
                <a:spcPct val="100000"/>
              </a:lnSpc>
              <a:spcBef>
                <a:spcPts val="55"/>
              </a:spcBef>
            </a:pPr>
            <a:fld id="{81D60167-4931-47E6-BA6A-407CBD079E47}" type="slidenum">
              <a:rPr dirty="0"/>
              <a:t>32</a:t>
            </a:fld>
            <a:r>
              <a:rPr spc="-10" dirty="0"/>
              <a:t> </a:t>
            </a:r>
            <a:r>
              <a:rPr dirty="0"/>
              <a:t>/</a:t>
            </a:r>
            <a:r>
              <a:rPr spc="-5" dirty="0"/>
              <a:t> </a:t>
            </a:r>
            <a:r>
              <a:rPr lang="en-US" spc="-25" dirty="0"/>
              <a:t>30</a:t>
            </a:r>
            <a:endParaRPr spc="-25" dirty="0"/>
          </a:p>
        </p:txBody>
      </p:sp>
      <p:sp>
        <p:nvSpPr>
          <p:cNvPr id="2" name="矩形: 圆角 1">
            <a:extLst>
              <a:ext uri="{FF2B5EF4-FFF2-40B4-BE49-F238E27FC236}">
                <a16:creationId xmlns:a16="http://schemas.microsoft.com/office/drawing/2014/main" id="{DBDC2ED2-63FE-CB7B-C382-5C318B409B68}"/>
              </a:ext>
            </a:extLst>
          </p:cNvPr>
          <p:cNvSpPr/>
          <p:nvPr/>
        </p:nvSpPr>
        <p:spPr>
          <a:xfrm>
            <a:off x="298585" y="958959"/>
            <a:ext cx="5267490" cy="468000"/>
          </a:xfrm>
          <a:prstGeom prst="roundRect">
            <a:avLst/>
          </a:prstGeom>
          <a:solidFill>
            <a:srgbClr val="DEEDF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301907FF-2F79-DDF2-B58B-065BDC4CD300}"/>
              </a:ext>
            </a:extLst>
          </p:cNvPr>
          <p:cNvSpPr/>
          <p:nvPr/>
        </p:nvSpPr>
        <p:spPr>
          <a:xfrm>
            <a:off x="298585" y="1519583"/>
            <a:ext cx="5267490" cy="936000"/>
          </a:xfrm>
          <a:prstGeom prst="roundRect">
            <a:avLst/>
          </a:prstGeom>
          <a:solidFill>
            <a:srgbClr val="DEEDF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F4F4B040-954C-A21C-311D-915E765DC1FE}"/>
              </a:ext>
            </a:extLst>
          </p:cNvPr>
          <p:cNvSpPr/>
          <p:nvPr/>
        </p:nvSpPr>
        <p:spPr>
          <a:xfrm>
            <a:off x="298585" y="2548207"/>
            <a:ext cx="5267490" cy="468000"/>
          </a:xfrm>
          <a:prstGeom prst="roundRect">
            <a:avLst/>
          </a:prstGeom>
          <a:solidFill>
            <a:srgbClr val="DEEDF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0956F657-A91E-BEBC-AC8F-CC14A66ED0B8}"/>
              </a:ext>
            </a:extLst>
          </p:cNvPr>
          <p:cNvSpPr txBox="1"/>
          <p:nvPr/>
        </p:nvSpPr>
        <p:spPr>
          <a:xfrm>
            <a:off x="356168" y="1054460"/>
            <a:ext cx="10423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dirty="0"/>
              <a:t>非对称加密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EA6751A5-C98F-939C-64A5-608A96C6FD58}"/>
              </a:ext>
            </a:extLst>
          </p:cNvPr>
          <p:cNvSpPr txBox="1"/>
          <p:nvPr/>
        </p:nvSpPr>
        <p:spPr>
          <a:xfrm>
            <a:off x="460313" y="1849084"/>
            <a:ext cx="8340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dirty="0"/>
              <a:t>对称加密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91E0A36F-BE75-F433-0A06-E1EA93DECD91}"/>
              </a:ext>
            </a:extLst>
          </p:cNvPr>
          <p:cNvSpPr txBox="1"/>
          <p:nvPr/>
        </p:nvSpPr>
        <p:spPr>
          <a:xfrm>
            <a:off x="300099" y="2643708"/>
            <a:ext cx="11544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dirty="0"/>
              <a:t>密码杂凑</a:t>
            </a:r>
          </a:p>
        </p:txBody>
      </p:sp>
      <p:sp>
        <p:nvSpPr>
          <p:cNvPr id="43" name="矩形: 圆角 42">
            <a:extLst>
              <a:ext uri="{FF2B5EF4-FFF2-40B4-BE49-F238E27FC236}">
                <a16:creationId xmlns:a16="http://schemas.microsoft.com/office/drawing/2014/main" id="{00DE1921-448B-387D-EE2D-4BE746925D27}"/>
              </a:ext>
            </a:extLst>
          </p:cNvPr>
          <p:cNvSpPr/>
          <p:nvPr/>
        </p:nvSpPr>
        <p:spPr>
          <a:xfrm>
            <a:off x="3721236" y="2608727"/>
            <a:ext cx="756000" cy="346961"/>
          </a:xfrm>
          <a:prstGeom prst="roundRect">
            <a:avLst/>
          </a:prstGeom>
          <a:solidFill>
            <a:srgbClr val="019FEA"/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bg1"/>
                </a:solidFill>
              </a:rPr>
              <a:t>MD5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44" name="矩形: 圆角 43">
            <a:extLst>
              <a:ext uri="{FF2B5EF4-FFF2-40B4-BE49-F238E27FC236}">
                <a16:creationId xmlns:a16="http://schemas.microsoft.com/office/drawing/2014/main" id="{7DF42D0E-68D6-DAF4-447D-F7D6E2DC7BE5}"/>
              </a:ext>
            </a:extLst>
          </p:cNvPr>
          <p:cNvSpPr/>
          <p:nvPr/>
        </p:nvSpPr>
        <p:spPr>
          <a:xfrm>
            <a:off x="4633217" y="2608727"/>
            <a:ext cx="756000" cy="346961"/>
          </a:xfrm>
          <a:prstGeom prst="roundRect">
            <a:avLst/>
          </a:prstGeom>
          <a:solidFill>
            <a:srgbClr val="019FEA"/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100" dirty="0">
                <a:solidFill>
                  <a:schemeClr val="bg1"/>
                </a:solidFill>
              </a:rPr>
              <a:t>SHA256</a:t>
            </a:r>
            <a:endParaRPr lang="zh-CN" altLang="en-US" sz="1100" dirty="0">
              <a:solidFill>
                <a:schemeClr val="bg1"/>
              </a:solidFill>
            </a:endParaRPr>
          </a:p>
        </p:txBody>
      </p:sp>
      <p:sp>
        <p:nvSpPr>
          <p:cNvPr id="24" name="矩形: 圆角 23">
            <a:extLst>
              <a:ext uri="{FF2B5EF4-FFF2-40B4-BE49-F238E27FC236}">
                <a16:creationId xmlns:a16="http://schemas.microsoft.com/office/drawing/2014/main" id="{2AEE04D3-1F23-82DA-5166-CB2D5390EF19}"/>
              </a:ext>
            </a:extLst>
          </p:cNvPr>
          <p:cNvSpPr/>
          <p:nvPr/>
        </p:nvSpPr>
        <p:spPr>
          <a:xfrm>
            <a:off x="3721236" y="1019479"/>
            <a:ext cx="756000" cy="346961"/>
          </a:xfrm>
          <a:prstGeom prst="roundRect">
            <a:avLst/>
          </a:prstGeom>
          <a:solidFill>
            <a:srgbClr val="019FEA"/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bg1"/>
                </a:solidFill>
              </a:rPr>
              <a:t>RSA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34" name="矩形: 圆角 33">
            <a:extLst>
              <a:ext uri="{FF2B5EF4-FFF2-40B4-BE49-F238E27FC236}">
                <a16:creationId xmlns:a16="http://schemas.microsoft.com/office/drawing/2014/main" id="{DD8B9669-3288-5381-EEE2-03F4324B9F89}"/>
              </a:ext>
            </a:extLst>
          </p:cNvPr>
          <p:cNvSpPr/>
          <p:nvPr/>
        </p:nvSpPr>
        <p:spPr>
          <a:xfrm>
            <a:off x="3721236" y="1606398"/>
            <a:ext cx="756000" cy="346961"/>
          </a:xfrm>
          <a:prstGeom prst="roundRect">
            <a:avLst/>
          </a:prstGeom>
          <a:solidFill>
            <a:srgbClr val="019FEA"/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bg1"/>
                </a:solidFill>
              </a:rPr>
              <a:t>AES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39" name="矩形: 圆角 38">
            <a:extLst>
              <a:ext uri="{FF2B5EF4-FFF2-40B4-BE49-F238E27FC236}">
                <a16:creationId xmlns:a16="http://schemas.microsoft.com/office/drawing/2014/main" id="{DA57AF2C-BF38-701B-B105-75CBD1D20703}"/>
              </a:ext>
            </a:extLst>
          </p:cNvPr>
          <p:cNvSpPr/>
          <p:nvPr/>
        </p:nvSpPr>
        <p:spPr>
          <a:xfrm>
            <a:off x="4633217" y="1606398"/>
            <a:ext cx="756000" cy="346961"/>
          </a:xfrm>
          <a:prstGeom prst="roundRect">
            <a:avLst/>
          </a:prstGeom>
          <a:solidFill>
            <a:srgbClr val="019FEA"/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bg1"/>
                </a:solidFill>
              </a:rPr>
              <a:t>DES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42" name="矩形: 圆角 41">
            <a:extLst>
              <a:ext uri="{FF2B5EF4-FFF2-40B4-BE49-F238E27FC236}">
                <a16:creationId xmlns:a16="http://schemas.microsoft.com/office/drawing/2014/main" id="{B715D219-CD65-C6DB-E8DF-FFC2B51D7E37}"/>
              </a:ext>
            </a:extLst>
          </p:cNvPr>
          <p:cNvSpPr/>
          <p:nvPr/>
        </p:nvSpPr>
        <p:spPr>
          <a:xfrm>
            <a:off x="3721236" y="2049657"/>
            <a:ext cx="756000" cy="346961"/>
          </a:xfrm>
          <a:prstGeom prst="roundRect">
            <a:avLst/>
          </a:prstGeom>
          <a:solidFill>
            <a:srgbClr val="019FEA"/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dirty="0">
                <a:solidFill>
                  <a:schemeClr val="bg1"/>
                </a:solidFill>
              </a:rPr>
              <a:t>3DES</a:t>
            </a:r>
            <a:endParaRPr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47" name="矩形: 圆角 46">
            <a:extLst>
              <a:ext uri="{FF2B5EF4-FFF2-40B4-BE49-F238E27FC236}">
                <a16:creationId xmlns:a16="http://schemas.microsoft.com/office/drawing/2014/main" id="{AC6E7047-87B7-B778-14A0-63AF03717E92}"/>
              </a:ext>
            </a:extLst>
          </p:cNvPr>
          <p:cNvSpPr/>
          <p:nvPr/>
        </p:nvSpPr>
        <p:spPr>
          <a:xfrm>
            <a:off x="4633217" y="1019479"/>
            <a:ext cx="756000" cy="346961"/>
          </a:xfrm>
          <a:prstGeom prst="roundRect">
            <a:avLst/>
          </a:prstGeom>
          <a:solidFill>
            <a:srgbClr val="019FEA"/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bg1"/>
                </a:solidFill>
              </a:rPr>
              <a:t>ECC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50" name="矩形: 圆角 49">
            <a:extLst>
              <a:ext uri="{FF2B5EF4-FFF2-40B4-BE49-F238E27FC236}">
                <a16:creationId xmlns:a16="http://schemas.microsoft.com/office/drawing/2014/main" id="{8B7ED28E-34D0-30AD-3932-89699CE6B16C}"/>
              </a:ext>
            </a:extLst>
          </p:cNvPr>
          <p:cNvSpPr/>
          <p:nvPr/>
        </p:nvSpPr>
        <p:spPr>
          <a:xfrm>
            <a:off x="1598984" y="1019479"/>
            <a:ext cx="756000" cy="346961"/>
          </a:xfrm>
          <a:prstGeom prst="roundRect">
            <a:avLst/>
          </a:prstGeom>
          <a:solidFill>
            <a:srgbClr val="003D73"/>
          </a:solidFill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bg1"/>
                </a:solidFill>
              </a:rPr>
              <a:t>SM2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52" name="矩形: 圆角 51">
            <a:extLst>
              <a:ext uri="{FF2B5EF4-FFF2-40B4-BE49-F238E27FC236}">
                <a16:creationId xmlns:a16="http://schemas.microsoft.com/office/drawing/2014/main" id="{E527DA7A-1A55-19D6-371B-350846A927CE}"/>
              </a:ext>
            </a:extLst>
          </p:cNvPr>
          <p:cNvSpPr/>
          <p:nvPr/>
        </p:nvSpPr>
        <p:spPr>
          <a:xfrm>
            <a:off x="2510965" y="1019479"/>
            <a:ext cx="756000" cy="346961"/>
          </a:xfrm>
          <a:prstGeom prst="roundRect">
            <a:avLst/>
          </a:prstGeom>
          <a:solidFill>
            <a:srgbClr val="003D73"/>
          </a:solidFill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bg1"/>
                </a:solidFill>
              </a:rPr>
              <a:t>SM9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55" name="矩形: 圆角 54">
            <a:extLst>
              <a:ext uri="{FF2B5EF4-FFF2-40B4-BE49-F238E27FC236}">
                <a16:creationId xmlns:a16="http://schemas.microsoft.com/office/drawing/2014/main" id="{054F34E0-2AEB-E0B8-A984-879F8714BBEB}"/>
              </a:ext>
            </a:extLst>
          </p:cNvPr>
          <p:cNvSpPr/>
          <p:nvPr/>
        </p:nvSpPr>
        <p:spPr>
          <a:xfrm>
            <a:off x="1594751" y="1606398"/>
            <a:ext cx="756000" cy="346961"/>
          </a:xfrm>
          <a:prstGeom prst="roundRect">
            <a:avLst/>
          </a:prstGeom>
          <a:solidFill>
            <a:srgbClr val="003D73"/>
          </a:solidFill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bg1"/>
                </a:solidFill>
              </a:rPr>
              <a:t>SM1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56" name="矩形: 圆角 55">
            <a:extLst>
              <a:ext uri="{FF2B5EF4-FFF2-40B4-BE49-F238E27FC236}">
                <a16:creationId xmlns:a16="http://schemas.microsoft.com/office/drawing/2014/main" id="{35048395-0018-7BD0-ED32-2FC81926F5DF}"/>
              </a:ext>
            </a:extLst>
          </p:cNvPr>
          <p:cNvSpPr/>
          <p:nvPr/>
        </p:nvSpPr>
        <p:spPr>
          <a:xfrm>
            <a:off x="2506732" y="1606398"/>
            <a:ext cx="756000" cy="346961"/>
          </a:xfrm>
          <a:prstGeom prst="roundRect">
            <a:avLst/>
          </a:prstGeom>
          <a:solidFill>
            <a:srgbClr val="003D73"/>
          </a:solidFill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bg1"/>
                </a:solidFill>
              </a:rPr>
              <a:t>ZUC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57" name="矩形: 圆角 56">
            <a:extLst>
              <a:ext uri="{FF2B5EF4-FFF2-40B4-BE49-F238E27FC236}">
                <a16:creationId xmlns:a16="http://schemas.microsoft.com/office/drawing/2014/main" id="{30B2B62C-9319-D8AD-0BBE-A1F40FA91CB3}"/>
              </a:ext>
            </a:extLst>
          </p:cNvPr>
          <p:cNvSpPr/>
          <p:nvPr/>
        </p:nvSpPr>
        <p:spPr>
          <a:xfrm>
            <a:off x="1594751" y="2049657"/>
            <a:ext cx="756000" cy="346961"/>
          </a:xfrm>
          <a:prstGeom prst="roundRect">
            <a:avLst/>
          </a:prstGeom>
          <a:solidFill>
            <a:srgbClr val="003D73"/>
          </a:solidFill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bg1"/>
                </a:solidFill>
              </a:rPr>
              <a:t>SM7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58" name="矩形: 圆角 57">
            <a:extLst>
              <a:ext uri="{FF2B5EF4-FFF2-40B4-BE49-F238E27FC236}">
                <a16:creationId xmlns:a16="http://schemas.microsoft.com/office/drawing/2014/main" id="{5EDC7BA1-FF9B-1B2E-715D-7C75E0D67EC2}"/>
              </a:ext>
            </a:extLst>
          </p:cNvPr>
          <p:cNvSpPr/>
          <p:nvPr/>
        </p:nvSpPr>
        <p:spPr>
          <a:xfrm>
            <a:off x="1594751" y="2608727"/>
            <a:ext cx="756000" cy="346961"/>
          </a:xfrm>
          <a:prstGeom prst="roundRect">
            <a:avLst/>
          </a:prstGeom>
          <a:solidFill>
            <a:srgbClr val="003D73"/>
          </a:solidFill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bg1"/>
                </a:solidFill>
              </a:rPr>
              <a:t>SM3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59" name="矩形: 圆角 58">
            <a:extLst>
              <a:ext uri="{FF2B5EF4-FFF2-40B4-BE49-F238E27FC236}">
                <a16:creationId xmlns:a16="http://schemas.microsoft.com/office/drawing/2014/main" id="{B62C5402-9E76-F0D5-7BB5-36CAA52BC244}"/>
              </a:ext>
            </a:extLst>
          </p:cNvPr>
          <p:cNvSpPr/>
          <p:nvPr/>
        </p:nvSpPr>
        <p:spPr>
          <a:xfrm>
            <a:off x="2506732" y="2043970"/>
            <a:ext cx="756000" cy="346961"/>
          </a:xfrm>
          <a:prstGeom prst="roundRect">
            <a:avLst/>
          </a:prstGeom>
          <a:solidFill>
            <a:srgbClr val="003D73"/>
          </a:solidFill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bg1"/>
                </a:solidFill>
              </a:rPr>
              <a:t>SM4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60" name="矩形: 圆角 59">
            <a:extLst>
              <a:ext uri="{FF2B5EF4-FFF2-40B4-BE49-F238E27FC236}">
                <a16:creationId xmlns:a16="http://schemas.microsoft.com/office/drawing/2014/main" id="{E02CDC1B-3DEC-3C44-CFCD-F8FADA116127}"/>
              </a:ext>
            </a:extLst>
          </p:cNvPr>
          <p:cNvSpPr/>
          <p:nvPr/>
        </p:nvSpPr>
        <p:spPr>
          <a:xfrm>
            <a:off x="1594751" y="559127"/>
            <a:ext cx="1667981" cy="307379"/>
          </a:xfrm>
          <a:prstGeom prst="roundRect">
            <a:avLst/>
          </a:prstGeom>
          <a:solidFill>
            <a:srgbClr val="003D73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/>
              <a:t>国产密码算法</a:t>
            </a:r>
          </a:p>
        </p:txBody>
      </p:sp>
      <p:sp>
        <p:nvSpPr>
          <p:cNvPr id="61" name="矩形: 圆角 60">
            <a:extLst>
              <a:ext uri="{FF2B5EF4-FFF2-40B4-BE49-F238E27FC236}">
                <a16:creationId xmlns:a16="http://schemas.microsoft.com/office/drawing/2014/main" id="{68496BF4-27AA-DFBE-CE7E-5ED8CA4FB8CA}"/>
              </a:ext>
            </a:extLst>
          </p:cNvPr>
          <p:cNvSpPr/>
          <p:nvPr/>
        </p:nvSpPr>
        <p:spPr>
          <a:xfrm>
            <a:off x="3721235" y="559127"/>
            <a:ext cx="1667982" cy="307379"/>
          </a:xfrm>
          <a:prstGeom prst="roundRect">
            <a:avLst/>
          </a:prstGeom>
          <a:solidFill>
            <a:srgbClr val="019FEA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/>
              <a:t>国际密码算法</a:t>
            </a:r>
          </a:p>
        </p:txBody>
      </p:sp>
    </p:spTree>
    <p:extLst>
      <p:ext uri="{BB962C8B-B14F-4D97-AF65-F5344CB8AC3E}">
        <p14:creationId xmlns:p14="http://schemas.microsoft.com/office/powerpoint/2010/main" val="19588663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形 1">
            <a:extLst>
              <a:ext uri="{FF2B5EF4-FFF2-40B4-BE49-F238E27FC236}">
                <a16:creationId xmlns:a16="http://schemas.microsoft.com/office/drawing/2014/main" id="{320D5841-F31B-E992-CE33-360B3376469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56055" r="47008"/>
          <a:stretch/>
        </p:blipFill>
        <p:spPr>
          <a:xfrm>
            <a:off x="-529407" y="407703"/>
            <a:ext cx="3319414" cy="2599793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2700236" y="1114593"/>
            <a:ext cx="31774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000" b="1" dirty="0">
                <a:latin typeface="Georgia" panose="02040502050405020303" pitchFamily="18" charset="0"/>
              </a:rPr>
              <a:t>Thanks</a:t>
            </a:r>
            <a:endParaRPr lang="zh-CN" altLang="en-US" sz="6000" b="1" dirty="0">
              <a:latin typeface="Georgia" panose="02040502050405020303" pitchFamily="18" charset="0"/>
            </a:endParaRPr>
          </a:p>
        </p:txBody>
      </p:sp>
      <p:grpSp>
        <p:nvGrpSpPr>
          <p:cNvPr id="5" name="object 15">
            <a:extLst>
              <a:ext uri="{FF2B5EF4-FFF2-40B4-BE49-F238E27FC236}">
                <a16:creationId xmlns:a16="http://schemas.microsoft.com/office/drawing/2014/main" id="{734C0B2A-8C70-1553-695E-730021368E27}"/>
              </a:ext>
            </a:extLst>
          </p:cNvPr>
          <p:cNvGrpSpPr/>
          <p:nvPr/>
        </p:nvGrpSpPr>
        <p:grpSpPr>
          <a:xfrm>
            <a:off x="0" y="3141040"/>
            <a:ext cx="5760085" cy="99060"/>
            <a:chOff x="0" y="3141040"/>
            <a:chExt cx="5760085" cy="99060"/>
          </a:xfrm>
        </p:grpSpPr>
        <p:sp>
          <p:nvSpPr>
            <p:cNvPr id="12" name="object 16">
              <a:extLst>
                <a:ext uri="{FF2B5EF4-FFF2-40B4-BE49-F238E27FC236}">
                  <a16:creationId xmlns:a16="http://schemas.microsoft.com/office/drawing/2014/main" id="{F197A492-C399-53AE-5C38-9D08D5057876}"/>
                </a:ext>
              </a:extLst>
            </p:cNvPr>
            <p:cNvSpPr/>
            <p:nvPr/>
          </p:nvSpPr>
          <p:spPr>
            <a:xfrm>
              <a:off x="0" y="3141040"/>
              <a:ext cx="3456304" cy="99060"/>
            </a:xfrm>
            <a:custGeom>
              <a:avLst/>
              <a:gdLst/>
              <a:ahLst/>
              <a:cxnLst/>
              <a:rect l="l" t="t" r="r" b="b"/>
              <a:pathLst>
                <a:path w="3456304" h="99060">
                  <a:moveTo>
                    <a:pt x="3456038" y="0"/>
                  </a:moveTo>
                  <a:lnTo>
                    <a:pt x="2016036" y="0"/>
                  </a:lnTo>
                  <a:lnTo>
                    <a:pt x="0" y="0"/>
                  </a:lnTo>
                  <a:lnTo>
                    <a:pt x="0" y="98983"/>
                  </a:lnTo>
                  <a:lnTo>
                    <a:pt x="2016036" y="98983"/>
                  </a:lnTo>
                  <a:lnTo>
                    <a:pt x="3456038" y="98983"/>
                  </a:lnTo>
                  <a:lnTo>
                    <a:pt x="345603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7">
              <a:extLst>
                <a:ext uri="{FF2B5EF4-FFF2-40B4-BE49-F238E27FC236}">
                  <a16:creationId xmlns:a16="http://schemas.microsoft.com/office/drawing/2014/main" id="{D131C961-AF1A-F7D0-6268-844198285230}"/>
                </a:ext>
              </a:extLst>
            </p:cNvPr>
            <p:cNvSpPr/>
            <p:nvPr/>
          </p:nvSpPr>
          <p:spPr>
            <a:xfrm>
              <a:off x="3456038" y="3141040"/>
              <a:ext cx="2304415" cy="99060"/>
            </a:xfrm>
            <a:custGeom>
              <a:avLst/>
              <a:gdLst/>
              <a:ahLst/>
              <a:cxnLst/>
              <a:rect l="l" t="t" r="r" b="b"/>
              <a:pathLst>
                <a:path w="2304415" h="99060">
                  <a:moveTo>
                    <a:pt x="2303957" y="0"/>
                  </a:moveTo>
                  <a:lnTo>
                    <a:pt x="1958378" y="0"/>
                  </a:lnTo>
                  <a:lnTo>
                    <a:pt x="0" y="0"/>
                  </a:lnTo>
                  <a:lnTo>
                    <a:pt x="0" y="98983"/>
                  </a:lnTo>
                  <a:lnTo>
                    <a:pt x="1958378" y="98983"/>
                  </a:lnTo>
                  <a:lnTo>
                    <a:pt x="2303957" y="98983"/>
                  </a:lnTo>
                  <a:lnTo>
                    <a:pt x="2303957" y="0"/>
                  </a:lnTo>
                  <a:close/>
                </a:path>
              </a:pathLst>
            </a:custGeom>
            <a:solidFill>
              <a:srgbClr val="003E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16">
            <a:extLst>
              <a:ext uri="{FF2B5EF4-FFF2-40B4-BE49-F238E27FC236}">
                <a16:creationId xmlns:a16="http://schemas.microsoft.com/office/drawing/2014/main" id="{3E722332-FA40-82AF-D891-4D07A3E28E3D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2481897" y="3134998"/>
            <a:ext cx="553403" cy="8784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5"/>
              </a:spcBef>
            </a:pPr>
            <a:r>
              <a:rPr dirty="0"/>
              <a:t>2024</a:t>
            </a:r>
            <a:r>
              <a:rPr spc="-15" dirty="0"/>
              <a:t> </a:t>
            </a:r>
            <a:r>
              <a:rPr spc="-75" dirty="0">
                <a:latin typeface="华文中宋" panose="02010600040101010101" pitchFamily="2" charset="-122"/>
                <a:ea typeface="华文中宋" panose="02010600040101010101" pitchFamily="2" charset="-122"/>
                <a:cs typeface="宋体" panose="02010600030101010101" pitchFamily="2" charset="-122"/>
              </a:rPr>
              <a:t>年</a:t>
            </a:r>
            <a:r>
              <a:rPr spc="-7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spc="-75" dirty="0">
                <a:latin typeface="宋体" panose="02010600030101010101" pitchFamily="2" charset="-122"/>
                <a:cs typeface="宋体" panose="02010600030101010101" pitchFamily="2" charset="-122"/>
              </a:rPr>
              <a:t>6</a:t>
            </a:r>
            <a:r>
              <a:rPr spc="-10" dirty="0"/>
              <a:t> </a:t>
            </a:r>
            <a:r>
              <a:rPr spc="-75" dirty="0">
                <a:latin typeface="华文中宋" panose="02010600040101010101" pitchFamily="2" charset="-122"/>
                <a:ea typeface="华文中宋" panose="02010600040101010101" pitchFamily="2" charset="-122"/>
              </a:rPr>
              <a:t>月</a:t>
            </a:r>
            <a:r>
              <a:rPr spc="-70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altLang="zh-CN" dirty="0"/>
              <a:t>3</a:t>
            </a:r>
            <a:r>
              <a:rPr spc="-10" dirty="0"/>
              <a:t> </a:t>
            </a:r>
            <a:r>
              <a:rPr spc="-75" dirty="0">
                <a:latin typeface="华文中宋" panose="02010600040101010101" pitchFamily="2" charset="-122"/>
                <a:ea typeface="华文中宋" panose="02010600040101010101" pitchFamily="2" charset="-122"/>
              </a:rPr>
              <a:t>日</a:t>
            </a:r>
          </a:p>
        </p:txBody>
      </p:sp>
      <p:sp>
        <p:nvSpPr>
          <p:cNvPr id="18" name="object 21">
            <a:extLst>
              <a:ext uri="{FF2B5EF4-FFF2-40B4-BE49-F238E27FC236}">
                <a16:creationId xmlns:a16="http://schemas.microsoft.com/office/drawing/2014/main" id="{92F125DA-311C-1F6D-783E-924ABF2D3D1B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39370">
              <a:lnSpc>
                <a:spcPct val="100000"/>
              </a:lnSpc>
              <a:spcBef>
                <a:spcPts val="55"/>
              </a:spcBef>
            </a:pPr>
            <a:fld id="{81D60167-4931-47E6-BA6A-407CBD079E47}" type="slidenum">
              <a:rPr dirty="0"/>
              <a:t>33</a:t>
            </a:fld>
            <a:r>
              <a:rPr spc="-10" dirty="0"/>
              <a:t> </a:t>
            </a:r>
            <a:r>
              <a:rPr dirty="0"/>
              <a:t>/</a:t>
            </a:r>
            <a:r>
              <a:rPr spc="-5" dirty="0"/>
              <a:t> </a:t>
            </a:r>
            <a:r>
              <a:rPr spc="-25" dirty="0"/>
              <a:t>12</a:t>
            </a:r>
          </a:p>
        </p:txBody>
      </p:sp>
      <p:sp>
        <p:nvSpPr>
          <p:cNvPr id="21" name="object 18">
            <a:extLst>
              <a:ext uri="{FF2B5EF4-FFF2-40B4-BE49-F238E27FC236}">
                <a16:creationId xmlns:a16="http://schemas.microsoft.com/office/drawing/2014/main" id="{C0386035-43BD-19DF-B2A7-6C6D6D2B9C83}"/>
              </a:ext>
            </a:extLst>
          </p:cNvPr>
          <p:cNvSpPr txBox="1"/>
          <p:nvPr/>
        </p:nvSpPr>
        <p:spPr>
          <a:xfrm>
            <a:off x="4470246" y="3134201"/>
            <a:ext cx="276265" cy="8784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>
            <a:defPPr>
              <a:defRPr kern="0"/>
            </a:defPPr>
            <a:lvl1pPr>
              <a:defRPr sz="500" b="0" i="0">
                <a:solidFill>
                  <a:schemeClr val="bg1"/>
                </a:solidFill>
                <a:latin typeface="宋体" panose="02010600030101010101" pitchFamily="2" charset="-122"/>
                <a:cs typeface="宋体" panose="02010600030101010101" pitchFamily="2" charset="-122"/>
              </a:defRPr>
            </a:lvl1pPr>
          </a:lstStyle>
          <a:p>
            <a:pPr marL="12700">
              <a:spcBef>
                <a:spcPts val="85"/>
              </a:spcBef>
            </a:pPr>
            <a:r>
              <a:rPr lang="zh-CN" altLang="en-US" spc="5" dirty="0">
                <a:latin typeface="华文中宋" panose="02010600040101010101" pitchFamily="2" charset="-122"/>
                <a:ea typeface="华文中宋" panose="02010600040101010101" pitchFamily="2" charset="-122"/>
              </a:rPr>
              <a:t>解题报告</a:t>
            </a:r>
          </a:p>
        </p:txBody>
      </p:sp>
      <p:grpSp>
        <p:nvGrpSpPr>
          <p:cNvPr id="31" name="页眉">
            <a:extLst>
              <a:ext uri="{FF2B5EF4-FFF2-40B4-BE49-F238E27FC236}">
                <a16:creationId xmlns:a16="http://schemas.microsoft.com/office/drawing/2014/main" id="{47F7F11D-FF51-63EB-FFD1-58766D6B7F78}"/>
              </a:ext>
            </a:extLst>
          </p:cNvPr>
          <p:cNvGrpSpPr/>
          <p:nvPr/>
        </p:nvGrpSpPr>
        <p:grpSpPr>
          <a:xfrm>
            <a:off x="0" y="25"/>
            <a:ext cx="5762645" cy="230504"/>
            <a:chOff x="0" y="25"/>
            <a:chExt cx="5762645" cy="230504"/>
          </a:xfrm>
        </p:grpSpPr>
        <p:sp>
          <p:nvSpPr>
            <p:cNvPr id="32" name="object 4">
              <a:extLst>
                <a:ext uri="{FF2B5EF4-FFF2-40B4-BE49-F238E27FC236}">
                  <a16:creationId xmlns:a16="http://schemas.microsoft.com/office/drawing/2014/main" id="{F1AFF7C4-A0F3-C19B-8DFA-0B7981266670}"/>
                </a:ext>
              </a:extLst>
            </p:cNvPr>
            <p:cNvSpPr/>
            <p:nvPr/>
          </p:nvSpPr>
          <p:spPr>
            <a:xfrm>
              <a:off x="4115226" y="25"/>
              <a:ext cx="490220" cy="230504"/>
            </a:xfrm>
            <a:custGeom>
              <a:avLst/>
              <a:gdLst/>
              <a:ahLst/>
              <a:cxnLst/>
              <a:rect l="l" t="t" r="r" b="b"/>
              <a:pathLst>
                <a:path w="490220" h="230504">
                  <a:moveTo>
                    <a:pt x="489635" y="0"/>
                  </a:moveTo>
                  <a:lnTo>
                    <a:pt x="0" y="0"/>
                  </a:lnTo>
                  <a:lnTo>
                    <a:pt x="0" y="230339"/>
                  </a:lnTo>
                  <a:lnTo>
                    <a:pt x="489635" y="230339"/>
                  </a:lnTo>
                  <a:lnTo>
                    <a:pt x="48963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6">
              <a:extLst>
                <a:ext uri="{FF2B5EF4-FFF2-40B4-BE49-F238E27FC236}">
                  <a16:creationId xmlns:a16="http://schemas.microsoft.com/office/drawing/2014/main" id="{592064F8-EC7F-1179-A6DF-6929B3C5FF28}"/>
                </a:ext>
              </a:extLst>
            </p:cNvPr>
            <p:cNvSpPr/>
            <p:nvPr/>
          </p:nvSpPr>
          <p:spPr>
            <a:xfrm>
              <a:off x="4604862" y="25"/>
              <a:ext cx="777875" cy="230504"/>
            </a:xfrm>
            <a:custGeom>
              <a:avLst/>
              <a:gdLst/>
              <a:ahLst/>
              <a:cxnLst/>
              <a:rect l="l" t="t" r="r" b="b"/>
              <a:pathLst>
                <a:path w="777875" h="230504">
                  <a:moveTo>
                    <a:pt x="777570" y="0"/>
                  </a:moveTo>
                  <a:lnTo>
                    <a:pt x="0" y="0"/>
                  </a:lnTo>
                  <a:lnTo>
                    <a:pt x="0" y="230339"/>
                  </a:lnTo>
                  <a:lnTo>
                    <a:pt x="777570" y="230339"/>
                  </a:lnTo>
                  <a:lnTo>
                    <a:pt x="77757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" name="object 7">
              <a:extLst>
                <a:ext uri="{FF2B5EF4-FFF2-40B4-BE49-F238E27FC236}">
                  <a16:creationId xmlns:a16="http://schemas.microsoft.com/office/drawing/2014/main" id="{FB5F95D5-44F5-B368-70D4-E91546B01191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698994" y="11545"/>
              <a:ext cx="589326" cy="207300"/>
            </a:xfrm>
            <a:prstGeom prst="rect">
              <a:avLst/>
            </a:prstGeom>
          </p:spPr>
        </p:pic>
        <p:sp>
          <p:nvSpPr>
            <p:cNvPr id="35" name="object 8">
              <a:extLst>
                <a:ext uri="{FF2B5EF4-FFF2-40B4-BE49-F238E27FC236}">
                  <a16:creationId xmlns:a16="http://schemas.microsoft.com/office/drawing/2014/main" id="{A1D8BDB8-60E8-919E-C814-65535CF13B03}"/>
                </a:ext>
              </a:extLst>
            </p:cNvPr>
            <p:cNvSpPr/>
            <p:nvPr/>
          </p:nvSpPr>
          <p:spPr>
            <a:xfrm>
              <a:off x="5382432" y="25"/>
              <a:ext cx="380213" cy="230504"/>
            </a:xfrm>
            <a:custGeom>
              <a:avLst/>
              <a:gdLst/>
              <a:ahLst/>
              <a:cxnLst/>
              <a:rect l="l" t="t" r="r" b="b"/>
              <a:pathLst>
                <a:path w="374650" h="230504">
                  <a:moveTo>
                    <a:pt x="374408" y="0"/>
                  </a:moveTo>
                  <a:lnTo>
                    <a:pt x="0" y="0"/>
                  </a:lnTo>
                  <a:lnTo>
                    <a:pt x="0" y="230339"/>
                  </a:lnTo>
                  <a:lnTo>
                    <a:pt x="374408" y="230339"/>
                  </a:lnTo>
                  <a:lnTo>
                    <a:pt x="37440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6" name="object 9">
              <a:extLst>
                <a:ext uri="{FF2B5EF4-FFF2-40B4-BE49-F238E27FC236}">
                  <a16:creationId xmlns:a16="http://schemas.microsoft.com/office/drawing/2014/main" id="{ECF18A08-112D-E67F-8E6F-DD6BB6181D94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460232" y="3863"/>
              <a:ext cx="218818" cy="218818"/>
            </a:xfrm>
            <a:prstGeom prst="rect">
              <a:avLst/>
            </a:prstGeom>
          </p:spPr>
        </p:pic>
        <p:sp>
          <p:nvSpPr>
            <p:cNvPr id="37" name="object 4">
              <a:extLst>
                <a:ext uri="{FF2B5EF4-FFF2-40B4-BE49-F238E27FC236}">
                  <a16:creationId xmlns:a16="http://schemas.microsoft.com/office/drawing/2014/main" id="{E52026B9-7788-FCC0-C447-496C96A8737C}"/>
                </a:ext>
              </a:extLst>
            </p:cNvPr>
            <p:cNvSpPr/>
            <p:nvPr/>
          </p:nvSpPr>
          <p:spPr>
            <a:xfrm>
              <a:off x="0" y="25"/>
              <a:ext cx="4224954" cy="230096"/>
            </a:xfrm>
            <a:custGeom>
              <a:avLst/>
              <a:gdLst/>
              <a:ahLst/>
              <a:cxnLst/>
              <a:rect l="l" t="t" r="r" b="b"/>
              <a:pathLst>
                <a:path w="490220" h="230504">
                  <a:moveTo>
                    <a:pt x="489635" y="0"/>
                  </a:moveTo>
                  <a:lnTo>
                    <a:pt x="0" y="0"/>
                  </a:lnTo>
                  <a:lnTo>
                    <a:pt x="0" y="230339"/>
                  </a:lnTo>
                  <a:lnTo>
                    <a:pt x="489635" y="230339"/>
                  </a:lnTo>
                  <a:lnTo>
                    <a:pt x="48963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9" name="object 21">
            <a:extLst>
              <a:ext uri="{FF2B5EF4-FFF2-40B4-BE49-F238E27FC236}">
                <a16:creationId xmlns:a16="http://schemas.microsoft.com/office/drawing/2014/main" id="{AC32A959-A079-70DF-BF4A-EF16FCEC0CE6}"/>
              </a:ext>
            </a:extLst>
          </p:cNvPr>
          <p:cNvSpPr txBox="1">
            <a:spLocks/>
          </p:cNvSpPr>
          <p:nvPr/>
        </p:nvSpPr>
        <p:spPr>
          <a:xfrm>
            <a:off x="5460232" y="3138859"/>
            <a:ext cx="251758" cy="83188"/>
          </a:xfrm>
          <a:prstGeom prst="rect">
            <a:avLst/>
          </a:prstGeom>
        </p:spPr>
        <p:txBody>
          <a:bodyPr vert="horz" wrap="square" lIns="0" tIns="6985" rIns="0" bIns="0" rtlCol="0" anchor="ctr">
            <a:spAutoFit/>
          </a:bodyPr>
          <a:lstStyle>
            <a:defPPr>
              <a:defRPr lang="en-US"/>
            </a:defPPr>
            <a:lvl1pPr marL="0" algn="r" defTabSz="457200" rtl="0" eaLnBrk="1" latinLnBrk="0" hangingPunct="1">
              <a:defRPr sz="500" b="0" i="0" kern="1200">
                <a:solidFill>
                  <a:schemeClr val="bg1"/>
                </a:solidFill>
                <a:latin typeface="Georgia" panose="02040502050405020303"/>
                <a:ea typeface="+mn-ea"/>
                <a:cs typeface="Georgia" panose="02040502050405020303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9370">
              <a:spcBef>
                <a:spcPts val="55"/>
              </a:spcBef>
            </a:pPr>
            <a:fld id="{81D60167-4931-47E6-BA6A-407CBD079E47}" type="slidenum">
              <a:rPr lang="en-US" altLang="zh-CN" smtClean="0"/>
              <a:pPr marL="39370">
                <a:spcBef>
                  <a:spcPts val="55"/>
                </a:spcBef>
              </a:pPr>
              <a:t>33</a:t>
            </a:fld>
            <a:r>
              <a:rPr lang="zh-CN" altLang="en-US" spc="-10" dirty="0"/>
              <a:t> </a:t>
            </a:r>
            <a:r>
              <a:rPr lang="en-US" altLang="zh-CN" dirty="0"/>
              <a:t>/</a:t>
            </a:r>
            <a:r>
              <a:rPr lang="zh-CN" altLang="en-US" spc="-5" dirty="0"/>
              <a:t> </a:t>
            </a:r>
            <a:r>
              <a:rPr lang="en-US" altLang="zh-CN" spc="-25" dirty="0"/>
              <a:t>30</a:t>
            </a:r>
          </a:p>
        </p:txBody>
      </p:sp>
      <p:sp>
        <p:nvSpPr>
          <p:cNvPr id="46" name="object 2">
            <a:extLst>
              <a:ext uri="{FF2B5EF4-FFF2-40B4-BE49-F238E27FC236}">
                <a16:creationId xmlns:a16="http://schemas.microsoft.com/office/drawing/2014/main" id="{111E52E8-D1F8-1D78-0434-4C8EB336B099}"/>
              </a:ext>
            </a:extLst>
          </p:cNvPr>
          <p:cNvSpPr txBox="1"/>
          <p:nvPr/>
        </p:nvSpPr>
        <p:spPr>
          <a:xfrm>
            <a:off x="1315850" y="64159"/>
            <a:ext cx="1616480" cy="1041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kumimoji="0" lang="zh-CN" altLang="en-US" sz="600" b="1" i="0" u="none" strike="noStrike" kern="0" cap="none" spc="0" normalizeH="0" baseline="0" noProof="1">
                <a:solidFill>
                  <a:schemeClr val="bg1">
                    <a:lumMod val="6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宋体" panose="02010600030101010101" pitchFamily="2" charset="-122"/>
                <a:sym typeface="+mn-ea"/>
              </a:rPr>
              <a:t>目录</a:t>
            </a:r>
            <a:r>
              <a:rPr lang="en-US" altLang="zh-CN" sz="600" b="1" dirty="0">
                <a:solidFill>
                  <a:schemeClr val="bg1">
                    <a:lumMod val="6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宋体" panose="02010600030101010101" pitchFamily="2" charset="-122"/>
                <a:sym typeface="+mn-ea"/>
              </a:rPr>
              <a:t>   </a:t>
            </a:r>
            <a:r>
              <a:rPr lang="zh-CN" altLang="en-US" sz="600" b="1" dirty="0">
                <a:solidFill>
                  <a:schemeClr val="bg2"/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扫描工具</a:t>
            </a:r>
            <a:r>
              <a:rPr lang="en-US" altLang="zh-CN" sz="600" b="1" dirty="0">
                <a:solidFill>
                  <a:schemeClr val="bg2"/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    </a:t>
            </a:r>
            <a:r>
              <a:rPr lang="zh-CN" altLang="en-US" sz="600" b="1" kern="0" dirty="0">
                <a:solidFill>
                  <a:schemeClr val="bg1">
                    <a:lumMod val="6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密码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: 圆角 13">
            <a:extLst>
              <a:ext uri="{FF2B5EF4-FFF2-40B4-BE49-F238E27FC236}">
                <a16:creationId xmlns:a16="http://schemas.microsoft.com/office/drawing/2014/main" id="{BDE4BBDF-087C-51DF-F439-7B0452256A3C}"/>
              </a:ext>
            </a:extLst>
          </p:cNvPr>
          <p:cNvSpPr/>
          <p:nvPr/>
        </p:nvSpPr>
        <p:spPr>
          <a:xfrm>
            <a:off x="146674" y="690581"/>
            <a:ext cx="2660025" cy="2260480"/>
          </a:xfrm>
          <a:prstGeom prst="roundRect">
            <a:avLst/>
          </a:prstGeom>
          <a:solidFill>
            <a:srgbClr val="FFFF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7" name="小标题"/>
          <p:cNvGrpSpPr/>
          <p:nvPr/>
        </p:nvGrpSpPr>
        <p:grpSpPr>
          <a:xfrm>
            <a:off x="0" y="222731"/>
            <a:ext cx="5765800" cy="272040"/>
            <a:chOff x="0" y="222730"/>
            <a:chExt cx="5765800" cy="351157"/>
          </a:xfrm>
        </p:grpSpPr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230361"/>
              <a:ext cx="5765800" cy="343526"/>
            </a:xfrm>
            <a:prstGeom prst="rect">
              <a:avLst/>
            </a:prstGeom>
          </p:spPr>
        </p:pic>
        <p:sp>
          <p:nvSpPr>
            <p:cNvPr id="11" name="object 11"/>
            <p:cNvSpPr txBox="1"/>
            <p:nvPr/>
          </p:nvSpPr>
          <p:spPr>
            <a:xfrm>
              <a:off x="196810" y="222730"/>
              <a:ext cx="1311161" cy="289346"/>
            </a:xfrm>
            <a:prstGeom prst="rect">
              <a:avLst/>
            </a:prstGeom>
          </p:spPr>
          <p:txBody>
            <a:bodyPr vert="horz" wrap="square" lIns="0" tIns="17145" rIns="0" bIns="0" rtlCol="0">
              <a:spAutoFit/>
            </a:bodyPr>
            <a:lstStyle/>
            <a:p>
              <a:pPr marL="12700">
                <a:lnSpc>
                  <a:spcPts val="1615"/>
                </a:lnSpc>
                <a:spcBef>
                  <a:spcPts val="135"/>
                </a:spcBef>
              </a:pPr>
              <a:r>
                <a:rPr lang="en-US" altLang="zh-CN" sz="1400" spc="-15" dirty="0">
                  <a:solidFill>
                    <a:srgbClr val="FFFFFF"/>
                  </a:solidFill>
                  <a:latin typeface="华文中宋" panose="02010600040101010101" pitchFamily="2" charset="-122"/>
                  <a:ea typeface="华文中宋" panose="02010600040101010101" pitchFamily="2" charset="-122"/>
                  <a:cs typeface="宋体" panose="02010600030101010101" pitchFamily="2" charset="-122"/>
                </a:rPr>
                <a:t>Nmap——</a:t>
              </a:r>
              <a:r>
                <a:rPr lang="zh-CN" altLang="en-US" sz="1400" spc="-15" dirty="0">
                  <a:solidFill>
                    <a:srgbClr val="FFFFFF"/>
                  </a:solidFill>
                  <a:latin typeface="华文中宋" panose="02010600040101010101" pitchFamily="2" charset="-122"/>
                  <a:ea typeface="华文中宋" panose="02010600040101010101" pitchFamily="2" charset="-122"/>
                  <a:cs typeface="宋体" panose="02010600030101010101" pitchFamily="2" charset="-122"/>
                </a:rPr>
                <a:t>简介</a:t>
              </a:r>
            </a:p>
          </p:txBody>
        </p:sp>
      </p:grpSp>
      <p:grpSp>
        <p:nvGrpSpPr>
          <p:cNvPr id="36" name="页眉"/>
          <p:cNvGrpSpPr/>
          <p:nvPr/>
        </p:nvGrpSpPr>
        <p:grpSpPr>
          <a:xfrm>
            <a:off x="0" y="25"/>
            <a:ext cx="5762645" cy="230504"/>
            <a:chOff x="0" y="25"/>
            <a:chExt cx="5762645" cy="230504"/>
          </a:xfrm>
        </p:grpSpPr>
        <p:sp>
          <p:nvSpPr>
            <p:cNvPr id="4" name="object 4"/>
            <p:cNvSpPr/>
            <p:nvPr/>
          </p:nvSpPr>
          <p:spPr>
            <a:xfrm>
              <a:off x="4115226" y="25"/>
              <a:ext cx="490220" cy="230504"/>
            </a:xfrm>
            <a:custGeom>
              <a:avLst/>
              <a:gdLst/>
              <a:ahLst/>
              <a:cxnLst/>
              <a:rect l="l" t="t" r="r" b="b"/>
              <a:pathLst>
                <a:path w="490220" h="230504">
                  <a:moveTo>
                    <a:pt x="489635" y="0"/>
                  </a:moveTo>
                  <a:lnTo>
                    <a:pt x="0" y="0"/>
                  </a:lnTo>
                  <a:lnTo>
                    <a:pt x="0" y="230339"/>
                  </a:lnTo>
                  <a:lnTo>
                    <a:pt x="489635" y="230339"/>
                  </a:lnTo>
                  <a:lnTo>
                    <a:pt x="48963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604862" y="25"/>
              <a:ext cx="777875" cy="230504"/>
            </a:xfrm>
            <a:custGeom>
              <a:avLst/>
              <a:gdLst/>
              <a:ahLst/>
              <a:cxnLst/>
              <a:rect l="l" t="t" r="r" b="b"/>
              <a:pathLst>
                <a:path w="777875" h="230504">
                  <a:moveTo>
                    <a:pt x="777570" y="0"/>
                  </a:moveTo>
                  <a:lnTo>
                    <a:pt x="0" y="0"/>
                  </a:lnTo>
                  <a:lnTo>
                    <a:pt x="0" y="230339"/>
                  </a:lnTo>
                  <a:lnTo>
                    <a:pt x="777570" y="230339"/>
                  </a:lnTo>
                  <a:lnTo>
                    <a:pt x="77757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698994" y="11545"/>
              <a:ext cx="589326" cy="207300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5382432" y="25"/>
              <a:ext cx="380213" cy="230504"/>
            </a:xfrm>
            <a:custGeom>
              <a:avLst/>
              <a:gdLst/>
              <a:ahLst/>
              <a:cxnLst/>
              <a:rect l="l" t="t" r="r" b="b"/>
              <a:pathLst>
                <a:path w="374650" h="230504">
                  <a:moveTo>
                    <a:pt x="374408" y="0"/>
                  </a:moveTo>
                  <a:lnTo>
                    <a:pt x="0" y="0"/>
                  </a:lnTo>
                  <a:lnTo>
                    <a:pt x="0" y="230339"/>
                  </a:lnTo>
                  <a:lnTo>
                    <a:pt x="374408" y="230339"/>
                  </a:lnTo>
                  <a:lnTo>
                    <a:pt x="37440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460232" y="3863"/>
              <a:ext cx="218818" cy="218818"/>
            </a:xfrm>
            <a:prstGeom prst="rect">
              <a:avLst/>
            </a:prstGeom>
          </p:spPr>
        </p:pic>
        <p:sp>
          <p:nvSpPr>
            <p:cNvPr id="30" name="object 4"/>
            <p:cNvSpPr/>
            <p:nvPr/>
          </p:nvSpPr>
          <p:spPr>
            <a:xfrm>
              <a:off x="0" y="25"/>
              <a:ext cx="4224954" cy="230096"/>
            </a:xfrm>
            <a:custGeom>
              <a:avLst/>
              <a:gdLst/>
              <a:ahLst/>
              <a:cxnLst/>
              <a:rect l="l" t="t" r="r" b="b"/>
              <a:pathLst>
                <a:path w="490220" h="230504">
                  <a:moveTo>
                    <a:pt x="489635" y="0"/>
                  </a:moveTo>
                  <a:lnTo>
                    <a:pt x="0" y="0"/>
                  </a:lnTo>
                  <a:lnTo>
                    <a:pt x="0" y="230339"/>
                  </a:lnTo>
                  <a:lnTo>
                    <a:pt x="489635" y="230339"/>
                  </a:lnTo>
                  <a:lnTo>
                    <a:pt x="48963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0" y="3141040"/>
            <a:ext cx="5760453" cy="99060"/>
            <a:chOff x="0" y="3141040"/>
            <a:chExt cx="5760453" cy="99060"/>
          </a:xfrm>
        </p:grpSpPr>
        <p:sp>
          <p:nvSpPr>
            <p:cNvPr id="12" name="object 16"/>
            <p:cNvSpPr/>
            <p:nvPr/>
          </p:nvSpPr>
          <p:spPr>
            <a:xfrm>
              <a:off x="0" y="3141040"/>
              <a:ext cx="3456304" cy="99060"/>
            </a:xfrm>
            <a:custGeom>
              <a:avLst/>
              <a:gdLst/>
              <a:ahLst/>
              <a:cxnLst/>
              <a:rect l="l" t="t" r="r" b="b"/>
              <a:pathLst>
                <a:path w="3456304" h="99060">
                  <a:moveTo>
                    <a:pt x="3456038" y="0"/>
                  </a:moveTo>
                  <a:lnTo>
                    <a:pt x="2016036" y="0"/>
                  </a:lnTo>
                  <a:lnTo>
                    <a:pt x="0" y="0"/>
                  </a:lnTo>
                  <a:lnTo>
                    <a:pt x="0" y="98983"/>
                  </a:lnTo>
                  <a:lnTo>
                    <a:pt x="2016036" y="98983"/>
                  </a:lnTo>
                  <a:lnTo>
                    <a:pt x="3456038" y="98983"/>
                  </a:lnTo>
                  <a:lnTo>
                    <a:pt x="345603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7"/>
            <p:cNvSpPr/>
            <p:nvPr/>
          </p:nvSpPr>
          <p:spPr>
            <a:xfrm>
              <a:off x="3456038" y="3141040"/>
              <a:ext cx="2304415" cy="99060"/>
            </a:xfrm>
            <a:custGeom>
              <a:avLst/>
              <a:gdLst/>
              <a:ahLst/>
              <a:cxnLst/>
              <a:rect l="l" t="t" r="r" b="b"/>
              <a:pathLst>
                <a:path w="2304415" h="99060">
                  <a:moveTo>
                    <a:pt x="2303957" y="0"/>
                  </a:moveTo>
                  <a:lnTo>
                    <a:pt x="1958378" y="0"/>
                  </a:lnTo>
                  <a:lnTo>
                    <a:pt x="0" y="0"/>
                  </a:lnTo>
                  <a:lnTo>
                    <a:pt x="0" y="98983"/>
                  </a:lnTo>
                  <a:lnTo>
                    <a:pt x="1958378" y="98983"/>
                  </a:lnTo>
                  <a:lnTo>
                    <a:pt x="2303957" y="98983"/>
                  </a:lnTo>
                  <a:lnTo>
                    <a:pt x="2303957" y="0"/>
                  </a:lnTo>
                  <a:close/>
                </a:path>
              </a:pathLst>
            </a:custGeom>
            <a:solidFill>
              <a:srgbClr val="003E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" name="object 16"/>
          <p:cNvSpPr txBox="1">
            <a:spLocks noGrp="1"/>
          </p:cNvSpPr>
          <p:nvPr>
            <p:ph type="ftr" sz="quarter" idx="5"/>
          </p:nvPr>
        </p:nvSpPr>
        <p:spPr>
          <a:xfrm>
            <a:off x="2481897" y="3134998"/>
            <a:ext cx="553403" cy="8784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5"/>
              </a:spcBef>
            </a:pPr>
            <a:r>
              <a:rPr dirty="0"/>
              <a:t>2024</a:t>
            </a:r>
            <a:r>
              <a:rPr spc="-15" dirty="0"/>
              <a:t> </a:t>
            </a:r>
            <a:r>
              <a:rPr spc="-75" dirty="0">
                <a:latin typeface="华文中宋" panose="02010600040101010101" pitchFamily="2" charset="-122"/>
                <a:ea typeface="华文中宋" panose="02010600040101010101" pitchFamily="2" charset="-122"/>
                <a:cs typeface="宋体" panose="02010600030101010101" pitchFamily="2" charset="-122"/>
              </a:rPr>
              <a:t>年</a:t>
            </a:r>
            <a:r>
              <a:rPr spc="-7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spc="-75" dirty="0">
                <a:latin typeface="宋体" panose="02010600030101010101" pitchFamily="2" charset="-122"/>
                <a:cs typeface="宋体" panose="02010600030101010101" pitchFamily="2" charset="-122"/>
              </a:rPr>
              <a:t>6</a:t>
            </a:r>
            <a:r>
              <a:rPr spc="-10" dirty="0"/>
              <a:t> </a:t>
            </a:r>
            <a:r>
              <a:rPr spc="-75" dirty="0">
                <a:latin typeface="华文中宋" panose="02010600040101010101" pitchFamily="2" charset="-122"/>
                <a:ea typeface="华文中宋" panose="02010600040101010101" pitchFamily="2" charset="-122"/>
              </a:rPr>
              <a:t>月</a:t>
            </a:r>
            <a:r>
              <a:rPr spc="-70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altLang="zh-CN" dirty="0"/>
              <a:t>3</a:t>
            </a:r>
            <a:r>
              <a:rPr spc="-10" dirty="0"/>
              <a:t> </a:t>
            </a:r>
            <a:r>
              <a:rPr spc="-75" dirty="0">
                <a:latin typeface="华文中宋" panose="02010600040101010101" pitchFamily="2" charset="-122"/>
                <a:ea typeface="华文中宋" panose="02010600040101010101" pitchFamily="2" charset="-122"/>
              </a:rPr>
              <a:t>日</a:t>
            </a:r>
          </a:p>
        </p:txBody>
      </p:sp>
      <p:sp>
        <p:nvSpPr>
          <p:cNvPr id="35" name="object 18"/>
          <p:cNvSpPr txBox="1"/>
          <p:nvPr/>
        </p:nvSpPr>
        <p:spPr>
          <a:xfrm>
            <a:off x="4470246" y="3134201"/>
            <a:ext cx="509905" cy="8784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>
            <a:defPPr>
              <a:defRPr kern="0"/>
            </a:defPPr>
            <a:lvl1pPr>
              <a:defRPr sz="500" b="0" i="0">
                <a:solidFill>
                  <a:schemeClr val="bg1"/>
                </a:solidFill>
                <a:latin typeface="宋体" panose="02010600030101010101" pitchFamily="2" charset="-122"/>
                <a:cs typeface="宋体" panose="02010600030101010101" pitchFamily="2" charset="-122"/>
              </a:defRPr>
            </a:lvl1pPr>
          </a:lstStyle>
          <a:p>
            <a:pPr marL="12700">
              <a:spcBef>
                <a:spcPts val="85"/>
              </a:spcBef>
            </a:pPr>
            <a:r>
              <a:rPr lang="en-US" altLang="zh-CN" spc="5" dirty="0">
                <a:latin typeface="华文中宋" panose="02010600040101010101" pitchFamily="2" charset="-122"/>
                <a:ea typeface="华文中宋" panose="02010600040101010101" pitchFamily="2" charset="-122"/>
              </a:rPr>
              <a:t>Web </a:t>
            </a:r>
            <a:r>
              <a:rPr lang="zh-CN" altLang="en-US" spc="5" dirty="0">
                <a:latin typeface="华文中宋" panose="02010600040101010101" pitchFamily="2" charset="-122"/>
                <a:ea typeface="华文中宋" panose="02010600040101010101" pitchFamily="2" charset="-122"/>
              </a:rPr>
              <a:t>扫描工具</a:t>
            </a:r>
          </a:p>
        </p:txBody>
      </p:sp>
      <p:sp>
        <p:nvSpPr>
          <p:cNvPr id="26" name="object 2"/>
          <p:cNvSpPr txBox="1"/>
          <p:nvPr/>
        </p:nvSpPr>
        <p:spPr>
          <a:xfrm>
            <a:off x="1315850" y="64159"/>
            <a:ext cx="1616480" cy="1041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kumimoji="0" lang="zh-CN" altLang="en-US" sz="600" b="1" i="0" u="none" strike="noStrike" kern="0" cap="none" spc="0" normalizeH="0" baseline="0" noProof="1">
                <a:solidFill>
                  <a:schemeClr val="bg1">
                    <a:lumMod val="6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宋体" panose="02010600030101010101" pitchFamily="2" charset="-122"/>
                <a:sym typeface="+mn-ea"/>
              </a:rPr>
              <a:t>目录</a:t>
            </a:r>
            <a:r>
              <a:rPr lang="en-US" altLang="zh-CN" sz="600" b="1" dirty="0">
                <a:solidFill>
                  <a:schemeClr val="bg1">
                    <a:lumMod val="6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宋体" panose="02010600030101010101" pitchFamily="2" charset="-122"/>
                <a:sym typeface="+mn-ea"/>
              </a:rPr>
              <a:t>   </a:t>
            </a:r>
            <a:r>
              <a:rPr lang="zh-CN" altLang="en-US" sz="600" b="1" dirty="0">
                <a:solidFill>
                  <a:schemeClr val="bg2"/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扫描工具   </a:t>
            </a:r>
            <a:r>
              <a:rPr lang="zh-CN" altLang="en-US" sz="600" b="1" kern="0" dirty="0">
                <a:solidFill>
                  <a:schemeClr val="bg1">
                    <a:lumMod val="6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加密算法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2974636" y="629137"/>
            <a:ext cx="2704414" cy="2352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fontAlgn="auto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900" dirty="0"/>
              <a:t>Nmap是</a:t>
            </a:r>
            <a:r>
              <a:rPr lang="zh-CN" altLang="en-US" sz="900" b="1" dirty="0">
                <a:solidFill>
                  <a:srgbClr val="C00000"/>
                </a:solidFill>
              </a:rPr>
              <a:t>主动扫描工具</a:t>
            </a:r>
            <a:r>
              <a:rPr lang="zh-CN" altLang="en-US" sz="900" dirty="0"/>
              <a:t>，它会向目标主机发送探针，根据目标主机的回应猜测系统。这种探针大都是</a:t>
            </a:r>
            <a:r>
              <a:rPr lang="zh-CN" altLang="en-US" sz="900" b="1" dirty="0">
                <a:solidFill>
                  <a:srgbClr val="C00000"/>
                </a:solidFill>
              </a:rPr>
              <a:t>TCP</a:t>
            </a:r>
            <a:r>
              <a:rPr lang="zh-CN" altLang="en-US" sz="900" dirty="0"/>
              <a:t>和</a:t>
            </a:r>
            <a:r>
              <a:rPr lang="zh-CN" altLang="en-US" sz="900" b="1" dirty="0">
                <a:solidFill>
                  <a:srgbClr val="C00000"/>
                </a:solidFill>
              </a:rPr>
              <a:t>UDP</a:t>
            </a:r>
            <a:r>
              <a:rPr lang="zh-CN" altLang="en-US" sz="900" dirty="0"/>
              <a:t>数据包的形式。</a:t>
            </a:r>
          </a:p>
          <a:p>
            <a:pPr marL="171450" indent="-171450" fontAlgn="auto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900" dirty="0"/>
              <a:t>Nmap功能非常强大，具有</a:t>
            </a:r>
            <a:r>
              <a:rPr lang="zh-CN" altLang="en-US" sz="900" b="1" dirty="0">
                <a:solidFill>
                  <a:srgbClr val="C00000"/>
                </a:solidFill>
              </a:rPr>
              <a:t>主机存活检测、端口扫描、网络服务及版本辨识、操作系统检测、漏洞扫描</a:t>
            </a:r>
            <a:r>
              <a:rPr lang="zh-CN" altLang="en-US" sz="900" dirty="0"/>
              <a:t>分析五项核心功能。</a:t>
            </a:r>
          </a:p>
          <a:p>
            <a:pPr marL="171450" indent="-171450" fontAlgn="auto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900" dirty="0"/>
              <a:t>Nmap可以运行在所有主流的操作系统上，如</a:t>
            </a:r>
            <a:r>
              <a:rPr lang="zh-CN" altLang="en-US" sz="900" b="1" dirty="0"/>
              <a:t>Linux</a:t>
            </a:r>
            <a:r>
              <a:rPr lang="zh-CN" altLang="en-US" sz="900" dirty="0"/>
              <a:t>、</a:t>
            </a:r>
            <a:r>
              <a:rPr lang="zh-CN" altLang="en-US" sz="900" b="1" dirty="0"/>
              <a:t>Windows</a:t>
            </a:r>
            <a:r>
              <a:rPr lang="zh-CN" altLang="en-US" sz="900" dirty="0"/>
              <a:t>和</a:t>
            </a:r>
            <a:r>
              <a:rPr lang="zh-CN" altLang="en-US" sz="900" b="1" dirty="0"/>
              <a:t>Mac </a:t>
            </a:r>
            <a:r>
              <a:rPr lang="en-US" altLang="zh-CN" sz="900" b="1" dirty="0"/>
              <a:t>OS</a:t>
            </a:r>
            <a:r>
              <a:rPr lang="zh-CN" altLang="en-US" sz="900" dirty="0"/>
              <a:t>等。</a:t>
            </a:r>
          </a:p>
          <a:p>
            <a:pPr marL="171450" indent="-171450" fontAlgn="auto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900" dirty="0"/>
              <a:t>相比较一般扫描器对端口分为开放或关闭两种类型，Nmap对端口的分析粒度更加细致，共分为</a:t>
            </a:r>
            <a:r>
              <a:rPr lang="zh-CN" altLang="en-US" sz="900" b="1" dirty="0">
                <a:solidFill>
                  <a:srgbClr val="C00000"/>
                </a:solidFill>
              </a:rPr>
              <a:t>开放、关闭、被过滤</a:t>
            </a:r>
            <a:r>
              <a:rPr lang="zh-CN" altLang="en-US" sz="900" dirty="0"/>
              <a:t>等多类状态。</a:t>
            </a: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4157" y="945981"/>
            <a:ext cx="2445058" cy="1505035"/>
          </a:xfrm>
          <a:prstGeom prst="roundRect">
            <a:avLst/>
          </a:prstGeom>
        </p:spPr>
      </p:pic>
      <p:sp>
        <p:nvSpPr>
          <p:cNvPr id="22" name="文本框 21"/>
          <p:cNvSpPr txBox="1"/>
          <p:nvPr/>
        </p:nvSpPr>
        <p:spPr>
          <a:xfrm>
            <a:off x="642061" y="2545214"/>
            <a:ext cx="16692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b="1" dirty="0"/>
              <a:t>Nmap</a:t>
            </a:r>
            <a:r>
              <a:rPr lang="zh-CN" altLang="en-US" sz="1400" b="1" dirty="0"/>
              <a:t>扫描流程</a:t>
            </a:r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EFBC7776-E578-5628-8B7E-AB965171BD26}"/>
              </a:ext>
            </a:extLst>
          </p:cNvPr>
          <p:cNvGrpSpPr/>
          <p:nvPr/>
        </p:nvGrpSpPr>
        <p:grpSpPr>
          <a:xfrm>
            <a:off x="825500" y="-646809"/>
            <a:ext cx="2648218" cy="516634"/>
            <a:chOff x="825500" y="-646809"/>
            <a:chExt cx="2648218" cy="516634"/>
          </a:xfrm>
        </p:grpSpPr>
        <p:sp>
          <p:nvSpPr>
            <p:cNvPr id="23" name="椭圆 22">
              <a:extLst>
                <a:ext uri="{FF2B5EF4-FFF2-40B4-BE49-F238E27FC236}">
                  <a16:creationId xmlns:a16="http://schemas.microsoft.com/office/drawing/2014/main" id="{0C1F7266-0753-0C20-19C4-67CE4E551C99}"/>
                </a:ext>
              </a:extLst>
            </p:cNvPr>
            <p:cNvSpPr/>
            <p:nvPr/>
          </p:nvSpPr>
          <p:spPr>
            <a:xfrm>
              <a:off x="825500" y="-434975"/>
              <a:ext cx="304800" cy="304800"/>
            </a:xfrm>
            <a:prstGeom prst="ellipse">
              <a:avLst/>
            </a:prstGeom>
            <a:solidFill>
              <a:srgbClr val="003E87"/>
            </a:solidFill>
          </p:spPr>
          <p:txBody>
            <a:bodyPr wrap="square" lIns="0" tIns="0" rIns="0" bIns="0" rtlCol="0"/>
            <a:lstStyle/>
            <a:p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4" name="椭圆 23">
              <a:extLst>
                <a:ext uri="{FF2B5EF4-FFF2-40B4-BE49-F238E27FC236}">
                  <a16:creationId xmlns:a16="http://schemas.microsoft.com/office/drawing/2014/main" id="{6DE50EDD-C119-51FF-3C78-7A122917403B}"/>
                </a:ext>
              </a:extLst>
            </p:cNvPr>
            <p:cNvSpPr/>
            <p:nvPr/>
          </p:nvSpPr>
          <p:spPr>
            <a:xfrm>
              <a:off x="1294184" y="-434975"/>
              <a:ext cx="304800" cy="304800"/>
            </a:xfrm>
            <a:prstGeom prst="ellipse">
              <a:avLst/>
            </a:prstGeom>
            <a:solidFill>
              <a:srgbClr val="E2F0D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椭圆 27">
              <a:extLst>
                <a:ext uri="{FF2B5EF4-FFF2-40B4-BE49-F238E27FC236}">
                  <a16:creationId xmlns:a16="http://schemas.microsoft.com/office/drawing/2014/main" id="{E725B442-4325-D30F-83B5-2D4C8399A8D9}"/>
                </a:ext>
              </a:extLst>
            </p:cNvPr>
            <p:cNvSpPr/>
            <p:nvPr/>
          </p:nvSpPr>
          <p:spPr>
            <a:xfrm>
              <a:off x="1762868" y="-434975"/>
              <a:ext cx="304800" cy="304800"/>
            </a:xfrm>
            <a:prstGeom prst="ellipse">
              <a:avLst/>
            </a:prstGeom>
            <a:solidFill>
              <a:srgbClr val="FFEBB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椭圆 30">
              <a:extLst>
                <a:ext uri="{FF2B5EF4-FFF2-40B4-BE49-F238E27FC236}">
                  <a16:creationId xmlns:a16="http://schemas.microsoft.com/office/drawing/2014/main" id="{70B9D437-4DD2-4C46-A40F-02B50BEA05DF}"/>
                </a:ext>
              </a:extLst>
            </p:cNvPr>
            <p:cNvSpPr/>
            <p:nvPr/>
          </p:nvSpPr>
          <p:spPr>
            <a:xfrm>
              <a:off x="2231552" y="-434975"/>
              <a:ext cx="304800" cy="304800"/>
            </a:xfrm>
            <a:prstGeom prst="ellipse">
              <a:avLst/>
            </a:prstGeom>
            <a:solidFill>
              <a:srgbClr val="FEE8D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椭圆 31">
              <a:extLst>
                <a:ext uri="{FF2B5EF4-FFF2-40B4-BE49-F238E27FC236}">
                  <a16:creationId xmlns:a16="http://schemas.microsoft.com/office/drawing/2014/main" id="{0F8D017E-79ED-CF4E-010D-C0BF9AF217B7}"/>
                </a:ext>
              </a:extLst>
            </p:cNvPr>
            <p:cNvSpPr/>
            <p:nvPr/>
          </p:nvSpPr>
          <p:spPr>
            <a:xfrm>
              <a:off x="2700236" y="-434975"/>
              <a:ext cx="304800" cy="3048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椭圆 32">
              <a:extLst>
                <a:ext uri="{FF2B5EF4-FFF2-40B4-BE49-F238E27FC236}">
                  <a16:creationId xmlns:a16="http://schemas.microsoft.com/office/drawing/2014/main" id="{5E493E1B-FCDD-3999-458A-C3DBDE666415}"/>
                </a:ext>
              </a:extLst>
            </p:cNvPr>
            <p:cNvSpPr/>
            <p:nvPr/>
          </p:nvSpPr>
          <p:spPr>
            <a:xfrm>
              <a:off x="3168918" y="-434975"/>
              <a:ext cx="304800" cy="3048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" name="椭圆 33">
              <a:extLst>
                <a:ext uri="{FF2B5EF4-FFF2-40B4-BE49-F238E27FC236}">
                  <a16:creationId xmlns:a16="http://schemas.microsoft.com/office/drawing/2014/main" id="{425D6BBA-EC75-1B18-DDDE-698FBC510031}"/>
                </a:ext>
              </a:extLst>
            </p:cNvPr>
            <p:cNvSpPr/>
            <p:nvPr/>
          </p:nvSpPr>
          <p:spPr>
            <a:xfrm>
              <a:off x="1762868" y="-646809"/>
              <a:ext cx="304800" cy="304800"/>
            </a:xfrm>
            <a:prstGeom prst="ellipse">
              <a:avLst/>
            </a:prstGeom>
            <a:solidFill>
              <a:srgbClr val="BF9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9" name="椭圆 38">
              <a:extLst>
                <a:ext uri="{FF2B5EF4-FFF2-40B4-BE49-F238E27FC236}">
                  <a16:creationId xmlns:a16="http://schemas.microsoft.com/office/drawing/2014/main" id="{69BEE9D7-1A1A-1BEB-DC43-8A66711505A6}"/>
                </a:ext>
              </a:extLst>
            </p:cNvPr>
            <p:cNvSpPr/>
            <p:nvPr/>
          </p:nvSpPr>
          <p:spPr>
            <a:xfrm>
              <a:off x="2231552" y="-646809"/>
              <a:ext cx="304800" cy="304800"/>
            </a:xfrm>
            <a:prstGeom prst="ellipse">
              <a:avLst/>
            </a:prstGeom>
            <a:solidFill>
              <a:srgbClr val="BD642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0" name="椭圆 39">
              <a:extLst>
                <a:ext uri="{FF2B5EF4-FFF2-40B4-BE49-F238E27FC236}">
                  <a16:creationId xmlns:a16="http://schemas.microsoft.com/office/drawing/2014/main" id="{2F4226C7-B159-8327-4FB7-1C91992DFD20}"/>
                </a:ext>
              </a:extLst>
            </p:cNvPr>
            <p:cNvSpPr/>
            <p:nvPr/>
          </p:nvSpPr>
          <p:spPr>
            <a:xfrm>
              <a:off x="1294184" y="-646809"/>
              <a:ext cx="304800" cy="304800"/>
            </a:xfrm>
            <a:prstGeom prst="ellipse">
              <a:avLst/>
            </a:prstGeom>
            <a:solidFill>
              <a:srgbClr val="54823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1" name="object 21">
            <a:extLst>
              <a:ext uri="{FF2B5EF4-FFF2-40B4-BE49-F238E27FC236}">
                <a16:creationId xmlns:a16="http://schemas.microsoft.com/office/drawing/2014/main" id="{7E3F3103-A111-8A58-2482-158133E7C684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xfrm>
            <a:off x="5501170" y="3145754"/>
            <a:ext cx="210820" cy="83997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39370">
              <a:lnSpc>
                <a:spcPct val="100000"/>
              </a:lnSpc>
              <a:spcBef>
                <a:spcPts val="55"/>
              </a:spcBef>
            </a:pPr>
            <a:fld id="{81D60167-4931-47E6-BA6A-407CBD079E47}" type="slidenum">
              <a:rPr dirty="0"/>
              <a:t>4</a:t>
            </a:fld>
            <a:r>
              <a:rPr spc="-10" dirty="0"/>
              <a:t> </a:t>
            </a:r>
            <a:r>
              <a:rPr dirty="0"/>
              <a:t>/</a:t>
            </a:r>
            <a:r>
              <a:rPr spc="-5" dirty="0"/>
              <a:t> </a:t>
            </a:r>
            <a:r>
              <a:rPr lang="en-US" spc="-25" dirty="0"/>
              <a:t>30</a:t>
            </a:r>
            <a:endParaRPr spc="-25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93703E4D-0391-8798-FE26-18F5A4EC8F52}"/>
              </a:ext>
            </a:extLst>
          </p:cNvPr>
          <p:cNvSpPr/>
          <p:nvPr/>
        </p:nvSpPr>
        <p:spPr>
          <a:xfrm>
            <a:off x="146675" y="654785"/>
            <a:ext cx="1670342" cy="2260480"/>
          </a:xfrm>
          <a:prstGeom prst="roundRect">
            <a:avLst/>
          </a:prstGeom>
          <a:solidFill>
            <a:srgbClr val="FFFF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: 圆角 13">
            <a:extLst>
              <a:ext uri="{FF2B5EF4-FFF2-40B4-BE49-F238E27FC236}">
                <a16:creationId xmlns:a16="http://schemas.microsoft.com/office/drawing/2014/main" id="{374E0C9E-8D37-3468-157A-22A365C0ECC8}"/>
              </a:ext>
            </a:extLst>
          </p:cNvPr>
          <p:cNvSpPr/>
          <p:nvPr/>
        </p:nvSpPr>
        <p:spPr>
          <a:xfrm>
            <a:off x="2047729" y="666061"/>
            <a:ext cx="1670342" cy="2260480"/>
          </a:xfrm>
          <a:prstGeom prst="roundRect">
            <a:avLst/>
          </a:prstGeom>
          <a:solidFill>
            <a:srgbClr val="FFFF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矩形: 圆角 19">
            <a:extLst>
              <a:ext uri="{FF2B5EF4-FFF2-40B4-BE49-F238E27FC236}">
                <a16:creationId xmlns:a16="http://schemas.microsoft.com/office/drawing/2014/main" id="{EE4F93D7-3378-12E4-3A1E-4B4A11BA23B9}"/>
              </a:ext>
            </a:extLst>
          </p:cNvPr>
          <p:cNvSpPr/>
          <p:nvPr/>
        </p:nvSpPr>
        <p:spPr>
          <a:xfrm>
            <a:off x="3948783" y="654785"/>
            <a:ext cx="1670342" cy="2260480"/>
          </a:xfrm>
          <a:prstGeom prst="roundRect">
            <a:avLst/>
          </a:prstGeom>
          <a:solidFill>
            <a:srgbClr val="FFFF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7" name="小标题"/>
          <p:cNvGrpSpPr/>
          <p:nvPr/>
        </p:nvGrpSpPr>
        <p:grpSpPr>
          <a:xfrm>
            <a:off x="0" y="222731"/>
            <a:ext cx="5765800" cy="272040"/>
            <a:chOff x="0" y="222730"/>
            <a:chExt cx="5765800" cy="351157"/>
          </a:xfrm>
        </p:grpSpPr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230361"/>
              <a:ext cx="5765800" cy="343526"/>
            </a:xfrm>
            <a:prstGeom prst="rect">
              <a:avLst/>
            </a:prstGeom>
          </p:spPr>
        </p:pic>
        <p:sp>
          <p:nvSpPr>
            <p:cNvPr id="11" name="object 11"/>
            <p:cNvSpPr txBox="1"/>
            <p:nvPr/>
          </p:nvSpPr>
          <p:spPr>
            <a:xfrm>
              <a:off x="196850" y="222730"/>
              <a:ext cx="2034540" cy="289346"/>
            </a:xfrm>
            <a:prstGeom prst="rect">
              <a:avLst/>
            </a:prstGeom>
          </p:spPr>
          <p:txBody>
            <a:bodyPr vert="horz" wrap="square" lIns="0" tIns="17145" rIns="0" bIns="0" rtlCol="0">
              <a:spAutoFit/>
            </a:bodyPr>
            <a:lstStyle/>
            <a:p>
              <a:pPr marL="12700">
                <a:lnSpc>
                  <a:spcPts val="1615"/>
                </a:lnSpc>
                <a:spcBef>
                  <a:spcPts val="135"/>
                </a:spcBef>
              </a:pPr>
              <a:r>
                <a:rPr lang="en-US" altLang="zh-CN" sz="1400" spc="-15" dirty="0">
                  <a:solidFill>
                    <a:srgbClr val="FFFFFF"/>
                  </a:solidFill>
                  <a:latin typeface="华文中宋" panose="02010600040101010101" pitchFamily="2" charset="-122"/>
                  <a:ea typeface="华文中宋" panose="02010600040101010101" pitchFamily="2" charset="-122"/>
                  <a:cs typeface="宋体" panose="02010600030101010101" pitchFamily="2" charset="-122"/>
                </a:rPr>
                <a:t>Nmap——</a:t>
              </a:r>
              <a:r>
                <a:rPr lang="zh-CN" altLang="en-US" sz="1400" spc="-15" dirty="0">
                  <a:solidFill>
                    <a:srgbClr val="FFFFFF"/>
                  </a:solidFill>
                  <a:latin typeface="华文中宋" panose="02010600040101010101" pitchFamily="2" charset="-122"/>
                  <a:ea typeface="华文中宋" panose="02010600040101010101" pitchFamily="2" charset="-122"/>
                  <a:cs typeface="宋体" panose="02010600030101010101" pitchFamily="2" charset="-122"/>
                </a:rPr>
                <a:t>基本扫描方式</a:t>
              </a:r>
            </a:p>
          </p:txBody>
        </p:sp>
      </p:grpSp>
      <p:grpSp>
        <p:nvGrpSpPr>
          <p:cNvPr id="36" name="页眉"/>
          <p:cNvGrpSpPr/>
          <p:nvPr/>
        </p:nvGrpSpPr>
        <p:grpSpPr>
          <a:xfrm>
            <a:off x="0" y="25"/>
            <a:ext cx="5762645" cy="230504"/>
            <a:chOff x="0" y="25"/>
            <a:chExt cx="5762645" cy="230504"/>
          </a:xfrm>
        </p:grpSpPr>
        <p:sp>
          <p:nvSpPr>
            <p:cNvPr id="4" name="object 4"/>
            <p:cNvSpPr/>
            <p:nvPr/>
          </p:nvSpPr>
          <p:spPr>
            <a:xfrm>
              <a:off x="4115226" y="25"/>
              <a:ext cx="490220" cy="230504"/>
            </a:xfrm>
            <a:custGeom>
              <a:avLst/>
              <a:gdLst/>
              <a:ahLst/>
              <a:cxnLst/>
              <a:rect l="l" t="t" r="r" b="b"/>
              <a:pathLst>
                <a:path w="490220" h="230504">
                  <a:moveTo>
                    <a:pt x="489635" y="0"/>
                  </a:moveTo>
                  <a:lnTo>
                    <a:pt x="0" y="0"/>
                  </a:lnTo>
                  <a:lnTo>
                    <a:pt x="0" y="230339"/>
                  </a:lnTo>
                  <a:lnTo>
                    <a:pt x="489635" y="230339"/>
                  </a:lnTo>
                  <a:lnTo>
                    <a:pt x="48963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604862" y="25"/>
              <a:ext cx="777875" cy="230504"/>
            </a:xfrm>
            <a:custGeom>
              <a:avLst/>
              <a:gdLst/>
              <a:ahLst/>
              <a:cxnLst/>
              <a:rect l="l" t="t" r="r" b="b"/>
              <a:pathLst>
                <a:path w="777875" h="230504">
                  <a:moveTo>
                    <a:pt x="777570" y="0"/>
                  </a:moveTo>
                  <a:lnTo>
                    <a:pt x="0" y="0"/>
                  </a:lnTo>
                  <a:lnTo>
                    <a:pt x="0" y="230339"/>
                  </a:lnTo>
                  <a:lnTo>
                    <a:pt x="777570" y="230339"/>
                  </a:lnTo>
                  <a:lnTo>
                    <a:pt x="77757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698994" y="11545"/>
              <a:ext cx="589326" cy="207300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5382432" y="25"/>
              <a:ext cx="380213" cy="230504"/>
            </a:xfrm>
            <a:custGeom>
              <a:avLst/>
              <a:gdLst/>
              <a:ahLst/>
              <a:cxnLst/>
              <a:rect l="l" t="t" r="r" b="b"/>
              <a:pathLst>
                <a:path w="374650" h="230504">
                  <a:moveTo>
                    <a:pt x="374408" y="0"/>
                  </a:moveTo>
                  <a:lnTo>
                    <a:pt x="0" y="0"/>
                  </a:lnTo>
                  <a:lnTo>
                    <a:pt x="0" y="230339"/>
                  </a:lnTo>
                  <a:lnTo>
                    <a:pt x="374408" y="230339"/>
                  </a:lnTo>
                  <a:lnTo>
                    <a:pt x="37440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460232" y="3863"/>
              <a:ext cx="218818" cy="218818"/>
            </a:xfrm>
            <a:prstGeom prst="rect">
              <a:avLst/>
            </a:prstGeom>
          </p:spPr>
        </p:pic>
        <p:sp>
          <p:nvSpPr>
            <p:cNvPr id="30" name="object 4"/>
            <p:cNvSpPr/>
            <p:nvPr/>
          </p:nvSpPr>
          <p:spPr>
            <a:xfrm>
              <a:off x="0" y="25"/>
              <a:ext cx="4224954" cy="230096"/>
            </a:xfrm>
            <a:custGeom>
              <a:avLst/>
              <a:gdLst/>
              <a:ahLst/>
              <a:cxnLst/>
              <a:rect l="l" t="t" r="r" b="b"/>
              <a:pathLst>
                <a:path w="490220" h="230504">
                  <a:moveTo>
                    <a:pt x="489635" y="0"/>
                  </a:moveTo>
                  <a:lnTo>
                    <a:pt x="0" y="0"/>
                  </a:lnTo>
                  <a:lnTo>
                    <a:pt x="0" y="230339"/>
                  </a:lnTo>
                  <a:lnTo>
                    <a:pt x="489635" y="230339"/>
                  </a:lnTo>
                  <a:lnTo>
                    <a:pt x="48963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0" y="3141040"/>
            <a:ext cx="5760453" cy="99060"/>
            <a:chOff x="0" y="3141040"/>
            <a:chExt cx="5760453" cy="99060"/>
          </a:xfrm>
        </p:grpSpPr>
        <p:sp>
          <p:nvSpPr>
            <p:cNvPr id="12" name="object 16"/>
            <p:cNvSpPr/>
            <p:nvPr/>
          </p:nvSpPr>
          <p:spPr>
            <a:xfrm>
              <a:off x="0" y="3141040"/>
              <a:ext cx="3456304" cy="99060"/>
            </a:xfrm>
            <a:custGeom>
              <a:avLst/>
              <a:gdLst/>
              <a:ahLst/>
              <a:cxnLst/>
              <a:rect l="l" t="t" r="r" b="b"/>
              <a:pathLst>
                <a:path w="3456304" h="99060">
                  <a:moveTo>
                    <a:pt x="3456038" y="0"/>
                  </a:moveTo>
                  <a:lnTo>
                    <a:pt x="2016036" y="0"/>
                  </a:lnTo>
                  <a:lnTo>
                    <a:pt x="0" y="0"/>
                  </a:lnTo>
                  <a:lnTo>
                    <a:pt x="0" y="98983"/>
                  </a:lnTo>
                  <a:lnTo>
                    <a:pt x="2016036" y="98983"/>
                  </a:lnTo>
                  <a:lnTo>
                    <a:pt x="3456038" y="98983"/>
                  </a:lnTo>
                  <a:lnTo>
                    <a:pt x="345603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7"/>
            <p:cNvSpPr/>
            <p:nvPr/>
          </p:nvSpPr>
          <p:spPr>
            <a:xfrm>
              <a:off x="3456038" y="3141040"/>
              <a:ext cx="2304415" cy="99060"/>
            </a:xfrm>
            <a:custGeom>
              <a:avLst/>
              <a:gdLst/>
              <a:ahLst/>
              <a:cxnLst/>
              <a:rect l="l" t="t" r="r" b="b"/>
              <a:pathLst>
                <a:path w="2304415" h="99060">
                  <a:moveTo>
                    <a:pt x="2303957" y="0"/>
                  </a:moveTo>
                  <a:lnTo>
                    <a:pt x="1958378" y="0"/>
                  </a:lnTo>
                  <a:lnTo>
                    <a:pt x="0" y="0"/>
                  </a:lnTo>
                  <a:lnTo>
                    <a:pt x="0" y="98983"/>
                  </a:lnTo>
                  <a:lnTo>
                    <a:pt x="1958378" y="98983"/>
                  </a:lnTo>
                  <a:lnTo>
                    <a:pt x="2303957" y="98983"/>
                  </a:lnTo>
                  <a:lnTo>
                    <a:pt x="2303957" y="0"/>
                  </a:lnTo>
                  <a:close/>
                </a:path>
              </a:pathLst>
            </a:custGeom>
            <a:solidFill>
              <a:srgbClr val="003E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" name="object 16"/>
          <p:cNvSpPr txBox="1">
            <a:spLocks noGrp="1"/>
          </p:cNvSpPr>
          <p:nvPr>
            <p:ph type="ftr" sz="quarter" idx="5"/>
          </p:nvPr>
        </p:nvSpPr>
        <p:spPr>
          <a:xfrm>
            <a:off x="2481897" y="3134998"/>
            <a:ext cx="553403" cy="8784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5"/>
              </a:spcBef>
            </a:pPr>
            <a:r>
              <a:rPr dirty="0"/>
              <a:t>2024</a:t>
            </a:r>
            <a:r>
              <a:rPr spc="-15" dirty="0"/>
              <a:t> </a:t>
            </a:r>
            <a:r>
              <a:rPr spc="-75" dirty="0">
                <a:latin typeface="华文中宋" panose="02010600040101010101" pitchFamily="2" charset="-122"/>
                <a:ea typeface="华文中宋" panose="02010600040101010101" pitchFamily="2" charset="-122"/>
                <a:cs typeface="宋体" panose="02010600030101010101" pitchFamily="2" charset="-122"/>
              </a:rPr>
              <a:t>年</a:t>
            </a:r>
            <a:r>
              <a:rPr spc="-7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spc="-75" dirty="0">
                <a:latin typeface="宋体" panose="02010600030101010101" pitchFamily="2" charset="-122"/>
                <a:cs typeface="宋体" panose="02010600030101010101" pitchFamily="2" charset="-122"/>
              </a:rPr>
              <a:t>6</a:t>
            </a:r>
            <a:r>
              <a:rPr spc="-10" dirty="0"/>
              <a:t> </a:t>
            </a:r>
            <a:r>
              <a:rPr spc="-75" dirty="0">
                <a:latin typeface="华文中宋" panose="02010600040101010101" pitchFamily="2" charset="-122"/>
                <a:ea typeface="华文中宋" panose="02010600040101010101" pitchFamily="2" charset="-122"/>
              </a:rPr>
              <a:t>月</a:t>
            </a:r>
            <a:r>
              <a:rPr spc="-70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altLang="zh-CN" dirty="0"/>
              <a:t>3</a:t>
            </a:r>
            <a:r>
              <a:rPr spc="-10" dirty="0"/>
              <a:t> </a:t>
            </a:r>
            <a:r>
              <a:rPr spc="-75" dirty="0">
                <a:latin typeface="华文中宋" panose="02010600040101010101" pitchFamily="2" charset="-122"/>
                <a:ea typeface="华文中宋" panose="02010600040101010101" pitchFamily="2" charset="-122"/>
              </a:rPr>
              <a:t>日</a:t>
            </a:r>
          </a:p>
        </p:txBody>
      </p:sp>
      <p:sp>
        <p:nvSpPr>
          <p:cNvPr id="35" name="object 18"/>
          <p:cNvSpPr txBox="1"/>
          <p:nvPr/>
        </p:nvSpPr>
        <p:spPr>
          <a:xfrm>
            <a:off x="4470246" y="3134201"/>
            <a:ext cx="509905" cy="8784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>
            <a:defPPr>
              <a:defRPr kern="0"/>
            </a:defPPr>
            <a:lvl1pPr>
              <a:defRPr sz="500" b="0" i="0">
                <a:solidFill>
                  <a:schemeClr val="bg1"/>
                </a:solidFill>
                <a:latin typeface="宋体" panose="02010600030101010101" pitchFamily="2" charset="-122"/>
                <a:cs typeface="宋体" panose="02010600030101010101" pitchFamily="2" charset="-122"/>
              </a:defRPr>
            </a:lvl1pPr>
          </a:lstStyle>
          <a:p>
            <a:pPr marL="12700">
              <a:spcBef>
                <a:spcPts val="85"/>
              </a:spcBef>
            </a:pPr>
            <a:r>
              <a:rPr lang="en-US" altLang="zh-CN" spc="5" dirty="0">
                <a:latin typeface="华文中宋" panose="02010600040101010101" pitchFamily="2" charset="-122"/>
                <a:ea typeface="华文中宋" panose="02010600040101010101" pitchFamily="2" charset="-122"/>
              </a:rPr>
              <a:t>Web </a:t>
            </a:r>
            <a:r>
              <a:rPr lang="zh-CN" altLang="en-US" spc="5" dirty="0">
                <a:latin typeface="华文中宋" panose="02010600040101010101" pitchFamily="2" charset="-122"/>
                <a:ea typeface="华文中宋" panose="02010600040101010101" pitchFamily="2" charset="-122"/>
              </a:rPr>
              <a:t>扫描工具</a:t>
            </a:r>
          </a:p>
        </p:txBody>
      </p:sp>
      <p:sp>
        <p:nvSpPr>
          <p:cNvPr id="26" name="object 2"/>
          <p:cNvSpPr txBox="1"/>
          <p:nvPr/>
        </p:nvSpPr>
        <p:spPr>
          <a:xfrm>
            <a:off x="1315850" y="64159"/>
            <a:ext cx="1616480" cy="1041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kumimoji="0" lang="zh-CN" altLang="en-US" sz="600" b="1" i="0" u="none" strike="noStrike" kern="0" cap="none" spc="0" normalizeH="0" baseline="0" noProof="1">
                <a:solidFill>
                  <a:schemeClr val="bg1">
                    <a:lumMod val="6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宋体" panose="02010600030101010101" pitchFamily="2" charset="-122"/>
                <a:sym typeface="+mn-ea"/>
              </a:rPr>
              <a:t>目录</a:t>
            </a:r>
            <a:r>
              <a:rPr lang="en-US" altLang="zh-CN" sz="600" b="1" dirty="0">
                <a:solidFill>
                  <a:schemeClr val="bg1">
                    <a:lumMod val="6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宋体" panose="02010600030101010101" pitchFamily="2" charset="-122"/>
                <a:sym typeface="+mn-ea"/>
              </a:rPr>
              <a:t>   </a:t>
            </a:r>
            <a:r>
              <a:rPr lang="zh-CN" altLang="en-US" sz="600" b="1" dirty="0">
                <a:solidFill>
                  <a:schemeClr val="bg2"/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扫描工具   </a:t>
            </a:r>
            <a:r>
              <a:rPr lang="zh-CN" altLang="en-US" sz="600" b="1" kern="0" dirty="0">
                <a:solidFill>
                  <a:schemeClr val="bg1">
                    <a:lumMod val="6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加密算法</a:t>
            </a:r>
          </a:p>
        </p:txBody>
      </p:sp>
      <p:sp>
        <p:nvSpPr>
          <p:cNvPr id="31" name="文本框 30"/>
          <p:cNvSpPr txBox="1"/>
          <p:nvPr/>
        </p:nvSpPr>
        <p:spPr>
          <a:xfrm>
            <a:off x="146675" y="708025"/>
            <a:ext cx="1670342" cy="261610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="" xmlns:wpsdc="http://www.wps.cn/officeDocument/2022/drawingmlCustomData" type="text"/>
              </a:ext>
            </a:extLst>
          </a:bodyPr>
          <a:lstStyle/>
          <a:p>
            <a:pPr algn="ctr"/>
            <a:r>
              <a:rPr lang="en-US" altLang="zh-CN" sz="1100" b="1" dirty="0">
                <a:latin typeface="Bell MT" panose="02020503060305020303" charset="0"/>
                <a:ea typeface="微软雅黑" panose="020B0503020204020204" charset="-122"/>
                <a:cs typeface="Bell MT" panose="02020503060305020303" charset="0"/>
              </a:rPr>
              <a:t>TCP SYN scanning</a:t>
            </a:r>
          </a:p>
        </p:txBody>
      </p:sp>
      <p:pic>
        <p:nvPicPr>
          <p:cNvPr id="39" name="图片 38"/>
          <p:cNvPicPr>
            <a:picLocks noChangeAspect="1"/>
          </p:cNvPicPr>
          <p:nvPr/>
        </p:nvPicPr>
        <p:blipFill>
          <a:blip r:embed="rId6">
            <a:lum contrast="24000"/>
          </a:blip>
          <a:stretch>
            <a:fillRect/>
          </a:stretch>
        </p:blipFill>
        <p:spPr>
          <a:xfrm>
            <a:off x="289307" y="1057910"/>
            <a:ext cx="1385078" cy="505460"/>
          </a:xfrm>
          <a:prstGeom prst="rect">
            <a:avLst/>
          </a:prstGeom>
        </p:spPr>
      </p:pic>
      <p:sp>
        <p:nvSpPr>
          <p:cNvPr id="40" name="文本框 39"/>
          <p:cNvSpPr txBox="1"/>
          <p:nvPr/>
        </p:nvSpPr>
        <p:spPr>
          <a:xfrm>
            <a:off x="70608" y="1610130"/>
            <a:ext cx="182247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900" dirty="0">
                <a:latin typeface="+mn-ea"/>
                <a:cs typeface="华文楷体" panose="02010600040101010101" charset="-122"/>
              </a:rPr>
              <a:t>TCP SYN 探测到端口关闭</a:t>
            </a:r>
          </a:p>
        </p:txBody>
      </p:sp>
      <p:pic>
        <p:nvPicPr>
          <p:cNvPr id="41" name="图片 40"/>
          <p:cNvPicPr>
            <a:picLocks noChangeAspect="1"/>
          </p:cNvPicPr>
          <p:nvPr/>
        </p:nvPicPr>
        <p:blipFill>
          <a:blip r:embed="rId7">
            <a:lum contrast="24000"/>
          </a:blip>
          <a:stretch>
            <a:fillRect/>
          </a:stretch>
        </p:blipFill>
        <p:spPr>
          <a:xfrm>
            <a:off x="289308" y="2013372"/>
            <a:ext cx="1385078" cy="509804"/>
          </a:xfrm>
          <a:prstGeom prst="rect">
            <a:avLst/>
          </a:prstGeom>
        </p:spPr>
      </p:pic>
      <p:sp>
        <p:nvSpPr>
          <p:cNvPr id="42" name="文本框 41"/>
          <p:cNvSpPr txBox="1"/>
          <p:nvPr/>
        </p:nvSpPr>
        <p:spPr>
          <a:xfrm>
            <a:off x="86606" y="2574405"/>
            <a:ext cx="179048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900" dirty="0">
                <a:latin typeface="+mn-ea"/>
                <a:cs typeface="华文楷体" panose="02010600040101010101" charset="-122"/>
              </a:rPr>
              <a:t>TCP SYN 探测到端口打开</a:t>
            </a:r>
          </a:p>
        </p:txBody>
      </p:sp>
      <p:sp>
        <p:nvSpPr>
          <p:cNvPr id="43" name="文本框 42"/>
          <p:cNvSpPr txBox="1"/>
          <p:nvPr/>
        </p:nvSpPr>
        <p:spPr>
          <a:xfrm>
            <a:off x="2047729" y="729465"/>
            <a:ext cx="1670342" cy="261610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="" xmlns:wpsdc="http://www.wps.cn/officeDocument/2022/drawingmlCustomData" type="text"/>
              </a:ext>
            </a:extLst>
          </a:bodyPr>
          <a:lstStyle/>
          <a:p>
            <a:pPr algn="ctr"/>
            <a:r>
              <a:rPr lang="en-US" altLang="zh-CN" sz="1100" b="1" dirty="0">
                <a:latin typeface="Bell MT" panose="02020503060305020303" charset="0"/>
                <a:ea typeface="微软雅黑" panose="020B0503020204020204" charset="-122"/>
                <a:cs typeface="Bell MT" panose="02020503060305020303" charset="0"/>
              </a:rPr>
              <a:t>TCP ACK scanning</a:t>
            </a:r>
          </a:p>
        </p:txBody>
      </p:sp>
      <p:pic>
        <p:nvPicPr>
          <p:cNvPr id="44" name="图片 4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58528" y="1048730"/>
            <a:ext cx="1448744" cy="523820"/>
          </a:xfrm>
          <a:prstGeom prst="rect">
            <a:avLst/>
          </a:prstGeom>
        </p:spPr>
      </p:pic>
      <p:sp>
        <p:nvSpPr>
          <p:cNvPr id="45" name="文本框 44"/>
          <p:cNvSpPr txBox="1"/>
          <p:nvPr/>
        </p:nvSpPr>
        <p:spPr>
          <a:xfrm>
            <a:off x="2047731" y="1610130"/>
            <a:ext cx="167033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900" dirty="0">
                <a:latin typeface="+mn-ea"/>
                <a:cs typeface="华文楷体" panose="02010600040101010101" charset="-122"/>
              </a:rPr>
              <a:t>TCP ACK 探测到端口被屏蔽</a:t>
            </a:r>
          </a:p>
        </p:txBody>
      </p:sp>
      <p:pic>
        <p:nvPicPr>
          <p:cNvPr id="47" name="图片 4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58529" y="2010831"/>
            <a:ext cx="1448742" cy="514886"/>
          </a:xfrm>
          <a:prstGeom prst="rect">
            <a:avLst/>
          </a:prstGeom>
        </p:spPr>
      </p:pic>
      <p:sp>
        <p:nvSpPr>
          <p:cNvPr id="48" name="文本框 47"/>
          <p:cNvSpPr txBox="1"/>
          <p:nvPr/>
        </p:nvSpPr>
        <p:spPr>
          <a:xfrm>
            <a:off x="1972264" y="2574405"/>
            <a:ext cx="182127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900" dirty="0">
                <a:latin typeface="+mn-ea"/>
                <a:cs typeface="华文楷体" panose="02010600040101010101" charset="-122"/>
              </a:rPr>
              <a:t>TCP ACK 探测到端口未被屏蔽</a:t>
            </a:r>
          </a:p>
        </p:txBody>
      </p:sp>
      <p:sp>
        <p:nvSpPr>
          <p:cNvPr id="49" name="文本框 48"/>
          <p:cNvSpPr txBox="1"/>
          <p:nvPr/>
        </p:nvSpPr>
        <p:spPr>
          <a:xfrm>
            <a:off x="3948783" y="734757"/>
            <a:ext cx="1670342" cy="261610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="" xmlns:wpsdc="http://www.wps.cn/officeDocument/2022/drawingmlCustomData" type="text"/>
              </a:ext>
            </a:extLst>
          </a:bodyPr>
          <a:lstStyle/>
          <a:p>
            <a:pPr algn="ctr"/>
            <a:r>
              <a:rPr lang="en-US" altLang="zh-CN" sz="1100" b="1" dirty="0">
                <a:latin typeface="Bell MT" panose="02020503060305020303" charset="0"/>
                <a:ea typeface="微软雅黑" panose="020B0503020204020204" charset="-122"/>
                <a:cs typeface="Bell MT" panose="02020503060305020303" charset="0"/>
              </a:rPr>
              <a:t>UDP scanning</a:t>
            </a:r>
          </a:p>
        </p:txBody>
      </p:sp>
      <p:pic>
        <p:nvPicPr>
          <p:cNvPr id="51" name="图片 5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67979" y="1055052"/>
            <a:ext cx="1431950" cy="511176"/>
          </a:xfrm>
          <a:prstGeom prst="rect">
            <a:avLst/>
          </a:prstGeom>
        </p:spPr>
      </p:pic>
      <p:sp>
        <p:nvSpPr>
          <p:cNvPr id="52" name="文本框 51"/>
          <p:cNvSpPr txBox="1"/>
          <p:nvPr/>
        </p:nvSpPr>
        <p:spPr>
          <a:xfrm>
            <a:off x="4295087" y="1610130"/>
            <a:ext cx="97773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900" dirty="0">
                <a:latin typeface="+mn-ea"/>
                <a:cs typeface="华文楷体" panose="02010600040101010101" charset="-122"/>
              </a:rPr>
              <a:t>UDP 端口关闭</a:t>
            </a:r>
          </a:p>
        </p:txBody>
      </p:sp>
      <p:pic>
        <p:nvPicPr>
          <p:cNvPr id="53" name="图片 5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27815" y="1999723"/>
            <a:ext cx="1512278" cy="537102"/>
          </a:xfrm>
          <a:prstGeom prst="rect">
            <a:avLst/>
          </a:prstGeom>
        </p:spPr>
      </p:pic>
      <p:sp>
        <p:nvSpPr>
          <p:cNvPr id="54" name="文本框 53"/>
          <p:cNvSpPr txBox="1"/>
          <p:nvPr/>
        </p:nvSpPr>
        <p:spPr>
          <a:xfrm>
            <a:off x="4067981" y="2574405"/>
            <a:ext cx="143194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900" dirty="0">
                <a:latin typeface="+mn-ea"/>
                <a:cs typeface="华文楷体" panose="02010600040101010101" charset="-122"/>
              </a:rPr>
              <a:t>UDP 端口开放或被屏蔽</a:t>
            </a:r>
          </a:p>
        </p:txBody>
      </p: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265AFEBF-B683-3FAC-83F5-5F452453AE73}"/>
              </a:ext>
            </a:extLst>
          </p:cNvPr>
          <p:cNvGrpSpPr/>
          <p:nvPr/>
        </p:nvGrpSpPr>
        <p:grpSpPr>
          <a:xfrm>
            <a:off x="825500" y="-646809"/>
            <a:ext cx="2648218" cy="516634"/>
            <a:chOff x="825500" y="-646809"/>
            <a:chExt cx="2648218" cy="516634"/>
          </a:xfrm>
        </p:grpSpPr>
        <p:sp>
          <p:nvSpPr>
            <p:cNvPr id="22" name="椭圆 21">
              <a:extLst>
                <a:ext uri="{FF2B5EF4-FFF2-40B4-BE49-F238E27FC236}">
                  <a16:creationId xmlns:a16="http://schemas.microsoft.com/office/drawing/2014/main" id="{A9B815E3-C144-48E9-9D47-9DAF5472D99E}"/>
                </a:ext>
              </a:extLst>
            </p:cNvPr>
            <p:cNvSpPr/>
            <p:nvPr/>
          </p:nvSpPr>
          <p:spPr>
            <a:xfrm>
              <a:off x="825500" y="-434975"/>
              <a:ext cx="304800" cy="304800"/>
            </a:xfrm>
            <a:prstGeom prst="ellipse">
              <a:avLst/>
            </a:prstGeom>
            <a:solidFill>
              <a:srgbClr val="003E87"/>
            </a:solidFill>
          </p:spPr>
          <p:txBody>
            <a:bodyPr wrap="square" lIns="0" tIns="0" rIns="0" bIns="0" rtlCol="0"/>
            <a:lstStyle/>
            <a:p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3" name="椭圆 22">
              <a:extLst>
                <a:ext uri="{FF2B5EF4-FFF2-40B4-BE49-F238E27FC236}">
                  <a16:creationId xmlns:a16="http://schemas.microsoft.com/office/drawing/2014/main" id="{07B53CA1-13D7-7AB3-FACA-6271929C6CE8}"/>
                </a:ext>
              </a:extLst>
            </p:cNvPr>
            <p:cNvSpPr/>
            <p:nvPr/>
          </p:nvSpPr>
          <p:spPr>
            <a:xfrm>
              <a:off x="1294184" y="-434975"/>
              <a:ext cx="304800" cy="304800"/>
            </a:xfrm>
            <a:prstGeom prst="ellipse">
              <a:avLst/>
            </a:prstGeom>
            <a:solidFill>
              <a:srgbClr val="E2F0D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椭圆 23">
              <a:extLst>
                <a:ext uri="{FF2B5EF4-FFF2-40B4-BE49-F238E27FC236}">
                  <a16:creationId xmlns:a16="http://schemas.microsoft.com/office/drawing/2014/main" id="{C5077494-CF3D-E11F-426A-5124D2726E5E}"/>
                </a:ext>
              </a:extLst>
            </p:cNvPr>
            <p:cNvSpPr/>
            <p:nvPr/>
          </p:nvSpPr>
          <p:spPr>
            <a:xfrm>
              <a:off x="1762868" y="-434975"/>
              <a:ext cx="304800" cy="304800"/>
            </a:xfrm>
            <a:prstGeom prst="ellipse">
              <a:avLst/>
            </a:prstGeom>
            <a:solidFill>
              <a:srgbClr val="FFEBB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椭圆 27">
              <a:extLst>
                <a:ext uri="{FF2B5EF4-FFF2-40B4-BE49-F238E27FC236}">
                  <a16:creationId xmlns:a16="http://schemas.microsoft.com/office/drawing/2014/main" id="{99EA8AB9-7B09-3B3B-C030-A7A130E10C80}"/>
                </a:ext>
              </a:extLst>
            </p:cNvPr>
            <p:cNvSpPr/>
            <p:nvPr/>
          </p:nvSpPr>
          <p:spPr>
            <a:xfrm>
              <a:off x="2231552" y="-434975"/>
              <a:ext cx="304800" cy="304800"/>
            </a:xfrm>
            <a:prstGeom prst="ellipse">
              <a:avLst/>
            </a:prstGeom>
            <a:solidFill>
              <a:srgbClr val="FEE8D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椭圆 31">
              <a:extLst>
                <a:ext uri="{FF2B5EF4-FFF2-40B4-BE49-F238E27FC236}">
                  <a16:creationId xmlns:a16="http://schemas.microsoft.com/office/drawing/2014/main" id="{2AB0AB87-832E-60EC-C5D2-2EAEA1124616}"/>
                </a:ext>
              </a:extLst>
            </p:cNvPr>
            <p:cNvSpPr/>
            <p:nvPr/>
          </p:nvSpPr>
          <p:spPr>
            <a:xfrm>
              <a:off x="2700236" y="-434975"/>
              <a:ext cx="304800" cy="3048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椭圆 32">
              <a:extLst>
                <a:ext uri="{FF2B5EF4-FFF2-40B4-BE49-F238E27FC236}">
                  <a16:creationId xmlns:a16="http://schemas.microsoft.com/office/drawing/2014/main" id="{CAF94F52-B60D-46C6-8A75-C4B833BF2DCE}"/>
                </a:ext>
              </a:extLst>
            </p:cNvPr>
            <p:cNvSpPr/>
            <p:nvPr/>
          </p:nvSpPr>
          <p:spPr>
            <a:xfrm>
              <a:off x="3168918" y="-434975"/>
              <a:ext cx="304800" cy="3048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" name="椭圆 33">
              <a:extLst>
                <a:ext uri="{FF2B5EF4-FFF2-40B4-BE49-F238E27FC236}">
                  <a16:creationId xmlns:a16="http://schemas.microsoft.com/office/drawing/2014/main" id="{D618B6F8-19BB-379B-138D-A7A40E523551}"/>
                </a:ext>
              </a:extLst>
            </p:cNvPr>
            <p:cNvSpPr/>
            <p:nvPr/>
          </p:nvSpPr>
          <p:spPr>
            <a:xfrm>
              <a:off x="1762868" y="-646809"/>
              <a:ext cx="304800" cy="304800"/>
            </a:xfrm>
            <a:prstGeom prst="ellipse">
              <a:avLst/>
            </a:prstGeom>
            <a:solidFill>
              <a:srgbClr val="BF9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椭圆 45">
              <a:extLst>
                <a:ext uri="{FF2B5EF4-FFF2-40B4-BE49-F238E27FC236}">
                  <a16:creationId xmlns:a16="http://schemas.microsoft.com/office/drawing/2014/main" id="{057B6541-1249-E55A-136C-E12817E83DD2}"/>
                </a:ext>
              </a:extLst>
            </p:cNvPr>
            <p:cNvSpPr/>
            <p:nvPr/>
          </p:nvSpPr>
          <p:spPr>
            <a:xfrm>
              <a:off x="2231552" y="-646809"/>
              <a:ext cx="304800" cy="304800"/>
            </a:xfrm>
            <a:prstGeom prst="ellipse">
              <a:avLst/>
            </a:prstGeom>
            <a:solidFill>
              <a:srgbClr val="BD642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0" name="椭圆 49">
              <a:extLst>
                <a:ext uri="{FF2B5EF4-FFF2-40B4-BE49-F238E27FC236}">
                  <a16:creationId xmlns:a16="http://schemas.microsoft.com/office/drawing/2014/main" id="{75FE6EDE-3BB0-7ACD-C963-ADA4E186B255}"/>
                </a:ext>
              </a:extLst>
            </p:cNvPr>
            <p:cNvSpPr/>
            <p:nvPr/>
          </p:nvSpPr>
          <p:spPr>
            <a:xfrm>
              <a:off x="1294184" y="-646809"/>
              <a:ext cx="304800" cy="304800"/>
            </a:xfrm>
            <a:prstGeom prst="ellipse">
              <a:avLst/>
            </a:prstGeom>
            <a:solidFill>
              <a:srgbClr val="54823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66" name="object 21">
            <a:extLst>
              <a:ext uri="{FF2B5EF4-FFF2-40B4-BE49-F238E27FC236}">
                <a16:creationId xmlns:a16="http://schemas.microsoft.com/office/drawing/2014/main" id="{E83D46DE-CE9D-491C-60CF-98A17D8861BB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xfrm>
            <a:off x="5501170" y="3145754"/>
            <a:ext cx="210820" cy="83997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39370">
              <a:lnSpc>
                <a:spcPct val="100000"/>
              </a:lnSpc>
              <a:spcBef>
                <a:spcPts val="55"/>
              </a:spcBef>
            </a:pPr>
            <a:fld id="{81D60167-4931-47E6-BA6A-407CBD079E47}" type="slidenum">
              <a:rPr dirty="0"/>
              <a:t>5</a:t>
            </a:fld>
            <a:r>
              <a:rPr spc="-10" dirty="0"/>
              <a:t> </a:t>
            </a:r>
            <a:r>
              <a:rPr dirty="0"/>
              <a:t>/</a:t>
            </a:r>
            <a:r>
              <a:rPr spc="-5" dirty="0"/>
              <a:t> </a:t>
            </a:r>
            <a:r>
              <a:rPr lang="en-US" spc="-25" dirty="0"/>
              <a:t>30</a:t>
            </a:r>
            <a:endParaRPr spc="-25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小标题"/>
          <p:cNvGrpSpPr/>
          <p:nvPr/>
        </p:nvGrpSpPr>
        <p:grpSpPr>
          <a:xfrm>
            <a:off x="0" y="222731"/>
            <a:ext cx="5765800" cy="272040"/>
            <a:chOff x="0" y="222730"/>
            <a:chExt cx="5765800" cy="351157"/>
          </a:xfrm>
        </p:grpSpPr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230361"/>
              <a:ext cx="5765800" cy="343526"/>
            </a:xfrm>
            <a:prstGeom prst="rect">
              <a:avLst/>
            </a:prstGeom>
          </p:spPr>
        </p:pic>
        <p:sp>
          <p:nvSpPr>
            <p:cNvPr id="11" name="object 11"/>
            <p:cNvSpPr txBox="1"/>
            <p:nvPr/>
          </p:nvSpPr>
          <p:spPr>
            <a:xfrm>
              <a:off x="196810" y="222730"/>
              <a:ext cx="1688535" cy="289346"/>
            </a:xfrm>
            <a:prstGeom prst="rect">
              <a:avLst/>
            </a:prstGeom>
          </p:spPr>
          <p:txBody>
            <a:bodyPr vert="horz" wrap="square" lIns="0" tIns="17145" rIns="0" bIns="0" rtlCol="0">
              <a:spAutoFit/>
            </a:bodyPr>
            <a:lstStyle/>
            <a:p>
              <a:pPr marL="12700">
                <a:lnSpc>
                  <a:spcPts val="1615"/>
                </a:lnSpc>
                <a:spcBef>
                  <a:spcPts val="135"/>
                </a:spcBef>
              </a:pPr>
              <a:r>
                <a:rPr lang="en-US" altLang="zh-CN" sz="1400" spc="-15" dirty="0">
                  <a:solidFill>
                    <a:srgbClr val="FFFFFF"/>
                  </a:solidFill>
                  <a:latin typeface="华文中宋" panose="02010600040101010101" pitchFamily="2" charset="-122"/>
                  <a:ea typeface="华文中宋" panose="02010600040101010101" pitchFamily="2" charset="-122"/>
                  <a:cs typeface="宋体" panose="02010600030101010101" pitchFamily="2" charset="-122"/>
                </a:rPr>
                <a:t>Nmap——</a:t>
              </a:r>
              <a:r>
                <a:rPr lang="zh-CN" altLang="en-US" sz="1400" spc="-15" dirty="0">
                  <a:solidFill>
                    <a:srgbClr val="FFFFFF"/>
                  </a:solidFill>
                  <a:latin typeface="华文中宋" panose="02010600040101010101" pitchFamily="2" charset="-122"/>
                  <a:ea typeface="华文中宋" panose="02010600040101010101" pitchFamily="2" charset="-122"/>
                  <a:cs typeface="宋体" panose="02010600030101010101" pitchFamily="2" charset="-122"/>
                </a:rPr>
                <a:t>基本指令</a:t>
              </a:r>
            </a:p>
          </p:txBody>
        </p:sp>
      </p:grpSp>
      <p:grpSp>
        <p:nvGrpSpPr>
          <p:cNvPr id="36" name="页眉"/>
          <p:cNvGrpSpPr/>
          <p:nvPr/>
        </p:nvGrpSpPr>
        <p:grpSpPr>
          <a:xfrm>
            <a:off x="0" y="25"/>
            <a:ext cx="5762645" cy="230504"/>
            <a:chOff x="0" y="25"/>
            <a:chExt cx="5762645" cy="230504"/>
          </a:xfrm>
        </p:grpSpPr>
        <p:sp>
          <p:nvSpPr>
            <p:cNvPr id="4" name="object 4"/>
            <p:cNvSpPr/>
            <p:nvPr/>
          </p:nvSpPr>
          <p:spPr>
            <a:xfrm>
              <a:off x="4115226" y="25"/>
              <a:ext cx="490220" cy="230504"/>
            </a:xfrm>
            <a:custGeom>
              <a:avLst/>
              <a:gdLst/>
              <a:ahLst/>
              <a:cxnLst/>
              <a:rect l="l" t="t" r="r" b="b"/>
              <a:pathLst>
                <a:path w="490220" h="230504">
                  <a:moveTo>
                    <a:pt x="489635" y="0"/>
                  </a:moveTo>
                  <a:lnTo>
                    <a:pt x="0" y="0"/>
                  </a:lnTo>
                  <a:lnTo>
                    <a:pt x="0" y="230339"/>
                  </a:lnTo>
                  <a:lnTo>
                    <a:pt x="489635" y="230339"/>
                  </a:lnTo>
                  <a:lnTo>
                    <a:pt x="48963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604862" y="25"/>
              <a:ext cx="777875" cy="230504"/>
            </a:xfrm>
            <a:custGeom>
              <a:avLst/>
              <a:gdLst/>
              <a:ahLst/>
              <a:cxnLst/>
              <a:rect l="l" t="t" r="r" b="b"/>
              <a:pathLst>
                <a:path w="777875" h="230504">
                  <a:moveTo>
                    <a:pt x="777570" y="0"/>
                  </a:moveTo>
                  <a:lnTo>
                    <a:pt x="0" y="0"/>
                  </a:lnTo>
                  <a:lnTo>
                    <a:pt x="0" y="230339"/>
                  </a:lnTo>
                  <a:lnTo>
                    <a:pt x="777570" y="230339"/>
                  </a:lnTo>
                  <a:lnTo>
                    <a:pt x="77757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698994" y="11545"/>
              <a:ext cx="589326" cy="207300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5382432" y="25"/>
              <a:ext cx="380213" cy="230504"/>
            </a:xfrm>
            <a:custGeom>
              <a:avLst/>
              <a:gdLst/>
              <a:ahLst/>
              <a:cxnLst/>
              <a:rect l="l" t="t" r="r" b="b"/>
              <a:pathLst>
                <a:path w="374650" h="230504">
                  <a:moveTo>
                    <a:pt x="374408" y="0"/>
                  </a:moveTo>
                  <a:lnTo>
                    <a:pt x="0" y="0"/>
                  </a:lnTo>
                  <a:lnTo>
                    <a:pt x="0" y="230339"/>
                  </a:lnTo>
                  <a:lnTo>
                    <a:pt x="374408" y="230339"/>
                  </a:lnTo>
                  <a:lnTo>
                    <a:pt x="37440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460232" y="3863"/>
              <a:ext cx="218818" cy="218818"/>
            </a:xfrm>
            <a:prstGeom prst="rect">
              <a:avLst/>
            </a:prstGeom>
          </p:spPr>
        </p:pic>
        <p:sp>
          <p:nvSpPr>
            <p:cNvPr id="30" name="object 4"/>
            <p:cNvSpPr/>
            <p:nvPr/>
          </p:nvSpPr>
          <p:spPr>
            <a:xfrm>
              <a:off x="0" y="25"/>
              <a:ext cx="4224954" cy="230096"/>
            </a:xfrm>
            <a:custGeom>
              <a:avLst/>
              <a:gdLst/>
              <a:ahLst/>
              <a:cxnLst/>
              <a:rect l="l" t="t" r="r" b="b"/>
              <a:pathLst>
                <a:path w="490220" h="230504">
                  <a:moveTo>
                    <a:pt x="489635" y="0"/>
                  </a:moveTo>
                  <a:lnTo>
                    <a:pt x="0" y="0"/>
                  </a:lnTo>
                  <a:lnTo>
                    <a:pt x="0" y="230339"/>
                  </a:lnTo>
                  <a:lnTo>
                    <a:pt x="489635" y="230339"/>
                  </a:lnTo>
                  <a:lnTo>
                    <a:pt x="48963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0" y="3141040"/>
            <a:ext cx="5760453" cy="99060"/>
            <a:chOff x="0" y="3141040"/>
            <a:chExt cx="5760453" cy="99060"/>
          </a:xfrm>
        </p:grpSpPr>
        <p:sp>
          <p:nvSpPr>
            <p:cNvPr id="12" name="object 16"/>
            <p:cNvSpPr/>
            <p:nvPr/>
          </p:nvSpPr>
          <p:spPr>
            <a:xfrm>
              <a:off x="0" y="3141040"/>
              <a:ext cx="3456304" cy="99060"/>
            </a:xfrm>
            <a:custGeom>
              <a:avLst/>
              <a:gdLst/>
              <a:ahLst/>
              <a:cxnLst/>
              <a:rect l="l" t="t" r="r" b="b"/>
              <a:pathLst>
                <a:path w="3456304" h="99060">
                  <a:moveTo>
                    <a:pt x="3456038" y="0"/>
                  </a:moveTo>
                  <a:lnTo>
                    <a:pt x="2016036" y="0"/>
                  </a:lnTo>
                  <a:lnTo>
                    <a:pt x="0" y="0"/>
                  </a:lnTo>
                  <a:lnTo>
                    <a:pt x="0" y="98983"/>
                  </a:lnTo>
                  <a:lnTo>
                    <a:pt x="2016036" y="98983"/>
                  </a:lnTo>
                  <a:lnTo>
                    <a:pt x="3456038" y="98983"/>
                  </a:lnTo>
                  <a:lnTo>
                    <a:pt x="345603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7"/>
            <p:cNvSpPr/>
            <p:nvPr/>
          </p:nvSpPr>
          <p:spPr>
            <a:xfrm>
              <a:off x="3456038" y="3141040"/>
              <a:ext cx="2304415" cy="99060"/>
            </a:xfrm>
            <a:custGeom>
              <a:avLst/>
              <a:gdLst/>
              <a:ahLst/>
              <a:cxnLst/>
              <a:rect l="l" t="t" r="r" b="b"/>
              <a:pathLst>
                <a:path w="2304415" h="99060">
                  <a:moveTo>
                    <a:pt x="2303957" y="0"/>
                  </a:moveTo>
                  <a:lnTo>
                    <a:pt x="1958378" y="0"/>
                  </a:lnTo>
                  <a:lnTo>
                    <a:pt x="0" y="0"/>
                  </a:lnTo>
                  <a:lnTo>
                    <a:pt x="0" y="98983"/>
                  </a:lnTo>
                  <a:lnTo>
                    <a:pt x="1958378" y="98983"/>
                  </a:lnTo>
                  <a:lnTo>
                    <a:pt x="2303957" y="98983"/>
                  </a:lnTo>
                  <a:lnTo>
                    <a:pt x="2303957" y="0"/>
                  </a:lnTo>
                  <a:close/>
                </a:path>
              </a:pathLst>
            </a:custGeom>
            <a:solidFill>
              <a:srgbClr val="003E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" name="object 16"/>
          <p:cNvSpPr txBox="1">
            <a:spLocks noGrp="1"/>
          </p:cNvSpPr>
          <p:nvPr>
            <p:ph type="ftr" sz="quarter" idx="5"/>
          </p:nvPr>
        </p:nvSpPr>
        <p:spPr>
          <a:xfrm>
            <a:off x="2481897" y="3134998"/>
            <a:ext cx="553403" cy="8784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5"/>
              </a:spcBef>
            </a:pPr>
            <a:r>
              <a:rPr dirty="0"/>
              <a:t>2024</a:t>
            </a:r>
            <a:r>
              <a:rPr spc="-15" dirty="0"/>
              <a:t> </a:t>
            </a:r>
            <a:r>
              <a:rPr spc="-75" dirty="0">
                <a:latin typeface="华文中宋" panose="02010600040101010101" pitchFamily="2" charset="-122"/>
                <a:ea typeface="华文中宋" panose="02010600040101010101" pitchFamily="2" charset="-122"/>
                <a:cs typeface="宋体" panose="02010600030101010101" pitchFamily="2" charset="-122"/>
              </a:rPr>
              <a:t>年</a:t>
            </a:r>
            <a:r>
              <a:rPr spc="-7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spc="-75" dirty="0">
                <a:latin typeface="宋体" panose="02010600030101010101" pitchFamily="2" charset="-122"/>
                <a:cs typeface="宋体" panose="02010600030101010101" pitchFamily="2" charset="-122"/>
              </a:rPr>
              <a:t>6</a:t>
            </a:r>
            <a:r>
              <a:rPr spc="-10" dirty="0"/>
              <a:t> </a:t>
            </a:r>
            <a:r>
              <a:rPr spc="-75" dirty="0">
                <a:latin typeface="华文中宋" panose="02010600040101010101" pitchFamily="2" charset="-122"/>
                <a:ea typeface="华文中宋" panose="02010600040101010101" pitchFamily="2" charset="-122"/>
              </a:rPr>
              <a:t>月</a:t>
            </a:r>
            <a:r>
              <a:rPr spc="-70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altLang="zh-CN" dirty="0"/>
              <a:t>3</a:t>
            </a:r>
            <a:r>
              <a:rPr spc="-10" dirty="0"/>
              <a:t> </a:t>
            </a:r>
            <a:r>
              <a:rPr spc="-75" dirty="0">
                <a:latin typeface="华文中宋" panose="02010600040101010101" pitchFamily="2" charset="-122"/>
                <a:ea typeface="华文中宋" panose="02010600040101010101" pitchFamily="2" charset="-122"/>
              </a:rPr>
              <a:t>日</a:t>
            </a:r>
          </a:p>
        </p:txBody>
      </p:sp>
      <p:sp>
        <p:nvSpPr>
          <p:cNvPr id="35" name="object 18"/>
          <p:cNvSpPr txBox="1"/>
          <p:nvPr/>
        </p:nvSpPr>
        <p:spPr>
          <a:xfrm>
            <a:off x="4470246" y="3134201"/>
            <a:ext cx="509905" cy="8784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>
            <a:defPPr>
              <a:defRPr kern="0"/>
            </a:defPPr>
            <a:lvl1pPr>
              <a:defRPr sz="500" b="0" i="0">
                <a:solidFill>
                  <a:schemeClr val="bg1"/>
                </a:solidFill>
                <a:latin typeface="宋体" panose="02010600030101010101" pitchFamily="2" charset="-122"/>
                <a:cs typeface="宋体" panose="02010600030101010101" pitchFamily="2" charset="-122"/>
              </a:defRPr>
            </a:lvl1pPr>
          </a:lstStyle>
          <a:p>
            <a:pPr marL="12700">
              <a:spcBef>
                <a:spcPts val="85"/>
              </a:spcBef>
            </a:pPr>
            <a:r>
              <a:rPr lang="en-US" altLang="zh-CN" spc="5" dirty="0">
                <a:latin typeface="华文中宋" panose="02010600040101010101" pitchFamily="2" charset="-122"/>
                <a:ea typeface="华文中宋" panose="02010600040101010101" pitchFamily="2" charset="-122"/>
              </a:rPr>
              <a:t>Web </a:t>
            </a:r>
            <a:r>
              <a:rPr lang="zh-CN" altLang="en-US" spc="5" dirty="0">
                <a:latin typeface="华文中宋" panose="02010600040101010101" pitchFamily="2" charset="-122"/>
                <a:ea typeface="华文中宋" panose="02010600040101010101" pitchFamily="2" charset="-122"/>
              </a:rPr>
              <a:t>扫描工具</a:t>
            </a:r>
          </a:p>
        </p:txBody>
      </p:sp>
      <p:sp>
        <p:nvSpPr>
          <p:cNvPr id="21" name="object 2"/>
          <p:cNvSpPr txBox="1"/>
          <p:nvPr/>
        </p:nvSpPr>
        <p:spPr>
          <a:xfrm>
            <a:off x="1315850" y="64159"/>
            <a:ext cx="1616480" cy="1041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kumimoji="0" lang="zh-CN" altLang="en-US" sz="600" b="1" i="0" u="none" strike="noStrike" kern="0" cap="none" spc="0" normalizeH="0" baseline="0" noProof="1">
                <a:solidFill>
                  <a:schemeClr val="bg1">
                    <a:lumMod val="6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宋体" panose="02010600030101010101" pitchFamily="2" charset="-122"/>
                <a:sym typeface="+mn-ea"/>
              </a:rPr>
              <a:t>目录</a:t>
            </a:r>
            <a:r>
              <a:rPr lang="en-US" altLang="zh-CN" sz="600" b="1" dirty="0">
                <a:solidFill>
                  <a:schemeClr val="bg1">
                    <a:lumMod val="6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宋体" panose="02010600030101010101" pitchFamily="2" charset="-122"/>
                <a:sym typeface="+mn-ea"/>
              </a:rPr>
              <a:t>   </a:t>
            </a:r>
            <a:r>
              <a:rPr lang="zh-CN" altLang="en-US" sz="600" b="1" dirty="0">
                <a:solidFill>
                  <a:schemeClr val="bg2"/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扫描工具   </a:t>
            </a:r>
            <a:r>
              <a:rPr lang="zh-CN" altLang="en-US" sz="600" b="1" kern="0" dirty="0">
                <a:solidFill>
                  <a:schemeClr val="bg1">
                    <a:lumMod val="6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加密算法</a:t>
            </a: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4356" y="784225"/>
            <a:ext cx="5177090" cy="16764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94FF25BC-E377-413E-7988-947310394933}"/>
              </a:ext>
            </a:extLst>
          </p:cNvPr>
          <p:cNvSpPr/>
          <p:nvPr/>
        </p:nvSpPr>
        <p:spPr>
          <a:xfrm>
            <a:off x="337734" y="2646927"/>
            <a:ext cx="5090332" cy="253112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b="1" dirty="0">
                <a:solidFill>
                  <a:schemeClr val="tx1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阿里巴巴普惠体 B"/>
              </a:rPr>
              <a:t>允许用户编写脚本进行自动化扫描操作</a:t>
            </a:r>
            <a:r>
              <a:rPr lang="en-US" altLang="zh-CN" sz="1200" b="1" dirty="0">
                <a:solidFill>
                  <a:schemeClr val="tx1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阿里巴巴普惠体 B"/>
              </a:rPr>
              <a:t>,</a:t>
            </a:r>
            <a:r>
              <a:rPr lang="zh-CN" altLang="en-US" sz="1200" b="1" dirty="0">
                <a:solidFill>
                  <a:schemeClr val="tx1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阿里巴巴普惠体 B"/>
              </a:rPr>
              <a:t>或者扩展</a:t>
            </a:r>
            <a:r>
              <a:rPr lang="en-US" altLang="zh-CN" sz="1200" b="1" dirty="0">
                <a:solidFill>
                  <a:schemeClr val="tx1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阿里巴巴普惠体 B"/>
              </a:rPr>
              <a:t>Nmap</a:t>
            </a:r>
            <a:r>
              <a:rPr lang="zh-CN" altLang="en-US" sz="1200" b="1" dirty="0">
                <a:solidFill>
                  <a:schemeClr val="tx1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阿里巴巴普惠体 B"/>
              </a:rPr>
              <a:t>现有的功能脚本</a:t>
            </a: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AC9BBBCD-4FCC-76CC-4E12-DB1BE9196BC7}"/>
              </a:ext>
            </a:extLst>
          </p:cNvPr>
          <p:cNvGrpSpPr/>
          <p:nvPr/>
        </p:nvGrpSpPr>
        <p:grpSpPr>
          <a:xfrm>
            <a:off x="825500" y="-646809"/>
            <a:ext cx="2648218" cy="516634"/>
            <a:chOff x="825500" y="-646809"/>
            <a:chExt cx="2648218" cy="516634"/>
          </a:xfrm>
        </p:grpSpPr>
        <p:sp>
          <p:nvSpPr>
            <p:cNvPr id="14" name="椭圆 13">
              <a:extLst>
                <a:ext uri="{FF2B5EF4-FFF2-40B4-BE49-F238E27FC236}">
                  <a16:creationId xmlns:a16="http://schemas.microsoft.com/office/drawing/2014/main" id="{4207675A-02EB-D6B4-7D78-71424E8FBC7A}"/>
                </a:ext>
              </a:extLst>
            </p:cNvPr>
            <p:cNvSpPr/>
            <p:nvPr/>
          </p:nvSpPr>
          <p:spPr>
            <a:xfrm>
              <a:off x="825500" y="-434975"/>
              <a:ext cx="304800" cy="304800"/>
            </a:xfrm>
            <a:prstGeom prst="ellipse">
              <a:avLst/>
            </a:prstGeom>
            <a:solidFill>
              <a:srgbClr val="003E87"/>
            </a:solidFill>
          </p:spPr>
          <p:txBody>
            <a:bodyPr wrap="square" lIns="0" tIns="0" rIns="0" bIns="0" rtlCol="0"/>
            <a:lstStyle/>
            <a:p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8" name="椭圆 17">
              <a:extLst>
                <a:ext uri="{FF2B5EF4-FFF2-40B4-BE49-F238E27FC236}">
                  <a16:creationId xmlns:a16="http://schemas.microsoft.com/office/drawing/2014/main" id="{6A87A539-4A4B-992D-81A8-8CF5C08320B4}"/>
                </a:ext>
              </a:extLst>
            </p:cNvPr>
            <p:cNvSpPr/>
            <p:nvPr/>
          </p:nvSpPr>
          <p:spPr>
            <a:xfrm>
              <a:off x="1294184" y="-434975"/>
              <a:ext cx="304800" cy="304800"/>
            </a:xfrm>
            <a:prstGeom prst="ellipse">
              <a:avLst/>
            </a:prstGeom>
            <a:solidFill>
              <a:srgbClr val="E2F0D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椭圆 19">
              <a:extLst>
                <a:ext uri="{FF2B5EF4-FFF2-40B4-BE49-F238E27FC236}">
                  <a16:creationId xmlns:a16="http://schemas.microsoft.com/office/drawing/2014/main" id="{1E80A00D-5079-A486-0FB9-398FD093CFCE}"/>
                </a:ext>
              </a:extLst>
            </p:cNvPr>
            <p:cNvSpPr/>
            <p:nvPr/>
          </p:nvSpPr>
          <p:spPr>
            <a:xfrm>
              <a:off x="1762868" y="-434975"/>
              <a:ext cx="304800" cy="304800"/>
            </a:xfrm>
            <a:prstGeom prst="ellipse">
              <a:avLst/>
            </a:prstGeom>
            <a:solidFill>
              <a:srgbClr val="FFEBB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椭圆 21">
              <a:extLst>
                <a:ext uri="{FF2B5EF4-FFF2-40B4-BE49-F238E27FC236}">
                  <a16:creationId xmlns:a16="http://schemas.microsoft.com/office/drawing/2014/main" id="{8BF4C053-55DC-4281-F936-881B18699294}"/>
                </a:ext>
              </a:extLst>
            </p:cNvPr>
            <p:cNvSpPr/>
            <p:nvPr/>
          </p:nvSpPr>
          <p:spPr>
            <a:xfrm>
              <a:off x="2231552" y="-434975"/>
              <a:ext cx="304800" cy="304800"/>
            </a:xfrm>
            <a:prstGeom prst="ellipse">
              <a:avLst/>
            </a:prstGeom>
            <a:solidFill>
              <a:srgbClr val="FEE8D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椭圆 25">
              <a:extLst>
                <a:ext uri="{FF2B5EF4-FFF2-40B4-BE49-F238E27FC236}">
                  <a16:creationId xmlns:a16="http://schemas.microsoft.com/office/drawing/2014/main" id="{74DBF5A7-56F8-3C71-F81F-FA26787DBB3F}"/>
                </a:ext>
              </a:extLst>
            </p:cNvPr>
            <p:cNvSpPr/>
            <p:nvPr/>
          </p:nvSpPr>
          <p:spPr>
            <a:xfrm>
              <a:off x="2700236" y="-434975"/>
              <a:ext cx="304800" cy="3048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4" name="椭圆 43">
              <a:extLst>
                <a:ext uri="{FF2B5EF4-FFF2-40B4-BE49-F238E27FC236}">
                  <a16:creationId xmlns:a16="http://schemas.microsoft.com/office/drawing/2014/main" id="{2D747ED1-CB65-8B87-09A6-961C45CCC105}"/>
                </a:ext>
              </a:extLst>
            </p:cNvPr>
            <p:cNvSpPr/>
            <p:nvPr/>
          </p:nvSpPr>
          <p:spPr>
            <a:xfrm>
              <a:off x="3168918" y="-434975"/>
              <a:ext cx="304800" cy="3048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5" name="椭圆 44">
              <a:extLst>
                <a:ext uri="{FF2B5EF4-FFF2-40B4-BE49-F238E27FC236}">
                  <a16:creationId xmlns:a16="http://schemas.microsoft.com/office/drawing/2014/main" id="{E3EF04DE-6D7B-DFD3-67B5-14FF93E2CB54}"/>
                </a:ext>
              </a:extLst>
            </p:cNvPr>
            <p:cNvSpPr/>
            <p:nvPr/>
          </p:nvSpPr>
          <p:spPr>
            <a:xfrm>
              <a:off x="1762868" y="-646809"/>
              <a:ext cx="304800" cy="304800"/>
            </a:xfrm>
            <a:prstGeom prst="ellipse">
              <a:avLst/>
            </a:prstGeom>
            <a:solidFill>
              <a:srgbClr val="BF9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椭圆 45">
              <a:extLst>
                <a:ext uri="{FF2B5EF4-FFF2-40B4-BE49-F238E27FC236}">
                  <a16:creationId xmlns:a16="http://schemas.microsoft.com/office/drawing/2014/main" id="{15143138-BD27-7EF8-09BD-09F120C43B7D}"/>
                </a:ext>
              </a:extLst>
            </p:cNvPr>
            <p:cNvSpPr/>
            <p:nvPr/>
          </p:nvSpPr>
          <p:spPr>
            <a:xfrm>
              <a:off x="2231552" y="-646809"/>
              <a:ext cx="304800" cy="304800"/>
            </a:xfrm>
            <a:prstGeom prst="ellipse">
              <a:avLst/>
            </a:prstGeom>
            <a:solidFill>
              <a:srgbClr val="BD642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7" name="椭圆 46">
              <a:extLst>
                <a:ext uri="{FF2B5EF4-FFF2-40B4-BE49-F238E27FC236}">
                  <a16:creationId xmlns:a16="http://schemas.microsoft.com/office/drawing/2014/main" id="{B0EB926C-DBE6-2A71-5AA0-62AD90D1050D}"/>
                </a:ext>
              </a:extLst>
            </p:cNvPr>
            <p:cNvSpPr/>
            <p:nvPr/>
          </p:nvSpPr>
          <p:spPr>
            <a:xfrm>
              <a:off x="1294184" y="-646809"/>
              <a:ext cx="304800" cy="304800"/>
            </a:xfrm>
            <a:prstGeom prst="ellipse">
              <a:avLst/>
            </a:prstGeom>
            <a:solidFill>
              <a:srgbClr val="54823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8" name="object 21">
            <a:extLst>
              <a:ext uri="{FF2B5EF4-FFF2-40B4-BE49-F238E27FC236}">
                <a16:creationId xmlns:a16="http://schemas.microsoft.com/office/drawing/2014/main" id="{E044DC90-5261-C40F-CFC9-E2B9D6BA91D7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xfrm>
            <a:off x="5501170" y="3145754"/>
            <a:ext cx="210820" cy="83997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39370">
              <a:lnSpc>
                <a:spcPct val="100000"/>
              </a:lnSpc>
              <a:spcBef>
                <a:spcPts val="55"/>
              </a:spcBef>
            </a:pPr>
            <a:fld id="{81D60167-4931-47E6-BA6A-407CBD079E47}" type="slidenum">
              <a:rPr dirty="0"/>
              <a:t>6</a:t>
            </a:fld>
            <a:r>
              <a:rPr spc="-10" dirty="0"/>
              <a:t> </a:t>
            </a:r>
            <a:r>
              <a:rPr dirty="0"/>
              <a:t>/</a:t>
            </a:r>
            <a:r>
              <a:rPr spc="-5" dirty="0"/>
              <a:t> </a:t>
            </a:r>
            <a:r>
              <a:rPr lang="en-US" spc="-25" dirty="0"/>
              <a:t>30</a:t>
            </a:r>
            <a:endParaRPr spc="-25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小标题"/>
          <p:cNvGrpSpPr/>
          <p:nvPr/>
        </p:nvGrpSpPr>
        <p:grpSpPr>
          <a:xfrm>
            <a:off x="0" y="222731"/>
            <a:ext cx="5765800" cy="272040"/>
            <a:chOff x="0" y="222730"/>
            <a:chExt cx="5765800" cy="351157"/>
          </a:xfrm>
        </p:grpSpPr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230361"/>
              <a:ext cx="5765800" cy="343526"/>
            </a:xfrm>
            <a:prstGeom prst="rect">
              <a:avLst/>
            </a:prstGeom>
          </p:spPr>
        </p:pic>
        <p:sp>
          <p:nvSpPr>
            <p:cNvPr id="11" name="object 11"/>
            <p:cNvSpPr txBox="1"/>
            <p:nvPr/>
          </p:nvSpPr>
          <p:spPr>
            <a:xfrm>
              <a:off x="196810" y="222730"/>
              <a:ext cx="1688535" cy="289346"/>
            </a:xfrm>
            <a:prstGeom prst="rect">
              <a:avLst/>
            </a:prstGeom>
          </p:spPr>
          <p:txBody>
            <a:bodyPr vert="horz" wrap="square" lIns="0" tIns="17145" rIns="0" bIns="0" rtlCol="0">
              <a:spAutoFit/>
            </a:bodyPr>
            <a:lstStyle/>
            <a:p>
              <a:pPr marL="12700">
                <a:lnSpc>
                  <a:spcPts val="1615"/>
                </a:lnSpc>
                <a:spcBef>
                  <a:spcPts val="135"/>
                </a:spcBef>
              </a:pPr>
              <a:r>
                <a:rPr lang="en-US" altLang="zh-CN" sz="1400" spc="-15" dirty="0">
                  <a:solidFill>
                    <a:srgbClr val="FFFFFF"/>
                  </a:solidFill>
                  <a:latin typeface="华文中宋" panose="02010600040101010101" pitchFamily="2" charset="-122"/>
                  <a:ea typeface="华文中宋" panose="02010600040101010101" pitchFamily="2" charset="-122"/>
                  <a:cs typeface="宋体" panose="02010600030101010101" pitchFamily="2" charset="-122"/>
                </a:rPr>
                <a:t>Nmap——</a:t>
              </a:r>
              <a:r>
                <a:rPr lang="zh-CN" altLang="en-US" sz="1400" spc="-15" dirty="0">
                  <a:solidFill>
                    <a:srgbClr val="FFFFFF"/>
                  </a:solidFill>
                  <a:latin typeface="华文中宋" panose="02010600040101010101" pitchFamily="2" charset="-122"/>
                  <a:ea typeface="华文中宋" panose="02010600040101010101" pitchFamily="2" charset="-122"/>
                  <a:cs typeface="宋体" panose="02010600030101010101" pitchFamily="2" charset="-122"/>
                </a:rPr>
                <a:t>基本指令</a:t>
              </a:r>
            </a:p>
          </p:txBody>
        </p:sp>
      </p:grpSp>
      <p:grpSp>
        <p:nvGrpSpPr>
          <p:cNvPr id="36" name="页眉"/>
          <p:cNvGrpSpPr/>
          <p:nvPr/>
        </p:nvGrpSpPr>
        <p:grpSpPr>
          <a:xfrm>
            <a:off x="0" y="25"/>
            <a:ext cx="5762645" cy="230504"/>
            <a:chOff x="0" y="25"/>
            <a:chExt cx="5762645" cy="230504"/>
          </a:xfrm>
        </p:grpSpPr>
        <p:sp>
          <p:nvSpPr>
            <p:cNvPr id="4" name="object 4"/>
            <p:cNvSpPr/>
            <p:nvPr/>
          </p:nvSpPr>
          <p:spPr>
            <a:xfrm>
              <a:off x="4115226" y="25"/>
              <a:ext cx="490220" cy="230504"/>
            </a:xfrm>
            <a:custGeom>
              <a:avLst/>
              <a:gdLst/>
              <a:ahLst/>
              <a:cxnLst/>
              <a:rect l="l" t="t" r="r" b="b"/>
              <a:pathLst>
                <a:path w="490220" h="230504">
                  <a:moveTo>
                    <a:pt x="489635" y="0"/>
                  </a:moveTo>
                  <a:lnTo>
                    <a:pt x="0" y="0"/>
                  </a:lnTo>
                  <a:lnTo>
                    <a:pt x="0" y="230339"/>
                  </a:lnTo>
                  <a:lnTo>
                    <a:pt x="489635" y="230339"/>
                  </a:lnTo>
                  <a:lnTo>
                    <a:pt x="48963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604862" y="25"/>
              <a:ext cx="777875" cy="230504"/>
            </a:xfrm>
            <a:custGeom>
              <a:avLst/>
              <a:gdLst/>
              <a:ahLst/>
              <a:cxnLst/>
              <a:rect l="l" t="t" r="r" b="b"/>
              <a:pathLst>
                <a:path w="777875" h="230504">
                  <a:moveTo>
                    <a:pt x="777570" y="0"/>
                  </a:moveTo>
                  <a:lnTo>
                    <a:pt x="0" y="0"/>
                  </a:lnTo>
                  <a:lnTo>
                    <a:pt x="0" y="230339"/>
                  </a:lnTo>
                  <a:lnTo>
                    <a:pt x="777570" y="230339"/>
                  </a:lnTo>
                  <a:lnTo>
                    <a:pt x="77757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698994" y="11545"/>
              <a:ext cx="589326" cy="207300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5382432" y="25"/>
              <a:ext cx="380213" cy="230504"/>
            </a:xfrm>
            <a:custGeom>
              <a:avLst/>
              <a:gdLst/>
              <a:ahLst/>
              <a:cxnLst/>
              <a:rect l="l" t="t" r="r" b="b"/>
              <a:pathLst>
                <a:path w="374650" h="230504">
                  <a:moveTo>
                    <a:pt x="374408" y="0"/>
                  </a:moveTo>
                  <a:lnTo>
                    <a:pt x="0" y="0"/>
                  </a:lnTo>
                  <a:lnTo>
                    <a:pt x="0" y="230339"/>
                  </a:lnTo>
                  <a:lnTo>
                    <a:pt x="374408" y="230339"/>
                  </a:lnTo>
                  <a:lnTo>
                    <a:pt x="37440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460232" y="3863"/>
              <a:ext cx="218818" cy="218818"/>
            </a:xfrm>
            <a:prstGeom prst="rect">
              <a:avLst/>
            </a:prstGeom>
          </p:spPr>
        </p:pic>
        <p:sp>
          <p:nvSpPr>
            <p:cNvPr id="30" name="object 4"/>
            <p:cNvSpPr/>
            <p:nvPr/>
          </p:nvSpPr>
          <p:spPr>
            <a:xfrm>
              <a:off x="0" y="25"/>
              <a:ext cx="4224954" cy="230096"/>
            </a:xfrm>
            <a:custGeom>
              <a:avLst/>
              <a:gdLst/>
              <a:ahLst/>
              <a:cxnLst/>
              <a:rect l="l" t="t" r="r" b="b"/>
              <a:pathLst>
                <a:path w="490220" h="230504">
                  <a:moveTo>
                    <a:pt x="489635" y="0"/>
                  </a:moveTo>
                  <a:lnTo>
                    <a:pt x="0" y="0"/>
                  </a:lnTo>
                  <a:lnTo>
                    <a:pt x="0" y="230339"/>
                  </a:lnTo>
                  <a:lnTo>
                    <a:pt x="489635" y="230339"/>
                  </a:lnTo>
                  <a:lnTo>
                    <a:pt x="48963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0" y="3141040"/>
            <a:ext cx="5760453" cy="99060"/>
            <a:chOff x="0" y="3141040"/>
            <a:chExt cx="5760453" cy="99060"/>
          </a:xfrm>
        </p:grpSpPr>
        <p:sp>
          <p:nvSpPr>
            <p:cNvPr id="12" name="object 16"/>
            <p:cNvSpPr/>
            <p:nvPr/>
          </p:nvSpPr>
          <p:spPr>
            <a:xfrm>
              <a:off x="0" y="3141040"/>
              <a:ext cx="3456304" cy="99060"/>
            </a:xfrm>
            <a:custGeom>
              <a:avLst/>
              <a:gdLst/>
              <a:ahLst/>
              <a:cxnLst/>
              <a:rect l="l" t="t" r="r" b="b"/>
              <a:pathLst>
                <a:path w="3456304" h="99060">
                  <a:moveTo>
                    <a:pt x="3456038" y="0"/>
                  </a:moveTo>
                  <a:lnTo>
                    <a:pt x="2016036" y="0"/>
                  </a:lnTo>
                  <a:lnTo>
                    <a:pt x="0" y="0"/>
                  </a:lnTo>
                  <a:lnTo>
                    <a:pt x="0" y="98983"/>
                  </a:lnTo>
                  <a:lnTo>
                    <a:pt x="2016036" y="98983"/>
                  </a:lnTo>
                  <a:lnTo>
                    <a:pt x="3456038" y="98983"/>
                  </a:lnTo>
                  <a:lnTo>
                    <a:pt x="345603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7"/>
            <p:cNvSpPr/>
            <p:nvPr/>
          </p:nvSpPr>
          <p:spPr>
            <a:xfrm>
              <a:off x="3456038" y="3141040"/>
              <a:ext cx="2304415" cy="99060"/>
            </a:xfrm>
            <a:custGeom>
              <a:avLst/>
              <a:gdLst/>
              <a:ahLst/>
              <a:cxnLst/>
              <a:rect l="l" t="t" r="r" b="b"/>
              <a:pathLst>
                <a:path w="2304415" h="99060">
                  <a:moveTo>
                    <a:pt x="2303957" y="0"/>
                  </a:moveTo>
                  <a:lnTo>
                    <a:pt x="1958378" y="0"/>
                  </a:lnTo>
                  <a:lnTo>
                    <a:pt x="0" y="0"/>
                  </a:lnTo>
                  <a:lnTo>
                    <a:pt x="0" y="98983"/>
                  </a:lnTo>
                  <a:lnTo>
                    <a:pt x="1958378" y="98983"/>
                  </a:lnTo>
                  <a:lnTo>
                    <a:pt x="2303957" y="98983"/>
                  </a:lnTo>
                  <a:lnTo>
                    <a:pt x="2303957" y="0"/>
                  </a:lnTo>
                  <a:close/>
                </a:path>
              </a:pathLst>
            </a:custGeom>
            <a:solidFill>
              <a:srgbClr val="003E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" name="object 16"/>
          <p:cNvSpPr txBox="1">
            <a:spLocks noGrp="1"/>
          </p:cNvSpPr>
          <p:nvPr>
            <p:ph type="ftr" sz="quarter" idx="5"/>
          </p:nvPr>
        </p:nvSpPr>
        <p:spPr>
          <a:xfrm>
            <a:off x="2481897" y="3134998"/>
            <a:ext cx="553403" cy="8784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5"/>
              </a:spcBef>
            </a:pPr>
            <a:r>
              <a:rPr dirty="0"/>
              <a:t>2024</a:t>
            </a:r>
            <a:r>
              <a:rPr spc="-15" dirty="0"/>
              <a:t> </a:t>
            </a:r>
            <a:r>
              <a:rPr spc="-75" dirty="0">
                <a:latin typeface="华文中宋" panose="02010600040101010101" pitchFamily="2" charset="-122"/>
                <a:ea typeface="华文中宋" panose="02010600040101010101" pitchFamily="2" charset="-122"/>
                <a:cs typeface="宋体" panose="02010600030101010101" pitchFamily="2" charset="-122"/>
              </a:rPr>
              <a:t>年</a:t>
            </a:r>
            <a:r>
              <a:rPr spc="-7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spc="-75" dirty="0">
                <a:latin typeface="宋体" panose="02010600030101010101" pitchFamily="2" charset="-122"/>
                <a:cs typeface="宋体" panose="02010600030101010101" pitchFamily="2" charset="-122"/>
              </a:rPr>
              <a:t>6</a:t>
            </a:r>
            <a:r>
              <a:rPr spc="-10" dirty="0"/>
              <a:t> </a:t>
            </a:r>
            <a:r>
              <a:rPr spc="-75" dirty="0">
                <a:latin typeface="华文中宋" panose="02010600040101010101" pitchFamily="2" charset="-122"/>
                <a:ea typeface="华文中宋" panose="02010600040101010101" pitchFamily="2" charset="-122"/>
              </a:rPr>
              <a:t>月</a:t>
            </a:r>
            <a:r>
              <a:rPr spc="-70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altLang="zh-CN" dirty="0"/>
              <a:t>3</a:t>
            </a:r>
            <a:r>
              <a:rPr spc="-10" dirty="0"/>
              <a:t> </a:t>
            </a:r>
            <a:r>
              <a:rPr spc="-75" dirty="0">
                <a:latin typeface="华文中宋" panose="02010600040101010101" pitchFamily="2" charset="-122"/>
                <a:ea typeface="华文中宋" panose="02010600040101010101" pitchFamily="2" charset="-122"/>
              </a:rPr>
              <a:t>日</a:t>
            </a:r>
          </a:p>
        </p:txBody>
      </p:sp>
      <p:sp>
        <p:nvSpPr>
          <p:cNvPr id="35" name="object 18"/>
          <p:cNvSpPr txBox="1"/>
          <p:nvPr/>
        </p:nvSpPr>
        <p:spPr>
          <a:xfrm>
            <a:off x="4470246" y="3134201"/>
            <a:ext cx="509905" cy="8784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>
            <a:defPPr>
              <a:defRPr kern="0"/>
            </a:defPPr>
            <a:lvl1pPr>
              <a:defRPr sz="500" b="0" i="0">
                <a:solidFill>
                  <a:schemeClr val="bg1"/>
                </a:solidFill>
                <a:latin typeface="宋体" panose="02010600030101010101" pitchFamily="2" charset="-122"/>
                <a:cs typeface="宋体" panose="02010600030101010101" pitchFamily="2" charset="-122"/>
              </a:defRPr>
            </a:lvl1pPr>
          </a:lstStyle>
          <a:p>
            <a:pPr marL="12700">
              <a:spcBef>
                <a:spcPts val="85"/>
              </a:spcBef>
            </a:pPr>
            <a:r>
              <a:rPr lang="en-US" altLang="zh-CN" spc="5" dirty="0">
                <a:latin typeface="华文中宋" panose="02010600040101010101" pitchFamily="2" charset="-122"/>
                <a:ea typeface="华文中宋" panose="02010600040101010101" pitchFamily="2" charset="-122"/>
              </a:rPr>
              <a:t>Web </a:t>
            </a:r>
            <a:r>
              <a:rPr lang="zh-CN" altLang="en-US" spc="5" dirty="0">
                <a:latin typeface="华文中宋" panose="02010600040101010101" pitchFamily="2" charset="-122"/>
                <a:ea typeface="华文中宋" panose="02010600040101010101" pitchFamily="2" charset="-122"/>
              </a:rPr>
              <a:t>扫描工具</a:t>
            </a:r>
          </a:p>
        </p:txBody>
      </p:sp>
      <p:sp>
        <p:nvSpPr>
          <p:cNvPr id="21" name="object 2"/>
          <p:cNvSpPr txBox="1"/>
          <p:nvPr/>
        </p:nvSpPr>
        <p:spPr>
          <a:xfrm>
            <a:off x="1315850" y="64159"/>
            <a:ext cx="1616480" cy="1041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kumimoji="0" lang="zh-CN" altLang="en-US" sz="600" b="1" i="0" u="none" strike="noStrike" kern="0" cap="none" spc="0" normalizeH="0" baseline="0" noProof="1">
                <a:solidFill>
                  <a:schemeClr val="bg1">
                    <a:lumMod val="6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宋体" panose="02010600030101010101" pitchFamily="2" charset="-122"/>
                <a:sym typeface="+mn-ea"/>
              </a:rPr>
              <a:t>目录</a:t>
            </a:r>
            <a:r>
              <a:rPr lang="en-US" altLang="zh-CN" sz="600" b="1" dirty="0">
                <a:solidFill>
                  <a:schemeClr val="bg1">
                    <a:lumMod val="6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宋体" panose="02010600030101010101" pitchFamily="2" charset="-122"/>
                <a:sym typeface="+mn-ea"/>
              </a:rPr>
              <a:t>   </a:t>
            </a:r>
            <a:r>
              <a:rPr lang="zh-CN" altLang="en-US" sz="600" b="1" dirty="0">
                <a:solidFill>
                  <a:schemeClr val="bg2"/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扫描工具   </a:t>
            </a:r>
            <a:r>
              <a:rPr lang="zh-CN" altLang="en-US" sz="600" b="1" kern="0" dirty="0">
                <a:solidFill>
                  <a:schemeClr val="bg1">
                    <a:lumMod val="6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加密算法</a:t>
            </a:r>
          </a:p>
        </p:txBody>
      </p: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94FF25BC-E377-413E-7988-947310394933}"/>
              </a:ext>
            </a:extLst>
          </p:cNvPr>
          <p:cNvSpPr/>
          <p:nvPr/>
        </p:nvSpPr>
        <p:spPr>
          <a:xfrm>
            <a:off x="285560" y="2795972"/>
            <a:ext cx="5090332" cy="253112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b="1" dirty="0">
                <a:solidFill>
                  <a:schemeClr val="tx1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阿里巴巴普惠体 B"/>
              </a:rPr>
              <a:t>允许用户编写脚本进行自动化扫描操作</a:t>
            </a:r>
            <a:r>
              <a:rPr lang="en-US" altLang="zh-CN" sz="1200" b="1" dirty="0">
                <a:solidFill>
                  <a:schemeClr val="tx1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阿里巴巴普惠体 B"/>
              </a:rPr>
              <a:t>,</a:t>
            </a:r>
            <a:r>
              <a:rPr lang="zh-CN" altLang="en-US" sz="1200" b="1" dirty="0">
                <a:solidFill>
                  <a:schemeClr val="tx1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阿里巴巴普惠体 B"/>
              </a:rPr>
              <a:t>或者扩展</a:t>
            </a:r>
            <a:r>
              <a:rPr lang="en-US" altLang="zh-CN" sz="1200" b="1" dirty="0">
                <a:solidFill>
                  <a:schemeClr val="tx1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阿里巴巴普惠体 B"/>
              </a:rPr>
              <a:t>Nmap</a:t>
            </a:r>
            <a:r>
              <a:rPr lang="zh-CN" altLang="en-US" sz="1200" b="1" dirty="0">
                <a:solidFill>
                  <a:schemeClr val="tx1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阿里巴巴普惠体 B"/>
              </a:rPr>
              <a:t>现有的功能脚本</a:t>
            </a: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5049" y="618915"/>
            <a:ext cx="5091354" cy="505556"/>
          </a:xfrm>
          <a:prstGeom prst="rect">
            <a:avLst/>
          </a:prstGeom>
        </p:spPr>
      </p:pic>
      <p:sp>
        <p:nvSpPr>
          <p:cNvPr id="23" name="文本框 22"/>
          <p:cNvSpPr txBox="1"/>
          <p:nvPr/>
        </p:nvSpPr>
        <p:spPr>
          <a:xfrm>
            <a:off x="-80607" y="1069734"/>
            <a:ext cx="5822666" cy="30617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ctr"/>
            <a:r>
              <a:rPr lang="zh-CN" altLang="en-US" sz="1050" dirty="0">
                <a:latin typeface="+mj-lt"/>
                <a:ea typeface="华文楷体" panose="02010600040101010101" charset="-122"/>
                <a:cs typeface="华文楷体" panose="02010600040101010101" charset="-122"/>
              </a:rPr>
              <a:t>nmap --script=brute ip 可以对数据库、MB、SNMP等进行简单的暴力破解</a:t>
            </a:r>
          </a:p>
          <a:p>
            <a:pPr algn="ctr"/>
            <a:endParaRPr lang="zh-CN" altLang="en-US" sz="1050" dirty="0">
              <a:latin typeface="+mj-lt"/>
              <a:ea typeface="华文楷体" panose="02010600040101010101" charset="-122"/>
              <a:cs typeface="华文楷体" panose="02010600040101010101" charset="-122"/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4614" y="1352589"/>
            <a:ext cx="5092224" cy="499716"/>
          </a:xfrm>
          <a:prstGeom prst="rect">
            <a:avLst/>
          </a:prstGeom>
        </p:spPr>
      </p:pic>
      <p:sp>
        <p:nvSpPr>
          <p:cNvPr id="28" name="文本框 27"/>
          <p:cNvSpPr txBox="1"/>
          <p:nvPr/>
        </p:nvSpPr>
        <p:spPr>
          <a:xfrm>
            <a:off x="530704" y="1830896"/>
            <a:ext cx="4600045" cy="30617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ctr"/>
            <a:r>
              <a:rPr lang="zh-CN" altLang="en-US" sz="1050" dirty="0">
                <a:latin typeface="+mj-lt"/>
                <a:ea typeface="华文楷体" panose="02010600040101010101" charset="-122"/>
                <a:cs typeface="华文楷体" panose="02010600040101010101" charset="-122"/>
              </a:rPr>
              <a:t>nmap --script=vuln ip</a:t>
            </a:r>
            <a:r>
              <a:rPr lang="en-US" altLang="zh-CN" sz="1050" dirty="0">
                <a:latin typeface="+mj-lt"/>
                <a:ea typeface="华文楷体" panose="02010600040101010101" charset="-122"/>
                <a:cs typeface="华文楷体" panose="02010600040101010101" charset="-122"/>
              </a:rPr>
              <a:t>  </a:t>
            </a:r>
            <a:r>
              <a:rPr lang="en-US" altLang="zh-CN" sz="1050" dirty="0" err="1">
                <a:latin typeface="+mj-lt"/>
                <a:ea typeface="华文楷体" panose="02010600040101010101" charset="-122"/>
                <a:cs typeface="华文楷体" panose="02010600040101010101" charset="-122"/>
              </a:rPr>
              <a:t>扫描常见漏洞</a:t>
            </a:r>
            <a:endParaRPr lang="en-US" altLang="zh-CN" sz="1050" dirty="0">
              <a:latin typeface="+mj-lt"/>
              <a:ea typeface="华文楷体" panose="02010600040101010101" charset="-122"/>
              <a:cs typeface="华文楷体" panose="02010600040101010101" charset="-122"/>
            </a:endParaRPr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5919" y="2080422"/>
            <a:ext cx="5089615" cy="464678"/>
          </a:xfrm>
          <a:prstGeom prst="rect">
            <a:avLst/>
          </a:prstGeom>
        </p:spPr>
      </p:pic>
      <p:sp>
        <p:nvSpPr>
          <p:cNvPr id="33" name="文本框 32"/>
          <p:cNvSpPr txBox="1"/>
          <p:nvPr/>
        </p:nvSpPr>
        <p:spPr>
          <a:xfrm>
            <a:off x="1165058" y="2472850"/>
            <a:ext cx="3331337" cy="30617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ctr"/>
            <a:r>
              <a:rPr lang="zh-CN" altLang="en-US" sz="1050" dirty="0">
                <a:latin typeface="+mj-lt"/>
                <a:ea typeface="华文楷体" panose="02010600040101010101" charset="-122"/>
                <a:cs typeface="华文楷体" panose="02010600040101010101" charset="-122"/>
              </a:rPr>
              <a:t>nmap -script external url</a:t>
            </a:r>
            <a:r>
              <a:rPr lang="en-US" altLang="zh-CN" sz="1050" dirty="0">
                <a:latin typeface="+mj-lt"/>
                <a:ea typeface="华文楷体" panose="02010600040101010101" charset="-122"/>
                <a:cs typeface="华文楷体" panose="02010600040101010101" charset="-122"/>
              </a:rPr>
              <a:t>  </a:t>
            </a:r>
            <a:r>
              <a:rPr lang="zh-CN" altLang="en-US" sz="1050" dirty="0">
                <a:latin typeface="+mj-lt"/>
                <a:ea typeface="华文楷体" panose="02010600040101010101" charset="-122"/>
                <a:cs typeface="华文楷体" panose="02010600040101010101" charset="-122"/>
              </a:rPr>
              <a:t>进行</a:t>
            </a:r>
            <a:r>
              <a:rPr lang="en-US" altLang="zh-CN" sz="1050" dirty="0" err="1">
                <a:latin typeface="+mj-lt"/>
                <a:ea typeface="华文楷体" panose="02010600040101010101" charset="-122"/>
                <a:cs typeface="华文楷体" panose="02010600040101010101" charset="-122"/>
              </a:rPr>
              <a:t>whois</a:t>
            </a:r>
            <a:r>
              <a:rPr lang="zh-CN" altLang="en-US" sz="1050" dirty="0">
                <a:latin typeface="+mj-lt"/>
                <a:ea typeface="华文楷体" panose="02010600040101010101" charset="-122"/>
                <a:cs typeface="华文楷体" panose="02010600040101010101" charset="-122"/>
              </a:rPr>
              <a:t>解析</a:t>
            </a: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B74FD283-22F5-D918-EC1A-705D173C41DE}"/>
              </a:ext>
            </a:extLst>
          </p:cNvPr>
          <p:cNvGrpSpPr/>
          <p:nvPr/>
        </p:nvGrpSpPr>
        <p:grpSpPr>
          <a:xfrm>
            <a:off x="825500" y="-646809"/>
            <a:ext cx="2648218" cy="516634"/>
            <a:chOff x="825500" y="-646809"/>
            <a:chExt cx="2648218" cy="516634"/>
          </a:xfrm>
        </p:grpSpPr>
        <p:sp>
          <p:nvSpPr>
            <p:cNvPr id="14" name="椭圆 13">
              <a:extLst>
                <a:ext uri="{FF2B5EF4-FFF2-40B4-BE49-F238E27FC236}">
                  <a16:creationId xmlns:a16="http://schemas.microsoft.com/office/drawing/2014/main" id="{1B17D294-8433-6EF3-DE71-94B12040C301}"/>
                </a:ext>
              </a:extLst>
            </p:cNvPr>
            <p:cNvSpPr/>
            <p:nvPr/>
          </p:nvSpPr>
          <p:spPr>
            <a:xfrm>
              <a:off x="825500" y="-434975"/>
              <a:ext cx="304800" cy="304800"/>
            </a:xfrm>
            <a:prstGeom prst="ellipse">
              <a:avLst/>
            </a:prstGeom>
            <a:solidFill>
              <a:srgbClr val="003E87"/>
            </a:solidFill>
          </p:spPr>
          <p:txBody>
            <a:bodyPr wrap="square" lIns="0" tIns="0" rIns="0" bIns="0" rtlCol="0"/>
            <a:lstStyle/>
            <a:p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7" name="椭圆 16">
              <a:extLst>
                <a:ext uri="{FF2B5EF4-FFF2-40B4-BE49-F238E27FC236}">
                  <a16:creationId xmlns:a16="http://schemas.microsoft.com/office/drawing/2014/main" id="{1A3B6113-26A5-8C98-F192-EF7F3B54786A}"/>
                </a:ext>
              </a:extLst>
            </p:cNvPr>
            <p:cNvSpPr/>
            <p:nvPr/>
          </p:nvSpPr>
          <p:spPr>
            <a:xfrm>
              <a:off x="1294184" y="-434975"/>
              <a:ext cx="304800" cy="304800"/>
            </a:xfrm>
            <a:prstGeom prst="ellipse">
              <a:avLst/>
            </a:prstGeom>
            <a:solidFill>
              <a:srgbClr val="E2F0D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椭圆 17">
              <a:extLst>
                <a:ext uri="{FF2B5EF4-FFF2-40B4-BE49-F238E27FC236}">
                  <a16:creationId xmlns:a16="http://schemas.microsoft.com/office/drawing/2014/main" id="{B0804F9C-F411-02FA-1EC7-D2FE334F9B7A}"/>
                </a:ext>
              </a:extLst>
            </p:cNvPr>
            <p:cNvSpPr/>
            <p:nvPr/>
          </p:nvSpPr>
          <p:spPr>
            <a:xfrm>
              <a:off x="1762868" y="-434975"/>
              <a:ext cx="304800" cy="304800"/>
            </a:xfrm>
            <a:prstGeom prst="ellipse">
              <a:avLst/>
            </a:prstGeom>
            <a:solidFill>
              <a:srgbClr val="FFEBB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椭圆 19">
              <a:extLst>
                <a:ext uri="{FF2B5EF4-FFF2-40B4-BE49-F238E27FC236}">
                  <a16:creationId xmlns:a16="http://schemas.microsoft.com/office/drawing/2014/main" id="{89E55711-F40A-9B63-A208-E9CA0D7B7983}"/>
                </a:ext>
              </a:extLst>
            </p:cNvPr>
            <p:cNvSpPr/>
            <p:nvPr/>
          </p:nvSpPr>
          <p:spPr>
            <a:xfrm>
              <a:off x="2231552" y="-434975"/>
              <a:ext cx="304800" cy="304800"/>
            </a:xfrm>
            <a:prstGeom prst="ellipse">
              <a:avLst/>
            </a:prstGeom>
            <a:solidFill>
              <a:srgbClr val="FEE8D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椭圆 21">
              <a:extLst>
                <a:ext uri="{FF2B5EF4-FFF2-40B4-BE49-F238E27FC236}">
                  <a16:creationId xmlns:a16="http://schemas.microsoft.com/office/drawing/2014/main" id="{8B1F4311-06A2-2BD0-122B-284FCB4CAF3A}"/>
                </a:ext>
              </a:extLst>
            </p:cNvPr>
            <p:cNvSpPr/>
            <p:nvPr/>
          </p:nvSpPr>
          <p:spPr>
            <a:xfrm>
              <a:off x="2700236" y="-434975"/>
              <a:ext cx="304800" cy="3048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椭圆 25">
              <a:extLst>
                <a:ext uri="{FF2B5EF4-FFF2-40B4-BE49-F238E27FC236}">
                  <a16:creationId xmlns:a16="http://schemas.microsoft.com/office/drawing/2014/main" id="{3B822E7F-BF31-41D7-85DF-17432BB4DD1C}"/>
                </a:ext>
              </a:extLst>
            </p:cNvPr>
            <p:cNvSpPr/>
            <p:nvPr/>
          </p:nvSpPr>
          <p:spPr>
            <a:xfrm>
              <a:off x="3168918" y="-434975"/>
              <a:ext cx="304800" cy="3048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4" name="椭圆 43">
              <a:extLst>
                <a:ext uri="{FF2B5EF4-FFF2-40B4-BE49-F238E27FC236}">
                  <a16:creationId xmlns:a16="http://schemas.microsoft.com/office/drawing/2014/main" id="{80DBA29F-8857-B1CF-A912-BFEB9DF45E7B}"/>
                </a:ext>
              </a:extLst>
            </p:cNvPr>
            <p:cNvSpPr/>
            <p:nvPr/>
          </p:nvSpPr>
          <p:spPr>
            <a:xfrm>
              <a:off x="1762868" y="-646809"/>
              <a:ext cx="304800" cy="304800"/>
            </a:xfrm>
            <a:prstGeom prst="ellipse">
              <a:avLst/>
            </a:prstGeom>
            <a:solidFill>
              <a:srgbClr val="BF9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5" name="椭圆 44">
              <a:extLst>
                <a:ext uri="{FF2B5EF4-FFF2-40B4-BE49-F238E27FC236}">
                  <a16:creationId xmlns:a16="http://schemas.microsoft.com/office/drawing/2014/main" id="{957065CE-B044-7D1A-709E-CCD430474FAD}"/>
                </a:ext>
              </a:extLst>
            </p:cNvPr>
            <p:cNvSpPr/>
            <p:nvPr/>
          </p:nvSpPr>
          <p:spPr>
            <a:xfrm>
              <a:off x="2231552" y="-646809"/>
              <a:ext cx="304800" cy="304800"/>
            </a:xfrm>
            <a:prstGeom prst="ellipse">
              <a:avLst/>
            </a:prstGeom>
            <a:solidFill>
              <a:srgbClr val="BD642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椭圆 45">
              <a:extLst>
                <a:ext uri="{FF2B5EF4-FFF2-40B4-BE49-F238E27FC236}">
                  <a16:creationId xmlns:a16="http://schemas.microsoft.com/office/drawing/2014/main" id="{E3318EE8-352E-90F5-354F-AE36D22015EA}"/>
                </a:ext>
              </a:extLst>
            </p:cNvPr>
            <p:cNvSpPr/>
            <p:nvPr/>
          </p:nvSpPr>
          <p:spPr>
            <a:xfrm>
              <a:off x="1294184" y="-646809"/>
              <a:ext cx="304800" cy="304800"/>
            </a:xfrm>
            <a:prstGeom prst="ellipse">
              <a:avLst/>
            </a:prstGeom>
            <a:solidFill>
              <a:srgbClr val="54823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7" name="object 21">
            <a:extLst>
              <a:ext uri="{FF2B5EF4-FFF2-40B4-BE49-F238E27FC236}">
                <a16:creationId xmlns:a16="http://schemas.microsoft.com/office/drawing/2014/main" id="{73AAFEF2-C115-0DD2-2680-39EDCECFACBD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xfrm>
            <a:off x="5501170" y="3145754"/>
            <a:ext cx="210820" cy="83997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39370">
              <a:lnSpc>
                <a:spcPct val="100000"/>
              </a:lnSpc>
              <a:spcBef>
                <a:spcPts val="55"/>
              </a:spcBef>
            </a:pPr>
            <a:fld id="{81D60167-4931-47E6-BA6A-407CBD079E47}" type="slidenum">
              <a:rPr dirty="0"/>
              <a:t>7</a:t>
            </a:fld>
            <a:r>
              <a:rPr spc="-10" dirty="0"/>
              <a:t> </a:t>
            </a:r>
            <a:r>
              <a:rPr dirty="0"/>
              <a:t>/</a:t>
            </a:r>
            <a:r>
              <a:rPr spc="-5" dirty="0"/>
              <a:t> </a:t>
            </a:r>
            <a:r>
              <a:rPr lang="en-US" spc="-25" dirty="0"/>
              <a:t>30</a:t>
            </a:r>
            <a:endParaRPr spc="-25" dirty="0"/>
          </a:p>
        </p:txBody>
      </p:sp>
    </p:spTree>
    <p:extLst>
      <p:ext uri="{BB962C8B-B14F-4D97-AF65-F5344CB8AC3E}">
        <p14:creationId xmlns:p14="http://schemas.microsoft.com/office/powerpoint/2010/main" val="17709957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小标题"/>
          <p:cNvGrpSpPr/>
          <p:nvPr/>
        </p:nvGrpSpPr>
        <p:grpSpPr>
          <a:xfrm>
            <a:off x="0" y="222731"/>
            <a:ext cx="5765800" cy="272040"/>
            <a:chOff x="0" y="222730"/>
            <a:chExt cx="5765800" cy="351157"/>
          </a:xfrm>
        </p:grpSpPr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230361"/>
              <a:ext cx="5765800" cy="343526"/>
            </a:xfrm>
            <a:prstGeom prst="rect">
              <a:avLst/>
            </a:prstGeom>
          </p:spPr>
        </p:pic>
        <p:sp>
          <p:nvSpPr>
            <p:cNvPr id="11" name="object 11"/>
            <p:cNvSpPr txBox="1"/>
            <p:nvPr/>
          </p:nvSpPr>
          <p:spPr>
            <a:xfrm>
              <a:off x="196810" y="222730"/>
              <a:ext cx="1688535" cy="289346"/>
            </a:xfrm>
            <a:prstGeom prst="rect">
              <a:avLst/>
            </a:prstGeom>
          </p:spPr>
          <p:txBody>
            <a:bodyPr vert="horz" wrap="square" lIns="0" tIns="17145" rIns="0" bIns="0" rtlCol="0">
              <a:spAutoFit/>
            </a:bodyPr>
            <a:lstStyle/>
            <a:p>
              <a:pPr marL="12700">
                <a:lnSpc>
                  <a:spcPts val="1615"/>
                </a:lnSpc>
                <a:spcBef>
                  <a:spcPts val="135"/>
                </a:spcBef>
              </a:pPr>
              <a:r>
                <a:rPr lang="en-US" altLang="zh-CN" sz="1400" spc="-15" dirty="0">
                  <a:solidFill>
                    <a:srgbClr val="FFFFFF"/>
                  </a:solidFill>
                  <a:latin typeface="华文中宋" panose="02010600040101010101" pitchFamily="2" charset="-122"/>
                  <a:ea typeface="华文中宋" panose="02010600040101010101" pitchFamily="2" charset="-122"/>
                  <a:cs typeface="宋体" panose="02010600030101010101" pitchFamily="2" charset="-122"/>
                </a:rPr>
                <a:t>Nmap——</a:t>
              </a:r>
              <a:r>
                <a:rPr lang="zh-CN" altLang="en-US" sz="1400" spc="-15" dirty="0">
                  <a:solidFill>
                    <a:srgbClr val="FFFFFF"/>
                  </a:solidFill>
                  <a:latin typeface="华文中宋" panose="02010600040101010101" pitchFamily="2" charset="-122"/>
                  <a:ea typeface="华文中宋" panose="02010600040101010101" pitchFamily="2" charset="-122"/>
                  <a:cs typeface="宋体" panose="02010600030101010101" pitchFamily="2" charset="-122"/>
                </a:rPr>
                <a:t>扫描实战</a:t>
              </a:r>
            </a:p>
          </p:txBody>
        </p:sp>
      </p:grpSp>
      <p:grpSp>
        <p:nvGrpSpPr>
          <p:cNvPr id="36" name="页眉"/>
          <p:cNvGrpSpPr/>
          <p:nvPr/>
        </p:nvGrpSpPr>
        <p:grpSpPr>
          <a:xfrm>
            <a:off x="0" y="25"/>
            <a:ext cx="5762645" cy="230504"/>
            <a:chOff x="0" y="25"/>
            <a:chExt cx="5762645" cy="230504"/>
          </a:xfrm>
        </p:grpSpPr>
        <p:sp>
          <p:nvSpPr>
            <p:cNvPr id="4" name="object 4"/>
            <p:cNvSpPr/>
            <p:nvPr/>
          </p:nvSpPr>
          <p:spPr>
            <a:xfrm>
              <a:off x="4115226" y="25"/>
              <a:ext cx="490220" cy="230504"/>
            </a:xfrm>
            <a:custGeom>
              <a:avLst/>
              <a:gdLst/>
              <a:ahLst/>
              <a:cxnLst/>
              <a:rect l="l" t="t" r="r" b="b"/>
              <a:pathLst>
                <a:path w="490220" h="230504">
                  <a:moveTo>
                    <a:pt x="489635" y="0"/>
                  </a:moveTo>
                  <a:lnTo>
                    <a:pt x="0" y="0"/>
                  </a:lnTo>
                  <a:lnTo>
                    <a:pt x="0" y="230339"/>
                  </a:lnTo>
                  <a:lnTo>
                    <a:pt x="489635" y="230339"/>
                  </a:lnTo>
                  <a:lnTo>
                    <a:pt x="48963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604862" y="25"/>
              <a:ext cx="777875" cy="230504"/>
            </a:xfrm>
            <a:custGeom>
              <a:avLst/>
              <a:gdLst/>
              <a:ahLst/>
              <a:cxnLst/>
              <a:rect l="l" t="t" r="r" b="b"/>
              <a:pathLst>
                <a:path w="777875" h="230504">
                  <a:moveTo>
                    <a:pt x="777570" y="0"/>
                  </a:moveTo>
                  <a:lnTo>
                    <a:pt x="0" y="0"/>
                  </a:lnTo>
                  <a:lnTo>
                    <a:pt x="0" y="230339"/>
                  </a:lnTo>
                  <a:lnTo>
                    <a:pt x="777570" y="230339"/>
                  </a:lnTo>
                  <a:lnTo>
                    <a:pt x="77757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698994" y="11545"/>
              <a:ext cx="589326" cy="207300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5382432" y="25"/>
              <a:ext cx="380213" cy="230504"/>
            </a:xfrm>
            <a:custGeom>
              <a:avLst/>
              <a:gdLst/>
              <a:ahLst/>
              <a:cxnLst/>
              <a:rect l="l" t="t" r="r" b="b"/>
              <a:pathLst>
                <a:path w="374650" h="230504">
                  <a:moveTo>
                    <a:pt x="374408" y="0"/>
                  </a:moveTo>
                  <a:lnTo>
                    <a:pt x="0" y="0"/>
                  </a:lnTo>
                  <a:lnTo>
                    <a:pt x="0" y="230339"/>
                  </a:lnTo>
                  <a:lnTo>
                    <a:pt x="374408" y="230339"/>
                  </a:lnTo>
                  <a:lnTo>
                    <a:pt x="37440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460232" y="3863"/>
              <a:ext cx="218818" cy="218818"/>
            </a:xfrm>
            <a:prstGeom prst="rect">
              <a:avLst/>
            </a:prstGeom>
          </p:spPr>
        </p:pic>
        <p:sp>
          <p:nvSpPr>
            <p:cNvPr id="30" name="object 4"/>
            <p:cNvSpPr/>
            <p:nvPr/>
          </p:nvSpPr>
          <p:spPr>
            <a:xfrm>
              <a:off x="0" y="25"/>
              <a:ext cx="4224954" cy="230096"/>
            </a:xfrm>
            <a:custGeom>
              <a:avLst/>
              <a:gdLst/>
              <a:ahLst/>
              <a:cxnLst/>
              <a:rect l="l" t="t" r="r" b="b"/>
              <a:pathLst>
                <a:path w="490220" h="230504">
                  <a:moveTo>
                    <a:pt x="489635" y="0"/>
                  </a:moveTo>
                  <a:lnTo>
                    <a:pt x="0" y="0"/>
                  </a:lnTo>
                  <a:lnTo>
                    <a:pt x="0" y="230339"/>
                  </a:lnTo>
                  <a:lnTo>
                    <a:pt x="489635" y="230339"/>
                  </a:lnTo>
                  <a:lnTo>
                    <a:pt x="48963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0" y="3141040"/>
            <a:ext cx="5760453" cy="99060"/>
            <a:chOff x="0" y="3141040"/>
            <a:chExt cx="5760453" cy="99060"/>
          </a:xfrm>
        </p:grpSpPr>
        <p:sp>
          <p:nvSpPr>
            <p:cNvPr id="12" name="object 16"/>
            <p:cNvSpPr/>
            <p:nvPr/>
          </p:nvSpPr>
          <p:spPr>
            <a:xfrm>
              <a:off x="0" y="3141040"/>
              <a:ext cx="3456304" cy="99060"/>
            </a:xfrm>
            <a:custGeom>
              <a:avLst/>
              <a:gdLst/>
              <a:ahLst/>
              <a:cxnLst/>
              <a:rect l="l" t="t" r="r" b="b"/>
              <a:pathLst>
                <a:path w="3456304" h="99060">
                  <a:moveTo>
                    <a:pt x="3456038" y="0"/>
                  </a:moveTo>
                  <a:lnTo>
                    <a:pt x="2016036" y="0"/>
                  </a:lnTo>
                  <a:lnTo>
                    <a:pt x="0" y="0"/>
                  </a:lnTo>
                  <a:lnTo>
                    <a:pt x="0" y="98983"/>
                  </a:lnTo>
                  <a:lnTo>
                    <a:pt x="2016036" y="98983"/>
                  </a:lnTo>
                  <a:lnTo>
                    <a:pt x="3456038" y="98983"/>
                  </a:lnTo>
                  <a:lnTo>
                    <a:pt x="345603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7"/>
            <p:cNvSpPr/>
            <p:nvPr/>
          </p:nvSpPr>
          <p:spPr>
            <a:xfrm>
              <a:off x="3456038" y="3141040"/>
              <a:ext cx="2304415" cy="99060"/>
            </a:xfrm>
            <a:custGeom>
              <a:avLst/>
              <a:gdLst/>
              <a:ahLst/>
              <a:cxnLst/>
              <a:rect l="l" t="t" r="r" b="b"/>
              <a:pathLst>
                <a:path w="2304415" h="99060">
                  <a:moveTo>
                    <a:pt x="2303957" y="0"/>
                  </a:moveTo>
                  <a:lnTo>
                    <a:pt x="1958378" y="0"/>
                  </a:lnTo>
                  <a:lnTo>
                    <a:pt x="0" y="0"/>
                  </a:lnTo>
                  <a:lnTo>
                    <a:pt x="0" y="98983"/>
                  </a:lnTo>
                  <a:lnTo>
                    <a:pt x="1958378" y="98983"/>
                  </a:lnTo>
                  <a:lnTo>
                    <a:pt x="2303957" y="98983"/>
                  </a:lnTo>
                  <a:lnTo>
                    <a:pt x="2303957" y="0"/>
                  </a:lnTo>
                  <a:close/>
                </a:path>
              </a:pathLst>
            </a:custGeom>
            <a:solidFill>
              <a:srgbClr val="003E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" name="object 16"/>
          <p:cNvSpPr txBox="1">
            <a:spLocks noGrp="1"/>
          </p:cNvSpPr>
          <p:nvPr>
            <p:ph type="ftr" sz="quarter" idx="5"/>
          </p:nvPr>
        </p:nvSpPr>
        <p:spPr>
          <a:xfrm>
            <a:off x="2481897" y="3134998"/>
            <a:ext cx="553403" cy="8784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5"/>
              </a:spcBef>
            </a:pPr>
            <a:r>
              <a:rPr dirty="0"/>
              <a:t>2024</a:t>
            </a:r>
            <a:r>
              <a:rPr spc="-15" dirty="0"/>
              <a:t> </a:t>
            </a:r>
            <a:r>
              <a:rPr spc="-75" dirty="0">
                <a:latin typeface="华文中宋" panose="02010600040101010101" pitchFamily="2" charset="-122"/>
                <a:ea typeface="华文中宋" panose="02010600040101010101" pitchFamily="2" charset="-122"/>
                <a:cs typeface="宋体" panose="02010600030101010101" pitchFamily="2" charset="-122"/>
              </a:rPr>
              <a:t>年</a:t>
            </a:r>
            <a:r>
              <a:rPr spc="-7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spc="-75" dirty="0">
                <a:latin typeface="宋体" panose="02010600030101010101" pitchFamily="2" charset="-122"/>
                <a:cs typeface="宋体" panose="02010600030101010101" pitchFamily="2" charset="-122"/>
              </a:rPr>
              <a:t>6</a:t>
            </a:r>
            <a:r>
              <a:rPr spc="-10" dirty="0"/>
              <a:t> </a:t>
            </a:r>
            <a:r>
              <a:rPr spc="-75" dirty="0">
                <a:latin typeface="华文中宋" panose="02010600040101010101" pitchFamily="2" charset="-122"/>
                <a:ea typeface="华文中宋" panose="02010600040101010101" pitchFamily="2" charset="-122"/>
              </a:rPr>
              <a:t>月</a:t>
            </a:r>
            <a:r>
              <a:rPr spc="-70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altLang="zh-CN" dirty="0"/>
              <a:t>3</a:t>
            </a:r>
            <a:r>
              <a:rPr spc="-10" dirty="0"/>
              <a:t> </a:t>
            </a:r>
            <a:r>
              <a:rPr spc="-75" dirty="0">
                <a:latin typeface="华文中宋" panose="02010600040101010101" pitchFamily="2" charset="-122"/>
                <a:ea typeface="华文中宋" panose="02010600040101010101" pitchFamily="2" charset="-122"/>
              </a:rPr>
              <a:t>日</a:t>
            </a:r>
          </a:p>
        </p:txBody>
      </p:sp>
      <p:sp>
        <p:nvSpPr>
          <p:cNvPr id="35" name="object 18"/>
          <p:cNvSpPr txBox="1"/>
          <p:nvPr/>
        </p:nvSpPr>
        <p:spPr>
          <a:xfrm>
            <a:off x="4470246" y="3134201"/>
            <a:ext cx="509905" cy="8784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>
            <a:defPPr>
              <a:defRPr kern="0"/>
            </a:defPPr>
            <a:lvl1pPr>
              <a:defRPr sz="500" b="0" i="0">
                <a:solidFill>
                  <a:schemeClr val="bg1"/>
                </a:solidFill>
                <a:latin typeface="宋体" panose="02010600030101010101" pitchFamily="2" charset="-122"/>
                <a:cs typeface="宋体" panose="02010600030101010101" pitchFamily="2" charset="-122"/>
              </a:defRPr>
            </a:lvl1pPr>
          </a:lstStyle>
          <a:p>
            <a:pPr marL="12700">
              <a:spcBef>
                <a:spcPts val="85"/>
              </a:spcBef>
            </a:pPr>
            <a:r>
              <a:rPr lang="en-US" altLang="zh-CN" spc="5" dirty="0">
                <a:latin typeface="华文中宋" panose="02010600040101010101" pitchFamily="2" charset="-122"/>
                <a:ea typeface="华文中宋" panose="02010600040101010101" pitchFamily="2" charset="-122"/>
              </a:rPr>
              <a:t>Web </a:t>
            </a:r>
            <a:r>
              <a:rPr lang="zh-CN" altLang="en-US" spc="5" dirty="0">
                <a:latin typeface="华文中宋" panose="02010600040101010101" pitchFamily="2" charset="-122"/>
                <a:ea typeface="华文中宋" panose="02010600040101010101" pitchFamily="2" charset="-122"/>
              </a:rPr>
              <a:t>扫描工具</a:t>
            </a:r>
          </a:p>
        </p:txBody>
      </p:sp>
      <p:sp>
        <p:nvSpPr>
          <p:cNvPr id="21" name="object 2"/>
          <p:cNvSpPr txBox="1"/>
          <p:nvPr/>
        </p:nvSpPr>
        <p:spPr>
          <a:xfrm>
            <a:off x="1315850" y="64159"/>
            <a:ext cx="1616480" cy="1041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kumimoji="0" lang="zh-CN" altLang="en-US" sz="600" b="1" i="0" kern="0" cap="none" spc="0" normalizeH="0" baseline="0" noProof="1">
                <a:solidFill>
                  <a:schemeClr val="bg1">
                    <a:lumMod val="6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宋体" panose="02010600030101010101" pitchFamily="2" charset="-122"/>
                <a:sym typeface="+mn-ea"/>
              </a:rPr>
              <a:t>目录</a:t>
            </a:r>
            <a:r>
              <a:rPr lang="en-US" altLang="zh-CN" sz="600" b="1" dirty="0">
                <a:solidFill>
                  <a:schemeClr val="bg1">
                    <a:lumMod val="6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宋体" panose="02010600030101010101" pitchFamily="2" charset="-122"/>
                <a:sym typeface="+mn-ea"/>
              </a:rPr>
              <a:t>   </a:t>
            </a:r>
            <a:r>
              <a:rPr lang="zh-CN" altLang="en-US" sz="600" b="1" dirty="0">
                <a:solidFill>
                  <a:schemeClr val="bg2"/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扫描工具   </a:t>
            </a:r>
            <a:r>
              <a:rPr lang="zh-CN" altLang="en-US" sz="600" b="1" kern="0" dirty="0">
                <a:solidFill>
                  <a:schemeClr val="bg1">
                    <a:lumMod val="6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加密算法</a:t>
            </a:r>
          </a:p>
        </p:txBody>
      </p:sp>
      <p:grpSp>
        <p:nvGrpSpPr>
          <p:cNvPr id="54" name="组合 53"/>
          <p:cNvGrpSpPr/>
          <p:nvPr/>
        </p:nvGrpSpPr>
        <p:grpSpPr>
          <a:xfrm>
            <a:off x="183577" y="569900"/>
            <a:ext cx="5499735" cy="1226820"/>
            <a:chOff x="625" y="875"/>
            <a:chExt cx="8661" cy="1932"/>
          </a:xfrm>
        </p:grpSpPr>
        <p:sp>
          <p:nvSpPr>
            <p:cNvPr id="44" name="文本框 43"/>
            <p:cNvSpPr txBox="1"/>
            <p:nvPr/>
          </p:nvSpPr>
          <p:spPr>
            <a:xfrm>
              <a:off x="3580" y="2468"/>
              <a:ext cx="2901" cy="3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800" dirty="0"/>
                <a:t>22</a:t>
              </a:r>
              <a:r>
                <a:rPr lang="zh-CN" altLang="en-US" sz="800" dirty="0"/>
                <a:t>号端口：</a:t>
              </a:r>
              <a:r>
                <a:rPr lang="en-US" altLang="zh-CN" sz="800" b="1" dirty="0">
                  <a:solidFill>
                    <a:srgbClr val="FF0000"/>
                  </a:solidFill>
                </a:rPr>
                <a:t>SSH</a:t>
              </a:r>
              <a:r>
                <a:rPr lang="zh-CN" altLang="en-US" sz="800" b="1" dirty="0">
                  <a:solidFill>
                    <a:srgbClr val="FF0000"/>
                  </a:solidFill>
                </a:rPr>
                <a:t>服务</a:t>
              </a:r>
              <a:r>
                <a:rPr lang="zh-CN" altLang="en-US" sz="800" dirty="0"/>
                <a:t>的默认端口</a:t>
              </a:r>
            </a:p>
          </p:txBody>
        </p:sp>
        <p:grpSp>
          <p:nvGrpSpPr>
            <p:cNvPr id="53" name="组合 52"/>
            <p:cNvGrpSpPr/>
            <p:nvPr/>
          </p:nvGrpSpPr>
          <p:grpSpPr>
            <a:xfrm>
              <a:off x="625" y="875"/>
              <a:ext cx="8661" cy="1714"/>
              <a:chOff x="580" y="995"/>
              <a:chExt cx="8661" cy="1714"/>
            </a:xfrm>
          </p:grpSpPr>
          <p:pic>
            <p:nvPicPr>
              <p:cNvPr id="3" name="图片 2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80" y="995"/>
                <a:ext cx="5403" cy="1330"/>
              </a:xfrm>
              <a:prstGeom prst="rect">
                <a:avLst/>
              </a:prstGeom>
            </p:spPr>
          </p:pic>
          <p:sp>
            <p:nvSpPr>
              <p:cNvPr id="22" name="文本框 21"/>
              <p:cNvSpPr txBox="1"/>
              <p:nvPr/>
            </p:nvSpPr>
            <p:spPr>
              <a:xfrm>
                <a:off x="1060" y="2370"/>
                <a:ext cx="2636" cy="2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sz="500" b="1"/>
                  <a:t>https://www.shodan.io/host/182.92.114.245</a:t>
                </a:r>
              </a:p>
            </p:txBody>
          </p:sp>
          <p:sp>
            <p:nvSpPr>
              <p:cNvPr id="5" name="椭圆 4"/>
              <p:cNvSpPr/>
              <p:nvPr/>
            </p:nvSpPr>
            <p:spPr>
              <a:xfrm>
                <a:off x="4387" y="1895"/>
                <a:ext cx="252" cy="252"/>
              </a:xfrm>
              <a:prstGeom prst="ellipse">
                <a:avLst/>
              </a:prstGeom>
              <a:solidFill>
                <a:srgbClr val="F8F8F8">
                  <a:alpha val="53725"/>
                </a:srgb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" name="椭圆 13"/>
              <p:cNvSpPr/>
              <p:nvPr/>
            </p:nvSpPr>
            <p:spPr>
              <a:xfrm>
                <a:off x="4639" y="1895"/>
                <a:ext cx="252" cy="252"/>
              </a:xfrm>
              <a:prstGeom prst="ellipse">
                <a:avLst/>
              </a:prstGeom>
              <a:solidFill>
                <a:srgbClr val="F8F8F8">
                  <a:alpha val="53725"/>
                </a:srgb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" name="椭圆 17"/>
              <p:cNvSpPr/>
              <p:nvPr/>
            </p:nvSpPr>
            <p:spPr>
              <a:xfrm>
                <a:off x="4900" y="1895"/>
                <a:ext cx="252" cy="252"/>
              </a:xfrm>
              <a:prstGeom prst="ellipse">
                <a:avLst/>
              </a:prstGeom>
              <a:solidFill>
                <a:srgbClr val="F8F8F8">
                  <a:alpha val="53725"/>
                </a:srgb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" name="椭圆 19"/>
              <p:cNvSpPr/>
              <p:nvPr/>
            </p:nvSpPr>
            <p:spPr>
              <a:xfrm>
                <a:off x="5152" y="1895"/>
                <a:ext cx="252" cy="252"/>
              </a:xfrm>
              <a:prstGeom prst="ellipse">
                <a:avLst/>
              </a:prstGeom>
              <a:solidFill>
                <a:srgbClr val="F8F8F8">
                  <a:alpha val="53725"/>
                </a:srgb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" name="下箭头 25"/>
              <p:cNvSpPr/>
              <p:nvPr/>
            </p:nvSpPr>
            <p:spPr>
              <a:xfrm rot="21120000">
                <a:off x="4445" y="2265"/>
                <a:ext cx="127" cy="357"/>
              </a:xfrm>
              <a:prstGeom prst="downArrow">
                <a:avLst/>
              </a:prstGeom>
              <a:solidFill>
                <a:srgbClr val="F8F8F8">
                  <a:alpha val="53725"/>
                </a:srgb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5" name="下箭头 44"/>
              <p:cNvSpPr/>
              <p:nvPr/>
            </p:nvSpPr>
            <p:spPr>
              <a:xfrm rot="17931865">
                <a:off x="5157" y="2041"/>
                <a:ext cx="164" cy="645"/>
              </a:xfrm>
              <a:prstGeom prst="downArrow">
                <a:avLst/>
              </a:prstGeom>
              <a:solidFill>
                <a:srgbClr val="F8F8F8">
                  <a:alpha val="53725"/>
                </a:srgb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6" name="文本框 45"/>
              <p:cNvSpPr txBox="1"/>
              <p:nvPr/>
            </p:nvSpPr>
            <p:spPr>
              <a:xfrm>
                <a:off x="5441" y="2370"/>
                <a:ext cx="3041" cy="3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800" dirty="0"/>
                  <a:t>80</a:t>
                </a:r>
                <a:r>
                  <a:rPr lang="zh-CN" altLang="en-US" sz="800" dirty="0"/>
                  <a:t>号端口：</a:t>
                </a:r>
                <a:r>
                  <a:rPr lang="en-US" altLang="zh-CN" sz="800" b="1" dirty="0">
                    <a:solidFill>
                      <a:srgbClr val="FF0000"/>
                    </a:solidFill>
                  </a:rPr>
                  <a:t>HTTP</a:t>
                </a:r>
                <a:r>
                  <a:rPr lang="zh-CN" altLang="en-US" sz="800" b="1" dirty="0">
                    <a:solidFill>
                      <a:srgbClr val="FF0000"/>
                    </a:solidFill>
                  </a:rPr>
                  <a:t>服务</a:t>
                </a:r>
                <a:r>
                  <a:rPr lang="zh-CN" altLang="en-US" sz="800" dirty="0"/>
                  <a:t>的标准端口</a:t>
                </a:r>
              </a:p>
            </p:txBody>
          </p:sp>
          <p:sp>
            <p:nvSpPr>
              <p:cNvPr id="47" name="下箭头 46"/>
              <p:cNvSpPr/>
              <p:nvPr/>
            </p:nvSpPr>
            <p:spPr>
              <a:xfrm rot="13608084">
                <a:off x="5175" y="1474"/>
                <a:ext cx="205" cy="440"/>
              </a:xfrm>
              <a:prstGeom prst="downArrow">
                <a:avLst/>
              </a:prstGeom>
              <a:solidFill>
                <a:srgbClr val="F8F8F8">
                  <a:alpha val="53725"/>
                </a:srgb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9" name="右箭头 48"/>
              <p:cNvSpPr/>
              <p:nvPr/>
            </p:nvSpPr>
            <p:spPr>
              <a:xfrm>
                <a:off x="5470" y="1901"/>
                <a:ext cx="240" cy="120"/>
              </a:xfrm>
              <a:prstGeom prst="rightArrow">
                <a:avLst/>
              </a:prstGeom>
              <a:solidFill>
                <a:srgbClr val="F8F8F8">
                  <a:alpha val="53725"/>
                </a:srgb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0" name="文本框 49"/>
              <p:cNvSpPr txBox="1"/>
              <p:nvPr/>
            </p:nvSpPr>
            <p:spPr>
              <a:xfrm>
                <a:off x="5620" y="1822"/>
                <a:ext cx="3621" cy="3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800" dirty="0"/>
                  <a:t>3306</a:t>
                </a:r>
                <a:r>
                  <a:rPr lang="zh-CN" altLang="en-US" sz="800" dirty="0"/>
                  <a:t>号端口：</a:t>
                </a:r>
                <a:r>
                  <a:rPr lang="en-US" altLang="zh-CN" sz="800" b="1" dirty="0">
                    <a:solidFill>
                      <a:srgbClr val="FF0000"/>
                    </a:solidFill>
                  </a:rPr>
                  <a:t>MySQL</a:t>
                </a:r>
                <a:r>
                  <a:rPr lang="zh-CN" altLang="en-US" sz="800" dirty="0"/>
                  <a:t>数据库服务的标准端口</a:t>
                </a:r>
              </a:p>
            </p:txBody>
          </p:sp>
        </p:grpSp>
      </p:grpSp>
      <p:sp>
        <p:nvSpPr>
          <p:cNvPr id="57" name="文本框 56"/>
          <p:cNvSpPr txBox="1"/>
          <p:nvPr/>
        </p:nvSpPr>
        <p:spPr>
          <a:xfrm>
            <a:off x="139700" y="1682750"/>
            <a:ext cx="714375" cy="391160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="" xmlns:wpsdc="http://www.wps.cn/officeDocument/2022/drawingmlCustomData" type="text"/>
              </a:ext>
            </a:extLst>
          </a:bodyPr>
          <a:lstStyle/>
          <a:p>
            <a:pPr algn="l"/>
            <a:r>
              <a:rPr lang="zh-CN" altLang="en-US" sz="650" b="1">
                <a:latin typeface="华文楷体" panose="02010600040101010101" charset="-122"/>
                <a:ea typeface="华文楷体" panose="02010600040101010101" charset="-122"/>
              </a:rPr>
              <a:t>执行服务版本探测和操作系统类型识别</a:t>
            </a:r>
          </a:p>
        </p:txBody>
      </p:sp>
      <p:sp>
        <p:nvSpPr>
          <p:cNvPr id="59" name="文本框 58"/>
          <p:cNvSpPr txBox="1"/>
          <p:nvPr/>
        </p:nvSpPr>
        <p:spPr>
          <a:xfrm>
            <a:off x="155575" y="2273300"/>
            <a:ext cx="698500" cy="391160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="" xmlns:wpsdc="http://www.wps.cn/officeDocument/2022/drawingmlCustomData" type="text"/>
              </a:ext>
            </a:extLst>
          </a:bodyPr>
          <a:lstStyle/>
          <a:p>
            <a:pPr algn="l"/>
            <a:r>
              <a:rPr lang="zh-CN" altLang="en-US" sz="650" b="1">
                <a:latin typeface="华文楷体" panose="02010600040101010101" charset="-122"/>
                <a:ea typeface="华文楷体" panose="02010600040101010101" charset="-122"/>
              </a:rPr>
              <a:t>各开放端口状态，服务与支持协议等</a:t>
            </a:r>
          </a:p>
        </p:txBody>
      </p: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57A0BAF0-0417-484D-ED51-C919377D360E}"/>
              </a:ext>
            </a:extLst>
          </p:cNvPr>
          <p:cNvGrpSpPr/>
          <p:nvPr/>
        </p:nvGrpSpPr>
        <p:grpSpPr>
          <a:xfrm>
            <a:off x="887892" y="1757680"/>
            <a:ext cx="3976208" cy="1218427"/>
            <a:chOff x="887892" y="1757680"/>
            <a:chExt cx="4214968" cy="1291590"/>
          </a:xfrm>
        </p:grpSpPr>
        <p:pic>
          <p:nvPicPr>
            <p:cNvPr id="52" name="图片 5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01700" y="1757680"/>
              <a:ext cx="4201160" cy="1291590"/>
            </a:xfrm>
            <a:prstGeom prst="roundRect">
              <a:avLst>
                <a:gd name="adj" fmla="val 5506"/>
              </a:avLst>
            </a:prstGeom>
          </p:spPr>
        </p:pic>
        <p:sp>
          <p:nvSpPr>
            <p:cNvPr id="56" name="矩形 55"/>
            <p:cNvSpPr/>
            <p:nvPr/>
          </p:nvSpPr>
          <p:spPr>
            <a:xfrm>
              <a:off x="895822" y="1824050"/>
              <a:ext cx="1453677" cy="116677"/>
            </a:xfrm>
            <a:prstGeom prst="rect">
              <a:avLst/>
            </a:prstGeom>
            <a:noFill/>
            <a:ln w="28575">
              <a:solidFill>
                <a:srgbClr val="C0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8" name="矩形 57"/>
            <p:cNvSpPr/>
            <p:nvPr/>
          </p:nvSpPr>
          <p:spPr>
            <a:xfrm>
              <a:off x="887892" y="2273300"/>
              <a:ext cx="1600200" cy="371475"/>
            </a:xfrm>
            <a:prstGeom prst="rect">
              <a:avLst/>
            </a:prstGeom>
            <a:noFill/>
            <a:ln w="28575">
              <a:solidFill>
                <a:srgbClr val="C0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0" name="矩形 59"/>
            <p:cNvSpPr/>
            <p:nvPr/>
          </p:nvSpPr>
          <p:spPr>
            <a:xfrm>
              <a:off x="3473450" y="2439670"/>
              <a:ext cx="1600198" cy="609600"/>
            </a:xfrm>
            <a:prstGeom prst="rect">
              <a:avLst/>
            </a:prstGeom>
            <a:noFill/>
            <a:ln w="28575">
              <a:solidFill>
                <a:srgbClr val="C0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8" name="文本框 47"/>
          <p:cNvSpPr txBox="1"/>
          <p:nvPr/>
        </p:nvSpPr>
        <p:spPr>
          <a:xfrm>
            <a:off x="3272066" y="737286"/>
            <a:ext cx="24995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00" dirty="0"/>
              <a:t>443</a:t>
            </a:r>
            <a:r>
              <a:rPr lang="zh-CN" altLang="en-US" sz="800" dirty="0"/>
              <a:t>号端口：</a:t>
            </a:r>
            <a:endParaRPr lang="en-US" altLang="zh-CN" sz="800" dirty="0"/>
          </a:p>
          <a:p>
            <a:r>
              <a:rPr sz="800" dirty="0" err="1"/>
              <a:t>提供</a:t>
            </a:r>
            <a:r>
              <a:rPr sz="800" b="1" dirty="0" err="1">
                <a:solidFill>
                  <a:srgbClr val="FF0000"/>
                </a:solidFill>
              </a:rPr>
              <a:t>加密</a:t>
            </a:r>
            <a:r>
              <a:rPr sz="800" dirty="0" err="1"/>
              <a:t>和通过</a:t>
            </a:r>
            <a:r>
              <a:rPr sz="800" b="1" dirty="0" err="1">
                <a:solidFill>
                  <a:srgbClr val="FF0000"/>
                </a:solidFill>
              </a:rPr>
              <a:t>安全端口</a:t>
            </a:r>
            <a:r>
              <a:rPr sz="800" dirty="0" err="1"/>
              <a:t>传输的另一种</a:t>
            </a:r>
            <a:r>
              <a:rPr sz="800" dirty="0"/>
              <a:t> </a:t>
            </a:r>
            <a:r>
              <a:rPr sz="800" b="1" dirty="0">
                <a:solidFill>
                  <a:srgbClr val="FF0000"/>
                </a:solidFill>
              </a:rPr>
              <a:t>HTTP</a:t>
            </a:r>
            <a:r>
              <a:rPr lang="zh-CN" sz="800" dirty="0"/>
              <a:t>服务</a:t>
            </a:r>
          </a:p>
        </p:txBody>
      </p:sp>
      <p:sp>
        <p:nvSpPr>
          <p:cNvPr id="61" name="文本框 60"/>
          <p:cNvSpPr txBox="1"/>
          <p:nvPr/>
        </p:nvSpPr>
        <p:spPr>
          <a:xfrm>
            <a:off x="4932093" y="2562025"/>
            <a:ext cx="776669" cy="342363"/>
          </a:xfrm>
          <a:prstGeom prst="rect">
            <a:avLst/>
          </a:prstGeom>
        </p:spPr>
        <p:txBody>
          <a:bodyPr wrap="square">
            <a:noAutofit/>
            <a:extLst>
              <a:ext uri="{4A0BC546-FE56-4ADE-93B0-CB8AF2F6F144}">
                <wpsdc:textFrameExt xmlns="" xmlns:wpsdc="http://www.wps.cn/officeDocument/2022/drawingmlCustomData" type="text"/>
              </a:ext>
            </a:extLst>
          </a:bodyPr>
          <a:lstStyle/>
          <a:p>
            <a:pPr algn="l"/>
            <a:r>
              <a:rPr lang="zh-CN" altLang="en-US" sz="650" b="1" dirty="0">
                <a:latin typeface="+mn-ea"/>
              </a:rPr>
              <a:t>按概率列出几个</a:t>
            </a:r>
            <a:endParaRPr lang="en-US" altLang="zh-CN" sz="650" b="1" dirty="0">
              <a:latin typeface="+mn-ea"/>
            </a:endParaRPr>
          </a:p>
          <a:p>
            <a:pPr algn="l"/>
            <a:r>
              <a:rPr lang="zh-CN" altLang="en-US" sz="650" b="1" dirty="0">
                <a:latin typeface="+mn-ea"/>
              </a:rPr>
              <a:t>可能性比较高的</a:t>
            </a:r>
            <a:endParaRPr lang="en-US" altLang="zh-CN" sz="650" b="1" dirty="0">
              <a:latin typeface="+mn-ea"/>
            </a:endParaRPr>
          </a:p>
          <a:p>
            <a:pPr algn="l"/>
            <a:r>
              <a:rPr lang="zh-CN" altLang="en-US" sz="650" b="1" dirty="0">
                <a:latin typeface="+mn-ea"/>
              </a:rPr>
              <a:t>操作系统匹配</a:t>
            </a:r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35358428-1743-5323-96A2-22F30CF0497E}"/>
              </a:ext>
            </a:extLst>
          </p:cNvPr>
          <p:cNvGrpSpPr/>
          <p:nvPr/>
        </p:nvGrpSpPr>
        <p:grpSpPr>
          <a:xfrm>
            <a:off x="825500" y="-646809"/>
            <a:ext cx="2648218" cy="516634"/>
            <a:chOff x="825500" y="-646809"/>
            <a:chExt cx="2648218" cy="516634"/>
          </a:xfrm>
        </p:grpSpPr>
        <p:sp>
          <p:nvSpPr>
            <p:cNvPr id="19" name="椭圆 18">
              <a:extLst>
                <a:ext uri="{FF2B5EF4-FFF2-40B4-BE49-F238E27FC236}">
                  <a16:creationId xmlns:a16="http://schemas.microsoft.com/office/drawing/2014/main" id="{4ABCE8B3-A2B7-D5BA-586D-92745AE00C39}"/>
                </a:ext>
              </a:extLst>
            </p:cNvPr>
            <p:cNvSpPr/>
            <p:nvPr/>
          </p:nvSpPr>
          <p:spPr>
            <a:xfrm>
              <a:off x="825500" y="-434975"/>
              <a:ext cx="304800" cy="304800"/>
            </a:xfrm>
            <a:prstGeom prst="ellipse">
              <a:avLst/>
            </a:prstGeom>
            <a:solidFill>
              <a:srgbClr val="003E87"/>
            </a:solidFill>
          </p:spPr>
          <p:txBody>
            <a:bodyPr wrap="square" lIns="0" tIns="0" rIns="0" bIns="0" rtlCol="0"/>
            <a:lstStyle/>
            <a:p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3" name="椭圆 22">
              <a:extLst>
                <a:ext uri="{FF2B5EF4-FFF2-40B4-BE49-F238E27FC236}">
                  <a16:creationId xmlns:a16="http://schemas.microsoft.com/office/drawing/2014/main" id="{6116B511-4650-8F64-B102-D1F93833E657}"/>
                </a:ext>
              </a:extLst>
            </p:cNvPr>
            <p:cNvSpPr/>
            <p:nvPr/>
          </p:nvSpPr>
          <p:spPr>
            <a:xfrm>
              <a:off x="1294184" y="-434975"/>
              <a:ext cx="304800" cy="304800"/>
            </a:xfrm>
            <a:prstGeom prst="ellipse">
              <a:avLst/>
            </a:prstGeom>
            <a:solidFill>
              <a:srgbClr val="E2F0D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椭圆 23">
              <a:extLst>
                <a:ext uri="{FF2B5EF4-FFF2-40B4-BE49-F238E27FC236}">
                  <a16:creationId xmlns:a16="http://schemas.microsoft.com/office/drawing/2014/main" id="{C07EB32D-565E-5EE0-1B6B-E2E5FEBC6D6A}"/>
                </a:ext>
              </a:extLst>
            </p:cNvPr>
            <p:cNvSpPr/>
            <p:nvPr/>
          </p:nvSpPr>
          <p:spPr>
            <a:xfrm>
              <a:off x="1762868" y="-434975"/>
              <a:ext cx="304800" cy="304800"/>
            </a:xfrm>
            <a:prstGeom prst="ellipse">
              <a:avLst/>
            </a:prstGeom>
            <a:solidFill>
              <a:srgbClr val="FFEBB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椭圆 27">
              <a:extLst>
                <a:ext uri="{FF2B5EF4-FFF2-40B4-BE49-F238E27FC236}">
                  <a16:creationId xmlns:a16="http://schemas.microsoft.com/office/drawing/2014/main" id="{6DF670AA-BFF7-0647-AE3D-2A7D372A2956}"/>
                </a:ext>
              </a:extLst>
            </p:cNvPr>
            <p:cNvSpPr/>
            <p:nvPr/>
          </p:nvSpPr>
          <p:spPr>
            <a:xfrm>
              <a:off x="2231552" y="-434975"/>
              <a:ext cx="304800" cy="304800"/>
            </a:xfrm>
            <a:prstGeom prst="ellipse">
              <a:avLst/>
            </a:prstGeom>
            <a:solidFill>
              <a:srgbClr val="FEE8D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椭圆 31">
              <a:extLst>
                <a:ext uri="{FF2B5EF4-FFF2-40B4-BE49-F238E27FC236}">
                  <a16:creationId xmlns:a16="http://schemas.microsoft.com/office/drawing/2014/main" id="{D374C68D-F3F1-6B8B-8FFE-1EFF2B676862}"/>
                </a:ext>
              </a:extLst>
            </p:cNvPr>
            <p:cNvSpPr/>
            <p:nvPr/>
          </p:nvSpPr>
          <p:spPr>
            <a:xfrm>
              <a:off x="2700236" y="-434975"/>
              <a:ext cx="304800" cy="3048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椭圆 32">
              <a:extLst>
                <a:ext uri="{FF2B5EF4-FFF2-40B4-BE49-F238E27FC236}">
                  <a16:creationId xmlns:a16="http://schemas.microsoft.com/office/drawing/2014/main" id="{EFB3920C-3BFD-DE7A-50D7-364C4B1BAEE0}"/>
                </a:ext>
              </a:extLst>
            </p:cNvPr>
            <p:cNvSpPr/>
            <p:nvPr/>
          </p:nvSpPr>
          <p:spPr>
            <a:xfrm>
              <a:off x="3168918" y="-434975"/>
              <a:ext cx="304800" cy="3048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" name="椭圆 33">
              <a:extLst>
                <a:ext uri="{FF2B5EF4-FFF2-40B4-BE49-F238E27FC236}">
                  <a16:creationId xmlns:a16="http://schemas.microsoft.com/office/drawing/2014/main" id="{8E7E2D55-F80D-DAAE-2BB9-16FA899BB3F2}"/>
                </a:ext>
              </a:extLst>
            </p:cNvPr>
            <p:cNvSpPr/>
            <p:nvPr/>
          </p:nvSpPr>
          <p:spPr>
            <a:xfrm>
              <a:off x="1762868" y="-646809"/>
              <a:ext cx="304800" cy="304800"/>
            </a:xfrm>
            <a:prstGeom prst="ellipse">
              <a:avLst/>
            </a:prstGeom>
            <a:solidFill>
              <a:srgbClr val="BF9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3" name="椭圆 42">
              <a:extLst>
                <a:ext uri="{FF2B5EF4-FFF2-40B4-BE49-F238E27FC236}">
                  <a16:creationId xmlns:a16="http://schemas.microsoft.com/office/drawing/2014/main" id="{DD183FE0-F181-7869-33E0-B895102C9A65}"/>
                </a:ext>
              </a:extLst>
            </p:cNvPr>
            <p:cNvSpPr/>
            <p:nvPr/>
          </p:nvSpPr>
          <p:spPr>
            <a:xfrm>
              <a:off x="2231552" y="-646809"/>
              <a:ext cx="304800" cy="304800"/>
            </a:xfrm>
            <a:prstGeom prst="ellipse">
              <a:avLst/>
            </a:prstGeom>
            <a:solidFill>
              <a:srgbClr val="BD642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1" name="椭圆 50">
              <a:extLst>
                <a:ext uri="{FF2B5EF4-FFF2-40B4-BE49-F238E27FC236}">
                  <a16:creationId xmlns:a16="http://schemas.microsoft.com/office/drawing/2014/main" id="{ACB2CC91-32C1-AD17-AAA8-DFFF77B68B8C}"/>
                </a:ext>
              </a:extLst>
            </p:cNvPr>
            <p:cNvSpPr/>
            <p:nvPr/>
          </p:nvSpPr>
          <p:spPr>
            <a:xfrm>
              <a:off x="1294184" y="-646809"/>
              <a:ext cx="304800" cy="304800"/>
            </a:xfrm>
            <a:prstGeom prst="ellipse">
              <a:avLst/>
            </a:prstGeom>
            <a:solidFill>
              <a:srgbClr val="54823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62" name="object 21">
            <a:extLst>
              <a:ext uri="{FF2B5EF4-FFF2-40B4-BE49-F238E27FC236}">
                <a16:creationId xmlns:a16="http://schemas.microsoft.com/office/drawing/2014/main" id="{952205CE-A9DB-3F79-101C-6A976B4E9933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xfrm>
            <a:off x="5501170" y="3145754"/>
            <a:ext cx="210820" cy="83997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39370">
              <a:lnSpc>
                <a:spcPct val="100000"/>
              </a:lnSpc>
              <a:spcBef>
                <a:spcPts val="55"/>
              </a:spcBef>
            </a:pPr>
            <a:fld id="{81D60167-4931-47E6-BA6A-407CBD079E47}" type="slidenum">
              <a:rPr dirty="0"/>
              <a:t>8</a:t>
            </a:fld>
            <a:r>
              <a:rPr spc="-10" dirty="0"/>
              <a:t> </a:t>
            </a:r>
            <a:r>
              <a:rPr dirty="0"/>
              <a:t>/</a:t>
            </a:r>
            <a:r>
              <a:rPr spc="-5" dirty="0"/>
              <a:t> </a:t>
            </a:r>
            <a:r>
              <a:rPr lang="en-US" spc="-25" dirty="0"/>
              <a:t>30</a:t>
            </a:r>
            <a:endParaRPr spc="-25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小标题"/>
          <p:cNvGrpSpPr/>
          <p:nvPr/>
        </p:nvGrpSpPr>
        <p:grpSpPr>
          <a:xfrm>
            <a:off x="0" y="222731"/>
            <a:ext cx="5765800" cy="272040"/>
            <a:chOff x="0" y="222730"/>
            <a:chExt cx="5765800" cy="351157"/>
          </a:xfrm>
        </p:grpSpPr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230361"/>
              <a:ext cx="5765800" cy="343526"/>
            </a:xfrm>
            <a:prstGeom prst="rect">
              <a:avLst/>
            </a:prstGeom>
          </p:spPr>
        </p:pic>
        <p:sp>
          <p:nvSpPr>
            <p:cNvPr id="11" name="object 11"/>
            <p:cNvSpPr txBox="1"/>
            <p:nvPr/>
          </p:nvSpPr>
          <p:spPr>
            <a:xfrm>
              <a:off x="196810" y="222730"/>
              <a:ext cx="1688535" cy="289346"/>
            </a:xfrm>
            <a:prstGeom prst="rect">
              <a:avLst/>
            </a:prstGeom>
          </p:spPr>
          <p:txBody>
            <a:bodyPr vert="horz" wrap="square" lIns="0" tIns="17145" rIns="0" bIns="0" rtlCol="0">
              <a:spAutoFit/>
            </a:bodyPr>
            <a:lstStyle/>
            <a:p>
              <a:pPr marL="12700">
                <a:lnSpc>
                  <a:spcPts val="1615"/>
                </a:lnSpc>
                <a:spcBef>
                  <a:spcPts val="135"/>
                </a:spcBef>
              </a:pPr>
              <a:r>
                <a:rPr lang="en-US" altLang="zh-CN" sz="1400" spc="-15" dirty="0">
                  <a:solidFill>
                    <a:srgbClr val="FFFFFF"/>
                  </a:solidFill>
                  <a:latin typeface="华文中宋" panose="02010600040101010101" pitchFamily="2" charset="-122"/>
                  <a:ea typeface="华文中宋" panose="02010600040101010101" pitchFamily="2" charset="-122"/>
                  <a:cs typeface="宋体" panose="02010600030101010101" pitchFamily="2" charset="-122"/>
                </a:rPr>
                <a:t>Nmap——</a:t>
              </a:r>
              <a:r>
                <a:rPr lang="zh-CN" altLang="en-US" sz="1400" spc="-15" dirty="0">
                  <a:solidFill>
                    <a:srgbClr val="FFFFFF"/>
                  </a:solidFill>
                  <a:latin typeface="华文中宋" panose="02010600040101010101" pitchFamily="2" charset="-122"/>
                  <a:ea typeface="华文中宋" panose="02010600040101010101" pitchFamily="2" charset="-122"/>
                  <a:cs typeface="宋体" panose="02010600030101010101" pitchFamily="2" charset="-122"/>
                </a:rPr>
                <a:t>扫描实战</a:t>
              </a:r>
            </a:p>
          </p:txBody>
        </p:sp>
      </p:grpSp>
      <p:grpSp>
        <p:nvGrpSpPr>
          <p:cNvPr id="36" name="页眉"/>
          <p:cNvGrpSpPr/>
          <p:nvPr/>
        </p:nvGrpSpPr>
        <p:grpSpPr>
          <a:xfrm>
            <a:off x="0" y="25"/>
            <a:ext cx="5762645" cy="230504"/>
            <a:chOff x="0" y="25"/>
            <a:chExt cx="5762645" cy="230504"/>
          </a:xfrm>
        </p:grpSpPr>
        <p:sp>
          <p:nvSpPr>
            <p:cNvPr id="4" name="object 4"/>
            <p:cNvSpPr/>
            <p:nvPr/>
          </p:nvSpPr>
          <p:spPr>
            <a:xfrm>
              <a:off x="4115226" y="25"/>
              <a:ext cx="490220" cy="230504"/>
            </a:xfrm>
            <a:custGeom>
              <a:avLst/>
              <a:gdLst/>
              <a:ahLst/>
              <a:cxnLst/>
              <a:rect l="l" t="t" r="r" b="b"/>
              <a:pathLst>
                <a:path w="490220" h="230504">
                  <a:moveTo>
                    <a:pt x="489635" y="0"/>
                  </a:moveTo>
                  <a:lnTo>
                    <a:pt x="0" y="0"/>
                  </a:lnTo>
                  <a:lnTo>
                    <a:pt x="0" y="230339"/>
                  </a:lnTo>
                  <a:lnTo>
                    <a:pt x="489635" y="230339"/>
                  </a:lnTo>
                  <a:lnTo>
                    <a:pt x="48963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604862" y="25"/>
              <a:ext cx="777875" cy="230504"/>
            </a:xfrm>
            <a:custGeom>
              <a:avLst/>
              <a:gdLst/>
              <a:ahLst/>
              <a:cxnLst/>
              <a:rect l="l" t="t" r="r" b="b"/>
              <a:pathLst>
                <a:path w="777875" h="230504">
                  <a:moveTo>
                    <a:pt x="777570" y="0"/>
                  </a:moveTo>
                  <a:lnTo>
                    <a:pt x="0" y="0"/>
                  </a:lnTo>
                  <a:lnTo>
                    <a:pt x="0" y="230339"/>
                  </a:lnTo>
                  <a:lnTo>
                    <a:pt x="777570" y="230339"/>
                  </a:lnTo>
                  <a:lnTo>
                    <a:pt x="77757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698994" y="11545"/>
              <a:ext cx="589326" cy="207300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5382432" y="25"/>
              <a:ext cx="380213" cy="230504"/>
            </a:xfrm>
            <a:custGeom>
              <a:avLst/>
              <a:gdLst/>
              <a:ahLst/>
              <a:cxnLst/>
              <a:rect l="l" t="t" r="r" b="b"/>
              <a:pathLst>
                <a:path w="374650" h="230504">
                  <a:moveTo>
                    <a:pt x="374408" y="0"/>
                  </a:moveTo>
                  <a:lnTo>
                    <a:pt x="0" y="0"/>
                  </a:lnTo>
                  <a:lnTo>
                    <a:pt x="0" y="230339"/>
                  </a:lnTo>
                  <a:lnTo>
                    <a:pt x="374408" y="230339"/>
                  </a:lnTo>
                  <a:lnTo>
                    <a:pt x="37440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460232" y="3863"/>
              <a:ext cx="218818" cy="218818"/>
            </a:xfrm>
            <a:prstGeom prst="rect">
              <a:avLst/>
            </a:prstGeom>
          </p:spPr>
        </p:pic>
        <p:sp>
          <p:nvSpPr>
            <p:cNvPr id="30" name="object 4"/>
            <p:cNvSpPr/>
            <p:nvPr/>
          </p:nvSpPr>
          <p:spPr>
            <a:xfrm>
              <a:off x="0" y="25"/>
              <a:ext cx="4224954" cy="230096"/>
            </a:xfrm>
            <a:custGeom>
              <a:avLst/>
              <a:gdLst/>
              <a:ahLst/>
              <a:cxnLst/>
              <a:rect l="l" t="t" r="r" b="b"/>
              <a:pathLst>
                <a:path w="490220" h="230504">
                  <a:moveTo>
                    <a:pt x="489635" y="0"/>
                  </a:moveTo>
                  <a:lnTo>
                    <a:pt x="0" y="0"/>
                  </a:lnTo>
                  <a:lnTo>
                    <a:pt x="0" y="230339"/>
                  </a:lnTo>
                  <a:lnTo>
                    <a:pt x="489635" y="230339"/>
                  </a:lnTo>
                  <a:lnTo>
                    <a:pt x="48963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0" y="3141040"/>
            <a:ext cx="5760453" cy="99060"/>
            <a:chOff x="0" y="3141040"/>
            <a:chExt cx="5760453" cy="99060"/>
          </a:xfrm>
        </p:grpSpPr>
        <p:sp>
          <p:nvSpPr>
            <p:cNvPr id="12" name="object 16"/>
            <p:cNvSpPr/>
            <p:nvPr/>
          </p:nvSpPr>
          <p:spPr>
            <a:xfrm>
              <a:off x="0" y="3141040"/>
              <a:ext cx="3456304" cy="99060"/>
            </a:xfrm>
            <a:custGeom>
              <a:avLst/>
              <a:gdLst/>
              <a:ahLst/>
              <a:cxnLst/>
              <a:rect l="l" t="t" r="r" b="b"/>
              <a:pathLst>
                <a:path w="3456304" h="99060">
                  <a:moveTo>
                    <a:pt x="3456038" y="0"/>
                  </a:moveTo>
                  <a:lnTo>
                    <a:pt x="2016036" y="0"/>
                  </a:lnTo>
                  <a:lnTo>
                    <a:pt x="0" y="0"/>
                  </a:lnTo>
                  <a:lnTo>
                    <a:pt x="0" y="98983"/>
                  </a:lnTo>
                  <a:lnTo>
                    <a:pt x="2016036" y="98983"/>
                  </a:lnTo>
                  <a:lnTo>
                    <a:pt x="3456038" y="98983"/>
                  </a:lnTo>
                  <a:lnTo>
                    <a:pt x="345603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7"/>
            <p:cNvSpPr/>
            <p:nvPr/>
          </p:nvSpPr>
          <p:spPr>
            <a:xfrm>
              <a:off x="3456038" y="3141040"/>
              <a:ext cx="2304415" cy="99060"/>
            </a:xfrm>
            <a:custGeom>
              <a:avLst/>
              <a:gdLst/>
              <a:ahLst/>
              <a:cxnLst/>
              <a:rect l="l" t="t" r="r" b="b"/>
              <a:pathLst>
                <a:path w="2304415" h="99060">
                  <a:moveTo>
                    <a:pt x="2303957" y="0"/>
                  </a:moveTo>
                  <a:lnTo>
                    <a:pt x="1958378" y="0"/>
                  </a:lnTo>
                  <a:lnTo>
                    <a:pt x="0" y="0"/>
                  </a:lnTo>
                  <a:lnTo>
                    <a:pt x="0" y="98983"/>
                  </a:lnTo>
                  <a:lnTo>
                    <a:pt x="1958378" y="98983"/>
                  </a:lnTo>
                  <a:lnTo>
                    <a:pt x="2303957" y="98983"/>
                  </a:lnTo>
                  <a:lnTo>
                    <a:pt x="2303957" y="0"/>
                  </a:lnTo>
                  <a:close/>
                </a:path>
              </a:pathLst>
            </a:custGeom>
            <a:solidFill>
              <a:srgbClr val="003E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" name="object 16"/>
          <p:cNvSpPr txBox="1">
            <a:spLocks noGrp="1"/>
          </p:cNvSpPr>
          <p:nvPr>
            <p:ph type="ftr" sz="quarter" idx="5"/>
          </p:nvPr>
        </p:nvSpPr>
        <p:spPr>
          <a:xfrm>
            <a:off x="2481897" y="3134998"/>
            <a:ext cx="553403" cy="8784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5"/>
              </a:spcBef>
            </a:pPr>
            <a:r>
              <a:rPr dirty="0"/>
              <a:t>2024</a:t>
            </a:r>
            <a:r>
              <a:rPr spc="-15" dirty="0"/>
              <a:t> </a:t>
            </a:r>
            <a:r>
              <a:rPr spc="-75" dirty="0">
                <a:latin typeface="华文中宋" panose="02010600040101010101" pitchFamily="2" charset="-122"/>
                <a:ea typeface="华文中宋" panose="02010600040101010101" pitchFamily="2" charset="-122"/>
                <a:cs typeface="宋体" panose="02010600030101010101" pitchFamily="2" charset="-122"/>
              </a:rPr>
              <a:t>年</a:t>
            </a:r>
            <a:r>
              <a:rPr spc="-7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spc="-75" dirty="0">
                <a:latin typeface="宋体" panose="02010600030101010101" pitchFamily="2" charset="-122"/>
                <a:cs typeface="宋体" panose="02010600030101010101" pitchFamily="2" charset="-122"/>
              </a:rPr>
              <a:t>6</a:t>
            </a:r>
            <a:r>
              <a:rPr spc="-10" dirty="0"/>
              <a:t> </a:t>
            </a:r>
            <a:r>
              <a:rPr spc="-75" dirty="0">
                <a:latin typeface="华文中宋" panose="02010600040101010101" pitchFamily="2" charset="-122"/>
                <a:ea typeface="华文中宋" panose="02010600040101010101" pitchFamily="2" charset="-122"/>
              </a:rPr>
              <a:t>月</a:t>
            </a:r>
            <a:r>
              <a:rPr spc="-70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altLang="zh-CN" dirty="0"/>
              <a:t>3</a:t>
            </a:r>
            <a:r>
              <a:rPr spc="-10" dirty="0"/>
              <a:t> </a:t>
            </a:r>
            <a:r>
              <a:rPr spc="-75" dirty="0">
                <a:latin typeface="华文中宋" panose="02010600040101010101" pitchFamily="2" charset="-122"/>
                <a:ea typeface="华文中宋" panose="02010600040101010101" pitchFamily="2" charset="-122"/>
              </a:rPr>
              <a:t>日</a:t>
            </a:r>
          </a:p>
        </p:txBody>
      </p:sp>
      <p:sp>
        <p:nvSpPr>
          <p:cNvPr id="35" name="object 18"/>
          <p:cNvSpPr txBox="1"/>
          <p:nvPr/>
        </p:nvSpPr>
        <p:spPr>
          <a:xfrm>
            <a:off x="4470246" y="3134201"/>
            <a:ext cx="509905" cy="8784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>
            <a:defPPr>
              <a:defRPr kern="0"/>
            </a:defPPr>
            <a:lvl1pPr>
              <a:defRPr sz="500" b="0" i="0">
                <a:solidFill>
                  <a:schemeClr val="bg1"/>
                </a:solidFill>
                <a:latin typeface="宋体" panose="02010600030101010101" pitchFamily="2" charset="-122"/>
                <a:cs typeface="宋体" panose="02010600030101010101" pitchFamily="2" charset="-122"/>
              </a:defRPr>
            </a:lvl1pPr>
          </a:lstStyle>
          <a:p>
            <a:pPr marL="12700">
              <a:spcBef>
                <a:spcPts val="85"/>
              </a:spcBef>
            </a:pPr>
            <a:r>
              <a:rPr lang="en-US" altLang="zh-CN" spc="5" dirty="0">
                <a:latin typeface="华文中宋" panose="02010600040101010101" pitchFamily="2" charset="-122"/>
                <a:ea typeface="华文中宋" panose="02010600040101010101" pitchFamily="2" charset="-122"/>
              </a:rPr>
              <a:t>Web </a:t>
            </a:r>
            <a:r>
              <a:rPr lang="zh-CN" altLang="en-US" spc="5" dirty="0">
                <a:latin typeface="华文中宋" panose="02010600040101010101" pitchFamily="2" charset="-122"/>
                <a:ea typeface="华文中宋" panose="02010600040101010101" pitchFamily="2" charset="-122"/>
              </a:rPr>
              <a:t>扫描工具</a:t>
            </a:r>
          </a:p>
        </p:txBody>
      </p:sp>
      <p:sp>
        <p:nvSpPr>
          <p:cNvPr id="21" name="object 2"/>
          <p:cNvSpPr txBox="1"/>
          <p:nvPr/>
        </p:nvSpPr>
        <p:spPr>
          <a:xfrm>
            <a:off x="1315850" y="64159"/>
            <a:ext cx="1616480" cy="1041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kumimoji="0" lang="zh-CN" altLang="en-US" sz="600" b="1" i="0" kern="0" cap="none" spc="0" normalizeH="0" baseline="0" noProof="1">
                <a:solidFill>
                  <a:schemeClr val="bg1">
                    <a:lumMod val="6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宋体" panose="02010600030101010101" pitchFamily="2" charset="-122"/>
                <a:sym typeface="+mn-ea"/>
              </a:rPr>
              <a:t>目录</a:t>
            </a:r>
            <a:r>
              <a:rPr lang="en-US" altLang="zh-CN" sz="600" b="1" dirty="0">
                <a:solidFill>
                  <a:schemeClr val="bg1">
                    <a:lumMod val="6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宋体" panose="02010600030101010101" pitchFamily="2" charset="-122"/>
                <a:sym typeface="+mn-ea"/>
              </a:rPr>
              <a:t>   </a:t>
            </a:r>
            <a:r>
              <a:rPr lang="zh-CN" altLang="en-US" sz="600" b="1" dirty="0">
                <a:solidFill>
                  <a:schemeClr val="bg2"/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扫描工具   </a:t>
            </a:r>
            <a:r>
              <a:rPr lang="zh-CN" altLang="en-US" sz="600" b="1" kern="0" dirty="0">
                <a:solidFill>
                  <a:schemeClr val="bg1">
                    <a:lumMod val="6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加密算法</a:t>
            </a:r>
          </a:p>
        </p:txBody>
      </p:sp>
      <p:sp>
        <p:nvSpPr>
          <p:cNvPr id="28" name="文本框 27"/>
          <p:cNvSpPr txBox="1"/>
          <p:nvPr/>
        </p:nvSpPr>
        <p:spPr>
          <a:xfrm>
            <a:off x="2813685" y="554990"/>
            <a:ext cx="2280285" cy="191135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="" xmlns:wpsdc="http://www.wps.cn/officeDocument/2022/drawingmlCustomData" type="text"/>
              </a:ext>
            </a:extLst>
          </a:bodyPr>
          <a:lstStyle/>
          <a:p>
            <a:pPr algn="l"/>
            <a:r>
              <a:rPr lang="zh-CN" altLang="en-US" sz="65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使用特定脚本ssh-hostkey来获取该SSH服务的主机密钥信息</a:t>
            </a: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5178C149-95E1-82BD-E862-0468F6D06691}"/>
              </a:ext>
            </a:extLst>
          </p:cNvPr>
          <p:cNvGrpSpPr/>
          <p:nvPr/>
        </p:nvGrpSpPr>
        <p:grpSpPr>
          <a:xfrm>
            <a:off x="2578100" y="860498"/>
            <a:ext cx="3029585" cy="939165"/>
            <a:chOff x="2578100" y="746125"/>
            <a:chExt cx="3029585" cy="939165"/>
          </a:xfrm>
        </p:grpSpPr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78100" y="746125"/>
              <a:ext cx="3029585" cy="939165"/>
            </a:xfrm>
            <a:prstGeom prst="roundRect">
              <a:avLst/>
            </a:prstGeom>
          </p:spPr>
        </p:pic>
        <p:sp>
          <p:nvSpPr>
            <p:cNvPr id="24" name="矩形 23"/>
            <p:cNvSpPr/>
            <p:nvPr/>
          </p:nvSpPr>
          <p:spPr>
            <a:xfrm>
              <a:off x="2631385" y="806451"/>
              <a:ext cx="2608635" cy="74930"/>
            </a:xfrm>
            <a:prstGeom prst="rect">
              <a:avLst/>
            </a:prstGeom>
            <a:noFill/>
            <a:ln w="12700">
              <a:solidFill>
                <a:srgbClr val="C0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矩形 31"/>
            <p:cNvSpPr/>
            <p:nvPr/>
          </p:nvSpPr>
          <p:spPr>
            <a:xfrm>
              <a:off x="2681606" y="1339698"/>
              <a:ext cx="273685" cy="86025"/>
            </a:xfrm>
            <a:prstGeom prst="rect">
              <a:avLst/>
            </a:prstGeom>
            <a:noFill/>
            <a:ln w="12700">
              <a:solidFill>
                <a:srgbClr val="C0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矩形 32"/>
            <p:cNvSpPr/>
            <p:nvPr/>
          </p:nvSpPr>
          <p:spPr>
            <a:xfrm>
              <a:off x="3035299" y="1339698"/>
              <a:ext cx="2562225" cy="271645"/>
            </a:xfrm>
            <a:prstGeom prst="rect">
              <a:avLst/>
            </a:prstGeom>
            <a:noFill/>
            <a:ln w="12700">
              <a:solidFill>
                <a:srgbClr val="C0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" name="文本框 33"/>
            <p:cNvSpPr txBox="1"/>
            <p:nvPr/>
          </p:nvSpPr>
          <p:spPr>
            <a:xfrm>
              <a:off x="3797300" y="1050553"/>
              <a:ext cx="1442720" cy="307777"/>
            </a:xfrm>
            <a:prstGeom prst="rect">
              <a:avLst/>
            </a:prstGeom>
          </p:spPr>
          <p:txBody>
            <a:bodyPr wrap="square">
              <a:spAutoFit/>
              <a:extLst>
                <a:ext uri="{4A0BC546-FE56-4ADE-93B0-CB8AF2F6F144}">
                  <wpsdc:textFrameExt xmlns="" xmlns:wpsdc="http://www.wps.cn/officeDocument/2022/drawingmlCustomData" type="text"/>
                </a:ext>
              </a:extLst>
            </a:bodyPr>
            <a:lstStyle/>
            <a:p>
              <a:pPr algn="l"/>
              <a:r>
                <a:rPr lang="zh-CN" altLang="en-US" sz="1400" b="1" dirty="0">
                  <a:solidFill>
                    <a:schemeClr val="bg1"/>
                  </a:solidFill>
                  <a:latin typeface="+mj-ea"/>
                  <a:ea typeface="+mj-ea"/>
                  <a:cs typeface="华文楷体" panose="02010600040101010101" charset="-122"/>
                </a:rPr>
                <a:t>公钥类型及内容</a:t>
              </a:r>
            </a:p>
          </p:txBody>
        </p:sp>
      </p:grpSp>
      <p:grpSp>
        <p:nvGrpSpPr>
          <p:cNvPr id="64" name="组合 63"/>
          <p:cNvGrpSpPr/>
          <p:nvPr/>
        </p:nvGrpSpPr>
        <p:grpSpPr>
          <a:xfrm>
            <a:off x="168275" y="708025"/>
            <a:ext cx="2305685" cy="2261235"/>
            <a:chOff x="220" y="1077"/>
            <a:chExt cx="3720" cy="3758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20" y="1077"/>
              <a:ext cx="3719" cy="1748"/>
            </a:xfrm>
            <a:prstGeom prst="rect">
              <a:avLst/>
            </a:prstGeom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</p:pic>
        <p:grpSp>
          <p:nvGrpSpPr>
            <p:cNvPr id="62" name="组合 61"/>
            <p:cNvGrpSpPr/>
            <p:nvPr/>
          </p:nvGrpSpPr>
          <p:grpSpPr>
            <a:xfrm>
              <a:off x="239" y="2981"/>
              <a:ext cx="3593" cy="1751"/>
              <a:chOff x="239" y="2981"/>
              <a:chExt cx="3593" cy="1751"/>
            </a:xfrm>
          </p:grpSpPr>
          <p:pic>
            <p:nvPicPr>
              <p:cNvPr id="51" name="图片 50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72" y="2981"/>
                <a:ext cx="3561" cy="309"/>
              </a:xfrm>
              <a:prstGeom prst="rect">
                <a:avLst/>
              </a:prstGeom>
            </p:spPr>
          </p:pic>
          <p:pic>
            <p:nvPicPr>
              <p:cNvPr id="55" name="图片 54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39" y="3290"/>
                <a:ext cx="3545" cy="1442"/>
              </a:xfrm>
              <a:prstGeom prst="rect">
                <a:avLst/>
              </a:prstGeom>
            </p:spPr>
          </p:pic>
        </p:grpSp>
        <p:sp>
          <p:nvSpPr>
            <p:cNvPr id="63" name="矩形 62"/>
            <p:cNvSpPr/>
            <p:nvPr/>
          </p:nvSpPr>
          <p:spPr>
            <a:xfrm>
              <a:off x="220" y="2915"/>
              <a:ext cx="3720" cy="1920"/>
            </a:xfrm>
            <a:prstGeom prst="rect">
              <a:avLst/>
            </a:prstGeom>
            <a:noFill/>
            <a:ln>
              <a:solidFill>
                <a:schemeClr val="bg2">
                  <a:lumMod val="90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id="{DEE5B620-DBC4-6E8F-DFEC-3E5C7175CDA0}"/>
              </a:ext>
            </a:extLst>
          </p:cNvPr>
          <p:cNvGrpSpPr/>
          <p:nvPr/>
        </p:nvGrpSpPr>
        <p:grpSpPr>
          <a:xfrm>
            <a:off x="2578100" y="1866265"/>
            <a:ext cx="3029585" cy="1056005"/>
            <a:chOff x="2578100" y="1866265"/>
            <a:chExt cx="3029585" cy="1056005"/>
          </a:xfrm>
        </p:grpSpPr>
        <p:pic>
          <p:nvPicPr>
            <p:cNvPr id="65" name="图片 64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578100" y="1866265"/>
              <a:ext cx="3029585" cy="1056005"/>
            </a:xfrm>
            <a:prstGeom prst="roundRect">
              <a:avLst/>
            </a:prstGeom>
          </p:spPr>
        </p:pic>
        <p:sp>
          <p:nvSpPr>
            <p:cNvPr id="66" name="矩形: 圆角 65"/>
            <p:cNvSpPr/>
            <p:nvPr/>
          </p:nvSpPr>
          <p:spPr>
            <a:xfrm>
              <a:off x="2581658" y="2232025"/>
              <a:ext cx="3015865" cy="675258"/>
            </a:xfrm>
            <a:prstGeom prst="roundRect">
              <a:avLst>
                <a:gd name="adj" fmla="val 23628"/>
              </a:avLst>
            </a:prstGeom>
            <a:noFill/>
            <a:ln w="28575">
              <a:solidFill>
                <a:srgbClr val="C0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7" name="文本框 66"/>
            <p:cNvSpPr txBox="1"/>
            <p:nvPr/>
          </p:nvSpPr>
          <p:spPr>
            <a:xfrm>
              <a:off x="3797300" y="2498725"/>
              <a:ext cx="1719789" cy="307777"/>
            </a:xfrm>
            <a:prstGeom prst="rect">
              <a:avLst/>
            </a:prstGeom>
          </p:spPr>
          <p:txBody>
            <a:bodyPr wrap="square">
              <a:spAutoFit/>
              <a:extLst>
                <a:ext uri="{4A0BC546-FE56-4ADE-93B0-CB8AF2F6F144}">
                  <wpsdc:textFrameExt xmlns="" xmlns:wpsdc="http://www.wps.cn/officeDocument/2022/drawingmlCustomData" type="text"/>
                </a:ext>
              </a:extLst>
            </a:bodyPr>
            <a:lstStyle>
              <a:defPPr>
                <a:defRPr lang="en-US"/>
              </a:defPPr>
              <a:lvl1pPr>
                <a:defRPr sz="1400" b="1">
                  <a:solidFill>
                    <a:schemeClr val="bg1"/>
                  </a:solidFill>
                  <a:latin typeface="+mj-ea"/>
                  <a:ea typeface="+mj-ea"/>
                  <a:cs typeface="华文楷体" panose="02010600040101010101" charset="-122"/>
                </a:defRPr>
              </a:lvl1pPr>
            </a:lstStyle>
            <a:p>
              <a:r>
                <a:rPr lang="en-US" altLang="zh-CN" dirty="0"/>
                <a:t>SSL/TLS</a:t>
              </a:r>
              <a:r>
                <a:rPr lang="zh-CN" altLang="en-US" dirty="0"/>
                <a:t>证书信息</a:t>
              </a:r>
            </a:p>
          </p:txBody>
        </p:sp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4BDF9C71-6CC9-CD10-6691-5ED41B4FD96B}"/>
              </a:ext>
            </a:extLst>
          </p:cNvPr>
          <p:cNvGrpSpPr/>
          <p:nvPr/>
        </p:nvGrpSpPr>
        <p:grpSpPr>
          <a:xfrm>
            <a:off x="825500" y="-646809"/>
            <a:ext cx="2648218" cy="516634"/>
            <a:chOff x="825500" y="-646809"/>
            <a:chExt cx="2648218" cy="516634"/>
          </a:xfrm>
        </p:grpSpPr>
        <p:sp>
          <p:nvSpPr>
            <p:cNvPr id="14" name="椭圆 13">
              <a:extLst>
                <a:ext uri="{FF2B5EF4-FFF2-40B4-BE49-F238E27FC236}">
                  <a16:creationId xmlns:a16="http://schemas.microsoft.com/office/drawing/2014/main" id="{2BF69DFD-986F-BED5-C18C-654724F87E99}"/>
                </a:ext>
              </a:extLst>
            </p:cNvPr>
            <p:cNvSpPr/>
            <p:nvPr/>
          </p:nvSpPr>
          <p:spPr>
            <a:xfrm>
              <a:off x="825500" y="-434975"/>
              <a:ext cx="304800" cy="304800"/>
            </a:xfrm>
            <a:prstGeom prst="ellipse">
              <a:avLst/>
            </a:prstGeom>
            <a:solidFill>
              <a:srgbClr val="003E87"/>
            </a:solidFill>
          </p:spPr>
          <p:txBody>
            <a:bodyPr wrap="square" lIns="0" tIns="0" rIns="0" bIns="0" rtlCol="0"/>
            <a:lstStyle/>
            <a:p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7" name="椭圆 16">
              <a:extLst>
                <a:ext uri="{FF2B5EF4-FFF2-40B4-BE49-F238E27FC236}">
                  <a16:creationId xmlns:a16="http://schemas.microsoft.com/office/drawing/2014/main" id="{3BCF5320-2C46-92D4-B50A-11A1BBA25DE1}"/>
                </a:ext>
              </a:extLst>
            </p:cNvPr>
            <p:cNvSpPr/>
            <p:nvPr/>
          </p:nvSpPr>
          <p:spPr>
            <a:xfrm>
              <a:off x="1294184" y="-434975"/>
              <a:ext cx="304800" cy="304800"/>
            </a:xfrm>
            <a:prstGeom prst="ellipse">
              <a:avLst/>
            </a:prstGeom>
            <a:solidFill>
              <a:srgbClr val="E2F0D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椭圆 17">
              <a:extLst>
                <a:ext uri="{FF2B5EF4-FFF2-40B4-BE49-F238E27FC236}">
                  <a16:creationId xmlns:a16="http://schemas.microsoft.com/office/drawing/2014/main" id="{22AAFB71-4F28-1A85-D4B4-B97FD2F4D3CB}"/>
                </a:ext>
              </a:extLst>
            </p:cNvPr>
            <p:cNvSpPr/>
            <p:nvPr/>
          </p:nvSpPr>
          <p:spPr>
            <a:xfrm>
              <a:off x="1762868" y="-434975"/>
              <a:ext cx="304800" cy="304800"/>
            </a:xfrm>
            <a:prstGeom prst="ellipse">
              <a:avLst/>
            </a:prstGeom>
            <a:solidFill>
              <a:srgbClr val="FFEBB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椭圆 19">
              <a:extLst>
                <a:ext uri="{FF2B5EF4-FFF2-40B4-BE49-F238E27FC236}">
                  <a16:creationId xmlns:a16="http://schemas.microsoft.com/office/drawing/2014/main" id="{C2F16B18-73FC-96C0-458B-C78081046657}"/>
                </a:ext>
              </a:extLst>
            </p:cNvPr>
            <p:cNvSpPr/>
            <p:nvPr/>
          </p:nvSpPr>
          <p:spPr>
            <a:xfrm>
              <a:off x="2231552" y="-434975"/>
              <a:ext cx="304800" cy="304800"/>
            </a:xfrm>
            <a:prstGeom prst="ellipse">
              <a:avLst/>
            </a:prstGeom>
            <a:solidFill>
              <a:srgbClr val="FEE8D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椭圆 21">
              <a:extLst>
                <a:ext uri="{FF2B5EF4-FFF2-40B4-BE49-F238E27FC236}">
                  <a16:creationId xmlns:a16="http://schemas.microsoft.com/office/drawing/2014/main" id="{7878A7EE-23F4-1752-40D1-9D2C19AA0EBB}"/>
                </a:ext>
              </a:extLst>
            </p:cNvPr>
            <p:cNvSpPr/>
            <p:nvPr/>
          </p:nvSpPr>
          <p:spPr>
            <a:xfrm>
              <a:off x="2700236" y="-434975"/>
              <a:ext cx="304800" cy="3048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椭圆 25">
              <a:extLst>
                <a:ext uri="{FF2B5EF4-FFF2-40B4-BE49-F238E27FC236}">
                  <a16:creationId xmlns:a16="http://schemas.microsoft.com/office/drawing/2014/main" id="{209A8B82-BACB-2552-4D3F-9EE1586EEDED}"/>
                </a:ext>
              </a:extLst>
            </p:cNvPr>
            <p:cNvSpPr/>
            <p:nvPr/>
          </p:nvSpPr>
          <p:spPr>
            <a:xfrm>
              <a:off x="3168918" y="-434975"/>
              <a:ext cx="304800" cy="3048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4" name="椭圆 43">
              <a:extLst>
                <a:ext uri="{FF2B5EF4-FFF2-40B4-BE49-F238E27FC236}">
                  <a16:creationId xmlns:a16="http://schemas.microsoft.com/office/drawing/2014/main" id="{602DFB70-D3B5-9165-0D47-EEBFD7BB9DE9}"/>
                </a:ext>
              </a:extLst>
            </p:cNvPr>
            <p:cNvSpPr/>
            <p:nvPr/>
          </p:nvSpPr>
          <p:spPr>
            <a:xfrm>
              <a:off x="1762868" y="-646809"/>
              <a:ext cx="304800" cy="304800"/>
            </a:xfrm>
            <a:prstGeom prst="ellipse">
              <a:avLst/>
            </a:prstGeom>
            <a:solidFill>
              <a:srgbClr val="BF9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5" name="椭圆 44">
              <a:extLst>
                <a:ext uri="{FF2B5EF4-FFF2-40B4-BE49-F238E27FC236}">
                  <a16:creationId xmlns:a16="http://schemas.microsoft.com/office/drawing/2014/main" id="{A92848E0-B6E6-ADFC-5EE6-C98FDAA87FC5}"/>
                </a:ext>
              </a:extLst>
            </p:cNvPr>
            <p:cNvSpPr/>
            <p:nvPr/>
          </p:nvSpPr>
          <p:spPr>
            <a:xfrm>
              <a:off x="2231552" y="-646809"/>
              <a:ext cx="304800" cy="304800"/>
            </a:xfrm>
            <a:prstGeom prst="ellipse">
              <a:avLst/>
            </a:prstGeom>
            <a:solidFill>
              <a:srgbClr val="BD642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椭圆 45">
              <a:extLst>
                <a:ext uri="{FF2B5EF4-FFF2-40B4-BE49-F238E27FC236}">
                  <a16:creationId xmlns:a16="http://schemas.microsoft.com/office/drawing/2014/main" id="{283170F8-DC6C-FB1D-C768-7FCBCB78BAB6}"/>
                </a:ext>
              </a:extLst>
            </p:cNvPr>
            <p:cNvSpPr/>
            <p:nvPr/>
          </p:nvSpPr>
          <p:spPr>
            <a:xfrm>
              <a:off x="1294184" y="-646809"/>
              <a:ext cx="304800" cy="304800"/>
            </a:xfrm>
            <a:prstGeom prst="ellipse">
              <a:avLst/>
            </a:prstGeom>
            <a:solidFill>
              <a:srgbClr val="54823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7" name="object 21">
            <a:extLst>
              <a:ext uri="{FF2B5EF4-FFF2-40B4-BE49-F238E27FC236}">
                <a16:creationId xmlns:a16="http://schemas.microsoft.com/office/drawing/2014/main" id="{25C7CB53-5438-4357-EB75-57EEECF7F3DD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xfrm>
            <a:off x="5501170" y="3145754"/>
            <a:ext cx="210820" cy="83997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39370">
              <a:lnSpc>
                <a:spcPct val="100000"/>
              </a:lnSpc>
              <a:spcBef>
                <a:spcPts val="55"/>
              </a:spcBef>
            </a:pPr>
            <a:fld id="{81D60167-4931-47E6-BA6A-407CBD079E47}" type="slidenum">
              <a:rPr dirty="0"/>
              <a:t>9</a:t>
            </a:fld>
            <a:r>
              <a:rPr spc="-10" dirty="0"/>
              <a:t> </a:t>
            </a:r>
            <a:r>
              <a:rPr dirty="0"/>
              <a:t>/</a:t>
            </a:r>
            <a:r>
              <a:rPr spc="-5" dirty="0"/>
              <a:t> </a:t>
            </a:r>
            <a:r>
              <a:rPr lang="en-US" spc="-25" dirty="0"/>
              <a:t>30</a:t>
            </a:r>
            <a:endParaRPr spc="-25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ZjAyMWRhYjg4NWE1Yzk3MTM5YTc5ZGEyODUwNGFkMDU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4">
      <a:majorFont>
        <a:latin typeface="Georgia"/>
        <a:ea typeface="华文中宋"/>
        <a:cs typeface=""/>
      </a:majorFont>
      <a:minorFont>
        <a:latin typeface="Georgia"/>
        <a:ea typeface="华文中宋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2229</TotalTime>
  <Words>2185</Words>
  <Application>Microsoft Office PowerPoint</Application>
  <PresentationFormat>自定义</PresentationFormat>
  <Paragraphs>507</Paragraphs>
  <Slides>33</Slides>
  <Notes>33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33</vt:i4>
      </vt:variant>
    </vt:vector>
  </HeadingPairs>
  <TitlesOfParts>
    <vt:vector size="47" baseType="lpstr">
      <vt:lpstr>JetBrains Mono</vt:lpstr>
      <vt:lpstr>阿里巴巴普惠体 B</vt:lpstr>
      <vt:lpstr>等线</vt:lpstr>
      <vt:lpstr>华文楷体</vt:lpstr>
      <vt:lpstr>华文中宋</vt:lpstr>
      <vt:lpstr>思源宋体 Heavy</vt:lpstr>
      <vt:lpstr>宋体</vt:lpstr>
      <vt:lpstr>微软雅黑</vt:lpstr>
      <vt:lpstr>Arial</vt:lpstr>
      <vt:lpstr>Bell MT</vt:lpstr>
      <vt:lpstr>Cambria Math</vt:lpstr>
      <vt:lpstr>Georgia</vt:lpstr>
      <vt:lpstr>Wingdings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PhilFan</dc:creator>
  <cp:lastModifiedBy>樊铧纬</cp:lastModifiedBy>
  <cp:revision>490</cp:revision>
  <dcterms:created xsi:type="dcterms:W3CDTF">2024-04-06T14:58:00Z</dcterms:created>
  <dcterms:modified xsi:type="dcterms:W3CDTF">2025-01-09T12:13:45Z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2024-04-06T16:00:00Z</vt:filetime>
  </property>
  <property fmtid="{D5CDD505-2E9C-101B-9397-08002B2CF9AE}" pid="3" name="Creator">
    <vt:lpwstr>LaTeX with Beamer class</vt:lpwstr>
  </property>
  <property fmtid="{D5CDD505-2E9C-101B-9397-08002B2CF9AE}" pid="4" name="Producer">
    <vt:lpwstr>xdvipdfmx (20220710)</vt:lpwstr>
  </property>
  <property fmtid="{D5CDD505-2E9C-101B-9397-08002B2CF9AE}" pid="5" name="LastSaved">
    <vt:filetime>2024-04-06T16:00:00Z</vt:filetime>
  </property>
  <property fmtid="{D5CDD505-2E9C-101B-9397-08002B2CF9AE}" pid="6" name="ICV">
    <vt:lpwstr>D09D60C0AF774E918FD12CD62447636B_12</vt:lpwstr>
  </property>
  <property fmtid="{D5CDD505-2E9C-101B-9397-08002B2CF9AE}" pid="7" name="KSOProductBuildVer">
    <vt:lpwstr>2052-12.1.0.16388</vt:lpwstr>
  </property>
</Properties>
</file>