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7.svg" ContentType="image/svg+xml"/>
  <Override PartName="/ppt/media/image19.svg" ContentType="image/svg+xml"/>
  <Override PartName="/ppt/media/image21.svg" ContentType="image/svg+xml"/>
  <Override PartName="/ppt/media/image33.svg" ContentType="image/svg+xml"/>
  <Override PartName="/ppt/media/image35.svg" ContentType="image/svg+xml"/>
  <Override PartName="/ppt/media/image36.svg" ContentType="image/svg+xml"/>
  <Override PartName="/ppt/media/image38.svg" ContentType="image/svg+xml"/>
  <Override PartName="/ppt/media/image45.svg" ContentType="image/svg+xml"/>
  <Override PartName="/ppt/media/image47.svg" ContentType="image/svg+xml"/>
  <Override PartName="/ppt/media/image49.svg" ContentType="image/svg+xml"/>
  <Override PartName="/ppt/media/image5.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59.svg" ContentType="image/svg+xml"/>
  <Override PartName="/ppt/media/image61.svg" ContentType="image/svg+xml"/>
  <Override PartName="/ppt/media/image64.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2" r:id="rId5"/>
    <p:sldId id="322" r:id="rId6"/>
    <p:sldId id="269" r:id="rId7"/>
    <p:sldId id="275" r:id="rId8"/>
    <p:sldId id="293" r:id="rId9"/>
    <p:sldId id="276" r:id="rId10"/>
    <p:sldId id="315" r:id="rId11"/>
    <p:sldId id="277" r:id="rId12"/>
    <p:sldId id="294" r:id="rId13"/>
    <p:sldId id="278" r:id="rId14"/>
    <p:sldId id="316" r:id="rId15"/>
    <p:sldId id="259" r:id="rId16"/>
    <p:sldId id="260" r:id="rId17"/>
    <p:sldId id="280" r:id="rId18"/>
    <p:sldId id="281" r:id="rId19"/>
    <p:sldId id="317" r:id="rId20"/>
    <p:sldId id="320" r:id="rId21"/>
    <p:sldId id="321" r:id="rId22"/>
    <p:sldId id="270" r:id="rId23"/>
  </p:sldIdLst>
  <p:sldSz cx="18288000" cy="10287000"/>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30" userDrawn="1">
          <p15:clr>
            <a:srgbClr val="A4A3A4"/>
          </p15:clr>
        </p15:guide>
        <p15:guide id="2" pos="2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未知用户1"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5AF0"/>
    <a:srgbClr val="4F81BD"/>
    <a:srgbClr val="F6F6F6"/>
    <a:srgbClr val="B4B4B4"/>
    <a:srgbClr val="FFFFFF"/>
    <a:srgbClr val="1D3976"/>
    <a:srgbClr val="1A3873"/>
    <a:srgbClr val="62256D"/>
    <a:srgbClr val="0C9B9B"/>
    <a:srgbClr val="42A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0130" autoAdjust="0"/>
  </p:normalViewPr>
  <p:slideViewPr>
    <p:cSldViewPr showGuides="1">
      <p:cViewPr varScale="1">
        <p:scale>
          <a:sx n="39" d="100"/>
          <a:sy n="39" d="100"/>
        </p:scale>
        <p:origin x="652" y="36"/>
      </p:cViewPr>
      <p:guideLst>
        <p:guide orient="horz" pos="1930"/>
        <p:guide pos="2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928"/>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69.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defRPr>
            </a:lvl1pPr>
          </a:lstStyle>
          <a:p>
            <a:fld id="{B1456FB6-74D6-4A78-958F-CEB7507C35A6}" type="datetimeFigureOut">
              <a:rPr lang="zh-CN" altLang="en-US"/>
            </a:fld>
            <a:endParaRPr lang="zh-CN" altLang="en-US">
              <a:latin typeface="Calibri" panose="020F0502020204030204" pitchFamily="34" charset="0"/>
            </a:endParaRPr>
          </a:p>
        </p:txBody>
      </p:sp>
      <p:sp>
        <p:nvSpPr>
          <p:cNvPr id="2052"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ea typeface="宋体" pitchFamily="2" charset="-122"/>
              </a:defRPr>
            </a:lvl1pPr>
          </a:lstStyle>
          <a:p>
            <a:fld id="{58CE40A3-1BB8-4545-B91F-2A3B65B765D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cholar.harvard.edu/sandel/home" TargetMode="Externa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p:cNvSpPr>
            <a:spLocks noGrp="1" noRot="1" noChangeAspect="1" noChangeArrowheads="1"/>
          </p:cNvSpPr>
          <p:nvPr>
            <p:ph type="sldImg" idx="4294967295"/>
          </p:nvPr>
        </p:nvSpPr>
        <p:spPr>
          <a:ln>
            <a:miter lim="800000"/>
          </a:ln>
        </p:spPr>
      </p:sp>
      <p:sp>
        <p:nvSpPr>
          <p:cNvPr id="4098" name="备注占位符 2"/>
          <p:cNvSpPr>
            <a:spLocks noGrp="1" noChangeArrowheads="1"/>
          </p:cNvSpPr>
          <p:nvPr>
            <p:ph type="body" idx="4294967295"/>
          </p:nvPr>
        </p:nvSpPr>
        <p:spPr/>
        <p:txBody>
          <a:bodyPr/>
          <a:lstStyle/>
          <a:p>
            <a:r>
              <a:rPr lang="zh-CN" altLang="en-US" dirty="0"/>
              <a:t>大家好！我是</a:t>
            </a:r>
            <a:r>
              <a:rPr lang="en-US" altLang="zh-CN" dirty="0"/>
              <a:t>7</a:t>
            </a:r>
            <a:r>
              <a:rPr lang="zh-CN" altLang="en-US" dirty="0"/>
              <a:t>组的樊铧纬，我们组分享的主题是“</a:t>
            </a:r>
            <a:r>
              <a:rPr lang="en-US" altLang="zh-CN" dirty="0"/>
              <a:t>AI</a:t>
            </a:r>
            <a:r>
              <a:rPr lang="zh-CN" altLang="en-US" dirty="0"/>
              <a:t>对管理控制职能的影响”</a:t>
            </a:r>
            <a:br>
              <a:rPr lang="en-US" altLang="zh-CN" dirty="0"/>
            </a:br>
            <a:br>
              <a:rPr lang="en-US" altLang="zh-CN" dirty="0"/>
            </a:br>
            <a:r>
              <a:rPr lang="zh-CN" altLang="en-US" dirty="0"/>
              <a:t>我们首先来看什么是管理的控制职能</a:t>
            </a:r>
            <a:br>
              <a:rPr lang="en-US" altLang="zh-CN" dirty="0"/>
            </a:br>
            <a:br>
              <a:rPr lang="en-US" altLang="zh-CN" dirty="0"/>
            </a:br>
            <a:endParaRPr lang="en-US" altLang="zh-CN" dirty="0"/>
          </a:p>
          <a:p>
            <a:endParaRPr lang="zh-CN" altLang="en-US" dirty="0"/>
          </a:p>
        </p:txBody>
      </p:sp>
      <p:sp>
        <p:nvSpPr>
          <p:cNvPr id="40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19DC705-C26C-45A9-A3ED-AFB319704B5E}"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a:ln>
            <a:miter lim="800000"/>
          </a:ln>
        </p:spPr>
      </p:sp>
      <p:sp>
        <p:nvSpPr>
          <p:cNvPr id="22530" name="备注占位符 2"/>
          <p:cNvSpPr>
            <a:spLocks noGrp="1" noChangeArrowheads="1"/>
          </p:cNvSpPr>
          <p:nvPr>
            <p:ph type="body" idx="4294967295"/>
          </p:nvPr>
        </p:nvSpPr>
        <p:spPr/>
        <p:txBody>
          <a:bodyPr/>
          <a:lstStyle/>
          <a:p>
            <a:r>
              <a:rPr lang="zh-CN" altLang="en-US" b="1" dirty="0"/>
              <a:t>实际案例</a:t>
            </a:r>
            <a:r>
              <a:rPr lang="en-US" altLang="zh-CN" b="1" dirty="0"/>
              <a:t>——《</a:t>
            </a:r>
            <a:r>
              <a:rPr lang="zh-CN" altLang="en-US" b="1" dirty="0"/>
              <a:t>麻省理工学院斯隆管理评论</a:t>
            </a:r>
            <a:r>
              <a:rPr lang="en-US" altLang="zh-CN" b="1" dirty="0"/>
              <a:t>》</a:t>
            </a:r>
            <a:endParaRPr lang="en-US" altLang="zh-CN" b="1" dirty="0"/>
          </a:p>
          <a:p>
            <a:r>
              <a:rPr lang="en-US" altLang="zh-CN" dirty="0"/>
              <a:t>《</a:t>
            </a:r>
            <a:r>
              <a:rPr lang="zh-CN" altLang="en-US" dirty="0"/>
              <a:t>麻省理工学院斯隆管理评论</a:t>
            </a:r>
            <a:r>
              <a:rPr lang="en-US" altLang="zh-CN" dirty="0"/>
              <a:t>》</a:t>
            </a:r>
            <a:r>
              <a:rPr lang="zh-CN" altLang="en-US" dirty="0"/>
              <a:t>显示 </a:t>
            </a:r>
            <a:r>
              <a:rPr lang="en-US" altLang="zh-CN" dirty="0"/>
              <a:t>AI </a:t>
            </a:r>
            <a:r>
              <a:rPr lang="zh-CN" altLang="en-US" dirty="0"/>
              <a:t>可以帮助管理者</a:t>
            </a:r>
            <a:r>
              <a:rPr lang="zh-CN" altLang="en-US" b="1" dirty="0"/>
              <a:t>从多个维度和渠道汇总员工的表现数据</a:t>
            </a:r>
            <a:r>
              <a:rPr lang="zh-CN" altLang="en-US" dirty="0"/>
              <a:t>，包括正式的绩效评估、同事反馈、客户生成的数据等。</a:t>
            </a:r>
            <a:endParaRPr lang="en-US" altLang="zh-CN" dirty="0"/>
          </a:p>
          <a:p>
            <a:r>
              <a:rPr lang="zh-CN" altLang="en-US" dirty="0"/>
              <a:t>这使得评估更全面、综合，有助于更好地理解员工在不同</a:t>
            </a:r>
            <a:r>
              <a:rPr lang="en-US" altLang="zh-CN" dirty="0"/>
              <a:t>	·</a:t>
            </a:r>
            <a:r>
              <a:rPr lang="zh-CN" altLang="en-US" dirty="0"/>
              <a:t>方面的表现</a:t>
            </a:r>
            <a:r>
              <a:rPr lang="zh-CN" altLang="en-US" b="1" dirty="0"/>
              <a:t>。</a:t>
            </a:r>
            <a:endParaRPr lang="zh-CN" altLang="en-US" dirty="0"/>
          </a:p>
          <a:p>
            <a:r>
              <a:rPr lang="zh-CN" altLang="en-US" b="1" dirty="0"/>
              <a:t>同时文中提到 </a:t>
            </a:r>
            <a:r>
              <a:rPr lang="en-US" altLang="zh-CN" b="1" dirty="0"/>
              <a:t>ChatGPT </a:t>
            </a:r>
            <a:r>
              <a:rPr lang="zh-CN" altLang="en-US" b="1" dirty="0"/>
              <a:t>可以不断地收集数据，而不仅仅是在特定的时间点。这一特性有助于避免新近偏差，</a:t>
            </a:r>
            <a:endParaRPr lang="en-US" altLang="zh-CN" b="1" dirty="0"/>
          </a:p>
          <a:p>
            <a:r>
              <a:rPr lang="zh-CN" altLang="en-US" dirty="0"/>
              <a:t>即过度关注最近的数据而忽略了更长时间范围内的表现。</a:t>
            </a:r>
            <a:r>
              <a:rPr lang="en-US" altLang="zh-CN" dirty="0"/>
              <a:t>AI </a:t>
            </a:r>
            <a:r>
              <a:rPr lang="zh-CN" altLang="en-US" dirty="0"/>
              <a:t>的实时数据收集有助于提供更全面、平衡的绩效评估。</a:t>
            </a:r>
            <a:endParaRPr lang="zh-CN" altLang="en-US" dirty="0"/>
          </a:p>
          <a:p>
            <a:endParaRPr lang="zh-CN" altLang="en-US" dirty="0"/>
          </a:p>
        </p:txBody>
      </p:sp>
      <p:sp>
        <p:nvSpPr>
          <p:cNvPr id="225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B9B4C75-49BF-4A3B-AB94-E3DADFC4464C}"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p:cNvSpPr>
          <p:nvPr>
            <p:ph type="sldImg" idx="4294967295"/>
          </p:nvPr>
        </p:nvSpPr>
        <p:spPr>
          <a:ln>
            <a:miter lim="800000"/>
          </a:ln>
        </p:spPr>
      </p:sp>
      <p:sp>
        <p:nvSpPr>
          <p:cNvPr id="24578" name="备注占位符 2"/>
          <p:cNvSpPr>
            <a:spLocks noGrp="1" noChangeArrowheads="1"/>
          </p:cNvSpPr>
          <p:nvPr>
            <p:ph type="body" idx="4294967295"/>
          </p:nvPr>
        </p:nvSpPr>
        <p:spPr/>
        <p:txBody>
          <a:bodyPr/>
          <a:lstStyle/>
          <a:p>
            <a:r>
              <a:rPr lang="zh-CN" altLang="en-US" b="1" dirty="0"/>
              <a:t>纠正绩效</a:t>
            </a:r>
            <a:endParaRPr lang="zh-CN" altLang="en-US" b="1" dirty="0"/>
          </a:p>
          <a:p>
            <a:r>
              <a:rPr lang="zh-CN" altLang="en-US" b="1" dirty="0"/>
              <a:t>内涵</a:t>
            </a:r>
            <a:endParaRPr lang="zh-CN" altLang="en-US" b="1" dirty="0"/>
          </a:p>
          <a:p>
            <a:r>
              <a:rPr lang="zh-CN" altLang="en-US" dirty="0"/>
              <a:t>通过不断优化和提高员工、团队或组织的工作表现，以达到更高的效能和效果</a:t>
            </a:r>
            <a:endParaRPr lang="zh-CN" altLang="en-US" dirty="0"/>
          </a:p>
          <a:p>
            <a:r>
              <a:rPr lang="zh-CN" altLang="en-US" b="1" dirty="0"/>
              <a:t>理论 </a:t>
            </a:r>
            <a:r>
              <a:rPr lang="en-US" altLang="zh-CN" b="1" dirty="0"/>
              <a:t>AI </a:t>
            </a:r>
            <a:r>
              <a:rPr lang="zh-CN" altLang="en-US" b="1" dirty="0"/>
              <a:t>影响</a:t>
            </a:r>
            <a:endParaRPr lang="zh-CN" altLang="en-US" b="1" dirty="0"/>
          </a:p>
          <a:p>
            <a:pPr>
              <a:buFont typeface="等线 Light" panose="02010600030101010101" pitchFamily="2" charset="-122"/>
              <a:buAutoNum type="arabicPeriod"/>
            </a:pPr>
            <a:r>
              <a:rPr lang="en-US" altLang="zh-CN" dirty="0"/>
              <a:t>AI </a:t>
            </a:r>
            <a:r>
              <a:rPr lang="zh-CN" altLang="en-US" dirty="0"/>
              <a:t>可以整合绩效来源信息，与标准比较后反映出差值，再给予员工可能的建议，帮助员工自我定位于完善。</a:t>
            </a:r>
            <a:endParaRPr lang="zh-CN" altLang="en-US" dirty="0"/>
          </a:p>
          <a:p>
            <a:pPr>
              <a:buFont typeface="等线 Light" panose="02010600030101010101" pitchFamily="2" charset="-122"/>
              <a:buAutoNum type="arabicPeriod"/>
            </a:pPr>
            <a:r>
              <a:rPr lang="en-US" altLang="zh-CN" dirty="0"/>
              <a:t>AI </a:t>
            </a:r>
            <a:r>
              <a:rPr lang="zh-CN" altLang="en-US" dirty="0"/>
              <a:t>可以在员工工作过程中实时提供帮助，让员工更专注于解决问题本身。</a:t>
            </a:r>
            <a:endParaRPr lang="zh-CN" altLang="en-US" dirty="0"/>
          </a:p>
          <a:p>
            <a:pPr>
              <a:buFont typeface="等线 Light" panose="02010600030101010101" pitchFamily="2" charset="-122"/>
              <a:buAutoNum type="arabicPeriod"/>
            </a:pPr>
            <a:r>
              <a:rPr lang="en-US" altLang="zh-CN" dirty="0"/>
              <a:t>AI </a:t>
            </a:r>
            <a:r>
              <a:rPr lang="zh-CN" altLang="en-US" dirty="0"/>
              <a:t>可以通过绩效分析员工工作特性，预测员工可能出现的问题进行提前预警。</a:t>
            </a:r>
            <a:endParaRPr lang="zh-CN" altLang="en-US" dirty="0"/>
          </a:p>
          <a:p>
            <a:pPr>
              <a:buFont typeface="等线 Light" panose="02010600030101010101" pitchFamily="2" charset="-122"/>
              <a:buAutoNum type="arabicPeriod"/>
            </a:pPr>
            <a:r>
              <a:rPr lang="zh-CN" altLang="en-US" dirty="0"/>
              <a:t>人工智能将带来新的绩效标准：协作能力、信息共享、实验、决策有效性等将成为新的指标</a:t>
            </a:r>
            <a:endParaRPr lang="en-US" altLang="zh-CN" dirty="0"/>
          </a:p>
          <a:p>
            <a:pPr>
              <a:buFont typeface="等线 Light" panose="02010600030101010101" pitchFamily="2" charset="-122"/>
              <a:buAutoNum type="arabicPeriod"/>
            </a:pPr>
            <a:endParaRPr lang="en-US" altLang="zh-CN" dirty="0"/>
          </a:p>
          <a:p>
            <a:endParaRPr lang="en-US" altLang="zh-CN" dirty="0"/>
          </a:p>
          <a:p>
            <a:r>
              <a:rPr lang="zh-CN" altLang="en-US" dirty="0"/>
              <a:t>如上图，哈佛商业调查显示，我们调查的管理者认识到判断力工作的价值。但他们低估了对网络、指导和协作至关重要的深厚社交技能，这些技能将帮助他们在人工智能执行他们今天执行的许多管理和分析任务的世界中脱颖而出。</a:t>
            </a:r>
            <a:endParaRPr lang="zh-CN" altLang="en-US" dirty="0"/>
          </a:p>
          <a:p>
            <a:pPr>
              <a:buFont typeface="等线 Light" panose="02010600030101010101" pitchFamily="2" charset="-122"/>
              <a:buAutoNum type="arabicPeriod"/>
            </a:pPr>
            <a:endParaRPr lang="zh-CN" altLang="en-US" dirty="0"/>
          </a:p>
        </p:txBody>
      </p:sp>
      <p:sp>
        <p:nvSpPr>
          <p:cNvPr id="245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DB840B-2690-4B16-A1F5-1D9092669209}"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p:cNvSpPr>
          <p:nvPr>
            <p:ph type="sldImg" idx="4294967295"/>
          </p:nvPr>
        </p:nvSpPr>
        <p:spPr>
          <a:ln>
            <a:miter lim="800000"/>
          </a:ln>
        </p:spPr>
      </p:sp>
      <p:sp>
        <p:nvSpPr>
          <p:cNvPr id="26626" name="备注占位符 2"/>
          <p:cNvSpPr>
            <a:spLocks noGrp="1" noChangeArrowheads="1"/>
          </p:cNvSpPr>
          <p:nvPr>
            <p:ph type="body" idx="4294967295"/>
          </p:nvPr>
        </p:nvSpPr>
        <p:spPr/>
        <p:txBody>
          <a:bodyPr/>
          <a:lstStyle/>
          <a:p>
            <a:r>
              <a:rPr lang="zh-CN" altLang="en-US" dirty="0"/>
              <a:t>第二个维度我们组主要关注到的是</a:t>
            </a:r>
            <a:r>
              <a:rPr lang="en-US" altLang="zh-CN" dirty="0"/>
              <a:t>AI</a:t>
            </a:r>
            <a:r>
              <a:rPr lang="zh-CN" altLang="en-US" dirty="0"/>
              <a:t>工具对控制职能的整体性影响</a:t>
            </a:r>
            <a:endParaRPr lang="zh-CN" altLang="en-US" dirty="0"/>
          </a:p>
        </p:txBody>
      </p:sp>
      <p:sp>
        <p:nvSpPr>
          <p:cNvPr id="266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E9E5E45-8890-47F5-A2F9-643834E77208}"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ChangeArrowheads="1"/>
          </p:cNvSpPr>
          <p:nvPr>
            <p:ph type="sldImg" idx="4294967295"/>
          </p:nvPr>
        </p:nvSpPr>
        <p:spPr>
          <a:ln>
            <a:miter lim="800000"/>
          </a:ln>
        </p:spPr>
      </p:sp>
      <p:sp>
        <p:nvSpPr>
          <p:cNvPr id="28674" name="备注占位符 2"/>
          <p:cNvSpPr>
            <a:spLocks noGrp="1" noChangeArrowheads="1"/>
          </p:cNvSpPr>
          <p:nvPr>
            <p:ph type="body" idx="4294967295"/>
          </p:nvPr>
        </p:nvSpPr>
        <p:spPr/>
        <p:txBody>
          <a:bodyPr/>
          <a:lstStyle/>
          <a:p>
            <a:r>
              <a:rPr lang="zh-CN" altLang="en-US" b="1" dirty="0"/>
              <a:t>分析</a:t>
            </a:r>
            <a:endParaRPr lang="zh-CN" altLang="en-US" b="1" dirty="0"/>
          </a:p>
          <a:p>
            <a:r>
              <a:rPr lang="zh-CN" altLang="en-US" b="1" dirty="0"/>
              <a:t>传统控制的形式</a:t>
            </a:r>
            <a:r>
              <a:rPr lang="zh-CN" altLang="en-US" dirty="0"/>
              <a:t>主要为层级结构：</a:t>
            </a:r>
            <a:endParaRPr lang="zh-CN" altLang="en-US" dirty="0"/>
          </a:p>
          <a:p>
            <a:pPr>
              <a:buFont typeface="Arial" panose="020B0604020202090204" pitchFamily="34" charset="0"/>
              <a:buChar char="•"/>
            </a:pPr>
            <a:r>
              <a:rPr lang="zh-CN" altLang="en-US" dirty="0"/>
              <a:t>信息从底层层层上报，需要经过多个中间层级才能达到最终的领导层。</a:t>
            </a:r>
            <a:endParaRPr lang="zh-CN" altLang="en-US" dirty="0"/>
          </a:p>
          <a:p>
            <a:pPr>
              <a:buFont typeface="Arial" panose="020B0604020202090204" pitchFamily="34" charset="0"/>
              <a:buChar char="•"/>
            </a:pPr>
            <a:r>
              <a:rPr lang="zh-CN" altLang="en-US" dirty="0"/>
              <a:t>以下级制作好 </a:t>
            </a:r>
            <a:r>
              <a:rPr lang="en-US" altLang="zh-CN" dirty="0"/>
              <a:t>PPT EXCEL WORD </a:t>
            </a:r>
            <a:r>
              <a:rPr lang="zh-CN" altLang="en-US" dirty="0"/>
              <a:t>再展开汇报会议形式为主。</a:t>
            </a:r>
            <a:endParaRPr lang="en-US" altLang="zh-CN" dirty="0"/>
          </a:p>
          <a:p>
            <a:endParaRPr lang="zh-CN" altLang="en-US" dirty="0"/>
          </a:p>
          <a:p>
            <a:r>
              <a:rPr lang="en-US" altLang="zh-CN" b="1" dirty="0"/>
              <a:t>AI+</a:t>
            </a:r>
            <a:r>
              <a:rPr lang="zh-CN" altLang="en-US" b="1" dirty="0"/>
              <a:t>控制则使结构趋向扁平</a:t>
            </a:r>
            <a:r>
              <a:rPr lang="zh-CN" altLang="en-US" dirty="0"/>
              <a:t>化：</a:t>
            </a:r>
            <a:endParaRPr lang="en-US" altLang="zh-CN" dirty="0"/>
          </a:p>
          <a:p>
            <a:r>
              <a:rPr lang="zh-CN" altLang="en-US" dirty="0"/>
              <a:t>管理者使用</a:t>
            </a:r>
            <a:r>
              <a:rPr lang="en-US" altLang="zh-CN" dirty="0"/>
              <a:t>AI</a:t>
            </a:r>
            <a:r>
              <a:rPr lang="zh-CN" altLang="en-US" dirty="0"/>
              <a:t>工具可以实时监管到公司集团整体的各个维度的数据指标</a:t>
            </a:r>
            <a:endParaRPr lang="zh-CN" altLang="en-US" dirty="0"/>
          </a:p>
          <a:p>
            <a:pPr>
              <a:buFont typeface="Arial" panose="020B0604020202090204" pitchFamily="34" charset="0"/>
              <a:buChar char="•"/>
            </a:pPr>
            <a:r>
              <a:rPr lang="zh-CN" altLang="en-US" dirty="0"/>
              <a:t>信息不再需要经过多个中间层级，领导者可以直接获取数据，</a:t>
            </a:r>
            <a:r>
              <a:rPr lang="zh-CN" altLang="en-US" b="1" dirty="0"/>
              <a:t>避免了中间层的主观判断甚至隐瞒行为造成偏差。</a:t>
            </a:r>
            <a:endParaRPr lang="zh-CN" altLang="en-US" dirty="0"/>
          </a:p>
          <a:p>
            <a:pPr>
              <a:buFont typeface="Arial" panose="020B0604020202090204" pitchFamily="34" charset="0"/>
              <a:buChar char="•"/>
            </a:pPr>
            <a:r>
              <a:rPr lang="en-US" altLang="zh-CN" dirty="0"/>
              <a:t>AI </a:t>
            </a:r>
            <a:r>
              <a:rPr lang="zh-CN" altLang="en-US" dirty="0"/>
              <a:t>的应用使得数据整理和报告的过程自动化，不再需要大量的手工操作，</a:t>
            </a:r>
            <a:r>
              <a:rPr lang="zh-CN" altLang="en-US" b="1" dirty="0"/>
              <a:t>使员工更专注于解决问题而不是汇报成果。</a:t>
            </a:r>
            <a:endParaRPr lang="en-US" altLang="zh-CN" b="1" dirty="0"/>
          </a:p>
          <a:p>
            <a:pPr>
              <a:buFont typeface="Arial" panose="020B0604020202090204" pitchFamily="34" charset="0"/>
              <a:buChar char="•"/>
            </a:pPr>
            <a:endParaRPr lang="zh-CN" altLang="en-US" dirty="0"/>
          </a:p>
          <a:p>
            <a:r>
              <a:rPr lang="zh-CN" altLang="en-US" dirty="0">
                <a:solidFill>
                  <a:srgbClr val="8F959E"/>
                </a:solidFill>
              </a:rPr>
              <a:t>某家以投后管理为管理大方向的大型集团化公司的 </a:t>
            </a:r>
            <a:r>
              <a:rPr lang="en-US" altLang="zh-CN" dirty="0">
                <a:solidFill>
                  <a:srgbClr val="8F959E"/>
                </a:solidFill>
              </a:rPr>
              <a:t>AIGC </a:t>
            </a:r>
            <a:r>
              <a:rPr lang="zh-CN" altLang="en-US" dirty="0">
                <a:solidFill>
                  <a:srgbClr val="8F959E"/>
                </a:solidFill>
              </a:rPr>
              <a:t>应用落地需求立项。区别于传统企业，该集团总部对分支产业公司控制力相对较弱，很难进行有效的集团化管理。以往在多次代替分支产业公司进行管理决策的过程中，集团总部管理都属于瞎子摸象，无法通过具象的数据支撑完成具体决策。</a:t>
            </a:r>
            <a:r>
              <a:rPr lang="zh-CN" altLang="en-US" dirty="0"/>
              <a:t> </a:t>
            </a:r>
            <a:r>
              <a:rPr lang="zh-CN" altLang="en-US" dirty="0">
                <a:solidFill>
                  <a:srgbClr val="8F959E"/>
                </a:solidFill>
              </a:rPr>
              <a:t>后利用 </a:t>
            </a:r>
            <a:r>
              <a:rPr lang="en-US" altLang="zh-CN" dirty="0">
                <a:solidFill>
                  <a:srgbClr val="8F959E"/>
                </a:solidFill>
              </a:rPr>
              <a:t>AIGC </a:t>
            </a:r>
            <a:r>
              <a:rPr lang="zh-CN" altLang="en-US" dirty="0">
                <a:solidFill>
                  <a:srgbClr val="8F959E"/>
                </a:solidFill>
              </a:rPr>
              <a:t>技术实现分支产业公司上报集团总部的各类型议案的关键要素提取，再辅以其他数据检索汇总，利用 </a:t>
            </a:r>
            <a:r>
              <a:rPr lang="en-US" altLang="zh-CN" dirty="0">
                <a:solidFill>
                  <a:srgbClr val="8F959E"/>
                </a:solidFill>
              </a:rPr>
              <a:t>AIGC </a:t>
            </a:r>
            <a:r>
              <a:rPr lang="zh-CN" altLang="en-US" dirty="0">
                <a:solidFill>
                  <a:srgbClr val="8F959E"/>
                </a:solidFill>
              </a:rPr>
              <a:t>形成对特定议案的预决策，在董事会审议该分支产业公司上交的议案之前，先形成预决案，与议案一起提交集团董事会，此类应用的落地有力增强了集团总部对分支产业公司的认知和决策影响力。</a:t>
            </a:r>
            <a:endParaRPr lang="zh-CN" altLang="en-US" dirty="0"/>
          </a:p>
          <a:p>
            <a:r>
              <a:rPr lang="zh-CN" altLang="en-US" b="1" dirty="0"/>
              <a:t>实例</a:t>
            </a:r>
            <a:endParaRPr lang="zh-CN" altLang="en-US" b="1" dirty="0"/>
          </a:p>
          <a:p>
            <a:r>
              <a:rPr lang="en-US" altLang="zh-CN" dirty="0"/>
              <a:t>https://www.ted.com/talks/paul_hudson_and_lindsay_levin_leadership_in_the_age_of_ai?subtitle=en</a:t>
            </a:r>
            <a:endParaRPr lang="en-US" altLang="zh-CN" dirty="0"/>
          </a:p>
          <a:p>
            <a:endParaRPr lang="zh-CN" altLang="en-US" dirty="0"/>
          </a:p>
        </p:txBody>
      </p:sp>
      <p:sp>
        <p:nvSpPr>
          <p:cNvPr id="286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7E072B7-3801-495A-8D70-6B128F589D3D}"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ChangeArrowheads="1"/>
          </p:cNvSpPr>
          <p:nvPr>
            <p:ph type="sldImg" idx="4294967295"/>
          </p:nvPr>
        </p:nvSpPr>
        <p:spPr>
          <a:ln>
            <a:miter lim="800000"/>
          </a:ln>
        </p:spPr>
      </p:sp>
      <p:sp>
        <p:nvSpPr>
          <p:cNvPr id="30722" name="备注占位符 2"/>
          <p:cNvSpPr>
            <a:spLocks noGrp="1" noChangeArrowheads="1"/>
          </p:cNvSpPr>
          <p:nvPr>
            <p:ph type="body" idx="4294967295"/>
          </p:nvPr>
        </p:nvSpPr>
        <p:spPr/>
        <p:txBody>
          <a:bodyPr/>
          <a:lstStyle/>
          <a:p>
            <a:pPr>
              <a:buFont typeface="等线 Light" panose="02010600030101010101" pitchFamily="2" charset="-122"/>
              <a:buAutoNum type="arabicPeriod" startAt="2"/>
            </a:pPr>
            <a:r>
              <a:rPr lang="zh-CN" altLang="en-US" b="1" dirty="0"/>
              <a:t>改变控制的对象</a:t>
            </a:r>
            <a:endParaRPr lang="zh-CN" altLang="en-US" b="1" dirty="0"/>
          </a:p>
          <a:p>
            <a:r>
              <a:rPr lang="zh-CN" altLang="en-US" b="1" dirty="0"/>
              <a:t>传统的控制</a:t>
            </a:r>
            <a:r>
              <a:rPr lang="zh-CN" altLang="en-US" dirty="0"/>
              <a:t>主要针对：</a:t>
            </a:r>
            <a:endParaRPr lang="zh-CN" altLang="en-US" dirty="0"/>
          </a:p>
          <a:p>
            <a:r>
              <a:rPr lang="zh-CN" altLang="en-US" dirty="0"/>
              <a:t>人力资源控制，即着重于员工的管理与发展，包括人员配备、培训、绩效评估、薪酬控制等。人力资源控制旨在确保企业拥有具备必要技能和素质的员工，并能够充分发挥他们的潜力。</a:t>
            </a:r>
            <a:endParaRPr lang="zh-CN" altLang="en-US" dirty="0"/>
          </a:p>
          <a:p>
            <a:r>
              <a:rPr lang="zh-CN" altLang="en-US" dirty="0"/>
              <a:t>财务控制： 着重于企业的财务健康状况，包括预算控制、成本控制、资金管理等。财务控制确保企业的财务活动在法规和规范范围内，并能够实现盈利目标。</a:t>
            </a:r>
            <a:endParaRPr lang="zh-CN" altLang="en-US" dirty="0"/>
          </a:p>
          <a:p>
            <a:r>
              <a:rPr lang="zh-CN" altLang="en-US" dirty="0"/>
              <a:t>生产与运营控制： 针对生产流程和运营活动的控制，包括生产效率、产能利用率、库存控制、供应链管理等。通过生产与运营控制，企业可以提高效率、降低成本，确保产品或服务按时交付。</a:t>
            </a:r>
            <a:endParaRPr lang="zh-CN" altLang="en-US" dirty="0"/>
          </a:p>
          <a:p>
            <a:r>
              <a:rPr lang="en-US" altLang="zh-CN" b="1" dirty="0"/>
              <a:t>AI+</a:t>
            </a:r>
            <a:r>
              <a:rPr lang="zh-CN" altLang="en-US" b="1" dirty="0"/>
              <a:t>控制则需要增加对 </a:t>
            </a:r>
            <a:r>
              <a:rPr lang="en-US" altLang="zh-CN" b="1" dirty="0"/>
              <a:t>AI </a:t>
            </a:r>
            <a:r>
              <a:rPr lang="zh-CN" altLang="en-US" b="1" dirty="0"/>
              <a:t>模型本身的控制管理：</a:t>
            </a:r>
            <a:endParaRPr lang="zh-CN" altLang="en-US" dirty="0"/>
          </a:p>
        </p:txBody>
      </p:sp>
      <p:sp>
        <p:nvSpPr>
          <p:cNvPr id="307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137DD4-48E1-4AC0-B388-604FDA8578F0}"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p:cNvSpPr>
          <p:nvPr>
            <p:ph type="sldImg" idx="4294967295"/>
          </p:nvPr>
        </p:nvSpPr>
        <p:spPr>
          <a:ln>
            <a:miter lim="800000"/>
          </a:ln>
        </p:spPr>
      </p:sp>
      <p:sp>
        <p:nvSpPr>
          <p:cNvPr id="32770" name="备注占位符 2"/>
          <p:cNvSpPr>
            <a:spLocks noGrp="1" noChangeArrowheads="1"/>
          </p:cNvSpPr>
          <p:nvPr>
            <p:ph type="body" idx="4294967295"/>
          </p:nvPr>
        </p:nvSpPr>
        <p:spPr/>
        <p:txBody>
          <a:bodyPr/>
          <a:lstStyle/>
          <a:p>
            <a:pPr>
              <a:buFont typeface="等线 Light" panose="02010600030101010101" pitchFamily="2" charset="-122"/>
              <a:buAutoNum type="arabicPeriod" startAt="3"/>
            </a:pPr>
            <a:r>
              <a:rPr lang="zh-CN" altLang="en-US" b="1" dirty="0"/>
              <a:t>更大化前馈控制的作用</a:t>
            </a:r>
            <a:br>
              <a:rPr lang="zh-CN" altLang="en-US" dirty="0"/>
            </a:br>
            <a:endParaRPr lang="zh-CN" altLang="en-US" dirty="0"/>
          </a:p>
          <a:p>
            <a:r>
              <a:rPr lang="zh-CN" altLang="en-US" b="1" dirty="0"/>
              <a:t>传统前馈控制具有多种缺陷，在控制结构中发挥的作用有限：</a:t>
            </a:r>
            <a:endParaRPr lang="zh-CN" altLang="en-US" dirty="0"/>
          </a:p>
          <a:p>
            <a:pPr>
              <a:buFont typeface="等线 Light" panose="02010600030101010101" pitchFamily="2" charset="-122"/>
              <a:buAutoNum type="arabicPeriod"/>
            </a:pPr>
            <a:r>
              <a:rPr lang="zh-CN" altLang="en-US" dirty="0"/>
              <a:t>依赖于人工收集和处理数据，信息具有滞后性和不准确性，难以适应复杂环境。</a:t>
            </a:r>
            <a:endParaRPr lang="zh-CN" altLang="en-US" dirty="0"/>
          </a:p>
          <a:p>
            <a:pPr>
              <a:buFont typeface="等线 Light" panose="02010600030101010101" pitchFamily="2" charset="-122"/>
              <a:buAutoNum type="arabicPeriod"/>
            </a:pPr>
            <a:r>
              <a:rPr lang="zh-CN" altLang="en-US" dirty="0"/>
              <a:t>基于管理者或决策者的主观判断和经验，这可能导致决策的主观性和片面性，难以充分利用大量可用的数据和更客观的信息。</a:t>
            </a:r>
            <a:endParaRPr lang="zh-CN" altLang="en-US" dirty="0"/>
          </a:p>
          <a:p>
            <a:r>
              <a:rPr lang="en-US" altLang="zh-CN" b="1" dirty="0"/>
              <a:t>AI+</a:t>
            </a:r>
            <a:r>
              <a:rPr lang="zh-CN" altLang="en-US" b="1" dirty="0"/>
              <a:t>控制则大幅大幅增加前馈控制的预见性：</a:t>
            </a:r>
            <a:endParaRPr lang="zh-CN" altLang="en-US" dirty="0"/>
          </a:p>
          <a:p>
            <a:pPr>
              <a:buFont typeface="等线 Light" panose="02010600030101010101" pitchFamily="2" charset="-122"/>
              <a:buAutoNum type="arabicPeriod"/>
            </a:pPr>
            <a:r>
              <a:rPr lang="zh-CN" altLang="en-US" dirty="0"/>
              <a:t>大数据整合： </a:t>
            </a:r>
            <a:r>
              <a:rPr lang="en-US" altLang="zh-CN" dirty="0"/>
              <a:t>AI </a:t>
            </a:r>
            <a:r>
              <a:rPr lang="zh-CN" altLang="en-US" dirty="0"/>
              <a:t>系统能够处理大规模的数据集，整合多源数据进行综合分析。通过综合考虑多种数据来源，</a:t>
            </a:r>
            <a:r>
              <a:rPr lang="en-US" altLang="zh-CN" dirty="0"/>
              <a:t>AI </a:t>
            </a:r>
            <a:r>
              <a:rPr lang="zh-CN" altLang="en-US" dirty="0"/>
              <a:t>增加了前馈控制的全局视野，提高了对整体系统行为的预见性。</a:t>
            </a:r>
            <a:endParaRPr lang="zh-CN" altLang="en-US" dirty="0"/>
          </a:p>
          <a:p>
            <a:pPr>
              <a:buFont typeface="等线 Light" panose="02010600030101010101" pitchFamily="2" charset="-122"/>
              <a:buAutoNum type="arabicPeriod"/>
            </a:pPr>
            <a:r>
              <a:rPr lang="zh-CN" altLang="en-US" dirty="0"/>
              <a:t>数据分析和学习能力： </a:t>
            </a:r>
            <a:r>
              <a:rPr lang="en-US" altLang="zh-CN" dirty="0"/>
              <a:t>AI </a:t>
            </a:r>
            <a:r>
              <a:rPr lang="zh-CN" altLang="en-US" dirty="0"/>
              <a:t>系统具有强大的数据分析和学习能力，能够迅速处理大量数据，识别模式和趋势。通过对历史数据的学习，</a:t>
            </a:r>
            <a:r>
              <a:rPr lang="en-US" altLang="zh-CN" dirty="0"/>
              <a:t>AI </a:t>
            </a:r>
            <a:r>
              <a:rPr lang="zh-CN" altLang="en-US" dirty="0"/>
              <a:t>可以预测未来可能的情况，提高前馈控制的预见性。</a:t>
            </a:r>
            <a:endParaRPr lang="zh-CN" altLang="en-US" dirty="0"/>
          </a:p>
          <a:p>
            <a:pPr>
              <a:buFont typeface="等线 Light" panose="02010600030101010101" pitchFamily="2" charset="-122"/>
              <a:buAutoNum type="arabicPeriod"/>
            </a:pPr>
            <a:r>
              <a:rPr lang="zh-CN" altLang="en-US" dirty="0"/>
              <a:t>实时监测和反馈： </a:t>
            </a:r>
            <a:r>
              <a:rPr lang="en-US" altLang="zh-CN" dirty="0"/>
              <a:t>AI </a:t>
            </a:r>
            <a:r>
              <a:rPr lang="zh-CN" altLang="en-US" dirty="0"/>
              <a:t>系统能够实时监测环境变化并进行即时反馈。通过不断地收集和分析实时数据，</a:t>
            </a:r>
            <a:r>
              <a:rPr lang="en-US" altLang="zh-CN" dirty="0"/>
              <a:t>AI </a:t>
            </a:r>
            <a:r>
              <a:rPr lang="zh-CN" altLang="en-US" dirty="0"/>
              <a:t>可以更准确地预测未来可能发生的情况，帮助前馈控制系统及时做出调整。</a:t>
            </a:r>
            <a:endParaRPr lang="zh-CN" altLang="en-US" dirty="0"/>
          </a:p>
        </p:txBody>
      </p:sp>
      <p:sp>
        <p:nvSpPr>
          <p:cNvPr id="327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43942C-4F22-4C58-9300-7913F0CF22AE}"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p:cNvSpPr>
          <p:nvPr>
            <p:ph type="sldImg" idx="4294967295"/>
          </p:nvPr>
        </p:nvSpPr>
        <p:spPr>
          <a:ln>
            <a:miter lim="800000"/>
          </a:ln>
        </p:spPr>
      </p:sp>
      <p:sp>
        <p:nvSpPr>
          <p:cNvPr id="34818" name="备注占位符 2"/>
          <p:cNvSpPr>
            <a:spLocks noGrp="1" noChangeArrowheads="1"/>
          </p:cNvSpPr>
          <p:nvPr>
            <p:ph type="body" idx="4294967295"/>
          </p:nvPr>
        </p:nvSpPr>
        <p:spPr/>
        <p:txBody>
          <a:bodyPr/>
          <a:lstStyle/>
          <a:p>
            <a:r>
              <a:rPr lang="zh-CN" altLang="en-US" b="1"/>
              <a:t>使用场景：</a:t>
            </a:r>
            <a:endParaRPr lang="zh-CN" altLang="en-US"/>
          </a:p>
          <a:p>
            <a:pPr>
              <a:buFont typeface="等线 Light" panose="02010600030101010101" pitchFamily="2" charset="-122"/>
              <a:buAutoNum type="arabicPeriod"/>
            </a:pPr>
            <a:r>
              <a:rPr lang="zh-CN" altLang="en-US" b="1"/>
              <a:t>供应链管理</a:t>
            </a:r>
            <a:r>
              <a:rPr lang="zh-CN" altLang="en-US"/>
              <a:t>： 通过 </a:t>
            </a:r>
            <a:r>
              <a:rPr lang="en-US" altLang="zh-CN"/>
              <a:t>AI </a:t>
            </a:r>
            <a:r>
              <a:rPr lang="zh-CN" altLang="en-US"/>
              <a:t>分析市场趋势、供应商表现等数据，企业可以提前调整物流和库存策略，以适应变化的需求。例如，零售行业可以利用 </a:t>
            </a:r>
            <a:r>
              <a:rPr lang="en-US" altLang="zh-CN"/>
              <a:t>AI </a:t>
            </a:r>
            <a:r>
              <a:rPr lang="zh-CN" altLang="en-US"/>
              <a:t>分析销售数据，提前预测热门产品，从而调整库存和补货计划。</a:t>
            </a:r>
            <a:endParaRPr lang="zh-CN" altLang="en-US"/>
          </a:p>
          <a:p>
            <a:pPr>
              <a:buFont typeface="等线 Light" panose="02010600030101010101" pitchFamily="2" charset="-122"/>
              <a:buAutoNum type="arabicPeriod"/>
            </a:pPr>
            <a:r>
              <a:rPr lang="zh-CN" altLang="en-US" b="1"/>
              <a:t>能源管理</a:t>
            </a:r>
            <a:r>
              <a:rPr lang="zh-CN" altLang="en-US"/>
              <a:t>： 通过 </a:t>
            </a:r>
            <a:r>
              <a:rPr lang="en-US" altLang="zh-CN"/>
              <a:t>AI </a:t>
            </a:r>
            <a:r>
              <a:rPr lang="zh-CN" altLang="en-US"/>
              <a:t>分析天气、能源消耗模式等数据，能源公司可以提前调整发电计划和能源分配，以满足高峰时段的需求，减少浪费。例如，智能电网可以利用 </a:t>
            </a:r>
            <a:r>
              <a:rPr lang="en-US" altLang="zh-CN"/>
              <a:t>AI </a:t>
            </a:r>
            <a:r>
              <a:rPr lang="zh-CN" altLang="en-US"/>
              <a:t>来预测能源需求，调整电力分配，提高能源利用率。</a:t>
            </a:r>
            <a:endParaRPr lang="zh-CN" altLang="en-US"/>
          </a:p>
          <a:p>
            <a:pPr>
              <a:buFont typeface="等线 Light" panose="02010600030101010101" pitchFamily="2" charset="-122"/>
              <a:buAutoNum type="arabicPeriod"/>
            </a:pPr>
            <a:r>
              <a:rPr lang="zh-CN" altLang="en-US" b="1"/>
              <a:t>金融风险管理</a:t>
            </a:r>
            <a:r>
              <a:rPr lang="zh-CN" altLang="en-US"/>
              <a:t>：通过 </a:t>
            </a:r>
            <a:r>
              <a:rPr lang="en-US" altLang="zh-CN"/>
              <a:t>AI </a:t>
            </a:r>
            <a:r>
              <a:rPr lang="zh-CN" altLang="en-US"/>
              <a:t>分析市场数据、经济指标等信息，金融机构可以提前识别潜在的市场波动，调整投资组合，降低风险。例如，基金管理公司可以利用 </a:t>
            </a:r>
            <a:r>
              <a:rPr lang="en-US" altLang="zh-CN"/>
              <a:t>AI </a:t>
            </a:r>
            <a:r>
              <a:rPr lang="zh-CN" altLang="en-US"/>
              <a:t>算法对市场情况进行预测，调整资产配置以获取更好的回报。</a:t>
            </a:r>
            <a:endParaRPr lang="zh-CN" altLang="en-US"/>
          </a:p>
          <a:p>
            <a:r>
              <a:rPr lang="zh-CN" altLang="en-US" b="1"/>
              <a:t>因此，前馈控制原先具有的快速适应性、提高系统稳定性、节约时间资金人才成本等诸多特性在 </a:t>
            </a:r>
            <a:r>
              <a:rPr lang="en-US" altLang="zh-CN" b="1"/>
              <a:t>AI </a:t>
            </a:r>
            <a:r>
              <a:rPr lang="zh-CN" altLang="en-US" b="1"/>
              <a:t>辅助下大幅显现，企业对前馈控制的侧重程度应逐步增加。</a:t>
            </a:r>
            <a:endParaRPr lang="zh-CN" altLang="en-US"/>
          </a:p>
          <a:p>
            <a:pPr>
              <a:buFont typeface="等线 Light" panose="02010600030101010101" pitchFamily="2" charset="-122"/>
              <a:buAutoNum type="arabicPeriod" startAt="3"/>
            </a:pPr>
            <a:endParaRPr lang="zh-CN" altLang="en-US"/>
          </a:p>
        </p:txBody>
      </p:sp>
      <p:sp>
        <p:nvSpPr>
          <p:cNvPr id="348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771776-E941-427D-AFB1-1F2FF11364B7}"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p:cNvSpPr>
          <p:nvPr>
            <p:ph type="sldImg" idx="4294967295"/>
          </p:nvPr>
        </p:nvSpPr>
        <p:spPr>
          <a:ln>
            <a:miter lim="800000"/>
          </a:ln>
        </p:spPr>
      </p:sp>
      <p:sp>
        <p:nvSpPr>
          <p:cNvPr id="36866" name="备注占位符 2"/>
          <p:cNvSpPr>
            <a:spLocks noGrp="1" noChangeArrowheads="1"/>
          </p:cNvSpPr>
          <p:nvPr>
            <p:ph type="body" idx="4294967295"/>
          </p:nvPr>
        </p:nvSpPr>
        <p:spPr/>
        <p:txBody>
          <a:bodyPr/>
          <a:lstStyle/>
          <a:p>
            <a:r>
              <a:rPr lang="zh-CN" altLang="en-US"/>
              <a:t>传统的实时控制：</a:t>
            </a:r>
            <a:endParaRPr lang="zh-CN" altLang="en-US"/>
          </a:p>
          <a:p>
            <a:r>
              <a:rPr lang="zh-CN" altLang="en-US"/>
              <a:t>- 主要见于制造业和金融业等数据影响力极大的行业，零售业、教育业等则少见，原因多为实时监控成本高、技术限制等。</a:t>
            </a:r>
            <a:endParaRPr lang="zh-CN" altLang="en-US"/>
          </a:p>
          <a:p>
            <a:r>
              <a:rPr lang="zh-CN" altLang="en-US"/>
              <a:t>- 主要针对生产线检测等技术层面控制，缺少员工绩效、分工情况等管理层面控制。</a:t>
            </a:r>
            <a:endParaRPr lang="zh-CN" altLang="en-US"/>
          </a:p>
          <a:p>
            <a:r>
              <a:rPr lang="zh-CN" altLang="en-US"/>
              <a:t>AI+控制的实时控制：</a:t>
            </a:r>
            <a:endParaRPr lang="zh-CN" altLang="en-US"/>
          </a:p>
          <a:p>
            <a:r>
              <a:rPr lang="zh-CN" altLang="en-US"/>
              <a:t>AI 能够在实时处理大量的数据，使系统够迅速做出反应，实现更及时的决策， 还可以自动调整参数和策略，以适应环境的变化，大幅降低实时控制的成本，突破技术限制，拓展使用范围。</a:t>
            </a:r>
            <a:endParaRPr lang="zh-CN" altLang="en-US"/>
          </a:p>
          <a:p>
            <a:r>
              <a:rPr lang="zh-CN" altLang="en-US"/>
              <a:t>- 教育界，就可以利用监控摄像头和传感器等技术，让 AI 实时分析学生在教室内的行为，例如专注度、互动程度等，帮助教师更好地管理课堂。</a:t>
            </a:r>
            <a:endParaRPr lang="zh-CN" altLang="en-US"/>
          </a:p>
          <a:p>
            <a:r>
              <a:rPr lang="zh-CN" altLang="en-US"/>
              <a:t>- 员工管理层面， AI 可以用于监控员工不同任务的工作时间，分析工作流程和任务需求，对任务分配和优先级提供实时建议，还可以自动跟踪员工的培训进度，便于管理者了解员工情况。</a:t>
            </a:r>
            <a:br>
              <a:rPr lang="zh-CN" altLang="en-US"/>
            </a:br>
            <a:endParaRPr lang="zh-CN" altLang="en-US"/>
          </a:p>
          <a:p>
            <a:endParaRPr lang="zh-CN" altLang="en-US"/>
          </a:p>
        </p:txBody>
      </p:sp>
      <p:sp>
        <p:nvSpPr>
          <p:cNvPr id="368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1ED54B2-38F1-4C7F-AFAC-E138CC035E33}"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ChangeArrowheads="1"/>
          </p:cNvSpPr>
          <p:nvPr>
            <p:ph type="sldImg" idx="4294967295"/>
          </p:nvPr>
        </p:nvSpPr>
        <p:spPr>
          <a:ln>
            <a:miter lim="800000"/>
          </a:ln>
        </p:spPr>
      </p:sp>
      <p:sp>
        <p:nvSpPr>
          <p:cNvPr id="38914" name="备注占位符 2"/>
          <p:cNvSpPr>
            <a:spLocks noGrp="1" noChangeArrowheads="1"/>
          </p:cNvSpPr>
          <p:nvPr>
            <p:ph type="body" idx="4294967295"/>
          </p:nvPr>
        </p:nvSpPr>
        <p:spPr/>
        <p:txBody>
          <a:bodyPr/>
          <a:lstStyle/>
          <a:p>
            <a:endParaRPr lang="zh-CN" altLang="en-US"/>
          </a:p>
        </p:txBody>
      </p:sp>
      <p:sp>
        <p:nvSpPr>
          <p:cNvPr id="389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92A973-B08C-4B38-9DC9-D703E185866F}"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ChangeArrowheads="1"/>
          </p:cNvSpPr>
          <p:nvPr>
            <p:ph type="sldImg" idx="4294967295"/>
          </p:nvPr>
        </p:nvSpPr>
        <p:spPr>
          <a:ln>
            <a:miter lim="800000"/>
          </a:ln>
        </p:spPr>
      </p:sp>
      <p:sp>
        <p:nvSpPr>
          <p:cNvPr id="40962" name="备注占位符 2"/>
          <p:cNvSpPr>
            <a:spLocks noGrp="1" noChangeArrowheads="1"/>
          </p:cNvSpPr>
          <p:nvPr>
            <p:ph type="body" idx="4294967295"/>
          </p:nvPr>
        </p:nvSpPr>
        <p:spPr/>
        <p:txBody>
          <a:bodyPr/>
          <a:lstStyle/>
          <a:p>
            <a:r>
              <a:rPr lang="zh-CN" altLang="en-US" b="1" dirty="0"/>
              <a:t>偏见与依赖性风险</a:t>
            </a:r>
            <a:endParaRPr lang="zh-CN" altLang="en-US" b="1" dirty="0"/>
          </a:p>
          <a:p>
            <a:r>
              <a:rPr lang="zh-CN" altLang="en-US" dirty="0"/>
              <a:t>政治哲学家</a:t>
            </a:r>
            <a:r>
              <a:rPr lang="zh-CN" altLang="en-US" b="1" u="sng" dirty="0">
                <a:hlinkClick r:id="rId3"/>
              </a:rPr>
              <a:t>迈克尔</a:t>
            </a:r>
            <a:r>
              <a:rPr lang="en-US" altLang="zh-CN" b="1" u="sng" dirty="0">
                <a:hlinkClick r:id="rId3"/>
              </a:rPr>
              <a:t>·</a:t>
            </a:r>
            <a:r>
              <a:rPr lang="zh-CN" altLang="en-US" b="1" u="sng" dirty="0">
                <a:hlinkClick r:id="rId3"/>
              </a:rPr>
              <a:t>桑德尔（</a:t>
            </a:r>
            <a:r>
              <a:rPr lang="en-US" altLang="zh-CN" b="1" u="sng" dirty="0">
                <a:hlinkClick r:id="rId3"/>
              </a:rPr>
              <a:t>Michael Sandel</a:t>
            </a:r>
            <a:r>
              <a:rPr lang="zh-CN" altLang="en-US" dirty="0"/>
              <a:t>）说</a:t>
            </a:r>
            <a:r>
              <a:rPr lang="en-US" altLang="zh-CN" dirty="0"/>
              <a:t>"</a:t>
            </a:r>
            <a:r>
              <a:rPr lang="zh-CN" altLang="en-US" dirty="0"/>
              <a:t>算法决策的部分吸引力在于，它似乎提供了一种克服人类主观性、偏见和偏见的客观方法</a:t>
            </a:r>
            <a:r>
              <a:rPr lang="en-US" altLang="zh-CN" dirty="0"/>
              <a:t>"</a:t>
            </a:r>
            <a:r>
              <a:rPr lang="zh-CN" altLang="en-US" dirty="0"/>
              <a:t>。</a:t>
            </a:r>
            <a:endParaRPr lang="zh-CN" altLang="en-US" dirty="0"/>
          </a:p>
          <a:p>
            <a:r>
              <a:rPr lang="en-US" altLang="zh-CN" dirty="0"/>
              <a:t>"</a:t>
            </a:r>
            <a:r>
              <a:rPr lang="zh-CN" altLang="en-US" dirty="0"/>
              <a:t>但我们发现，许多决定重大事件的算法（例如谁应该获得假释的算法或者谁应该获得招聘或者住房机会）正在复制和嵌入我们社会中已经存在的偏见。</a:t>
            </a:r>
            <a:r>
              <a:rPr lang="en-US" altLang="zh-CN" dirty="0"/>
              <a:t>"</a:t>
            </a:r>
            <a:endParaRPr lang="en-US" altLang="zh-CN" dirty="0"/>
          </a:p>
          <a:p>
            <a:r>
              <a:rPr lang="zh-CN" altLang="en-US" dirty="0"/>
              <a:t>对 </a:t>
            </a:r>
            <a:r>
              <a:rPr lang="en-US" altLang="zh-CN" dirty="0"/>
              <a:t>AI </a:t>
            </a:r>
            <a:r>
              <a:rPr lang="zh-CN" altLang="en-US" dirty="0"/>
              <a:t>产品输出结果的过度依赖会</a:t>
            </a:r>
            <a:r>
              <a:rPr lang="zh-CN" altLang="en-US" b="1" dirty="0"/>
              <a:t>削弱人性化的判断和直觉</a:t>
            </a:r>
            <a:r>
              <a:rPr lang="zh-CN" altLang="en-US" dirty="0"/>
              <a:t>的重要性，又因为</a:t>
            </a:r>
            <a:r>
              <a:rPr lang="zh-CN" altLang="en-US" b="1" dirty="0"/>
              <a:t> </a:t>
            </a:r>
            <a:r>
              <a:rPr lang="en-US" altLang="zh-CN" b="1" dirty="0"/>
              <a:t>AI </a:t>
            </a:r>
            <a:r>
              <a:rPr lang="zh-CN" altLang="en-US" b="1" dirty="0"/>
              <a:t>决策过程的“黑盒”特性</a:t>
            </a:r>
            <a:r>
              <a:rPr lang="zh-CN" altLang="en-US" dirty="0"/>
              <a:t>可能导致决策缺乏透明度和可解释性，所以可能会在无意中</a:t>
            </a:r>
            <a:r>
              <a:rPr lang="zh-CN" altLang="en-US" b="1" dirty="0"/>
              <a:t>强化数据库现有偏见</a:t>
            </a:r>
            <a:r>
              <a:rPr lang="zh-CN" altLang="en-US" dirty="0"/>
              <a:t>，从而可能导致不公平或不知情的决策。</a:t>
            </a:r>
            <a:endParaRPr lang="zh-CN" altLang="en-US" dirty="0"/>
          </a:p>
          <a:p>
            <a:br>
              <a:rPr lang="zh-CN" altLang="en-US" dirty="0"/>
            </a:br>
            <a:endParaRPr lang="zh-CN" altLang="en-US" dirty="0"/>
          </a:p>
          <a:p>
            <a:r>
              <a:rPr lang="zh-CN" altLang="en-US" dirty="0"/>
              <a:t>专家们把这种风险形象地称为</a:t>
            </a:r>
            <a:r>
              <a:rPr lang="zh-CN" altLang="en-US" b="1" dirty="0"/>
              <a:t> </a:t>
            </a:r>
            <a:r>
              <a:rPr lang="en-US" altLang="zh-CN" b="1" dirty="0"/>
              <a:t>A veneer of objectivity</a:t>
            </a:r>
            <a:r>
              <a:rPr lang="zh-CN" altLang="en-US" b="1" dirty="0"/>
              <a:t>（客观的外衣）</a:t>
            </a:r>
            <a:br>
              <a:rPr lang="en-US" altLang="zh-CN" b="1" dirty="0"/>
            </a:br>
            <a:br>
              <a:rPr lang="en-US" altLang="zh-CN" b="1" dirty="0"/>
            </a:br>
            <a:br>
              <a:rPr lang="en-US" altLang="zh-CN" b="1" dirty="0"/>
            </a:br>
            <a:r>
              <a:rPr lang="zh-CN" altLang="en-US" b="1" dirty="0"/>
              <a:t>稳定性风险</a:t>
            </a:r>
            <a:endParaRPr lang="zh-CN" altLang="en-US" b="1" dirty="0"/>
          </a:p>
          <a:p>
            <a:r>
              <a:rPr lang="en-US" altLang="zh-CN" dirty="0"/>
              <a:t>KPMG </a:t>
            </a:r>
            <a:r>
              <a:rPr lang="zh-CN" altLang="en-US" dirty="0"/>
              <a:t>信任报告指出：在 </a:t>
            </a:r>
            <a:r>
              <a:rPr lang="en-US" altLang="zh-CN" dirty="0"/>
              <a:t>170 </a:t>
            </a:r>
            <a:r>
              <a:rPr lang="zh-CN" altLang="en-US" dirty="0"/>
              <a:t>名技术专家当中，有 </a:t>
            </a:r>
            <a:r>
              <a:rPr lang="en-US" altLang="zh-CN" dirty="0"/>
              <a:t>80%</a:t>
            </a:r>
            <a:r>
              <a:rPr lang="zh-CN" altLang="en-US" dirty="0"/>
              <a:t>表示对 </a:t>
            </a:r>
            <a:r>
              <a:rPr lang="en-US" altLang="zh-CN" dirty="0"/>
              <a:t>AI </a:t>
            </a:r>
            <a:r>
              <a:rPr lang="zh-CN" altLang="en-US" dirty="0"/>
              <a:t>管理缺乏足够的信心，</a:t>
            </a:r>
            <a:r>
              <a:rPr lang="en-US" altLang="zh-CN" dirty="0"/>
              <a:t>92%</a:t>
            </a:r>
            <a:r>
              <a:rPr lang="zh-CN" altLang="en-US" dirty="0"/>
              <a:t>的专家对 </a:t>
            </a:r>
            <a:r>
              <a:rPr lang="en-US" altLang="zh-CN" dirty="0"/>
              <a:t>AI </a:t>
            </a:r>
            <a:r>
              <a:rPr lang="zh-CN" altLang="en-US" dirty="0"/>
              <a:t>数据分析结果准确性与稳定性表示怀疑。</a:t>
            </a:r>
            <a:endParaRPr lang="zh-CN" altLang="en-US" dirty="0"/>
          </a:p>
          <a:p>
            <a:r>
              <a:rPr lang="zh-CN" altLang="en-US" b="1" dirty="0"/>
              <a:t>一是输出结果的不准确性。</a:t>
            </a:r>
            <a:r>
              <a:rPr lang="zh-CN" altLang="en-US" dirty="0"/>
              <a:t>由于训练数据集的错误、用户输入的措辞不当、以及对客观事实理解问题，</a:t>
            </a:r>
            <a:r>
              <a:rPr lang="en-US" altLang="zh-CN" dirty="0"/>
              <a:t>AI </a:t>
            </a:r>
            <a:r>
              <a:rPr lang="zh-CN" altLang="en-US" dirty="0"/>
              <a:t>技术可能会产生实际上不正确或具有误导性的输出结果，从而导致管理过程中不明智的决策。</a:t>
            </a:r>
            <a:endParaRPr lang="zh-CN" altLang="en-US" dirty="0"/>
          </a:p>
          <a:p>
            <a:r>
              <a:rPr lang="zh-CN" altLang="en-US" dirty="0"/>
              <a:t>（错误答案）</a:t>
            </a:r>
            <a:endParaRPr lang="zh-CN" altLang="en-US" dirty="0"/>
          </a:p>
          <a:p>
            <a:r>
              <a:rPr lang="zh-CN" altLang="en-US" b="1" dirty="0"/>
              <a:t>二是输出结果的不稳定性。</a:t>
            </a:r>
            <a:r>
              <a:rPr lang="zh-CN" altLang="en-US" dirty="0"/>
              <a:t>研究表明，在相同含义的前提下，</a:t>
            </a:r>
            <a:r>
              <a:rPr lang="en-US" altLang="zh-CN" dirty="0"/>
              <a:t>AI </a:t>
            </a:r>
            <a:r>
              <a:rPr lang="zh-CN" altLang="en-US" dirty="0"/>
              <a:t>模型可能因输入内容的不一致、上下文差异，而导致不同的决策结果。</a:t>
            </a:r>
            <a:endParaRPr lang="zh-CN" altLang="en-US" dirty="0"/>
          </a:p>
          <a:p>
            <a:r>
              <a:rPr lang="zh-CN" altLang="en-US" dirty="0"/>
              <a:t>（相同输入，结果不同）</a:t>
            </a:r>
            <a:endParaRPr lang="zh-CN" altLang="en-US" dirty="0"/>
          </a:p>
          <a:p>
            <a:r>
              <a:rPr lang="zh-CN" altLang="en-US" b="1" dirty="0"/>
              <a:t>三是知识储备更新问题。</a:t>
            </a:r>
            <a:r>
              <a:rPr lang="zh-CN" altLang="en-US" dirty="0"/>
              <a:t>每个组织的管理状态都处于动态变化过程，而目前 </a:t>
            </a:r>
            <a:r>
              <a:rPr lang="en-US" altLang="zh-CN" dirty="0"/>
              <a:t>AI </a:t>
            </a:r>
            <a:r>
              <a:rPr lang="zh-CN" altLang="en-US" dirty="0"/>
              <a:t>模型仍无法做到知识储备上的实时更新。</a:t>
            </a:r>
            <a:endParaRPr lang="zh-CN" altLang="en-US" dirty="0"/>
          </a:p>
          <a:p>
            <a:endParaRPr lang="zh-CN" altLang="en-US" dirty="0"/>
          </a:p>
          <a:p>
            <a:br>
              <a:rPr lang="en-US" altLang="zh-CN" dirty="0"/>
            </a:br>
            <a:br>
              <a:rPr lang="en-US" altLang="zh-CN" dirty="0"/>
            </a:br>
            <a:r>
              <a:rPr lang="zh-CN" altLang="en-US" b="1" dirty="0"/>
              <a:t>法律和伦理问题（简）</a:t>
            </a:r>
            <a:endParaRPr lang="zh-CN" altLang="en-US" b="1" dirty="0"/>
          </a:p>
          <a:p>
            <a:r>
              <a:rPr lang="zh-CN" altLang="en-US" dirty="0"/>
              <a:t>在前文提到的风险投票中，除去网络安全，法律合规性和个人隐私问题也显得尤其突出。</a:t>
            </a:r>
            <a:endParaRPr lang="zh-CN" altLang="en-US" dirty="0"/>
          </a:p>
          <a:p>
            <a:br>
              <a:rPr lang="zh-CN" altLang="en-US" dirty="0"/>
            </a:br>
            <a:endParaRPr lang="zh-CN" altLang="en-US" dirty="0"/>
          </a:p>
          <a:p>
            <a:r>
              <a:rPr lang="zh-CN" altLang="en-US" b="1" dirty="0"/>
              <a:t>责任归属</a:t>
            </a:r>
            <a:r>
              <a:rPr lang="zh-CN" altLang="en-US" dirty="0"/>
              <a:t>：当 </a:t>
            </a:r>
            <a:r>
              <a:rPr lang="en-US" altLang="zh-CN" dirty="0"/>
              <a:t>AI </a:t>
            </a:r>
            <a:r>
              <a:rPr lang="zh-CN" altLang="en-US" dirty="0"/>
              <a:t>系统的决策导致问题或损失时，确定责任归属可能会变得复杂。</a:t>
            </a:r>
            <a:endParaRPr lang="zh-CN" altLang="en-US" dirty="0"/>
          </a:p>
          <a:p>
            <a:r>
              <a:rPr lang="zh-CN" altLang="en-US" b="1" dirty="0"/>
              <a:t>伦理挑战</a:t>
            </a:r>
            <a:r>
              <a:rPr lang="zh-CN" altLang="en-US" dirty="0"/>
              <a:t>：使用 </a:t>
            </a:r>
            <a:r>
              <a:rPr lang="en-US" altLang="zh-CN" dirty="0"/>
              <a:t>AI </a:t>
            </a:r>
            <a:r>
              <a:rPr lang="zh-CN" altLang="en-US" dirty="0"/>
              <a:t>进行管理决策引入了一系列伦理问题，包括机器是否应该做出涉及人类员工生涯的决策，以及如何确保 </a:t>
            </a:r>
            <a:r>
              <a:rPr lang="en-US" altLang="zh-CN" dirty="0"/>
              <a:t>AI </a:t>
            </a:r>
            <a:r>
              <a:rPr lang="zh-CN" altLang="en-US" dirty="0"/>
              <a:t>系统的使用符合伦理标准。</a:t>
            </a:r>
            <a:endParaRPr lang="zh-CN" altLang="en-US" dirty="0"/>
          </a:p>
          <a:p>
            <a:br>
              <a:rPr lang="zh-CN" altLang="en-US" dirty="0"/>
            </a:br>
            <a:endParaRPr lang="zh-CN" altLang="en-US" dirty="0"/>
          </a:p>
          <a:p>
            <a:r>
              <a:rPr lang="zh-CN" altLang="en-US" dirty="0"/>
              <a:t>“关于隐私保护以及如何克服量刑、假释和就业实践中算法决策中的偏见的辩论现在已经很熟悉了，”桑德尔说，他指的是程序开发人员的有意识和无意识的偏见，以及那些内置在用于训练软件的数据集中的偏见。</a:t>
            </a:r>
            <a:endParaRPr lang="zh-CN" altLang="en-US" dirty="0"/>
          </a:p>
          <a:p>
            <a:r>
              <a:rPr lang="zh-CN" altLang="en-US" dirty="0"/>
              <a:t>“但我们还没有把我们的思想集中在一个最困难的问题上：聪明的机器能超越我们吗，或者</a:t>
            </a:r>
            <a:r>
              <a:rPr lang="zh-CN" altLang="en-US" b="1" dirty="0"/>
              <a:t>人类判断的某些要素在决定生活中一些最重要的事情时是不可或缺的吗</a:t>
            </a:r>
            <a:r>
              <a:rPr lang="zh-CN" altLang="en-US" dirty="0"/>
              <a:t>？”</a:t>
            </a:r>
            <a:endParaRPr lang="zh-CN" altLang="en-US" dirty="0"/>
          </a:p>
          <a:p>
            <a:endParaRPr lang="zh-CN" altLang="en-US" dirty="0"/>
          </a:p>
        </p:txBody>
      </p:sp>
      <p:sp>
        <p:nvSpPr>
          <p:cNvPr id="409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DD8DA5-BEDE-421B-805E-0C01B64C5A64}"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p:cNvSpPr>
          <p:nvPr>
            <p:ph type="sldImg" idx="4294967295"/>
          </p:nvPr>
        </p:nvSpPr>
        <p:spPr>
          <a:ln>
            <a:miter lim="800000"/>
          </a:ln>
        </p:spPr>
      </p:sp>
      <p:sp>
        <p:nvSpPr>
          <p:cNvPr id="8194" name="备注占位符 2"/>
          <p:cNvSpPr>
            <a:spLocks noGrp="1" noChangeArrowheads="1"/>
          </p:cNvSpPr>
          <p:nvPr>
            <p:ph type="body" idx="4294967295"/>
          </p:nvPr>
        </p:nvSpPr>
        <p:spPr/>
        <p:txBody>
          <a:bodyPr/>
          <a:lstStyle/>
          <a:p>
            <a:r>
              <a:rPr lang="zh-CN" altLang="en-US" b="1" dirty="0"/>
              <a:t>从定义上来将：管理的控制职能就是：监视各项活动以保证它们按计划进行，并根据动态环境进行纠偏的过程</a:t>
            </a:r>
            <a:endParaRPr lang="zh-CN" altLang="en-US" b="1" dirty="0"/>
          </a:p>
          <a:p>
            <a:endParaRPr lang="en-US" altLang="zh-CN" b="0" dirty="0"/>
          </a:p>
          <a:p>
            <a:r>
              <a:rPr lang="zh-CN" altLang="en-US" b="0" dirty="0"/>
              <a:t>昨天去金座方老大也讲到了</a:t>
            </a:r>
            <a:r>
              <a:rPr lang="zh-CN" altLang="en-US" b="1" dirty="0"/>
              <a:t>使命愿景价值观</a:t>
            </a:r>
            <a:r>
              <a:rPr lang="zh-CN" altLang="en-US" b="0" dirty="0"/>
              <a:t>对于公司的重要性</a:t>
            </a:r>
            <a:endParaRPr lang="en-US" altLang="zh-CN" b="0" dirty="0"/>
          </a:p>
          <a:p>
            <a:r>
              <a:rPr lang="zh-CN" altLang="en-US" b="0" dirty="0"/>
              <a:t>从这张不太专业的控制流程图上看，</a:t>
            </a:r>
            <a:endParaRPr lang="en-US" altLang="zh-CN" b="0" dirty="0"/>
          </a:p>
          <a:p>
            <a:pPr marL="0" marR="0" lvl="0" indent="0" algn="l" defTabSz="914400" rtl="0" eaLnBrk="1" fontAlgn="base" latinLnBrk="0" hangingPunct="1">
              <a:lnSpc>
                <a:spcPct val="100000"/>
              </a:lnSpc>
              <a:spcBef>
                <a:spcPct val="0"/>
              </a:spcBef>
              <a:spcAft>
                <a:spcPct val="0"/>
              </a:spcAft>
              <a:buClrTx/>
              <a:buSzTx/>
              <a:buFontTx/>
              <a:buNone/>
              <a:defRPr/>
            </a:pPr>
            <a:r>
              <a:rPr lang="zh-CN" altLang="en-US" b="0" dirty="0"/>
              <a:t>监控目标，就是把公司的使命与愿景根据</a:t>
            </a:r>
            <a:r>
              <a:rPr lang="en-US" altLang="zh-CN" b="0" dirty="0"/>
              <a:t>OKR</a:t>
            </a:r>
            <a:r>
              <a:rPr lang="zh-CN" altLang="en-US" b="0" dirty="0"/>
              <a:t>（</a:t>
            </a:r>
            <a:r>
              <a:rPr lang="en-US" altLang="zh-CN" b="0" dirty="0"/>
              <a:t>objective key results</a:t>
            </a:r>
            <a:r>
              <a:rPr lang="zh-CN" altLang="en-US" b="0" dirty="0"/>
              <a:t>）进行拆解变成监控的设立的标准</a:t>
            </a:r>
            <a:endParaRPr lang="en-US" altLang="zh-CN" b="0" dirty="0"/>
          </a:p>
          <a:p>
            <a:pPr marL="0" marR="0" lvl="0" indent="0" algn="l" defTabSz="914400" rtl="0" eaLnBrk="1" fontAlgn="base" latinLnBrk="0" hangingPunct="1">
              <a:lnSpc>
                <a:spcPct val="100000"/>
              </a:lnSpc>
              <a:spcBef>
                <a:spcPct val="0"/>
              </a:spcBef>
              <a:spcAft>
                <a:spcPct val="0"/>
              </a:spcAft>
              <a:buClrTx/>
              <a:buSzTx/>
              <a:buFontTx/>
              <a:buNone/>
              <a:defRPr/>
            </a:pPr>
            <a:r>
              <a:rPr lang="zh-CN" altLang="en-US" b="0" dirty="0"/>
              <a:t>也成为了这个控制系统的输入</a:t>
            </a:r>
            <a:endParaRPr lang="en-US" altLang="zh-CN" b="0" dirty="0"/>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b="0" dirty="0"/>
          </a:p>
          <a:p>
            <a:r>
              <a:rPr lang="zh-CN" altLang="en-US" b="0" dirty="0"/>
              <a:t>而决定是否通过，就体现了这个公司的价值观</a:t>
            </a:r>
            <a:endParaRPr lang="en-US" altLang="zh-CN" b="0" dirty="0"/>
          </a:p>
          <a:p>
            <a:r>
              <a:rPr lang="zh-CN" altLang="en-US" b="0" dirty="0"/>
              <a:t>从这张图我们也可以发现：反馈最核心的机制就是比较目标值和实际的差值并进行修正</a:t>
            </a:r>
            <a:endParaRPr lang="en-US" altLang="zh-CN" b="0" dirty="0"/>
          </a:p>
          <a:p>
            <a:endParaRPr lang="en-US" altLang="zh-CN" b="0" dirty="0"/>
          </a:p>
          <a:p>
            <a:r>
              <a:rPr lang="zh-CN" altLang="en-US" b="0" dirty="0"/>
              <a:t>这张图一会也会反复提到</a:t>
            </a:r>
            <a:endParaRPr lang="zh-CN" altLang="en-US" b="0" dirty="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F376B46-B262-4BBE-B3C5-F041FF74EC8F}"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ChangeArrowheads="1"/>
          </p:cNvSpPr>
          <p:nvPr>
            <p:ph type="sldImg" idx="4294967295"/>
          </p:nvPr>
        </p:nvSpPr>
        <p:spPr>
          <a:ln>
            <a:miter lim="800000"/>
          </a:ln>
        </p:spPr>
      </p:sp>
      <p:sp>
        <p:nvSpPr>
          <p:cNvPr id="43010" name="备注占位符 2"/>
          <p:cNvSpPr>
            <a:spLocks noGrp="1" noChangeArrowheads="1"/>
          </p:cNvSpPr>
          <p:nvPr>
            <p:ph type="body" idx="4294967295"/>
          </p:nvPr>
        </p:nvSpPr>
        <p:spPr/>
        <p:txBody>
          <a:bodyPr/>
          <a:lstStyle/>
          <a:p>
            <a:r>
              <a:rPr lang="zh-CN" altLang="en-US" dirty="0"/>
              <a:t>我们正处在</a:t>
            </a:r>
            <a:r>
              <a:rPr lang="en-US" altLang="zh-CN" dirty="0"/>
              <a:t>AI</a:t>
            </a:r>
            <a:r>
              <a:rPr lang="zh-CN" altLang="en-US" dirty="0"/>
              <a:t>技术日新月异的时代</a:t>
            </a:r>
            <a:endParaRPr lang="en-US" altLang="zh-CN" dirty="0"/>
          </a:p>
          <a:p>
            <a:r>
              <a:rPr lang="zh-CN" altLang="en-US" dirty="0"/>
              <a:t>企业级 </a:t>
            </a:r>
            <a:r>
              <a:rPr lang="en-US" altLang="zh-CN" dirty="0"/>
              <a:t>AIGC </a:t>
            </a:r>
            <a:r>
              <a:rPr lang="zh-CN" altLang="en-US" dirty="0"/>
              <a:t>落地模型多样性也将成为必然，</a:t>
            </a:r>
            <a:r>
              <a:rPr lang="en-US" altLang="zh-CN" dirty="0"/>
              <a:t>AIGC</a:t>
            </a:r>
            <a:r>
              <a:rPr lang="zh-CN" altLang="en-US" dirty="0"/>
              <a:t>如何更好地运用到企业管理实践，也是每一个管理者应当思考的问题。</a:t>
            </a:r>
            <a:endParaRPr lang="en-US" altLang="zh-CN" dirty="0"/>
          </a:p>
          <a:p>
            <a:endParaRPr lang="en-US" altLang="zh-CN" dirty="0"/>
          </a:p>
          <a:p>
            <a:r>
              <a:rPr lang="zh-CN" altLang="en-US" dirty="0"/>
              <a:t>以上是我们小组关于本次</a:t>
            </a:r>
            <a:endParaRPr lang="zh-CN" altLang="en-US" dirty="0"/>
          </a:p>
          <a:p>
            <a:r>
              <a:rPr lang="zh-CN" altLang="en-US" dirty="0"/>
              <a:t>我们组的展示到此结束，谢谢大家！</a:t>
            </a:r>
            <a:endParaRPr lang="zh-CN" altLang="en-US" dirty="0"/>
          </a:p>
          <a:p>
            <a:endParaRPr lang="zh-CN" altLang="en-US" dirty="0"/>
          </a:p>
        </p:txBody>
      </p:sp>
      <p:sp>
        <p:nvSpPr>
          <p:cNvPr id="430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5D4CF9-207B-42E7-928F-A1C9F6EB0C5E}"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p:cNvSpPr>
          <p:nvPr>
            <p:ph type="sldImg" idx="4294967295"/>
          </p:nvPr>
        </p:nvSpPr>
        <p:spPr>
          <a:ln>
            <a:miter lim="800000"/>
          </a:ln>
        </p:spPr>
      </p:sp>
      <p:sp>
        <p:nvSpPr>
          <p:cNvPr id="6146" name="文本占位符 2"/>
          <p:cNvSpPr>
            <a:spLocks noGrp="1" noChangeArrowheads="1"/>
          </p:cNvSpPr>
          <p:nvPr>
            <p:ph type="body" idx="4294967295"/>
          </p:nvPr>
        </p:nvSpPr>
        <p:spPr/>
        <p:txBody>
          <a:bodyPr/>
          <a:lstStyle/>
          <a:p>
            <a:r>
              <a:rPr lang="zh-CN" altLang="en-US" dirty="0"/>
              <a:t>那么</a:t>
            </a:r>
            <a:r>
              <a:rPr lang="en-US" altLang="zh-CN" dirty="0"/>
              <a:t>AI</a:t>
            </a:r>
            <a:r>
              <a:rPr lang="zh-CN" altLang="en-US" dirty="0"/>
              <a:t>到底在管理中产生了什么影响呢？</a:t>
            </a:r>
            <a:endParaRPr lang="en-US" altLang="zh-CN" dirty="0"/>
          </a:p>
          <a:p>
            <a:r>
              <a:rPr lang="zh-CN" altLang="en-US" dirty="0"/>
              <a:t>经过我们组搜索文献与资料后，我们总结了两个维度的影响</a:t>
            </a:r>
            <a:endParaRPr lang="en-US" altLang="zh-CN" dirty="0"/>
          </a:p>
          <a:p>
            <a:r>
              <a:rPr lang="zh-CN" altLang="en-US" dirty="0"/>
              <a:t>局部上看，</a:t>
            </a:r>
            <a:r>
              <a:rPr lang="en-US" altLang="zh-CN" dirty="0"/>
              <a:t>AI</a:t>
            </a:r>
            <a:r>
              <a:rPr lang="zh-CN" altLang="en-US" dirty="0"/>
              <a:t>对控制的每一个分环节都产生了一定影响，</a:t>
            </a:r>
            <a:endParaRPr lang="en-US" altLang="zh-CN" dirty="0"/>
          </a:p>
          <a:p>
            <a:r>
              <a:rPr lang="zh-CN" altLang="en-US" dirty="0"/>
              <a:t>而从整体上看，</a:t>
            </a:r>
            <a:r>
              <a:rPr lang="en-US" altLang="zh-CN" dirty="0"/>
              <a:t>AI</a:t>
            </a:r>
            <a:r>
              <a:rPr lang="zh-CN" altLang="en-US" dirty="0"/>
              <a:t>又对控制的形式、对象产生了一定作用。</a:t>
            </a:r>
            <a:endParaRPr lang="en-US" altLang="zh-CN" dirty="0"/>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ChangeArrowheads="1"/>
          </p:cNvSpPr>
          <p:nvPr>
            <p:ph type="sldImg" idx="4294967295"/>
          </p:nvPr>
        </p:nvSpPr>
        <p:spPr>
          <a:ln>
            <a:miter lim="800000"/>
          </a:ln>
        </p:spPr>
      </p:sp>
      <p:sp>
        <p:nvSpPr>
          <p:cNvPr id="10242" name="备注占位符 2"/>
          <p:cNvSpPr>
            <a:spLocks noGrp="1" noChangeArrowheads="1"/>
          </p:cNvSpPr>
          <p:nvPr>
            <p:ph type="body" idx="429496729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t>我们首先来看</a:t>
            </a:r>
            <a:r>
              <a:rPr lang="en-US" altLang="zh-CN" dirty="0"/>
              <a:t>AI</a:t>
            </a:r>
            <a:r>
              <a:rPr lang="zh-CN" altLang="en-US" dirty="0"/>
              <a:t>对控制各个流程的影响</a:t>
            </a:r>
            <a:endParaRPr lang="en-US" altLang="zh-CN" dirty="0"/>
          </a:p>
          <a:p>
            <a:endParaRPr lang="en-US" altLang="zh-CN" dirty="0"/>
          </a:p>
        </p:txBody>
      </p:sp>
      <p:sp>
        <p:nvSpPr>
          <p:cNvPr id="102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8A648B-0BF0-4245-A2DC-ACAD2E5ED100}"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p:cNvSpPr>
          <p:nvPr>
            <p:ph type="sldImg" idx="4294967295"/>
          </p:nvPr>
        </p:nvSpPr>
        <p:spPr>
          <a:ln>
            <a:miter lim="800000"/>
          </a:ln>
        </p:spPr>
      </p:sp>
      <p:sp>
        <p:nvSpPr>
          <p:cNvPr id="12290" name="备注占位符 2"/>
          <p:cNvSpPr>
            <a:spLocks noGrp="1" noChangeArrowheads="1"/>
          </p:cNvSpPr>
          <p:nvPr>
            <p:ph type="body" idx="4294967295"/>
          </p:nvPr>
        </p:nvSpPr>
        <p:spPr/>
        <p:txBody>
          <a:bodyPr/>
          <a:lstStyle/>
          <a:p>
            <a:r>
              <a:rPr lang="zh-CN" altLang="en-US" b="1" dirty="0"/>
              <a:t>从流程图上看，监控目标是整个流程最开始的环节，</a:t>
            </a:r>
            <a:endParaRPr lang="en-US" altLang="zh-CN" b="1" dirty="0"/>
          </a:p>
          <a:p>
            <a:r>
              <a:rPr lang="zh-CN" altLang="en-US" b="1" dirty="0"/>
              <a:t>监控目标</a:t>
            </a:r>
            <a:endParaRPr lang="zh-CN" altLang="en-US" b="1" dirty="0"/>
          </a:p>
          <a:p>
            <a:r>
              <a:rPr lang="zh-CN" altLang="en-US" b="1" dirty="0"/>
              <a:t>内涵</a:t>
            </a:r>
            <a:endParaRPr lang="zh-CN" altLang="en-US" b="1" dirty="0"/>
          </a:p>
          <a:p>
            <a:pPr>
              <a:buFont typeface="Arial" panose="020B0604020202090204" pitchFamily="34" charset="0"/>
              <a:buChar char="•"/>
            </a:pPr>
            <a:r>
              <a:rPr lang="zh-CN" altLang="en-US" dirty="0"/>
              <a:t>实时监控：持续跟踪组织活动和进度，确保按计划执行。</a:t>
            </a:r>
            <a:endParaRPr lang="zh-CN" altLang="en-US" dirty="0"/>
          </a:p>
          <a:p>
            <a:pPr>
              <a:buFont typeface="Arial" panose="020B0604020202090204" pitchFamily="34" charset="0"/>
              <a:buChar char="•"/>
            </a:pPr>
            <a:r>
              <a:rPr lang="zh-CN" altLang="en-US" dirty="0"/>
              <a:t>反馈数据收集：收集与性能标准相关的数据，包括定量和定性数据。综合使用四种信息：个人观察、统计报告、口头汇报、书面报告</a:t>
            </a:r>
            <a:endParaRPr lang="en-US" altLang="zh-CN" dirty="0"/>
          </a:p>
          <a:p>
            <a:pPr>
              <a:buFont typeface="Arial" panose="020B0604020202090204" pitchFamily="34" charset="0"/>
              <a:buChar char="•"/>
            </a:pPr>
            <a:endParaRPr lang="en-US" altLang="zh-CN" dirty="0"/>
          </a:p>
          <a:p>
            <a:pPr>
              <a:buFont typeface="Arial" panose="020B0604020202090204" pitchFamily="34" charset="0"/>
              <a:buNone/>
            </a:pPr>
            <a:r>
              <a:rPr lang="zh-CN" altLang="en-US" dirty="0"/>
              <a:t>而</a:t>
            </a:r>
            <a:r>
              <a:rPr lang="en-US" altLang="zh-CN" b="1" dirty="0"/>
              <a:t>AI</a:t>
            </a:r>
            <a:r>
              <a:rPr lang="zh-CN" altLang="en-US" b="1" dirty="0"/>
              <a:t>在这一流程上的影响主要有三点</a:t>
            </a:r>
            <a:endParaRPr lang="zh-CN" altLang="en-US" b="1" dirty="0"/>
          </a:p>
          <a:p>
            <a:pPr>
              <a:buFont typeface="等线 Light" panose="02010600030101010101" pitchFamily="2" charset="-122"/>
              <a:buAutoNum type="arabicPeriod"/>
            </a:pPr>
            <a:r>
              <a:rPr lang="en-US" altLang="zh-CN" dirty="0"/>
              <a:t>AI </a:t>
            </a:r>
            <a:r>
              <a:rPr lang="zh-CN" altLang="en-US" dirty="0"/>
              <a:t>系统能够 </a:t>
            </a:r>
            <a:r>
              <a:rPr lang="en-US" altLang="zh-CN" dirty="0"/>
              <a:t>24h </a:t>
            </a:r>
            <a:r>
              <a:rPr lang="zh-CN" altLang="en-US" dirty="0"/>
              <a:t>自动识别、分类和整理收集到的数据，增加监控实时性，提高决策调整效率。以零售业为例，企业可以通过 </a:t>
            </a:r>
            <a:r>
              <a:rPr lang="en-US" altLang="zh-CN" dirty="0"/>
              <a:t>AI </a:t>
            </a:r>
            <a:r>
              <a:rPr lang="zh-CN" altLang="en-US" dirty="0"/>
              <a:t>自动分析顾客购买的商品量，实时调整库存和促销策略。</a:t>
            </a:r>
            <a:endParaRPr lang="zh-CN" altLang="en-US" dirty="0"/>
          </a:p>
          <a:p>
            <a:pPr>
              <a:buFont typeface="等线 Light" panose="02010600030101010101" pitchFamily="2" charset="-122"/>
              <a:buAutoNum type="arabicPeriod"/>
            </a:pPr>
            <a:r>
              <a:rPr lang="en-US" altLang="zh-CN" dirty="0"/>
              <a:t>AI </a:t>
            </a:r>
            <a:r>
              <a:rPr lang="zh-CN" altLang="en-US" dirty="0"/>
              <a:t>系统能够自动识别、分类和整理收集到的定性与定量数据数据，为分析和决策提供结构化的信息，如自动分析工作周报日报，统一格式，便于管理者审阅。</a:t>
            </a:r>
            <a:endParaRPr lang="zh-CN" altLang="en-US" dirty="0"/>
          </a:p>
          <a:p>
            <a:pPr>
              <a:buFont typeface="等线 Light" panose="02010600030101010101" pitchFamily="2" charset="-122"/>
              <a:buAutoNum type="arabicPeriod"/>
            </a:pPr>
            <a:r>
              <a:rPr lang="en-US" altLang="zh-CN" dirty="0"/>
              <a:t>AI </a:t>
            </a:r>
            <a:r>
              <a:rPr lang="zh-CN" altLang="en-US" dirty="0"/>
              <a:t>能够将某些定性结果以定量形式呈现，便于与标准比较。以互联网媒体为例，企业可以利用 </a:t>
            </a:r>
            <a:r>
              <a:rPr lang="en-US" altLang="zh-CN" dirty="0"/>
              <a:t>AI </a:t>
            </a:r>
            <a:r>
              <a:rPr lang="zh-CN" altLang="en-US" dirty="0"/>
              <a:t>通过智能语言处理技术提取帖子、标签和评论的关键词，分析文本情绪倾向与占比，以图表形式呈现。</a:t>
            </a:r>
            <a:endParaRPr lang="zh-CN" altLang="en-US" dirty="0"/>
          </a:p>
          <a:p>
            <a:endParaRPr lang="zh-CN" altLang="en-US" dirty="0"/>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7F921B9-5810-4CDC-AE34-FDCF0A1A8362}"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ChangeArrowheads="1"/>
          </p:cNvSpPr>
          <p:nvPr>
            <p:ph type="sldImg" idx="4294967295"/>
          </p:nvPr>
        </p:nvSpPr>
        <p:spPr>
          <a:ln>
            <a:miter lim="800000"/>
          </a:ln>
        </p:spPr>
      </p:sp>
      <p:sp>
        <p:nvSpPr>
          <p:cNvPr id="14338" name="备注占位符 2"/>
          <p:cNvSpPr>
            <a:spLocks noGrp="1" noChangeArrowheads="1"/>
          </p:cNvSpPr>
          <p:nvPr>
            <p:ph type="body" idx="4294967295"/>
          </p:nvPr>
        </p:nvSpPr>
        <p:spPr/>
        <p:txBody>
          <a:bodyPr/>
          <a:lstStyle/>
          <a:p>
            <a:r>
              <a:rPr lang="en-US" altLang="zh-CN" b="0" i="0" dirty="0">
                <a:solidFill>
                  <a:srgbClr val="191B1F"/>
                </a:solidFill>
                <a:effectLst/>
                <a:latin typeface="-apple-system"/>
              </a:rPr>
              <a:t>OKKI</a:t>
            </a:r>
            <a:r>
              <a:rPr lang="zh-CN" altLang="en-US" b="0" i="0" dirty="0">
                <a:solidFill>
                  <a:srgbClr val="191B1F"/>
                </a:solidFill>
                <a:effectLst/>
                <a:latin typeface="-apple-system"/>
              </a:rPr>
              <a:t>是阿里国际站旗下的一个外贸生意智能工作台</a:t>
            </a:r>
            <a:endParaRPr lang="en-US" altLang="zh-CN" b="0" i="0" dirty="0">
              <a:solidFill>
                <a:srgbClr val="191B1F"/>
              </a:solidFill>
              <a:effectLst/>
              <a:latin typeface="-apple-system"/>
            </a:endParaRPr>
          </a:p>
          <a:p>
            <a:endParaRPr lang="en-US" altLang="zh-CN" b="0" i="0" dirty="0">
              <a:solidFill>
                <a:srgbClr val="191B1F"/>
              </a:solidFill>
              <a:effectLst/>
              <a:latin typeface="-apple-system"/>
            </a:endParaRPr>
          </a:p>
          <a:p>
            <a:r>
              <a:rPr lang="zh-CN" altLang="en-US" b="0" i="0" dirty="0">
                <a:solidFill>
                  <a:srgbClr val="191B1F"/>
                </a:solidFill>
                <a:effectLst/>
                <a:latin typeface="-apple-system"/>
              </a:rPr>
              <a:t>而</a:t>
            </a:r>
            <a:r>
              <a:rPr lang="zh-CN" altLang="en-US" b="0" i="0" dirty="0">
                <a:solidFill>
                  <a:srgbClr val="333333"/>
                </a:solidFill>
                <a:effectLst/>
                <a:latin typeface="微软雅黑" panose="020B0503020204020204" charset="-122"/>
                <a:ea typeface="微软雅黑" panose="020B0503020204020204" charset="-122"/>
              </a:rPr>
              <a:t>东方世贸集团是一家以商业地产为主，营销企划、团队派遣、家居电商等业务于一体的全产业链集团</a:t>
            </a:r>
            <a:endParaRPr lang="en-US" altLang="zh-CN" b="0" i="0" dirty="0">
              <a:solidFill>
                <a:srgbClr val="191B1F"/>
              </a:solidFill>
              <a:effectLst/>
              <a:latin typeface="-apple-system"/>
            </a:endParaRPr>
          </a:p>
          <a:p>
            <a:br>
              <a:rPr lang="en-US" altLang="zh-CN" dirty="0">
                <a:latin typeface="Georgia" panose="02040502050405090303" pitchFamily="18" charset="0"/>
              </a:rPr>
            </a:br>
            <a:r>
              <a:rPr lang="zh-CN" altLang="en-US" dirty="0">
                <a:latin typeface="Georgia" panose="02040502050405090303" pitchFamily="18" charset="0"/>
              </a:rPr>
              <a:t>在采纳 OKKI AI 技术之前：东方世贸的复盘流程较为繁琐，这一流程涉及大量的时间成本，特别是在收集客户跟进信息方面。</a:t>
            </a:r>
            <a:endParaRPr lang="en-US" altLang="zh-CN" dirty="0">
              <a:latin typeface="Georgia" panose="02040502050405090303" pitchFamily="18" charset="0"/>
            </a:endParaRPr>
          </a:p>
          <a:p>
            <a:r>
              <a:rPr lang="zh-CN" altLang="en-US" dirty="0">
                <a:latin typeface="Georgia" panose="02040502050405090303" pitchFamily="18" charset="0"/>
              </a:rPr>
              <a:t>业务员需要查看大量不同软件的聊天记录、进行客户背景调查和了解商机阶段等，很多时候查看聊天记录的时间就可能超过十分钟。</a:t>
            </a:r>
            <a:endParaRPr lang="en-US" altLang="zh-CN" dirty="0">
              <a:latin typeface="Georgia" panose="02040502050405090303" pitchFamily="18" charset="0"/>
            </a:endParaRPr>
          </a:p>
          <a:p>
            <a:r>
              <a:rPr lang="zh-CN" altLang="en-US" dirty="0">
                <a:latin typeface="Georgia" panose="02040502050405090303" pitchFamily="18" charset="0"/>
              </a:rPr>
              <a:t>此外，撰写报告也令业务员头痛不已，无形中增加了一些管理的成本</a:t>
            </a:r>
            <a:endParaRPr lang="en-US" altLang="zh-CN" dirty="0">
              <a:latin typeface="Georgia" panose="02040502050405090303" pitchFamily="18" charset="0"/>
            </a:endParaRPr>
          </a:p>
          <a:p>
            <a:endParaRPr lang="zh-CN" altLang="en-US" dirty="0">
              <a:latin typeface="Georgia" panose="02040502050405090303" pitchFamily="18" charset="0"/>
            </a:endParaRPr>
          </a:p>
          <a:p>
            <a:r>
              <a:rPr lang="zh-CN" altLang="en-US" dirty="0">
                <a:latin typeface="Georgia" panose="02040502050405090303" pitchFamily="18" charset="0"/>
              </a:rPr>
              <a:t>东方世贸目前采用的管理方法是：利用 OKKI AI 的“一键跟进”和“沟通质检”功能来优化业务流程。</a:t>
            </a:r>
            <a:endParaRPr lang="en-US" altLang="zh-CN" dirty="0">
              <a:latin typeface="Georgia" panose="02040502050405090303" pitchFamily="18" charset="0"/>
            </a:endParaRPr>
          </a:p>
          <a:p>
            <a:r>
              <a:rPr lang="zh-CN" altLang="en-US" dirty="0">
                <a:latin typeface="Georgia" panose="02040502050405090303" pitchFamily="18" charset="0"/>
              </a:rPr>
              <a:t>通过</a:t>
            </a:r>
            <a:r>
              <a:rPr lang="zh-CN" altLang="en-US" b="1" dirty="0">
                <a:latin typeface="Georgia" panose="02040502050405090303" pitchFamily="18" charset="0"/>
              </a:rPr>
              <a:t>“一键跟进”</a:t>
            </a:r>
            <a:r>
              <a:rPr lang="zh-CN" altLang="en-US" dirty="0">
                <a:latin typeface="Georgia" panose="02040502050405090303" pitchFamily="18" charset="0"/>
              </a:rPr>
              <a:t>，业务员可以简单地输入指令，迅速生成客户跟进的总结，无需再手动翻阅长篇累赘的聊天记录。</a:t>
            </a:r>
            <a:endParaRPr lang="en-US" altLang="zh-CN" dirty="0">
              <a:latin typeface="Georgia" panose="02040502050405090303" pitchFamily="18" charset="0"/>
            </a:endParaRPr>
          </a:p>
          <a:p>
            <a:r>
              <a:rPr lang="zh-CN" altLang="en-US" dirty="0">
                <a:latin typeface="Georgia" panose="02040502050405090303" pitchFamily="18" charset="0"/>
              </a:rPr>
              <a:t>同时，</a:t>
            </a:r>
            <a:r>
              <a:rPr lang="zh-CN" altLang="en-US" b="1" dirty="0">
                <a:latin typeface="Georgia" panose="02040502050405090303" pitchFamily="18" charset="0"/>
              </a:rPr>
              <a:t>“沟通质检”</a:t>
            </a:r>
            <a:r>
              <a:rPr lang="zh-CN" altLang="en-US" dirty="0">
                <a:latin typeface="Georgia" panose="02040502050405090303" pitchFamily="18" charset="0"/>
              </a:rPr>
              <a:t>功能为管理者提供了一个高效的工具，能够展现每个客户的可能商机阶段、潜在问题及后续行动的建议，极大地降低了管理成本和时间成本。</a:t>
            </a:r>
            <a:endParaRPr lang="en-US" altLang="zh-CN" dirty="0">
              <a:latin typeface="Georgia" panose="02040502050405090303" pitchFamily="18" charset="0"/>
            </a:endParaRPr>
          </a:p>
          <a:p>
            <a:endParaRPr lang="en-US" altLang="zh-CN" dirty="0">
              <a:latin typeface="Georgia" panose="02040502050405090303" pitchFamily="18" charset="0"/>
            </a:endParaRPr>
          </a:p>
          <a:p>
            <a:endParaRPr lang="en-US" altLang="zh-CN" dirty="0">
              <a:latin typeface="Georgia" panose="02040502050405090303" pitchFamily="18" charset="0"/>
            </a:endParaRPr>
          </a:p>
          <a:p>
            <a:endParaRPr lang="zh-CN" altLang="en-US" dirty="0">
              <a:latin typeface="Georgia" panose="02040502050405090303" pitchFamily="18" charset="0"/>
            </a:endParaRPr>
          </a:p>
          <a:p>
            <a:r>
              <a:rPr lang="zh-CN" altLang="en-US" dirty="0">
                <a:latin typeface="Georgia" panose="02040502050405090303" pitchFamily="18" charset="0"/>
              </a:rPr>
              <a:t>采用 OKKI AI 的“一键跟进”和“沟通质检”功能后，东方世贸的业务流程得到了显著优化：</a:t>
            </a:r>
            <a:endParaRPr lang="en-US" altLang="zh-CN" dirty="0">
              <a:latin typeface="Georgia" panose="02040502050405090303" pitchFamily="18" charset="0"/>
            </a:endParaRPr>
          </a:p>
          <a:p>
            <a:r>
              <a:rPr lang="zh-CN" altLang="en-US" dirty="0">
                <a:latin typeface="Georgia" panose="02040502050405090303" pitchFamily="18" charset="0"/>
              </a:rPr>
              <a:t>对业务员而言，这种方式大幅减少了手动整理聊天记录的烦恼和时间消耗，使得跟进工作变得更为高效和精准。</a:t>
            </a:r>
            <a:endParaRPr lang="en-US" altLang="zh-CN" dirty="0">
              <a:latin typeface="Georgia" panose="02040502050405090303" pitchFamily="18" charset="0"/>
            </a:endParaRPr>
          </a:p>
          <a:p>
            <a:r>
              <a:rPr lang="zh-CN" altLang="en-US" dirty="0">
                <a:latin typeface="Georgia" panose="02040502050405090303" pitchFamily="18" charset="0"/>
              </a:rPr>
              <a:t>对于管理者，这种新的方法简化了监督和质量控制的流程，使得他们可以更容易地识别问题和商机，以及制定更有效的行动计划。总体而言，这种改变不仅提升了工作效率，还降低了管理成本。</a:t>
            </a:r>
            <a:endParaRPr lang="zh-CN" altLang="en-US" dirty="0">
              <a:latin typeface="Georgia" panose="02040502050405090303" pitchFamily="18" charset="0"/>
            </a:endParaRPr>
          </a:p>
        </p:txBody>
      </p:sp>
      <p:sp>
        <p:nvSpPr>
          <p:cNvPr id="143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FB7384-DFFE-4F0F-9636-1D65CB20650D}"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p:cNvSpPr>
          <p:nvPr>
            <p:ph type="sldImg" idx="4294967295"/>
          </p:nvPr>
        </p:nvSpPr>
        <p:spPr>
          <a:ln>
            <a:miter lim="800000"/>
          </a:ln>
        </p:spPr>
      </p:sp>
      <p:sp>
        <p:nvSpPr>
          <p:cNvPr id="16386" name="备注占位符 2"/>
          <p:cNvSpPr>
            <a:spLocks noGrp="1" noChangeArrowheads="1"/>
          </p:cNvSpPr>
          <p:nvPr>
            <p:ph type="body" idx="4294967295"/>
          </p:nvPr>
        </p:nvSpPr>
        <p:spPr/>
        <p:txBody>
          <a:bodyPr/>
          <a:lstStyle/>
          <a:p>
            <a:r>
              <a:rPr lang="zh-CN" altLang="en-US" b="1" dirty="0"/>
              <a:t>设立标准</a:t>
            </a:r>
            <a:r>
              <a:rPr lang="en-US" altLang="zh-CN" b="1" dirty="0"/>
              <a:t>/</a:t>
            </a:r>
            <a:r>
              <a:rPr lang="zh-CN" altLang="en-US" b="1" dirty="0"/>
              <a:t>修改标准</a:t>
            </a:r>
            <a:endParaRPr lang="zh-CN" altLang="en-US" b="1" dirty="0"/>
          </a:p>
          <a:p>
            <a:r>
              <a:rPr lang="zh-CN" altLang="en-US" b="1" dirty="0"/>
              <a:t>内涵</a:t>
            </a:r>
            <a:endParaRPr lang="zh-CN" altLang="en-US" b="1" dirty="0"/>
          </a:p>
          <a:p>
            <a:pPr>
              <a:buFont typeface="Arial" panose="020B0604020202090204" pitchFamily="34" charset="0"/>
              <a:buChar char="•"/>
            </a:pPr>
            <a:r>
              <a:rPr lang="zh-CN" altLang="en-US" dirty="0"/>
              <a:t>组织或项目中确定预期的性能水平、目标或预期结果的过程。</a:t>
            </a:r>
            <a:endParaRPr lang="zh-CN" altLang="en-US" dirty="0"/>
          </a:p>
          <a:p>
            <a:pPr>
              <a:buFont typeface="Arial" panose="020B0604020202090204" pitchFamily="34" charset="0"/>
              <a:buChar char="•"/>
            </a:pPr>
            <a:r>
              <a:rPr lang="zh-CN" altLang="en-US" dirty="0"/>
              <a:t>标准可以是质量、时间、成本、生产率等方面的具体指标。</a:t>
            </a:r>
            <a:endParaRPr lang="zh-CN" altLang="en-US" dirty="0"/>
          </a:p>
          <a:p>
            <a:r>
              <a:rPr lang="zh-CN" altLang="en-US" b="1" dirty="0"/>
              <a:t>理论 </a:t>
            </a:r>
            <a:r>
              <a:rPr lang="en-US" altLang="zh-CN" b="1" dirty="0"/>
              <a:t>AI </a:t>
            </a:r>
            <a:r>
              <a:rPr lang="zh-CN" altLang="en-US" b="1" dirty="0"/>
              <a:t>影响</a:t>
            </a:r>
            <a:endParaRPr lang="zh-CN" altLang="en-US" b="1" dirty="0"/>
          </a:p>
          <a:p>
            <a:pPr>
              <a:buFont typeface="等线 Light" panose="02010600030101010101" pitchFamily="2" charset="-122"/>
              <a:buAutoNum type="arabicPeriod"/>
            </a:pPr>
            <a:r>
              <a:rPr lang="en-US" altLang="zh-CN" dirty="0"/>
              <a:t>AI </a:t>
            </a:r>
            <a:r>
              <a:rPr lang="zh-CN" altLang="en-US" dirty="0"/>
              <a:t>可以通过分析个体或团队的历史绩效数据，为不同的团队、部门甚至个人员工设定个性化的性能标准，</a:t>
            </a:r>
            <a:endParaRPr lang="en-US" altLang="zh-CN" dirty="0"/>
          </a:p>
          <a:p>
            <a:pPr>
              <a:buFont typeface="等线 Light" panose="02010600030101010101" pitchFamily="2" charset="-122"/>
              <a:buNone/>
            </a:pPr>
            <a:r>
              <a:rPr lang="zh-CN" altLang="en-US" dirty="0"/>
              <a:t>增加标准的适应性与可行性。如人事部门可以利用 </a:t>
            </a:r>
            <a:r>
              <a:rPr lang="en-US" altLang="zh-CN" dirty="0"/>
              <a:t>AI </a:t>
            </a:r>
            <a:r>
              <a:rPr lang="zh-CN" altLang="en-US" dirty="0"/>
              <a:t>分析不同员工优势，提高员工积极性同时最大化发挥员工优势。</a:t>
            </a:r>
            <a:endParaRPr lang="zh-CN" altLang="en-US" dirty="0"/>
          </a:p>
          <a:p>
            <a:pPr>
              <a:buFont typeface="等线 Light" panose="02010600030101010101" pitchFamily="2" charset="-122"/>
              <a:buAutoNum type="arabicPeriod"/>
            </a:pPr>
            <a:r>
              <a:rPr lang="zh-CN" altLang="en-US" dirty="0"/>
              <a:t>如果因员工普遍偏离标准、业务环境发生巨大变化等原因需要修改标准，</a:t>
            </a:r>
            <a:r>
              <a:rPr lang="en-US" altLang="zh-CN" dirty="0"/>
              <a:t>AI </a:t>
            </a:r>
            <a:r>
              <a:rPr lang="zh-CN" altLang="en-US" dirty="0"/>
              <a:t>可以分析绩效数据，确定各项数据偏离标准的程度，便于管理者分析问题。</a:t>
            </a:r>
            <a:endParaRPr lang="zh-CN" altLang="en-US" dirty="0"/>
          </a:p>
          <a:p>
            <a:pPr>
              <a:buFont typeface="等线 Light" panose="02010600030101010101" pitchFamily="2" charset="-122"/>
              <a:buAutoNum type="arabicPeriod"/>
            </a:pPr>
            <a:r>
              <a:rPr lang="zh-CN" altLang="en-US" dirty="0"/>
              <a:t>快速识别问题： </a:t>
            </a:r>
            <a:r>
              <a:rPr lang="en-US" altLang="zh-CN" dirty="0"/>
              <a:t>AI </a:t>
            </a:r>
            <a:r>
              <a:rPr lang="zh-CN" altLang="en-US" dirty="0"/>
              <a:t>能够实时监测和分析绩效数据，快速识别整体绩效下降的趋势或特定群体的问题。这使得组织可以及早发现问题并迅速采取纠正措施。</a:t>
            </a:r>
            <a:endParaRPr lang="zh-CN" altLang="en-US" dirty="0"/>
          </a:p>
          <a:p>
            <a:pPr>
              <a:buFont typeface="等线 Light" panose="02010600030101010101" pitchFamily="2" charset="-122"/>
              <a:buAutoNum type="arabicPeriod"/>
            </a:pPr>
            <a:r>
              <a:rPr lang="en-US" altLang="zh-CN" dirty="0"/>
              <a:t>AI </a:t>
            </a:r>
            <a:r>
              <a:rPr lang="zh-CN" altLang="en-US" dirty="0"/>
              <a:t>可以自动进行时间序列分析，预测未来趋势，帮助企业设定基于未来趋势预测的性能标准。如电商平台利用 </a:t>
            </a:r>
            <a:r>
              <a:rPr lang="en-US" altLang="zh-CN" dirty="0"/>
              <a:t>AI </a:t>
            </a:r>
            <a:r>
              <a:rPr lang="zh-CN" altLang="en-US" dirty="0"/>
              <a:t>分析消费者购买行为、市场趋势和季节性变化来预测未来的产品需求，设立不同时段销售标准。</a:t>
            </a:r>
            <a:endParaRPr lang="zh-CN" altLang="en-US" dirty="0"/>
          </a:p>
        </p:txBody>
      </p:sp>
      <p:sp>
        <p:nvSpPr>
          <p:cNvPr id="163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7656BE-E63B-4531-9B0B-244C94C40994}"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p:cNvSpPr>
          <p:nvPr>
            <p:ph type="sldImg" idx="4294967295"/>
          </p:nvPr>
        </p:nvSpPr>
        <p:spPr>
          <a:ln>
            <a:miter lim="800000"/>
          </a:ln>
        </p:spPr>
      </p:sp>
      <p:sp>
        <p:nvSpPr>
          <p:cNvPr id="18434" name="备注占位符 2"/>
          <p:cNvSpPr>
            <a:spLocks noGrp="1" noChangeArrowheads="1"/>
          </p:cNvSpPr>
          <p:nvPr>
            <p:ph type="body" idx="4294967295"/>
          </p:nvPr>
        </p:nvSpPr>
        <p:spPr/>
        <p:txBody>
          <a:bodyPr/>
          <a:lstStyle/>
          <a:p>
            <a:r>
              <a:rPr lang="zh-CN" altLang="en-US" dirty="0"/>
              <a:t>在引入 IBM Watson Recruitment 解决方案之前：Indivizo 等公司在招聘过程中主要依赖于传统的评估方法，如简历筛选和面试。这种方法往往费时费力，且容易受到主观判断的影响，难以准确预测求职者在特定职位上的成功可能性。</a:t>
            </a:r>
            <a:endParaRPr lang="zh-CN" altLang="en-US" dirty="0"/>
          </a:p>
          <a:p>
            <a:r>
              <a:rPr lang="zh-CN" altLang="en-US" dirty="0"/>
              <a:t>现在，Indivizo 采用 IBM Watson Recruitment 解决方案来优化招聘流程：该系统利用先进的人工智能技术，分析大量数据，包括求职者的简历、面试表现和历史工作表现，从而更准确、高效地评估求职者对于某个职位的适配度。</a:t>
            </a:r>
            <a:endParaRPr lang="zh-CN" altLang="en-US" dirty="0"/>
          </a:p>
          <a:p>
            <a:r>
              <a:rPr lang="zh-CN" altLang="en-US" dirty="0"/>
              <a:t>使用 IBM Watson 解决方案后，Indivizo 能够更快速和经济高效地确定最适合某个职位的申请人：这种方法减少了传统招聘流程中的时间和资源消耗，同时提高了候选人匹配的准确性。借助人工智能的预测能力，公司能够更有效地找到合适的候选人，从而提高招聘的成功率和整体业务绩效。</a:t>
            </a:r>
            <a:endParaRPr lang="zh-CN" altLang="en-US" dirty="0"/>
          </a:p>
        </p:txBody>
      </p:sp>
      <p:sp>
        <p:nvSpPr>
          <p:cNvPr id="184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C39A6BE-FD73-41C7-A9D5-B4F3D07D1537}"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ChangeArrowheads="1"/>
          </p:cNvSpPr>
          <p:nvPr>
            <p:ph type="sldImg" idx="4294967295"/>
          </p:nvPr>
        </p:nvSpPr>
        <p:spPr>
          <a:ln>
            <a:miter lim="800000"/>
          </a:ln>
        </p:spPr>
      </p:sp>
      <p:sp>
        <p:nvSpPr>
          <p:cNvPr id="20482" name="备注占位符 2"/>
          <p:cNvSpPr>
            <a:spLocks noGrp="1" noChangeArrowheads="1"/>
          </p:cNvSpPr>
          <p:nvPr>
            <p:ph type="body" idx="4294967295"/>
          </p:nvPr>
        </p:nvSpPr>
        <p:spPr/>
        <p:txBody>
          <a:bodyPr/>
          <a:lstStyle/>
          <a:p>
            <a:r>
              <a:rPr lang="zh-CN" altLang="en-US" b="1" dirty="0"/>
              <a:t>衡量绩效并比较标准与绩效</a:t>
            </a:r>
            <a:endParaRPr lang="zh-CN" altLang="en-US" b="1" dirty="0"/>
          </a:p>
          <a:p>
            <a:r>
              <a:rPr lang="zh-CN" altLang="en-US" b="1" dirty="0"/>
              <a:t>内涵</a:t>
            </a:r>
            <a:endParaRPr lang="zh-CN" altLang="en-US" b="1" dirty="0"/>
          </a:p>
          <a:p>
            <a:pPr>
              <a:buFont typeface="Arial" panose="020B0604020202090204" pitchFamily="34" charset="0"/>
              <a:buChar char="•"/>
            </a:pPr>
            <a:r>
              <a:rPr lang="zh-CN" altLang="en-US" dirty="0"/>
              <a:t>衡量绩效涉及使用各种工具和方法来评估员工或组织的工作表现。</a:t>
            </a:r>
            <a:endParaRPr lang="zh-CN" altLang="en-US" dirty="0"/>
          </a:p>
          <a:p>
            <a:pPr>
              <a:buFont typeface="Arial" panose="020B0604020202090204" pitchFamily="34" charset="0"/>
              <a:buChar char="•"/>
            </a:pPr>
            <a:r>
              <a:rPr lang="zh-CN" altLang="en-US" dirty="0"/>
              <a:t>比较是一种将个体或组织的绩效与标准进行比较。</a:t>
            </a:r>
            <a:endParaRPr lang="zh-CN" altLang="en-US" dirty="0"/>
          </a:p>
          <a:p>
            <a:r>
              <a:rPr lang="zh-CN" altLang="en-US" b="1" dirty="0"/>
              <a:t>理论 </a:t>
            </a:r>
            <a:r>
              <a:rPr lang="en-US" altLang="zh-CN" b="1" dirty="0"/>
              <a:t>AI </a:t>
            </a:r>
            <a:r>
              <a:rPr lang="zh-CN" altLang="en-US" b="1" dirty="0"/>
              <a:t>影响</a:t>
            </a:r>
            <a:endParaRPr lang="zh-CN" altLang="en-US" b="1" dirty="0"/>
          </a:p>
          <a:p>
            <a:pPr>
              <a:buFont typeface="等线 Light" panose="02010600030101010101" pitchFamily="2" charset="-122"/>
              <a:buAutoNum type="arabicPeriod"/>
            </a:pPr>
            <a:r>
              <a:rPr lang="en-US" altLang="zh-CN" dirty="0"/>
              <a:t>AI </a:t>
            </a:r>
            <a:r>
              <a:rPr lang="zh-CN" altLang="en-US" dirty="0"/>
              <a:t>技术可以简化和自动化 </a:t>
            </a:r>
            <a:r>
              <a:rPr lang="en-US" altLang="zh-CN" dirty="0"/>
              <a:t>360 </a:t>
            </a:r>
            <a:r>
              <a:rPr lang="zh-CN" altLang="en-US" dirty="0"/>
              <a:t>度反馈的过程，从多个来源收集反馈，提供全面的绩效信息。这有助于减少主观性和提高反馈的客观性。如将统计报告、口头汇报、书面报告等多种报告形式整合，全面评估绩效。</a:t>
            </a:r>
            <a:endParaRPr lang="zh-CN" altLang="en-US" dirty="0"/>
          </a:p>
          <a:p>
            <a:pPr>
              <a:buFont typeface="等线 Light" panose="02010600030101010101" pitchFamily="2" charset="-122"/>
              <a:buAutoNum type="arabicPeriod"/>
            </a:pPr>
            <a:r>
              <a:rPr lang="en-US" altLang="zh-CN" dirty="0"/>
              <a:t>AI </a:t>
            </a:r>
            <a:r>
              <a:rPr lang="zh-CN" altLang="en-US" dirty="0"/>
              <a:t>技术可以实时比较绩效与标准，对于绩效偏离常值的员工部门给予及时提醒并反馈给管理部门。</a:t>
            </a:r>
            <a:endParaRPr lang="zh-CN" altLang="en-US" dirty="0"/>
          </a:p>
        </p:txBody>
      </p:sp>
      <p:sp>
        <p:nvSpPr>
          <p:cNvPr id="204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D7285AF-4181-4801-AF8B-48E79FB06EA5}"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E55D4A-3C46-4250-B200-83287F4E0367}"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456066-55CA-487B-A223-297BF11FB2D9}"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233D76-1E4B-407B-BF57-3E52E28B68C9}"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50858E-EBCB-4285-A177-36A0AD121D9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2A55A8-FD9D-4FA0-96B9-635359976315}"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43BE48-8E53-47EB-B5FB-F8FEEDCC5893}"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2073AD1-DB9E-4692-B668-D88BB0D0D5E5}"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0166535-7559-4E6F-8318-F3B94BF18A33}"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3FEC64B-A2E8-4256-AC32-2862EFF3B9F8}"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5CC512C-C338-4FBE-BF4E-18AC65C8C44D}"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1"/>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1DF7B9D-CE84-42B2-A39A-8BFB6FEB7461}"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Click to edit Master title style</a:t>
            </a:r>
            <a:endParaRPr lang="en-US" altLang="zh-CN"/>
          </a:p>
        </p:txBody>
      </p:sp>
      <p:sp>
        <p:nvSpPr>
          <p:cNvPr id="1027" name="Text Placeholder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defRPr>
            </a:lvl1pPr>
          </a:lstStyle>
          <a:p>
            <a:fld id="{1D8BD707-D9CF-40AE-B4C6-C98DA3205C09}" type="datetimeFigureOut">
              <a:rPr lang="en-US"/>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4CE006E4-4F51-48A1-95D7-2EBD4CC7B67A}"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image" Target="../media/image28.png"/><Relationship Id="rId7" Type="http://schemas.openxmlformats.org/officeDocument/2006/relationships/tags" Target="../tags/tag21.xml"/><Relationship Id="rId6" Type="http://schemas.openxmlformats.org/officeDocument/2006/relationships/image" Target="../media/image27.png"/><Relationship Id="rId5" Type="http://schemas.openxmlformats.org/officeDocument/2006/relationships/tags" Target="../tags/tag20.xml"/><Relationship Id="rId40" Type="http://schemas.openxmlformats.org/officeDocument/2006/relationships/notesSlide" Target="../notesSlides/notesSlide13.xml"/><Relationship Id="rId4" Type="http://schemas.openxmlformats.org/officeDocument/2006/relationships/tags" Target="../tags/tag19.xml"/><Relationship Id="rId39" Type="http://schemas.openxmlformats.org/officeDocument/2006/relationships/slideLayout" Target="../slideLayouts/slideLayout7.xml"/><Relationship Id="rId38" Type="http://schemas.openxmlformats.org/officeDocument/2006/relationships/image" Target="../media/image38.svg"/><Relationship Id="rId37" Type="http://schemas.openxmlformats.org/officeDocument/2006/relationships/image" Target="../media/image37.png"/><Relationship Id="rId36" Type="http://schemas.openxmlformats.org/officeDocument/2006/relationships/image" Target="../media/image36.svg"/><Relationship Id="rId35" Type="http://schemas.openxmlformats.org/officeDocument/2006/relationships/image" Target="../media/image35.svg"/><Relationship Id="rId34" Type="http://schemas.openxmlformats.org/officeDocument/2006/relationships/image" Target="../media/image34.png"/><Relationship Id="rId33" Type="http://schemas.openxmlformats.org/officeDocument/2006/relationships/image" Target="../media/image33.svg"/><Relationship Id="rId32" Type="http://schemas.openxmlformats.org/officeDocument/2006/relationships/image" Target="../media/image32.png"/><Relationship Id="rId31" Type="http://schemas.openxmlformats.org/officeDocument/2006/relationships/tags" Target="../tags/tag41.xml"/><Relationship Id="rId30" Type="http://schemas.openxmlformats.org/officeDocument/2006/relationships/tags" Target="../tags/tag40.xml"/><Relationship Id="rId3" Type="http://schemas.openxmlformats.org/officeDocument/2006/relationships/tags" Target="../tags/tag18.xml"/><Relationship Id="rId29" Type="http://schemas.openxmlformats.org/officeDocument/2006/relationships/tags" Target="../tags/tag39.xml"/><Relationship Id="rId28" Type="http://schemas.openxmlformats.org/officeDocument/2006/relationships/tags" Target="../tags/tag38.xml"/><Relationship Id="rId27" Type="http://schemas.openxmlformats.org/officeDocument/2006/relationships/tags" Target="../tags/tag37.xml"/><Relationship Id="rId26" Type="http://schemas.openxmlformats.org/officeDocument/2006/relationships/image" Target="../media/image31.png"/><Relationship Id="rId25" Type="http://schemas.openxmlformats.org/officeDocument/2006/relationships/tags" Target="../tags/tag36.xml"/><Relationship Id="rId24" Type="http://schemas.openxmlformats.org/officeDocument/2006/relationships/image" Target="../media/image30.png"/><Relationship Id="rId23" Type="http://schemas.openxmlformats.org/officeDocument/2006/relationships/tags" Target="../tags/tag35.xml"/><Relationship Id="rId22" Type="http://schemas.openxmlformats.org/officeDocument/2006/relationships/tags" Target="../tags/tag34.xml"/><Relationship Id="rId21" Type="http://schemas.openxmlformats.org/officeDocument/2006/relationships/tags" Target="../tags/tag33.xml"/><Relationship Id="rId20" Type="http://schemas.openxmlformats.org/officeDocument/2006/relationships/tags" Target="../tags/tag32.xml"/><Relationship Id="rId2" Type="http://schemas.openxmlformats.org/officeDocument/2006/relationships/tags" Target="../tags/tag17.xml"/><Relationship Id="rId19" Type="http://schemas.openxmlformats.org/officeDocument/2006/relationships/tags" Target="../tags/tag31.xml"/><Relationship Id="rId18" Type="http://schemas.openxmlformats.org/officeDocument/2006/relationships/tags" Target="../tags/tag30.xml"/><Relationship Id="rId17" Type="http://schemas.openxmlformats.org/officeDocument/2006/relationships/image" Target="../media/image29.png"/><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4" Type="http://schemas.openxmlformats.org/officeDocument/2006/relationships/notesSlide" Target="../notesSlides/notesSlide16.xml"/><Relationship Id="rId33" Type="http://schemas.openxmlformats.org/officeDocument/2006/relationships/slideLayout" Target="../slideLayouts/slideLayout7.xml"/><Relationship Id="rId32" Type="http://schemas.openxmlformats.org/officeDocument/2006/relationships/image" Target="../media/image51.svg"/><Relationship Id="rId31" Type="http://schemas.openxmlformats.org/officeDocument/2006/relationships/image" Target="../media/image50.png"/><Relationship Id="rId30" Type="http://schemas.openxmlformats.org/officeDocument/2006/relationships/tags" Target="../tags/tag65.xml"/><Relationship Id="rId3" Type="http://schemas.openxmlformats.org/officeDocument/2006/relationships/tags" Target="../tags/tag44.xml"/><Relationship Id="rId29" Type="http://schemas.openxmlformats.org/officeDocument/2006/relationships/tags" Target="../tags/tag64.xml"/><Relationship Id="rId28" Type="http://schemas.openxmlformats.org/officeDocument/2006/relationships/tags" Target="../tags/tag63.xml"/><Relationship Id="rId27" Type="http://schemas.openxmlformats.org/officeDocument/2006/relationships/tags" Target="../tags/tag62.xml"/><Relationship Id="rId26" Type="http://schemas.openxmlformats.org/officeDocument/2006/relationships/tags" Target="../tags/tag61.xml"/><Relationship Id="rId25" Type="http://schemas.openxmlformats.org/officeDocument/2006/relationships/tags" Target="../tags/tag60.xml"/><Relationship Id="rId24" Type="http://schemas.openxmlformats.org/officeDocument/2006/relationships/tags" Target="../tags/tag59.xml"/><Relationship Id="rId23" Type="http://schemas.openxmlformats.org/officeDocument/2006/relationships/image" Target="../media/image49.svg"/><Relationship Id="rId22" Type="http://schemas.openxmlformats.org/officeDocument/2006/relationships/image" Target="../media/image48.png"/><Relationship Id="rId21" Type="http://schemas.openxmlformats.org/officeDocument/2006/relationships/tags" Target="../tags/tag58.xml"/><Relationship Id="rId20" Type="http://schemas.openxmlformats.org/officeDocument/2006/relationships/image" Target="../media/image47.svg"/><Relationship Id="rId2" Type="http://schemas.openxmlformats.org/officeDocument/2006/relationships/tags" Target="../tags/tag43.xml"/><Relationship Id="rId19" Type="http://schemas.openxmlformats.org/officeDocument/2006/relationships/image" Target="../media/image46.png"/><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image" Target="../media/image45.svg"/><Relationship Id="rId14" Type="http://schemas.openxmlformats.org/officeDocument/2006/relationships/image" Target="../media/image44.png"/><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2.xml"/></Relationships>
</file>

<file path=ppt/slides/_rels/slide17.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image" Target="../media/image57.svg"/><Relationship Id="rId7" Type="http://schemas.openxmlformats.org/officeDocument/2006/relationships/image" Target="../media/image56.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tags" Target="../tags/tag67.xml"/><Relationship Id="rId3" Type="http://schemas.openxmlformats.org/officeDocument/2006/relationships/image" Target="../media/image53.svg"/><Relationship Id="rId2" Type="http://schemas.openxmlformats.org/officeDocument/2006/relationships/image" Target="../media/image52.png"/><Relationship Id="rId14" Type="http://schemas.openxmlformats.org/officeDocument/2006/relationships/notesSlide" Target="../notesSlides/notesSlide17.xml"/><Relationship Id="rId13" Type="http://schemas.openxmlformats.org/officeDocument/2006/relationships/slideLayout" Target="../slideLayouts/slideLayout7.xml"/><Relationship Id="rId12" Type="http://schemas.openxmlformats.org/officeDocument/2006/relationships/image" Target="../media/image61.svg"/><Relationship Id="rId11" Type="http://schemas.openxmlformats.org/officeDocument/2006/relationships/image" Target="../media/image60.png"/><Relationship Id="rId10" Type="http://schemas.openxmlformats.org/officeDocument/2006/relationships/image" Target="../media/image59.svg"/><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image" Target="../media/image62.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65.pn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notesSlide" Target="../notesSlides/notesSlide3.xml"/><Relationship Id="rId16" Type="http://schemas.openxmlformats.org/officeDocument/2006/relationships/slideLayout" Target="../slideLayouts/slideLayout1.xml"/><Relationship Id="rId15" Type="http://schemas.openxmlformats.org/officeDocument/2006/relationships/tags" Target="../tags/tag13.xml"/><Relationship Id="rId14" Type="http://schemas.openxmlformats.org/officeDocument/2006/relationships/image" Target="../media/image9.jpeg"/><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image" Target="../media/image22.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121212"/>
        </a:solid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0"/>
            <a:ext cx="7312025" cy="1055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3" name="Group 3"/>
          <p:cNvGrpSpPr>
            <a:grpSpLocks noChangeAspect="1"/>
          </p:cNvGrpSpPr>
          <p:nvPr/>
        </p:nvGrpSpPr>
        <p:grpSpPr>
          <a:xfrm>
            <a:off x="1633379" y="1163456"/>
            <a:ext cx="4049286" cy="8229456"/>
            <a:chOff x="0" y="0"/>
            <a:chExt cx="5000993" cy="10163632"/>
          </a:xfrm>
        </p:grpSpPr>
        <p:sp>
          <p:nvSpPr>
            <p:cNvPr id="4" name="Freeform 4"/>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1"/>
              <a:stretch>
                <a:fillRect l="-45" r="-45"/>
              </a:stretch>
            </a:blipFill>
          </p:spPr>
        </p:sp>
        <p:sp>
          <p:nvSpPr>
            <p:cNvPr id="5" name="Freeform 5"/>
            <p:cNvSpPr/>
            <p:nvPr/>
          </p:nvSpPr>
          <p:spPr>
            <a:xfrm>
              <a:off x="332755" y="382737"/>
              <a:ext cx="4330776" cy="9397999"/>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2"/>
              <a:stretch>
                <a:fillRect l="-74867" r="-150640"/>
              </a:stretch>
            </a:blipFill>
          </p:spPr>
        </p:sp>
      </p:grpSp>
      <p:sp>
        <p:nvSpPr>
          <p:cNvPr id="3076" name="TextBox 8"/>
          <p:cNvSpPr txBox="1">
            <a:spLocks noChangeArrowheads="1"/>
          </p:cNvSpPr>
          <p:nvPr/>
        </p:nvSpPr>
        <p:spPr bwMode="auto">
          <a:xfrm>
            <a:off x="8382000" y="2247900"/>
            <a:ext cx="9572625"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ts val="15000"/>
              </a:lnSpc>
            </a:pPr>
            <a:r>
              <a:rPr lang="en-US" altLang="zh-CN" sz="15000" b="1" dirty="0">
                <a:solidFill>
                  <a:srgbClr val="42AB82"/>
                </a:solidFill>
                <a:latin typeface="Georgia" panose="02040502050405090303" pitchFamily="18" charset="0"/>
              </a:rPr>
              <a:t>AI</a:t>
            </a:r>
            <a:endParaRPr lang="en-US" altLang="zh-CN" sz="15000" b="1" dirty="0">
              <a:solidFill>
                <a:srgbClr val="42AB82"/>
              </a:solidFill>
              <a:latin typeface="Georgia" panose="02040502050405090303" pitchFamily="18" charset="0"/>
            </a:endParaRPr>
          </a:p>
          <a:p>
            <a:pPr>
              <a:lnSpc>
                <a:spcPct val="200000"/>
              </a:lnSpc>
            </a:pPr>
            <a:r>
              <a:rPr lang="en-US" altLang="zh-CN" sz="6600" b="1" dirty="0">
                <a:solidFill>
                  <a:srgbClr val="FFFFFF"/>
                </a:solidFill>
                <a:latin typeface="Georgia" panose="02040502050405090303" pitchFamily="18" charset="0"/>
              </a:rPr>
              <a:t>How technology affects management</a:t>
            </a:r>
            <a:r>
              <a:rPr lang="zh-CN" altLang="en-US" sz="6600" b="1" dirty="0">
                <a:solidFill>
                  <a:srgbClr val="FFFFFF"/>
                </a:solidFill>
                <a:latin typeface="Georgia" panose="02040502050405090303" pitchFamily="18" charset="0"/>
              </a:rPr>
              <a:t>？</a:t>
            </a:r>
            <a:endParaRPr lang="zh-CN" altLang="en-US" sz="6600" b="1" dirty="0">
              <a:solidFill>
                <a:srgbClr val="FFFFFF"/>
              </a:solidFill>
              <a:latin typeface="Georgia" panose="0204050205040509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21506" name="Freeform 3"/>
          <p:cNvSpPr>
            <a:spLocks noChangeArrowheads="1"/>
          </p:cNvSpPr>
          <p:nvPr/>
        </p:nvSpPr>
        <p:spPr bwMode="auto">
          <a:xfrm>
            <a:off x="1628775" y="2320925"/>
            <a:ext cx="14878050" cy="7273925"/>
          </a:xfrm>
          <a:prstGeom prst="roundRect">
            <a:avLst>
              <a:gd name="adj" fmla="val 5634"/>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TextBox 3"/>
          <p:cNvSpPr txBox="1"/>
          <p:nvPr/>
        </p:nvSpPr>
        <p:spPr>
          <a:xfrm>
            <a:off x="685800" y="495300"/>
            <a:ext cx="10933113" cy="1603375"/>
          </a:xfrm>
          <a:prstGeom prst="rect">
            <a:avLst/>
          </a:prstGeom>
        </p:spPr>
        <p:txBody>
          <a:bodyPr lIns="0" tIns="0" rIns="0" bIns="0"/>
          <a:lstStyle/>
          <a:p>
            <a:pPr fontAlgn="auto">
              <a:lnSpc>
                <a:spcPts val="8900"/>
              </a:lnSpc>
            </a:pPr>
            <a:r>
              <a:rPr lang="en-US" altLang="zh-CN" sz="7420" b="1" noProof="1">
                <a:latin typeface="Georgia" panose="02040502050405090303" pitchFamily="18" charset="0"/>
              </a:rPr>
              <a:t>Example —— </a:t>
            </a:r>
            <a:r>
              <a:rPr lang="en-US" altLang="zh-CN" sz="7420" b="1" noProof="1">
                <a:solidFill>
                  <a:srgbClr val="42AB82"/>
                </a:solidFill>
                <a:latin typeface="Georgia" panose="02040502050405090303" pitchFamily="18" charset="0"/>
              </a:rPr>
              <a:t>ChatGPT</a:t>
            </a:r>
            <a:endParaRPr lang="en-US" sz="7420" b="1" noProof="1">
              <a:solidFill>
                <a:srgbClr val="42AB82"/>
              </a:solidFill>
              <a:latin typeface="Georgia" panose="02040502050405090303" pitchFamily="18" charset="0"/>
            </a:endParaRPr>
          </a:p>
        </p:txBody>
      </p:sp>
      <p:pic>
        <p:nvPicPr>
          <p:cNvPr id="21508" name="图片 10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83003" y="3162352"/>
            <a:ext cx="7918997" cy="57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667170" y="4457718"/>
            <a:ext cx="3188335" cy="809625"/>
          </a:xfrm>
          <a:prstGeom prst="rect">
            <a:avLst/>
          </a:prstGeom>
          <a:noFill/>
          <a:ln>
            <a:noFill/>
          </a:ln>
        </p:spPr>
        <p:txBody>
          <a:bodyPr wrap="none"/>
          <a:lstStyle/>
          <a:p>
            <a:pPr algn="ctr" fontAlgn="auto"/>
            <a:r>
              <a:rPr lang="zh-CN" altLang="en-US" sz="7420" b="1" noProof="1">
                <a:solidFill>
                  <a:srgbClr val="42AB82"/>
                </a:solidFill>
                <a:latin typeface="华文中宋" panose="02010600040101010101" pitchFamily="2" charset="-122"/>
                <a:ea typeface="华文中宋" panose="02010600040101010101" pitchFamily="2" charset="-122"/>
              </a:rPr>
              <a:t>实时评估</a:t>
            </a:r>
            <a:endParaRPr lang="zh-CN" altLang="en-US" sz="7420" b="1" noProof="1">
              <a:solidFill>
                <a:srgbClr val="42AB82"/>
              </a:solidFill>
              <a:latin typeface="华文中宋" panose="02010600040101010101" pitchFamily="2" charset="-122"/>
              <a:ea typeface="华文中宋" panose="02010600040101010101" pitchFamily="2" charset="-122"/>
            </a:endParaRPr>
          </a:p>
        </p:txBody>
      </p:sp>
      <p:sp>
        <p:nvSpPr>
          <p:cNvPr id="5" name="矩形 4"/>
          <p:cNvSpPr/>
          <p:nvPr/>
        </p:nvSpPr>
        <p:spPr>
          <a:xfrm>
            <a:off x="4558188" y="6224826"/>
            <a:ext cx="3188335" cy="809625"/>
          </a:xfrm>
          <a:prstGeom prst="rect">
            <a:avLst/>
          </a:prstGeom>
          <a:noFill/>
          <a:ln>
            <a:noFill/>
          </a:ln>
        </p:spPr>
        <p:txBody>
          <a:bodyPr wrap="none"/>
          <a:lstStyle/>
          <a:p>
            <a:pPr algn="ctr" fontAlgn="auto"/>
            <a:r>
              <a:rPr lang="zh-CN" altLang="en-US" sz="7420" b="1" noProof="1">
                <a:solidFill>
                  <a:srgbClr val="42AB82"/>
                </a:solidFill>
                <a:latin typeface="华文中宋" panose="02010600040101010101" pitchFamily="2" charset="-122"/>
                <a:ea typeface="华文中宋" panose="02010600040101010101" pitchFamily="2" charset="-122"/>
              </a:rPr>
              <a:t>全面反馈</a:t>
            </a:r>
            <a:endParaRPr lang="zh-CN" altLang="en-US" sz="7420" b="1" noProof="1">
              <a:solidFill>
                <a:srgbClr val="42AB82"/>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23554" name="Freeform 3"/>
          <p:cNvSpPr>
            <a:spLocks noChangeArrowheads="1"/>
          </p:cNvSpPr>
          <p:nvPr/>
        </p:nvSpPr>
        <p:spPr bwMode="auto">
          <a:xfrm>
            <a:off x="1028700" y="990600"/>
            <a:ext cx="5768975" cy="8267700"/>
          </a:xfrm>
          <a:custGeom>
            <a:avLst/>
            <a:gdLst>
              <a:gd name="T0" fmla="*/ 1827284 w 1951745"/>
              <a:gd name="T1" fmla="*/ 2796759 h 2796759"/>
              <a:gd name="T2" fmla="*/ 124460 w 1951745"/>
              <a:gd name="T3" fmla="*/ 2796759 h 2796759"/>
              <a:gd name="T4" fmla="*/ 0 w 1951745"/>
              <a:gd name="T5" fmla="*/ 2672299 h 2796759"/>
              <a:gd name="T6" fmla="*/ 0 w 1951745"/>
              <a:gd name="T7" fmla="*/ 124460 h 2796759"/>
              <a:gd name="T8" fmla="*/ 124460 w 1951745"/>
              <a:gd name="T9" fmla="*/ 0 h 2796759"/>
              <a:gd name="T10" fmla="*/ 1827285 w 1951745"/>
              <a:gd name="T11" fmla="*/ 0 h 2796759"/>
              <a:gd name="T12" fmla="*/ 1951745 w 1951745"/>
              <a:gd name="T13" fmla="*/ 124460 h 2796759"/>
              <a:gd name="T14" fmla="*/ 1951745 w 1951745"/>
              <a:gd name="T15" fmla="*/ 2672299 h 2796759"/>
              <a:gd name="T16" fmla="*/ 1827285 w 1951745"/>
              <a:gd name="T17" fmla="*/ 2796759 h 2796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1745" h="2796759">
                <a:moveTo>
                  <a:pt x="1827284" y="2796759"/>
                </a:moveTo>
                <a:lnTo>
                  <a:pt x="124460" y="2796759"/>
                </a:lnTo>
                <a:cubicBezTo>
                  <a:pt x="55880" y="2796759"/>
                  <a:pt x="0" y="2740879"/>
                  <a:pt x="0" y="2672299"/>
                </a:cubicBezTo>
                <a:lnTo>
                  <a:pt x="0" y="124460"/>
                </a:lnTo>
                <a:cubicBezTo>
                  <a:pt x="0" y="55880"/>
                  <a:pt x="55880" y="0"/>
                  <a:pt x="124460" y="0"/>
                </a:cubicBezTo>
                <a:lnTo>
                  <a:pt x="1827285" y="0"/>
                </a:lnTo>
                <a:cubicBezTo>
                  <a:pt x="1895865" y="0"/>
                  <a:pt x="1951745" y="55880"/>
                  <a:pt x="1951745" y="124460"/>
                </a:cubicBezTo>
                <a:lnTo>
                  <a:pt x="1951745" y="2672299"/>
                </a:lnTo>
                <a:cubicBezTo>
                  <a:pt x="1951745" y="2740879"/>
                  <a:pt x="1895865" y="2796759"/>
                  <a:pt x="1827285" y="27967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5" name="TextBox 4"/>
          <p:cNvSpPr txBox="1">
            <a:spLocks noChangeArrowheads="1"/>
          </p:cNvSpPr>
          <p:nvPr/>
        </p:nvSpPr>
        <p:spPr bwMode="auto">
          <a:xfrm>
            <a:off x="1600200" y="1638300"/>
            <a:ext cx="473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6000" b="1" dirty="0">
                <a:latin typeface="华文中宋" panose="02010600040101010101" pitchFamily="2" charset="-122"/>
                <a:ea typeface="华文中宋" panose="02010600040101010101" pitchFamily="2" charset="-122"/>
              </a:rPr>
              <a:t>纠正绩效</a:t>
            </a:r>
            <a:endParaRPr lang="zh-CN" altLang="en-US" sz="6000" b="1" dirty="0">
              <a:latin typeface="华文中宋" panose="02010600040101010101" pitchFamily="2" charset="-122"/>
              <a:ea typeface="华文中宋" panose="02010600040101010101" pitchFamily="2" charset="-122"/>
            </a:endParaRPr>
          </a:p>
        </p:txBody>
      </p:sp>
      <p:sp>
        <p:nvSpPr>
          <p:cNvPr id="23556" name="文本框 27"/>
          <p:cNvSpPr txBox="1">
            <a:spLocks noChangeArrowheads="1"/>
          </p:cNvSpPr>
          <p:nvPr/>
        </p:nvSpPr>
        <p:spPr bwMode="auto">
          <a:xfrm>
            <a:off x="2270125" y="3086100"/>
            <a:ext cx="42751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dirty="0">
                <a:latin typeface="华文中宋" panose="02010600040101010101" pitchFamily="2" charset="-122"/>
                <a:ea typeface="华文中宋" panose="02010600040101010101" pitchFamily="2" charset="-122"/>
              </a:rPr>
              <a:t>通过不断优化和提高员工、团队或组织的工作表现，以达到更高的效能和效果</a:t>
            </a:r>
            <a:endParaRPr lang="zh-CN" altLang="en-US" sz="3200" dirty="0">
              <a:latin typeface="华文中宋" panose="02010600040101010101" pitchFamily="2" charset="-122"/>
              <a:ea typeface="华文中宋" panose="02010600040101010101" pitchFamily="2" charset="-122"/>
            </a:endParaRPr>
          </a:p>
        </p:txBody>
      </p:sp>
      <p:sp>
        <p:nvSpPr>
          <p:cNvPr id="23557" name="文本框 5"/>
          <p:cNvSpPr txBox="1">
            <a:spLocks noChangeArrowheads="1"/>
          </p:cNvSpPr>
          <p:nvPr/>
        </p:nvSpPr>
        <p:spPr bwMode="auto">
          <a:xfrm>
            <a:off x="7653338" y="2320925"/>
            <a:ext cx="9415462"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Calibri" panose="020F0502020204030204" pitchFamily="34" charset="0"/>
              <a:buAutoNum type="arabicPeriod"/>
            </a:pPr>
            <a:r>
              <a:rPr lang="zh-CN" altLang="en-US" sz="3600" dirty="0">
                <a:latin typeface="华文中宋" panose="02010600040101010101" pitchFamily="2" charset="-122"/>
                <a:ea typeface="华文中宋" panose="02010600040101010101" pitchFamily="2" charset="-122"/>
              </a:rPr>
              <a:t>AI 可以整合绩效来源信息，与标准比较后反映出差值，再</a:t>
            </a:r>
            <a:r>
              <a:rPr lang="zh-CN" altLang="en-US" sz="3600" b="1" dirty="0">
                <a:latin typeface="华文中宋" panose="02010600040101010101" pitchFamily="2" charset="-122"/>
                <a:ea typeface="华文中宋" panose="02010600040101010101" pitchFamily="2" charset="-122"/>
              </a:rPr>
              <a:t>给予员工可能的建议</a:t>
            </a:r>
            <a:r>
              <a:rPr lang="zh-CN" altLang="en-US" sz="3600" dirty="0">
                <a:latin typeface="华文中宋" panose="02010600040101010101" pitchFamily="2" charset="-122"/>
                <a:ea typeface="华文中宋" panose="02010600040101010101" pitchFamily="2" charset="-122"/>
              </a:rPr>
              <a:t>，</a:t>
            </a:r>
            <a:r>
              <a:rPr lang="zh-CN" altLang="en-US" sz="3600" b="1" dirty="0">
                <a:latin typeface="华文中宋" panose="02010600040101010101" pitchFamily="2" charset="-122"/>
                <a:ea typeface="华文中宋" panose="02010600040101010101" pitchFamily="2" charset="-122"/>
              </a:rPr>
              <a:t>帮助员工自我定位完善</a:t>
            </a:r>
            <a:r>
              <a:rPr lang="zh-CN" altLang="en-US" sz="3600" dirty="0">
                <a:latin typeface="华文中宋" panose="02010600040101010101" pitchFamily="2" charset="-122"/>
                <a:ea typeface="华文中宋" panose="02010600040101010101" pitchFamily="2" charset="-122"/>
              </a:rPr>
              <a:t>。</a:t>
            </a:r>
            <a:endParaRPr lang="zh-CN" altLang="en-US" sz="3600" dirty="0">
              <a:latin typeface="华文中宋" panose="02010600040101010101" pitchFamily="2" charset="-122"/>
              <a:ea typeface="华文中宋" panose="02010600040101010101" pitchFamily="2" charset="-122"/>
            </a:endParaRPr>
          </a:p>
          <a:p>
            <a:pPr>
              <a:buFont typeface="Calibri" panose="020F0502020204030204" pitchFamily="34" charset="0"/>
              <a:buAutoNum type="arabicPeriod"/>
            </a:pPr>
            <a:endParaRPr lang="zh-CN" altLang="en-US" sz="3600" dirty="0">
              <a:latin typeface="华文中宋" panose="02010600040101010101" pitchFamily="2" charset="-122"/>
              <a:ea typeface="华文中宋" panose="02010600040101010101" pitchFamily="2" charset="-122"/>
            </a:endParaRPr>
          </a:p>
          <a:p>
            <a:pPr>
              <a:buFont typeface="Calibri" panose="020F0502020204030204" pitchFamily="34" charset="0"/>
              <a:buAutoNum type="arabicPeriod"/>
            </a:pPr>
            <a:r>
              <a:rPr lang="zh-CN" altLang="en-US" sz="3600" dirty="0">
                <a:latin typeface="华文中宋" panose="02010600040101010101" pitchFamily="2" charset="-122"/>
                <a:ea typeface="华文中宋" panose="02010600040101010101" pitchFamily="2" charset="-122"/>
              </a:rPr>
              <a:t>AI 可以在员工工作过程中</a:t>
            </a:r>
            <a:r>
              <a:rPr lang="zh-CN" altLang="en-US" sz="3600" b="1" dirty="0">
                <a:latin typeface="华文中宋" panose="02010600040101010101" pitchFamily="2" charset="-122"/>
                <a:ea typeface="华文中宋" panose="02010600040101010101" pitchFamily="2" charset="-122"/>
              </a:rPr>
              <a:t>实时提供帮助</a:t>
            </a:r>
            <a:r>
              <a:rPr lang="zh-CN" altLang="en-US" sz="3600" dirty="0">
                <a:latin typeface="华文中宋" panose="02010600040101010101" pitchFamily="2" charset="-122"/>
                <a:ea typeface="华文中宋" panose="02010600040101010101" pitchFamily="2" charset="-122"/>
              </a:rPr>
              <a:t>，让员工更专注于解决问题本身。</a:t>
            </a:r>
            <a:endParaRPr lang="zh-CN" altLang="en-US" sz="3600" dirty="0">
              <a:latin typeface="华文中宋" panose="02010600040101010101" pitchFamily="2" charset="-122"/>
              <a:ea typeface="华文中宋" panose="02010600040101010101" pitchFamily="2" charset="-122"/>
            </a:endParaRPr>
          </a:p>
          <a:p>
            <a:pPr>
              <a:buFont typeface="Calibri" panose="020F0502020204030204" pitchFamily="34" charset="0"/>
              <a:buAutoNum type="arabicPeriod"/>
            </a:pPr>
            <a:endParaRPr lang="zh-CN" altLang="en-US" sz="3600" dirty="0">
              <a:latin typeface="华文中宋" panose="02010600040101010101" pitchFamily="2" charset="-122"/>
              <a:ea typeface="华文中宋" panose="02010600040101010101" pitchFamily="2" charset="-122"/>
            </a:endParaRPr>
          </a:p>
          <a:p>
            <a:pPr>
              <a:buFont typeface="Calibri" panose="020F0502020204030204" pitchFamily="34" charset="0"/>
              <a:buAutoNum type="arabicPeriod"/>
            </a:pPr>
            <a:r>
              <a:rPr lang="zh-CN" altLang="en-US" sz="3600" dirty="0">
                <a:latin typeface="华文中宋" panose="02010600040101010101" pitchFamily="2" charset="-122"/>
                <a:ea typeface="华文中宋" panose="02010600040101010101" pitchFamily="2" charset="-122"/>
              </a:rPr>
              <a:t>AI 可以通过绩效分析员工工作特性，预测员工可能出现的问题进行</a:t>
            </a:r>
            <a:r>
              <a:rPr lang="zh-CN" altLang="en-US" sz="3600" b="1" dirty="0">
                <a:latin typeface="华文中宋" panose="02010600040101010101" pitchFamily="2" charset="-122"/>
                <a:ea typeface="华文中宋" panose="02010600040101010101" pitchFamily="2" charset="-122"/>
              </a:rPr>
              <a:t>提前预警</a:t>
            </a:r>
            <a:r>
              <a:rPr lang="zh-CN" altLang="en-US" sz="3600" dirty="0">
                <a:latin typeface="华文中宋" panose="02010600040101010101" pitchFamily="2" charset="-122"/>
                <a:ea typeface="华文中宋" panose="02010600040101010101" pitchFamily="2" charset="-122"/>
              </a:rPr>
              <a:t>。</a:t>
            </a:r>
            <a:endParaRPr lang="zh-CN" altLang="en-US" sz="3600" dirty="0">
              <a:latin typeface="华文中宋" panose="02010600040101010101" pitchFamily="2" charset="-122"/>
              <a:ea typeface="华文中宋" panose="02010600040101010101" pitchFamily="2" charset="-122"/>
            </a:endParaRPr>
          </a:p>
          <a:p>
            <a:pPr>
              <a:buFont typeface="Calibri" panose="020F0502020204030204" pitchFamily="34" charset="0"/>
              <a:buAutoNum type="arabicPeriod"/>
            </a:pPr>
            <a:endParaRPr lang="zh-CN" altLang="en-US" sz="3600" dirty="0">
              <a:latin typeface="华文中宋" panose="02010600040101010101" pitchFamily="2" charset="-122"/>
              <a:ea typeface="华文中宋" panose="02010600040101010101" pitchFamily="2" charset="-122"/>
            </a:endParaRPr>
          </a:p>
          <a:p>
            <a:pPr>
              <a:buFont typeface="Calibri" panose="020F0502020204030204" pitchFamily="34" charset="0"/>
              <a:buAutoNum type="arabicPeriod"/>
            </a:pPr>
            <a:r>
              <a:rPr lang="zh-CN" altLang="en-US" sz="3600" dirty="0">
                <a:latin typeface="华文中宋" panose="02010600040101010101" pitchFamily="2" charset="-122"/>
                <a:ea typeface="华文中宋" panose="02010600040101010101" pitchFamily="2" charset="-122"/>
              </a:rPr>
              <a:t>人工智能将</a:t>
            </a:r>
            <a:r>
              <a:rPr lang="zh-CN" altLang="en-US" sz="3600" b="1" dirty="0">
                <a:latin typeface="华文中宋" panose="02010600040101010101" pitchFamily="2" charset="-122"/>
                <a:ea typeface="华文中宋" panose="02010600040101010101" pitchFamily="2" charset="-122"/>
              </a:rPr>
              <a:t>带来新的绩效标准</a:t>
            </a:r>
            <a:r>
              <a:rPr lang="zh-CN" altLang="en-US" sz="3600" dirty="0">
                <a:latin typeface="华文中宋" panose="02010600040101010101" pitchFamily="2" charset="-122"/>
                <a:ea typeface="华文中宋" panose="02010600040101010101" pitchFamily="2" charset="-122"/>
              </a:rPr>
              <a:t>：协作能力、信息共享、实验、决策有效性等将成为新的指标</a:t>
            </a:r>
            <a:endParaRPr lang="zh-CN" altLang="en-US" sz="3600" dirty="0">
              <a:latin typeface="华文中宋" panose="02010600040101010101" pitchFamily="2" charset="-122"/>
              <a:ea typeface="华文中宋" panose="02010600040101010101" pitchFamily="2" charset="-122"/>
            </a:endParaRPr>
          </a:p>
        </p:txBody>
      </p:sp>
      <p:sp>
        <p:nvSpPr>
          <p:cNvPr id="23558" name="Freeform 5"/>
          <p:cNvSpPr>
            <a:spLocks noChangeArrowheads="1"/>
          </p:cNvSpPr>
          <p:nvPr/>
        </p:nvSpPr>
        <p:spPr bwMode="auto">
          <a:xfrm>
            <a:off x="7653338" y="1033463"/>
            <a:ext cx="9415462" cy="946150"/>
          </a:xfrm>
          <a:prstGeom prst="roundRect">
            <a:avLst>
              <a:gd name="adj" fmla="val 16667"/>
            </a:avLst>
          </a:prstGeom>
          <a:solidFill>
            <a:srgbClr val="7F5A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9" name="文本框 8"/>
          <p:cNvSpPr txBox="1">
            <a:spLocks noChangeArrowheads="1"/>
          </p:cNvSpPr>
          <p:nvPr/>
        </p:nvSpPr>
        <p:spPr bwMode="auto">
          <a:xfrm>
            <a:off x="9296400" y="1073150"/>
            <a:ext cx="6019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FFFE"/>
                </a:solidFill>
                <a:latin typeface="Georgia" panose="02040502050405090303" pitchFamily="18" charset="0"/>
                <a:ea typeface="华文中宋" panose="02010600040101010101" pitchFamily="2" charset="-122"/>
              </a:rPr>
              <a:t>WHAT  AI  CAN  DO</a:t>
            </a:r>
            <a:endParaRPr lang="zh-CN" altLang="en-US" sz="4400" b="1">
              <a:solidFill>
                <a:srgbClr val="FFFFFE"/>
              </a:solidFill>
              <a:latin typeface="Georgia" panose="02040502050405090303" pitchFamily="18" charset="0"/>
              <a:ea typeface="华文中宋" panose="02010600040101010101" pitchFamily="2" charset="-122"/>
            </a:endParaRPr>
          </a:p>
        </p:txBody>
      </p:sp>
      <p:pic>
        <p:nvPicPr>
          <p:cNvPr id="8" name="图片 7"/>
          <p:cNvPicPr>
            <a:picLocks noChangeAspect="1"/>
          </p:cNvPicPr>
          <p:nvPr/>
        </p:nvPicPr>
        <p:blipFill rotWithShape="1">
          <a:blip r:embed="rId1"/>
          <a:srcRect t="23949" r="606" b="9596"/>
          <a:stretch>
            <a:fillRect/>
          </a:stretch>
        </p:blipFill>
        <p:spPr>
          <a:xfrm>
            <a:off x="1028700" y="5779135"/>
            <a:ext cx="5760085" cy="3554095"/>
          </a:xfrm>
          <a:prstGeom prst="roundRect">
            <a:avLst/>
          </a:prstGeom>
        </p:spPr>
      </p:pic>
      <p:pic>
        <p:nvPicPr>
          <p:cNvPr id="23561"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175" y="32099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16161A"/>
        </a:solidFill>
        <a:effectLst/>
      </p:bgPr>
    </p:bg>
    <p:spTree>
      <p:nvGrpSpPr>
        <p:cNvPr id="1" name=""/>
        <p:cNvGrpSpPr/>
        <p:nvPr/>
      </p:nvGrpSpPr>
      <p:grpSpPr>
        <a:xfrm>
          <a:off x="0" y="0"/>
          <a:ext cx="0" cy="0"/>
          <a:chOff x="0" y="0"/>
          <a:chExt cx="0" cy="0"/>
        </a:xfrm>
      </p:grpSpPr>
      <p:grpSp>
        <p:nvGrpSpPr>
          <p:cNvPr id="7" name="Group 7"/>
          <p:cNvGrpSpPr/>
          <p:nvPr/>
        </p:nvGrpSpPr>
        <p:grpSpPr>
          <a:xfrm>
            <a:off x="-2044598" y="0"/>
            <a:ext cx="6858000" cy="10287000"/>
            <a:chOff x="0" y="0"/>
            <a:chExt cx="6350000" cy="9525000"/>
          </a:xfrm>
        </p:grpSpPr>
        <p:sp>
          <p:nvSpPr>
            <p:cNvPr id="8" name="Freeform 8"/>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
              <a:stretch>
                <a:fillRect l="-82777" r="-42222"/>
              </a:stretch>
            </a:blipFill>
          </p:spPr>
        </p:sp>
      </p:grpSp>
      <p:sp>
        <p:nvSpPr>
          <p:cNvPr id="25603" name="TextBox 3"/>
          <p:cNvSpPr txBox="1">
            <a:spLocks noChangeArrowheads="1"/>
          </p:cNvSpPr>
          <p:nvPr/>
        </p:nvSpPr>
        <p:spPr bwMode="auto">
          <a:xfrm>
            <a:off x="6950075" y="3586163"/>
            <a:ext cx="867092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8900"/>
              </a:lnSpc>
            </a:pPr>
            <a:r>
              <a:rPr lang="en-US" altLang="zh-CN" sz="11500" b="1">
                <a:solidFill>
                  <a:srgbClr val="42AB82"/>
                </a:solidFill>
                <a:latin typeface="Georgia" panose="02040502050405090303" pitchFamily="18" charset="0"/>
              </a:rPr>
              <a:t>Influence</a:t>
            </a:r>
            <a:endParaRPr lang="en-US" altLang="zh-CN" sz="11500" b="1">
              <a:solidFill>
                <a:srgbClr val="42AB82"/>
              </a:solidFill>
              <a:latin typeface="Georgia" panose="02040502050405090303" pitchFamily="18" charset="0"/>
            </a:endParaRPr>
          </a:p>
        </p:txBody>
      </p:sp>
      <p:sp>
        <p:nvSpPr>
          <p:cNvPr id="3" name="文本框 2"/>
          <p:cNvSpPr txBox="1"/>
          <p:nvPr/>
        </p:nvSpPr>
        <p:spPr>
          <a:xfrm>
            <a:off x="6885216" y="6057876"/>
            <a:ext cx="10850334" cy="1200329"/>
          </a:xfrm>
          <a:prstGeom prst="rect">
            <a:avLst/>
          </a:prstGeom>
          <a:noFill/>
          <a:effectLst>
            <a:outerShdw blurRad="50800" dist="38100" dir="2700000" algn="tl" rotWithShape="0">
              <a:prstClr val="black">
                <a:alpha val="40000"/>
              </a:prstClr>
            </a:outerShdw>
          </a:effectLst>
        </p:spPr>
        <p:txBody>
          <a:bodyPr wrap="square">
            <a:spAutoFit/>
          </a:bodyPr>
          <a:lstStyle/>
          <a:p>
            <a:pPr fontAlgn="auto"/>
            <a:r>
              <a:rPr lang="en-US" altLang="zh-CN" sz="7200" b="1" noProof="1">
                <a:solidFill>
                  <a:schemeClr val="bg1"/>
                </a:solidFill>
                <a:latin typeface="Georgia" panose="02040502050405090303" pitchFamily="18" charset="0"/>
                <a:ea typeface="华文中宋" panose="02010600040101010101" pitchFamily="2" charset="-122"/>
              </a:rPr>
              <a:t>AI</a:t>
            </a:r>
            <a:r>
              <a:rPr lang="en-US" altLang="zh-CN" sz="7200" b="1" noProof="1">
                <a:solidFill>
                  <a:schemeClr val="bg1"/>
                </a:solidFill>
                <a:latin typeface="华文中宋" panose="02010600040101010101" pitchFamily="2" charset="-122"/>
                <a:ea typeface="华文中宋" panose="02010600040101010101" pitchFamily="2" charset="-122"/>
              </a:rPr>
              <a:t> </a:t>
            </a:r>
            <a:r>
              <a:rPr lang="zh-CN" altLang="en-US" sz="7200" b="1" noProof="1">
                <a:solidFill>
                  <a:schemeClr val="bg1"/>
                </a:solidFill>
                <a:latin typeface="华文中宋" panose="02010600040101010101" pitchFamily="2" charset="-122"/>
                <a:ea typeface="华文中宋" panose="02010600040101010101" pitchFamily="2" charset="-122"/>
              </a:rPr>
              <a:t>对控制职能整体性影响</a:t>
            </a:r>
            <a:endParaRPr lang="zh-CN" altLang="en-US" sz="7200" b="1" noProof="1">
              <a:solidFill>
                <a:schemeClr val="bg1"/>
              </a:solidFill>
              <a:latin typeface="华文中宋" panose="02010600040101010101" pitchFamily="2" charset="-122"/>
              <a:ea typeface="华文中宋" panose="02010600040101010101" pitchFamily="2" charset="-122"/>
            </a:endParaRPr>
          </a:p>
        </p:txBody>
      </p:sp>
      <p:sp>
        <p:nvSpPr>
          <p:cNvPr id="5" name="矩形 4"/>
          <p:cNvSpPr/>
          <p:nvPr>
            <p:custDataLst>
              <p:tags r:id="rId2"/>
            </p:custDataLst>
          </p:nvPr>
        </p:nvSpPr>
        <p:spPr>
          <a:xfrm>
            <a:off x="17164050" y="457200"/>
            <a:ext cx="1143000" cy="228600"/>
          </a:xfrm>
          <a:prstGeom prst="rect">
            <a:avLst/>
          </a:prstGeom>
          <a:solidFill>
            <a:srgbClr val="42A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fontAlgn="auto"/>
            <a:endParaRPr lang="zh-CN" altLang="en-US" sz="2700" noProof="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162"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文本框 40"/>
          <p:cNvSpPr txBox="1">
            <a:spLocks noChangeArrowheads="1"/>
          </p:cNvSpPr>
          <p:nvPr>
            <p:custDataLst>
              <p:tags r:id="rId2"/>
            </p:custDataLst>
          </p:nvPr>
        </p:nvSpPr>
        <p:spPr bwMode="auto">
          <a:xfrm>
            <a:off x="5932487" y="437555"/>
            <a:ext cx="7337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b="1" dirty="0">
                <a:latin typeface="华文中宋" panose="02010600040101010101" pitchFamily="2" charset="-122"/>
                <a:ea typeface="华文中宋" panose="02010600040101010101" pitchFamily="2" charset="-122"/>
              </a:rPr>
              <a:t> </a:t>
            </a:r>
            <a:r>
              <a:rPr lang="zh-CN" altLang="en-US" sz="6000" b="1" dirty="0">
                <a:latin typeface="华文中宋" panose="02010600040101010101" pitchFamily="2" charset="-122"/>
                <a:ea typeface="华文中宋" panose="02010600040101010101" pitchFamily="2" charset="-122"/>
              </a:rPr>
              <a:t>改变控制的形式</a:t>
            </a:r>
            <a:endParaRPr lang="zh-CN" altLang="en-US" sz="6000" b="1" dirty="0">
              <a:latin typeface="华文中宋" panose="02010600040101010101" pitchFamily="2" charset="-122"/>
              <a:ea typeface="华文中宋" panose="02010600040101010101" pitchFamily="2" charset="-122"/>
            </a:endParaRPr>
          </a:p>
        </p:txBody>
      </p:sp>
      <p:grpSp>
        <p:nvGrpSpPr>
          <p:cNvPr id="27652" name="组合 163"/>
          <p:cNvGrpSpPr/>
          <p:nvPr/>
        </p:nvGrpSpPr>
        <p:grpSpPr bwMode="auto">
          <a:xfrm>
            <a:off x="457200" y="1793875"/>
            <a:ext cx="17373600" cy="8458200"/>
            <a:chOff x="601" y="2100"/>
            <a:chExt cx="27360" cy="13320"/>
          </a:xfrm>
        </p:grpSpPr>
        <p:sp>
          <p:nvSpPr>
            <p:cNvPr id="162" name="圆角矩形 161"/>
            <p:cNvSpPr/>
            <p:nvPr/>
          </p:nvSpPr>
          <p:spPr>
            <a:xfrm>
              <a:off x="601" y="2100"/>
              <a:ext cx="27360" cy="1332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fontAlgn="auto"/>
              <a:endParaRPr lang="zh-CN" altLang="en-US" noProof="1"/>
            </a:p>
          </p:txBody>
        </p:sp>
        <p:sp>
          <p:nvSpPr>
            <p:cNvPr id="29" name="矩形 28"/>
            <p:cNvSpPr/>
            <p:nvPr/>
          </p:nvSpPr>
          <p:spPr>
            <a:xfrm>
              <a:off x="6971" y="4186"/>
              <a:ext cx="6005" cy="3560"/>
            </a:xfrm>
            <a:prstGeom prst="rect">
              <a:avLst/>
            </a:prstGeom>
            <a:noFill/>
            <a:ln>
              <a:noFill/>
            </a:ln>
          </p:spPr>
          <p:txBody>
            <a:bodyPr/>
            <a:lstStyle/>
            <a:p>
              <a:pPr algn="ctr" fontAlgn="auto"/>
              <a:r>
                <a:rPr lang="en-US" altLang="zh-CN" sz="4000" b="1" noProof="1">
                  <a:solidFill>
                    <a:schemeClr val="accent1"/>
                  </a:solidFill>
                  <a:effectLst>
                    <a:outerShdw blurRad="38100" dist="25400" dir="5400000" algn="ctr" rotWithShape="0">
                      <a:srgbClr val="6E747A">
                        <a:alpha val="43000"/>
                      </a:srgbClr>
                    </a:outerShdw>
                  </a:effectLst>
                  <a:latin typeface="+mn-lt"/>
                </a:rPr>
                <a:t>Before</a:t>
              </a:r>
              <a:endParaRPr lang="zh-CN" altLang="en-US" sz="4000" b="1" noProof="1">
                <a:solidFill>
                  <a:schemeClr val="accent1"/>
                </a:solidFill>
                <a:effectLst>
                  <a:outerShdw blurRad="38100" dist="25400" dir="5400000" algn="ctr" rotWithShape="0">
                    <a:srgbClr val="6E747A">
                      <a:alpha val="43000"/>
                    </a:srgbClr>
                  </a:outerShdw>
                </a:effectLst>
              </a:endParaRPr>
            </a:p>
            <a:p>
              <a:pPr algn="ctr" fontAlgn="auto"/>
              <a:r>
                <a:rPr lang="zh-CN" altLang="en-US" sz="4000" b="1" noProof="1">
                  <a:solidFill>
                    <a:schemeClr val="accent1"/>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层级结构</a:t>
              </a:r>
              <a:endParaRPr lang="zh-CN" altLang="en-US" sz="4000" b="1" noProof="1">
                <a:solidFill>
                  <a:schemeClr val="accent1"/>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endParaRPr>
            </a:p>
          </p:txBody>
        </p:sp>
        <p:grpSp>
          <p:nvGrpSpPr>
            <p:cNvPr id="27655" name="组合 154"/>
            <p:cNvGrpSpPr/>
            <p:nvPr/>
          </p:nvGrpSpPr>
          <p:grpSpPr bwMode="auto">
            <a:xfrm>
              <a:off x="1455" y="3180"/>
              <a:ext cx="8801" cy="10713"/>
              <a:chOff x="2652" y="2825"/>
              <a:chExt cx="8801" cy="10260"/>
            </a:xfrm>
          </p:grpSpPr>
          <p:grpSp>
            <p:nvGrpSpPr>
              <p:cNvPr id="27656" name="组合 98"/>
              <p:cNvGrpSpPr/>
              <p:nvPr/>
            </p:nvGrpSpPr>
            <p:grpSpPr bwMode="auto">
              <a:xfrm>
                <a:off x="2652" y="2825"/>
                <a:ext cx="4693" cy="1180"/>
                <a:chOff x="2971" y="2825"/>
                <a:chExt cx="4721" cy="1180"/>
              </a:xfrm>
            </p:grpSpPr>
            <p:sp>
              <p:nvSpPr>
                <p:cNvPr id="27" name="矩形: 圆角 26"/>
                <p:cNvSpPr/>
                <p:nvPr>
                  <p:custDataLst>
                    <p:tags r:id="rId3"/>
                  </p:custDataLst>
                </p:nvPr>
              </p:nvSpPr>
              <p:spPr>
                <a:xfrm>
                  <a:off x="3110" y="2825"/>
                  <a:ext cx="4582" cy="1180"/>
                </a:xfrm>
                <a:prstGeom prst="roundRect">
                  <a:avLst>
                    <a:gd name="adj" fmla="val 977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 name="矩形: 圆角 1"/>
                <p:cNvSpPr/>
                <p:nvPr>
                  <p:custDataLst>
                    <p:tags r:id="rId4"/>
                  </p:custDataLst>
                </p:nvPr>
              </p:nvSpPr>
              <p:spPr>
                <a:xfrm>
                  <a:off x="6400" y="2926"/>
                  <a:ext cx="933" cy="982"/>
                </a:xfrm>
                <a:prstGeom prst="roundRect">
                  <a:avLst>
                    <a:gd name="adj" fmla="val 422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27659" name="图片 125"/>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6473" y="2957"/>
                  <a:ext cx="784" cy="862"/>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60" name="文本框 251"/>
                <p:cNvSpPr txBox="1">
                  <a:spLocks noChangeArrowheads="1"/>
                </p:cNvSpPr>
                <p:nvPr/>
              </p:nvSpPr>
              <p:spPr bwMode="auto">
                <a:xfrm>
                  <a:off x="2971" y="2893"/>
                  <a:ext cx="3466"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b="1" dirty="0">
                      <a:solidFill>
                        <a:srgbClr val="2070DA"/>
                      </a:solidFill>
                      <a:latin typeface="华文中宋" panose="02010600040101010101" pitchFamily="2" charset="-122"/>
                      <a:ea typeface="华文中宋" panose="02010600040101010101" pitchFamily="2" charset="-122"/>
                    </a:rPr>
                    <a:t> </a:t>
                  </a:r>
                  <a:r>
                    <a:rPr lang="zh-CN" altLang="en-US" sz="4000" b="1" dirty="0">
                      <a:solidFill>
                        <a:srgbClr val="2070DA"/>
                      </a:solidFill>
                      <a:latin typeface="华文中宋" panose="02010600040101010101" pitchFamily="2" charset="-122"/>
                      <a:ea typeface="华文中宋" panose="02010600040101010101" pitchFamily="2" charset="-122"/>
                    </a:rPr>
                    <a:t>Leader</a:t>
                  </a:r>
                  <a:endParaRPr lang="zh-CN" altLang="en-US" sz="4000" b="1" dirty="0">
                    <a:solidFill>
                      <a:srgbClr val="2070DA"/>
                    </a:solidFill>
                    <a:latin typeface="华文中宋" panose="02010600040101010101" pitchFamily="2" charset="-122"/>
                    <a:ea typeface="华文中宋" panose="02010600040101010101" pitchFamily="2" charset="-122"/>
                  </a:endParaRPr>
                </a:p>
              </p:txBody>
            </p:sp>
          </p:grpSp>
          <p:sp>
            <p:nvSpPr>
              <p:cNvPr id="73" name="矩形 72"/>
              <p:cNvSpPr/>
              <p:nvPr/>
            </p:nvSpPr>
            <p:spPr>
              <a:xfrm>
                <a:off x="2881" y="4266"/>
                <a:ext cx="1815" cy="1073"/>
              </a:xfrm>
              <a:prstGeom prst="rect">
                <a:avLst/>
              </a:prstGeom>
              <a:noFill/>
              <a:ln>
                <a:noFill/>
              </a:ln>
              <a:extLst>
                <a:ext uri="{909E8E84-426E-40DD-AFC4-6F175D3DCCD1}">
                  <a14:hiddenFill xmlns:a14="http://schemas.microsoft.com/office/drawing/2010/main">
                    <a:grpFill/>
                  </a14:hiddenFill>
                </a:ext>
              </a:extLst>
            </p:spPr>
            <p:txBody>
              <a:bodyPr wrap="none"/>
              <a:lstStyle/>
              <a:p>
                <a:pPr algn="ctr" fontAlgn="auto"/>
                <a:r>
                  <a:rPr lang="zh-CN" altLang="en-US" sz="3600" b="1" noProof="1">
                    <a:solidFill>
                      <a:schemeClr val="accent1"/>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汇报</a:t>
                </a:r>
                <a:endParaRPr lang="zh-CN" altLang="en-US" sz="3600" b="1" noProof="1">
                  <a:solidFill>
                    <a:schemeClr val="accent1"/>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endParaRPr>
              </a:p>
            </p:txBody>
          </p:sp>
          <p:grpSp>
            <p:nvGrpSpPr>
              <p:cNvPr id="27662" name="组合 100"/>
              <p:cNvGrpSpPr/>
              <p:nvPr/>
            </p:nvGrpSpPr>
            <p:grpSpPr bwMode="auto">
              <a:xfrm>
                <a:off x="2688" y="11619"/>
                <a:ext cx="8765" cy="1466"/>
                <a:chOff x="993" y="11619"/>
                <a:chExt cx="8817" cy="1466"/>
              </a:xfrm>
            </p:grpSpPr>
            <p:grpSp>
              <p:nvGrpSpPr>
                <p:cNvPr id="203" name="组合 202"/>
                <p:cNvGrpSpPr/>
                <p:nvPr/>
              </p:nvGrpSpPr>
              <p:grpSpPr>
                <a:xfrm>
                  <a:off x="1236" y="11619"/>
                  <a:ext cx="2101" cy="891"/>
                  <a:chOff x="5128844" y="5966324"/>
                  <a:chExt cx="1728380" cy="847645"/>
                </a:xfrm>
                <a:solidFill>
                  <a:schemeClr val="tx2">
                    <a:lumMod val="20000"/>
                    <a:lumOff val="80000"/>
                  </a:schemeClr>
                </a:solidFill>
              </p:grpSpPr>
              <p:sp>
                <p:nvSpPr>
                  <p:cNvPr id="204" name="矩形: 圆角 203"/>
                  <p:cNvSpPr/>
                  <p:nvPr/>
                </p:nvSpPr>
                <p:spPr>
                  <a:xfrm>
                    <a:off x="5128844" y="5966324"/>
                    <a:ext cx="793498" cy="841429"/>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05" name="矩形: 圆角 204"/>
                  <p:cNvSpPr/>
                  <p:nvPr/>
                </p:nvSpPr>
                <p:spPr>
                  <a:xfrm>
                    <a:off x="6063726" y="5972540"/>
                    <a:ext cx="793498" cy="841429"/>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58" name="矩形: 圆角 157"/>
                <p:cNvSpPr/>
                <p:nvPr>
                  <p:custDataLst>
                    <p:tags r:id="rId7"/>
                  </p:custDataLst>
                </p:nvPr>
              </p:nvSpPr>
              <p:spPr>
                <a:xfrm>
                  <a:off x="7200" y="11619"/>
                  <a:ext cx="2610" cy="1465"/>
                </a:xfrm>
                <a:prstGeom prst="roundRect">
                  <a:avLst>
                    <a:gd name="adj" fmla="val 977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36" name="组合 35"/>
                <p:cNvGrpSpPr/>
                <p:nvPr/>
              </p:nvGrpSpPr>
              <p:grpSpPr>
                <a:xfrm>
                  <a:off x="993" y="11631"/>
                  <a:ext cx="2917" cy="1454"/>
                  <a:chOff x="1022" y="10620"/>
                  <a:chExt cx="4928" cy="2142"/>
                </a:xfrm>
                <a:solidFill>
                  <a:schemeClr val="tx2">
                    <a:lumMod val="20000"/>
                    <a:lumOff val="80000"/>
                  </a:schemeClr>
                </a:solidFill>
              </p:grpSpPr>
              <p:sp>
                <p:nvSpPr>
                  <p:cNvPr id="180" name="矩形: 圆角 179"/>
                  <p:cNvSpPr/>
                  <p:nvPr/>
                </p:nvSpPr>
                <p:spPr>
                  <a:xfrm>
                    <a:off x="1022" y="10620"/>
                    <a:ext cx="4928" cy="2142"/>
                  </a:xfrm>
                  <a:prstGeom prst="roundRect">
                    <a:avLst>
                      <a:gd name="adj" fmla="val 977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81" name="组合 180"/>
                  <p:cNvGrpSpPr/>
                  <p:nvPr/>
                </p:nvGrpSpPr>
                <p:grpSpPr>
                  <a:xfrm>
                    <a:off x="1449" y="11343"/>
                    <a:ext cx="4194" cy="1143"/>
                    <a:chOff x="5128844" y="5966324"/>
                    <a:chExt cx="2663262" cy="847645"/>
                  </a:xfrm>
                  <a:grpFill/>
                </p:grpSpPr>
                <p:sp>
                  <p:nvSpPr>
                    <p:cNvPr id="182" name="矩形: 圆角 181"/>
                    <p:cNvSpPr/>
                    <p:nvPr/>
                  </p:nvSpPr>
                  <p:spPr>
                    <a:xfrm>
                      <a:off x="5128844" y="5966324"/>
                      <a:ext cx="793498" cy="841429"/>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3" name="矩形: 圆角 182"/>
                    <p:cNvSpPr/>
                    <p:nvPr/>
                  </p:nvSpPr>
                  <p:spPr>
                    <a:xfrm>
                      <a:off x="6063726" y="5972540"/>
                      <a:ext cx="793498" cy="841429"/>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4" name="矩形: 圆角 183"/>
                    <p:cNvSpPr/>
                    <p:nvPr/>
                  </p:nvSpPr>
                  <p:spPr>
                    <a:xfrm>
                      <a:off x="6998608" y="5972540"/>
                      <a:ext cx="793498" cy="841429"/>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nvGrpSpPr>
                  <p:cNvPr id="186" name="组合 185"/>
                  <p:cNvGrpSpPr/>
                  <p:nvPr/>
                </p:nvGrpSpPr>
                <p:grpSpPr>
                  <a:xfrm>
                    <a:off x="1574" y="11591"/>
                    <a:ext cx="3956" cy="666"/>
                    <a:chOff x="5222781" y="6159104"/>
                    <a:chExt cx="2512491" cy="423227"/>
                  </a:xfrm>
                  <a:grpFill/>
                </p:grpSpPr>
                <p:pic>
                  <p:nvPicPr>
                    <p:cNvPr id="187" name="图片 186"/>
                    <p:cNvPicPr>
                      <a:picLocks noChangeAspect="1"/>
                    </p:cNvPicPr>
                    <p:nvPr/>
                  </p:nvPicPr>
                  <p:blipFill>
                    <a:blip r:embed="rId8"/>
                    <a:stretch>
                      <a:fillRect/>
                    </a:stretch>
                  </p:blipFill>
                  <p:spPr>
                    <a:xfrm>
                      <a:off x="7100432" y="6159104"/>
                      <a:ext cx="634840" cy="423227"/>
                    </a:xfrm>
                    <a:prstGeom prst="rect">
                      <a:avLst/>
                    </a:prstGeom>
                    <a:grpFill/>
                  </p:spPr>
                </p:pic>
                <p:pic>
                  <p:nvPicPr>
                    <p:cNvPr id="189" name="图片 188"/>
                    <p:cNvPicPr>
                      <a:picLocks noChangeAspect="1"/>
                    </p:cNvPicPr>
                    <p:nvPr/>
                  </p:nvPicPr>
                  <p:blipFill>
                    <a:blip r:embed="rId8"/>
                    <a:stretch>
                      <a:fillRect/>
                    </a:stretch>
                  </p:blipFill>
                  <p:spPr>
                    <a:xfrm>
                      <a:off x="6154327" y="6159104"/>
                      <a:ext cx="634840" cy="423227"/>
                    </a:xfrm>
                    <a:prstGeom prst="rect">
                      <a:avLst/>
                    </a:prstGeom>
                    <a:grpFill/>
                  </p:spPr>
                </p:pic>
                <p:pic>
                  <p:nvPicPr>
                    <p:cNvPr id="190" name="图片 189"/>
                    <p:cNvPicPr>
                      <a:picLocks noChangeAspect="1"/>
                    </p:cNvPicPr>
                    <p:nvPr/>
                  </p:nvPicPr>
                  <p:blipFill>
                    <a:blip r:embed="rId8"/>
                    <a:stretch>
                      <a:fillRect/>
                    </a:stretch>
                  </p:blipFill>
                  <p:spPr>
                    <a:xfrm>
                      <a:off x="5222781" y="6159104"/>
                      <a:ext cx="634840" cy="423227"/>
                    </a:xfrm>
                    <a:prstGeom prst="rect">
                      <a:avLst/>
                    </a:prstGeom>
                    <a:grpFill/>
                  </p:spPr>
                </p:pic>
              </p:grpSp>
              <p:sp>
                <p:nvSpPr>
                  <p:cNvPr id="254" name="文本框 253"/>
                  <p:cNvSpPr txBox="1"/>
                  <p:nvPr/>
                </p:nvSpPr>
                <p:spPr>
                  <a:xfrm>
                    <a:off x="1419" y="10680"/>
                    <a:ext cx="3663" cy="818"/>
                  </a:xfrm>
                  <a:prstGeom prst="rect">
                    <a:avLst/>
                  </a:prstGeom>
                  <a:grpFill/>
                </p:spPr>
                <p:txBody>
                  <a:bodyPr>
                    <a:spAutoFit/>
                  </a:bodyPr>
                  <a:lstStyle/>
                  <a:p>
                    <a:pPr algn="ctr" fontAlgn="auto"/>
                    <a:r>
                      <a:rPr lang="zh-CN" altLang="en-US" b="1" noProof="1">
                        <a:solidFill>
                          <a:srgbClr val="2070DA"/>
                        </a:solidFill>
                        <a:latin typeface="华文中宋" panose="02010600040101010101" pitchFamily="2" charset="-122"/>
                        <a:ea typeface="华文中宋" panose="02010600040101010101" pitchFamily="2" charset="-122"/>
                      </a:rPr>
                      <a:t>产品部</a:t>
                    </a:r>
                    <a:endParaRPr lang="en-US" altLang="zh-CN" b="1" noProof="1">
                      <a:solidFill>
                        <a:srgbClr val="2070DA"/>
                      </a:solidFill>
                      <a:latin typeface="华文中宋" panose="02010600040101010101" pitchFamily="2" charset="-122"/>
                      <a:ea typeface="华文中宋" panose="02010600040101010101" pitchFamily="2" charset="-122"/>
                    </a:endParaRPr>
                  </a:p>
                </p:txBody>
              </p:sp>
            </p:grpSp>
            <p:grpSp>
              <p:nvGrpSpPr>
                <p:cNvPr id="39" name="组合 38"/>
                <p:cNvGrpSpPr/>
                <p:nvPr/>
              </p:nvGrpSpPr>
              <p:grpSpPr>
                <a:xfrm>
                  <a:off x="4162" y="11619"/>
                  <a:ext cx="2917" cy="1454"/>
                  <a:chOff x="1187" y="10588"/>
                  <a:chExt cx="4928" cy="2142"/>
                </a:xfrm>
                <a:solidFill>
                  <a:schemeClr val="tx2">
                    <a:lumMod val="20000"/>
                    <a:lumOff val="80000"/>
                  </a:schemeClr>
                </a:solidFill>
              </p:grpSpPr>
              <p:sp>
                <p:nvSpPr>
                  <p:cNvPr id="42" name="矩形: 圆角 179"/>
                  <p:cNvSpPr/>
                  <p:nvPr/>
                </p:nvSpPr>
                <p:spPr>
                  <a:xfrm>
                    <a:off x="1187" y="10588"/>
                    <a:ext cx="4928" cy="2142"/>
                  </a:xfrm>
                  <a:prstGeom prst="roundRect">
                    <a:avLst>
                      <a:gd name="adj" fmla="val 977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44" name="组合 43"/>
                  <p:cNvGrpSpPr/>
                  <p:nvPr/>
                </p:nvGrpSpPr>
                <p:grpSpPr>
                  <a:xfrm>
                    <a:off x="1449" y="11343"/>
                    <a:ext cx="4194" cy="1144"/>
                    <a:chOff x="5128844" y="5966324"/>
                    <a:chExt cx="2663262" cy="848497"/>
                  </a:xfrm>
                  <a:grpFill/>
                </p:grpSpPr>
                <p:sp>
                  <p:nvSpPr>
                    <p:cNvPr id="46" name="矩形: 圆角 181"/>
                    <p:cNvSpPr/>
                    <p:nvPr/>
                  </p:nvSpPr>
                  <p:spPr>
                    <a:xfrm>
                      <a:off x="5128844" y="5966324"/>
                      <a:ext cx="793498" cy="841429"/>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8" name="矩形: 圆角 182"/>
                    <p:cNvSpPr/>
                    <p:nvPr/>
                  </p:nvSpPr>
                  <p:spPr>
                    <a:xfrm>
                      <a:off x="6035564" y="5973392"/>
                      <a:ext cx="793498" cy="841429"/>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0" name="矩形: 圆角 183"/>
                    <p:cNvSpPr/>
                    <p:nvPr/>
                  </p:nvSpPr>
                  <p:spPr>
                    <a:xfrm>
                      <a:off x="6998608" y="5972540"/>
                      <a:ext cx="793498" cy="841429"/>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nvGrpSpPr>
                  <p:cNvPr id="57" name="组合 56"/>
                  <p:cNvGrpSpPr/>
                  <p:nvPr/>
                </p:nvGrpSpPr>
                <p:grpSpPr>
                  <a:xfrm>
                    <a:off x="1574" y="11591"/>
                    <a:ext cx="3956" cy="666"/>
                    <a:chOff x="5222781" y="6159104"/>
                    <a:chExt cx="2512491" cy="423227"/>
                  </a:xfrm>
                  <a:grpFill/>
                </p:grpSpPr>
                <p:pic>
                  <p:nvPicPr>
                    <p:cNvPr id="59" name="图片 58"/>
                    <p:cNvPicPr>
                      <a:picLocks noChangeAspect="1"/>
                    </p:cNvPicPr>
                    <p:nvPr/>
                  </p:nvPicPr>
                  <p:blipFill>
                    <a:blip r:embed="rId8"/>
                    <a:stretch>
                      <a:fillRect/>
                    </a:stretch>
                  </p:blipFill>
                  <p:spPr>
                    <a:xfrm>
                      <a:off x="7100432" y="6159104"/>
                      <a:ext cx="634840" cy="423227"/>
                    </a:xfrm>
                    <a:prstGeom prst="rect">
                      <a:avLst/>
                    </a:prstGeom>
                    <a:grpFill/>
                  </p:spPr>
                </p:pic>
                <p:pic>
                  <p:nvPicPr>
                    <p:cNvPr id="60" name="图片 59"/>
                    <p:cNvPicPr>
                      <a:picLocks noChangeAspect="1"/>
                    </p:cNvPicPr>
                    <p:nvPr/>
                  </p:nvPicPr>
                  <p:blipFill>
                    <a:blip r:embed="rId8"/>
                    <a:stretch>
                      <a:fillRect/>
                    </a:stretch>
                  </p:blipFill>
                  <p:spPr>
                    <a:xfrm>
                      <a:off x="6149356" y="6159104"/>
                      <a:ext cx="634840" cy="423227"/>
                    </a:xfrm>
                    <a:prstGeom prst="rect">
                      <a:avLst/>
                    </a:prstGeom>
                    <a:grpFill/>
                  </p:spPr>
                </p:pic>
                <p:pic>
                  <p:nvPicPr>
                    <p:cNvPr id="61" name="图片 60"/>
                    <p:cNvPicPr>
                      <a:picLocks noChangeAspect="1"/>
                    </p:cNvPicPr>
                    <p:nvPr/>
                  </p:nvPicPr>
                  <p:blipFill>
                    <a:blip r:embed="rId8"/>
                    <a:stretch>
                      <a:fillRect/>
                    </a:stretch>
                  </p:blipFill>
                  <p:spPr>
                    <a:xfrm>
                      <a:off x="5222781" y="6159104"/>
                      <a:ext cx="634840" cy="423227"/>
                    </a:xfrm>
                    <a:prstGeom prst="rect">
                      <a:avLst/>
                    </a:prstGeom>
                    <a:grpFill/>
                  </p:spPr>
                </p:pic>
              </p:grpSp>
              <p:sp>
                <p:nvSpPr>
                  <p:cNvPr id="66" name="文本框 65"/>
                  <p:cNvSpPr txBox="1"/>
                  <p:nvPr/>
                </p:nvSpPr>
                <p:spPr>
                  <a:xfrm>
                    <a:off x="2062" y="10707"/>
                    <a:ext cx="3083" cy="818"/>
                  </a:xfrm>
                  <a:prstGeom prst="rect">
                    <a:avLst/>
                  </a:prstGeom>
                  <a:grpFill/>
                </p:spPr>
                <p:txBody>
                  <a:bodyPr>
                    <a:spAutoFit/>
                  </a:bodyPr>
                  <a:lstStyle/>
                  <a:p>
                    <a:pPr algn="ctr" fontAlgn="auto"/>
                    <a:r>
                      <a:rPr lang="zh-CN" altLang="en-US" b="1" noProof="1">
                        <a:solidFill>
                          <a:srgbClr val="2070DA"/>
                        </a:solidFill>
                        <a:latin typeface="华文中宋" panose="02010600040101010101" pitchFamily="2" charset="-122"/>
                        <a:ea typeface="华文中宋" panose="02010600040101010101" pitchFamily="2" charset="-122"/>
                      </a:rPr>
                      <a:t>销售部</a:t>
                    </a:r>
                    <a:endParaRPr lang="en-US" altLang="zh-CN" b="1" noProof="1">
                      <a:solidFill>
                        <a:srgbClr val="2070DA"/>
                      </a:solidFill>
                      <a:latin typeface="华文中宋" panose="02010600040101010101" pitchFamily="2" charset="-122"/>
                      <a:ea typeface="华文中宋" panose="02010600040101010101" pitchFamily="2" charset="-122"/>
                    </a:endParaRPr>
                  </a:p>
                </p:txBody>
              </p:sp>
            </p:grpSp>
          </p:grpSp>
          <p:sp>
            <p:nvSpPr>
              <p:cNvPr id="74" name="矩形 73"/>
              <p:cNvSpPr/>
              <p:nvPr/>
            </p:nvSpPr>
            <p:spPr>
              <a:xfrm>
                <a:off x="2938" y="10381"/>
                <a:ext cx="1815" cy="1070"/>
              </a:xfrm>
              <a:prstGeom prst="rect">
                <a:avLst/>
              </a:prstGeom>
              <a:noFill/>
              <a:ln>
                <a:noFill/>
              </a:ln>
              <a:extLst>
                <a:ext uri="{909E8E84-426E-40DD-AFC4-6F175D3DCCD1}">
                  <a14:hiddenFill xmlns:a14="http://schemas.microsoft.com/office/drawing/2010/main">
                    <a:grpFill/>
                  </a14:hiddenFill>
                </a:ext>
              </a:extLst>
            </p:spPr>
            <p:txBody>
              <a:bodyPr wrap="none"/>
              <a:lstStyle/>
              <a:p>
                <a:pPr algn="ctr" fontAlgn="auto"/>
                <a:r>
                  <a:rPr lang="zh-CN" altLang="en-US" sz="3600" b="1" noProof="1">
                    <a:solidFill>
                      <a:schemeClr val="accent1"/>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汇报</a:t>
                </a:r>
                <a:endParaRPr lang="zh-CN" altLang="en-US" sz="3600" b="1" noProof="1">
                  <a:solidFill>
                    <a:schemeClr val="accent1"/>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endParaRPr>
              </a:p>
            </p:txBody>
          </p:sp>
          <p:grpSp>
            <p:nvGrpSpPr>
              <p:cNvPr id="27668" name="组合 79"/>
              <p:cNvGrpSpPr/>
              <p:nvPr/>
            </p:nvGrpSpPr>
            <p:grpSpPr bwMode="auto">
              <a:xfrm>
                <a:off x="2688" y="8718"/>
                <a:ext cx="7489" cy="1450"/>
                <a:chOff x="1450" y="8718"/>
                <a:chExt cx="7533" cy="1450"/>
              </a:xfrm>
            </p:grpSpPr>
            <p:sp>
              <p:nvSpPr>
                <p:cNvPr id="26" name="矩形: 圆角 25"/>
                <p:cNvSpPr/>
                <p:nvPr>
                  <p:custDataLst>
                    <p:tags r:id="rId9"/>
                  </p:custDataLst>
                </p:nvPr>
              </p:nvSpPr>
              <p:spPr>
                <a:xfrm>
                  <a:off x="1450" y="8717"/>
                  <a:ext cx="7534" cy="1451"/>
                </a:xfrm>
                <a:prstGeom prst="roundRect">
                  <a:avLst>
                    <a:gd name="adj" fmla="val 977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27670" name="图片 226"/>
                <p:cNvPicPr>
                  <a:picLocks noChangeAspect="1" noChangeArrowheads="1"/>
                </p:cNvPicPr>
                <p:nvPr>
                  <p:custDataLst>
                    <p:tags r:id="rId10"/>
                  </p:custDataLst>
                </p:nvPr>
              </p:nvPicPr>
              <p:blipFill>
                <a:blip r:embed="rId6">
                  <a:extLst>
                    <a:ext uri="{28A0092B-C50C-407E-A947-70E740481C1C}">
                      <a14:useLocalDpi xmlns:a14="http://schemas.microsoft.com/office/drawing/2010/main" val="0"/>
                    </a:ext>
                  </a:extLst>
                </a:blip>
                <a:srcRect/>
                <a:stretch>
                  <a:fillRect/>
                </a:stretch>
              </p:blipFill>
              <p:spPr bwMode="auto">
                <a:xfrm>
                  <a:off x="7293" y="8914"/>
                  <a:ext cx="884" cy="972"/>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71" name="文本框 252"/>
                <p:cNvSpPr txBox="1">
                  <a:spLocks noChangeArrowheads="1"/>
                </p:cNvSpPr>
                <p:nvPr/>
              </p:nvSpPr>
              <p:spPr bwMode="auto">
                <a:xfrm>
                  <a:off x="1450" y="8967"/>
                  <a:ext cx="2373" cy="787"/>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dirty="0">
                      <a:solidFill>
                        <a:srgbClr val="2070DA"/>
                      </a:solidFill>
                      <a:latin typeface="华文中宋" panose="02010600040101010101" pitchFamily="2" charset="-122"/>
                      <a:ea typeface="华文中宋" panose="02010600040101010101" pitchFamily="2" charset="-122"/>
                    </a:rPr>
                    <a:t>管理层</a:t>
                  </a:r>
                  <a:endParaRPr lang="zh-CN" altLang="en-US" sz="2800" b="1" dirty="0">
                    <a:solidFill>
                      <a:srgbClr val="2070DA"/>
                    </a:solidFill>
                    <a:latin typeface="华文中宋" panose="02010600040101010101" pitchFamily="2" charset="-122"/>
                    <a:ea typeface="华文中宋" panose="02010600040101010101" pitchFamily="2" charset="-122"/>
                  </a:endParaRPr>
                </a:p>
              </p:txBody>
            </p:sp>
            <p:grpSp>
              <p:nvGrpSpPr>
                <p:cNvPr id="34" name="组合 33"/>
                <p:cNvGrpSpPr/>
                <p:nvPr/>
              </p:nvGrpSpPr>
              <p:grpSpPr>
                <a:xfrm>
                  <a:off x="5599" y="8909"/>
                  <a:ext cx="933" cy="981"/>
                  <a:chOff x="5667599" y="5254943"/>
                  <a:chExt cx="767581" cy="799782"/>
                </a:xfrm>
                <a:solidFill>
                  <a:schemeClr val="tx2">
                    <a:lumMod val="20000"/>
                    <a:lumOff val="80000"/>
                  </a:schemeClr>
                </a:solidFill>
              </p:grpSpPr>
              <p:sp>
                <p:nvSpPr>
                  <p:cNvPr id="31" name="矩形: 圆角 30"/>
                  <p:cNvSpPr/>
                  <p:nvPr/>
                </p:nvSpPr>
                <p:spPr>
                  <a:xfrm>
                    <a:off x="5667599" y="5254943"/>
                    <a:ext cx="767581" cy="799782"/>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32" name="图片 31"/>
                  <p:cNvPicPr>
                    <a:picLocks noChangeAspect="1"/>
                  </p:cNvPicPr>
                  <p:nvPr/>
                </p:nvPicPr>
                <p:blipFill>
                  <a:blip r:embed="rId6"/>
                  <a:stretch>
                    <a:fillRect/>
                  </a:stretch>
                </p:blipFill>
                <p:spPr>
                  <a:xfrm>
                    <a:off x="5715507" y="5294041"/>
                    <a:ext cx="662031" cy="721585"/>
                  </a:xfrm>
                  <a:prstGeom prst="rect">
                    <a:avLst/>
                  </a:prstGeom>
                  <a:grpFill/>
                </p:spPr>
              </p:pic>
            </p:grpSp>
            <p:grpSp>
              <p:nvGrpSpPr>
                <p:cNvPr id="35" name="组合 34"/>
                <p:cNvGrpSpPr/>
                <p:nvPr/>
              </p:nvGrpSpPr>
              <p:grpSpPr>
                <a:xfrm>
                  <a:off x="3905" y="8909"/>
                  <a:ext cx="933" cy="981"/>
                  <a:chOff x="5667599" y="5254943"/>
                  <a:chExt cx="767581" cy="799782"/>
                </a:xfrm>
                <a:solidFill>
                  <a:schemeClr val="tx2">
                    <a:lumMod val="20000"/>
                    <a:lumOff val="80000"/>
                  </a:schemeClr>
                </a:solidFill>
              </p:grpSpPr>
              <p:sp>
                <p:nvSpPr>
                  <p:cNvPr id="38" name="矩形: 圆角 37"/>
                  <p:cNvSpPr/>
                  <p:nvPr/>
                </p:nvSpPr>
                <p:spPr>
                  <a:xfrm>
                    <a:off x="5667599" y="5254943"/>
                    <a:ext cx="767581" cy="799782"/>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43" name="图片 42"/>
                  <p:cNvPicPr>
                    <a:picLocks noChangeAspect="1"/>
                  </p:cNvPicPr>
                  <p:nvPr/>
                </p:nvPicPr>
                <p:blipFill>
                  <a:blip r:embed="rId6"/>
                  <a:stretch>
                    <a:fillRect/>
                  </a:stretch>
                </p:blipFill>
                <p:spPr>
                  <a:xfrm>
                    <a:off x="5715507" y="5294041"/>
                    <a:ext cx="662031" cy="721585"/>
                  </a:xfrm>
                  <a:prstGeom prst="rect">
                    <a:avLst/>
                  </a:prstGeom>
                  <a:grpFill/>
                </p:spPr>
              </p:pic>
            </p:grpSp>
          </p:grpSp>
          <p:grpSp>
            <p:nvGrpSpPr>
              <p:cNvPr id="27674" name="组合 99"/>
              <p:cNvGrpSpPr/>
              <p:nvPr/>
            </p:nvGrpSpPr>
            <p:grpSpPr bwMode="auto">
              <a:xfrm>
                <a:off x="2688" y="5811"/>
                <a:ext cx="5800" cy="1450"/>
                <a:chOff x="2484" y="5811"/>
                <a:chExt cx="5834" cy="1450"/>
              </a:xfrm>
            </p:grpSpPr>
            <p:sp>
              <p:nvSpPr>
                <p:cNvPr id="54" name="矩形: 圆角 25"/>
                <p:cNvSpPr/>
                <p:nvPr>
                  <p:custDataLst>
                    <p:tags r:id="rId11"/>
                  </p:custDataLst>
                </p:nvPr>
              </p:nvSpPr>
              <p:spPr>
                <a:xfrm>
                  <a:off x="2484" y="5811"/>
                  <a:ext cx="5834" cy="1449"/>
                </a:xfrm>
                <a:prstGeom prst="roundRect">
                  <a:avLst>
                    <a:gd name="adj" fmla="val 977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7676" name="文本框 55"/>
                <p:cNvSpPr txBox="1">
                  <a:spLocks noChangeArrowheads="1"/>
                </p:cNvSpPr>
                <p:nvPr/>
              </p:nvSpPr>
              <p:spPr bwMode="auto">
                <a:xfrm>
                  <a:off x="2844" y="6060"/>
                  <a:ext cx="2302" cy="8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dirty="0">
                      <a:solidFill>
                        <a:srgbClr val="2070DA"/>
                      </a:solidFill>
                      <a:latin typeface="华文中宋" panose="02010600040101010101" pitchFamily="2" charset="-122"/>
                      <a:ea typeface="华文中宋" panose="02010600040101010101" pitchFamily="2" charset="-122"/>
                    </a:rPr>
                    <a:t>管理层</a:t>
                  </a:r>
                  <a:endParaRPr lang="zh-CN" altLang="en-US" sz="3200" b="1" dirty="0">
                    <a:solidFill>
                      <a:srgbClr val="2070DA"/>
                    </a:solidFill>
                    <a:latin typeface="华文中宋" panose="02010600040101010101" pitchFamily="2" charset="-122"/>
                    <a:ea typeface="华文中宋" panose="02010600040101010101" pitchFamily="2" charset="-122"/>
                  </a:endParaRPr>
                </a:p>
              </p:txBody>
            </p:sp>
            <p:grpSp>
              <p:nvGrpSpPr>
                <p:cNvPr id="62" name="组合 61"/>
                <p:cNvGrpSpPr/>
                <p:nvPr/>
              </p:nvGrpSpPr>
              <p:grpSpPr>
                <a:xfrm>
                  <a:off x="6938" y="6002"/>
                  <a:ext cx="906" cy="981"/>
                  <a:chOff x="5667599" y="5254943"/>
                  <a:chExt cx="767581" cy="799782"/>
                </a:xfrm>
                <a:solidFill>
                  <a:schemeClr val="tx2">
                    <a:lumMod val="20000"/>
                    <a:lumOff val="80000"/>
                  </a:schemeClr>
                </a:solidFill>
              </p:grpSpPr>
              <p:sp>
                <p:nvSpPr>
                  <p:cNvPr id="63" name="矩形: 圆角 30"/>
                  <p:cNvSpPr/>
                  <p:nvPr/>
                </p:nvSpPr>
                <p:spPr>
                  <a:xfrm>
                    <a:off x="5667599" y="5254943"/>
                    <a:ext cx="767581" cy="799782"/>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64" name="图片 63"/>
                  <p:cNvPicPr>
                    <a:picLocks noChangeAspect="1"/>
                  </p:cNvPicPr>
                  <p:nvPr/>
                </p:nvPicPr>
                <p:blipFill>
                  <a:blip r:embed="rId6"/>
                  <a:stretch>
                    <a:fillRect/>
                  </a:stretch>
                </p:blipFill>
                <p:spPr>
                  <a:xfrm>
                    <a:off x="5715507" y="5294041"/>
                    <a:ext cx="662031" cy="721585"/>
                  </a:xfrm>
                  <a:prstGeom prst="rect">
                    <a:avLst/>
                  </a:prstGeom>
                  <a:grpFill/>
                </p:spPr>
              </p:pic>
            </p:grpSp>
            <p:grpSp>
              <p:nvGrpSpPr>
                <p:cNvPr id="65" name="组合 64"/>
                <p:cNvGrpSpPr/>
                <p:nvPr/>
              </p:nvGrpSpPr>
              <p:grpSpPr>
                <a:xfrm>
                  <a:off x="5266" y="6002"/>
                  <a:ext cx="906" cy="981"/>
                  <a:chOff x="5667599" y="5254943"/>
                  <a:chExt cx="767581" cy="799782"/>
                </a:xfrm>
                <a:solidFill>
                  <a:schemeClr val="tx2">
                    <a:lumMod val="20000"/>
                    <a:lumOff val="80000"/>
                  </a:schemeClr>
                </a:solidFill>
              </p:grpSpPr>
              <p:sp>
                <p:nvSpPr>
                  <p:cNvPr id="67" name="矩形: 圆角 37"/>
                  <p:cNvSpPr/>
                  <p:nvPr/>
                </p:nvSpPr>
                <p:spPr>
                  <a:xfrm>
                    <a:off x="5667599" y="5254943"/>
                    <a:ext cx="767581" cy="799782"/>
                  </a:xfrm>
                  <a:prstGeom prst="roundRect">
                    <a:avLst>
                      <a:gd name="adj" fmla="val 422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1" name="图片 70"/>
                  <p:cNvPicPr>
                    <a:picLocks noChangeAspect="1"/>
                  </p:cNvPicPr>
                  <p:nvPr/>
                </p:nvPicPr>
                <p:blipFill>
                  <a:blip r:embed="rId6"/>
                  <a:stretch>
                    <a:fillRect/>
                  </a:stretch>
                </p:blipFill>
                <p:spPr>
                  <a:xfrm>
                    <a:off x="5715507" y="5294041"/>
                    <a:ext cx="662031" cy="721585"/>
                  </a:xfrm>
                  <a:prstGeom prst="rect">
                    <a:avLst/>
                  </a:prstGeom>
                  <a:grpFill/>
                </p:spPr>
              </p:pic>
            </p:grpSp>
          </p:grpSp>
          <p:grpSp>
            <p:nvGrpSpPr>
              <p:cNvPr id="27679" name="组合 153"/>
              <p:cNvGrpSpPr/>
              <p:nvPr/>
            </p:nvGrpSpPr>
            <p:grpSpPr bwMode="auto">
              <a:xfrm>
                <a:off x="4921" y="4365"/>
                <a:ext cx="1038" cy="7108"/>
                <a:chOff x="10057" y="4365"/>
                <a:chExt cx="1038" cy="7108"/>
              </a:xfrm>
            </p:grpSpPr>
            <p:sp>
              <p:nvSpPr>
                <p:cNvPr id="365" name="箭头: 右 364"/>
                <p:cNvSpPr/>
                <p:nvPr>
                  <p:custDataLst>
                    <p:tags r:id="rId12"/>
                  </p:custDataLst>
                </p:nvPr>
              </p:nvSpPr>
              <p:spPr>
                <a:xfrm rot="16200000">
                  <a:off x="9992" y="4429"/>
                  <a:ext cx="1094" cy="965"/>
                </a:xfrm>
                <a:prstGeom prst="rightArrow">
                  <a:avLst>
                    <a:gd name="adj1" fmla="val 45409"/>
                    <a:gd name="adj2" fmla="val 63278"/>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0" name="箭头: 右 364"/>
                <p:cNvSpPr/>
                <p:nvPr>
                  <p:custDataLst>
                    <p:tags r:id="rId13"/>
                  </p:custDataLst>
                </p:nvPr>
              </p:nvSpPr>
              <p:spPr>
                <a:xfrm rot="16200000">
                  <a:off x="10063" y="10442"/>
                  <a:ext cx="1094" cy="967"/>
                </a:xfrm>
                <a:prstGeom prst="rightArrow">
                  <a:avLst>
                    <a:gd name="adj1" fmla="val 45409"/>
                    <a:gd name="adj2" fmla="val 63278"/>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8" name="箭头: 右 364"/>
                <p:cNvSpPr/>
                <p:nvPr>
                  <p:custDataLst>
                    <p:tags r:id="rId14"/>
                  </p:custDataLst>
                </p:nvPr>
              </p:nvSpPr>
              <p:spPr>
                <a:xfrm rot="16200000">
                  <a:off x="10063" y="7442"/>
                  <a:ext cx="1094" cy="967"/>
                </a:xfrm>
                <a:prstGeom prst="rightArrow">
                  <a:avLst>
                    <a:gd name="adj1" fmla="val 45409"/>
                    <a:gd name="adj2" fmla="val 63278"/>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79" name="矩形 78"/>
              <p:cNvSpPr/>
              <p:nvPr/>
            </p:nvSpPr>
            <p:spPr>
              <a:xfrm>
                <a:off x="2923" y="7501"/>
                <a:ext cx="1813" cy="1070"/>
              </a:xfrm>
              <a:prstGeom prst="rect">
                <a:avLst/>
              </a:prstGeom>
              <a:noFill/>
              <a:ln>
                <a:noFill/>
              </a:ln>
              <a:extLst>
                <a:ext uri="{909E8E84-426E-40DD-AFC4-6F175D3DCCD1}">
                  <a14:hiddenFill xmlns:a14="http://schemas.microsoft.com/office/drawing/2010/main">
                    <a:grpFill/>
                  </a14:hiddenFill>
                </a:ext>
              </a:extLst>
            </p:spPr>
            <p:txBody>
              <a:bodyPr wrap="none"/>
              <a:lstStyle/>
              <a:p>
                <a:pPr algn="ctr" fontAlgn="auto"/>
                <a:r>
                  <a:rPr lang="zh-CN" altLang="en-US" sz="3600" b="1" noProof="1">
                    <a:solidFill>
                      <a:schemeClr val="accent1"/>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汇报</a:t>
                </a:r>
                <a:endParaRPr lang="zh-CN" altLang="en-US" sz="3600" b="1" noProof="1">
                  <a:solidFill>
                    <a:schemeClr val="accent1"/>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endParaRPr>
              </a:p>
            </p:txBody>
          </p:sp>
          <p:sp>
            <p:nvSpPr>
              <p:cNvPr id="95" name="矩形 94"/>
              <p:cNvSpPr/>
              <p:nvPr/>
            </p:nvSpPr>
            <p:spPr>
              <a:xfrm>
                <a:off x="9456" y="11303"/>
                <a:ext cx="1567" cy="1207"/>
              </a:xfrm>
              <a:prstGeom prst="rect">
                <a:avLst/>
              </a:prstGeom>
              <a:noFill/>
              <a:ln>
                <a:noFill/>
              </a:ln>
            </p:spPr>
            <p:txBody>
              <a:bodyPr wrap="none"/>
              <a:lstStyle/>
              <a:p>
                <a:pPr algn="ctr" fontAlgn="auto"/>
                <a:r>
                  <a:rPr lang="en-US" altLang="zh-CN" sz="7200" b="1" noProof="1">
                    <a:solidFill>
                      <a:schemeClr val="accent1"/>
                    </a:solidFill>
                    <a:effectLst>
                      <a:outerShdw blurRad="38100" dist="25400" dir="5400000" algn="ctr" rotWithShape="0">
                        <a:srgbClr val="6E747A">
                          <a:alpha val="43000"/>
                        </a:srgbClr>
                      </a:outerShdw>
                    </a:effectLst>
                    <a:latin typeface="+mn-lt"/>
                  </a:rPr>
                  <a:t>...</a:t>
                </a:r>
                <a:endParaRPr lang="en-US" altLang="zh-CN" sz="7200" b="1" noProof="1">
                  <a:solidFill>
                    <a:schemeClr val="accent1"/>
                  </a:solidFill>
                  <a:effectLst>
                    <a:outerShdw blurRad="38100" dist="25400" dir="5400000" algn="ctr" rotWithShape="0">
                      <a:srgbClr val="6E747A">
                        <a:alpha val="43000"/>
                      </a:srgbClr>
                    </a:outerShdw>
                  </a:effectLst>
                </a:endParaRPr>
              </a:p>
            </p:txBody>
          </p:sp>
        </p:grpSp>
        <p:sp>
          <p:nvSpPr>
            <p:cNvPr id="97" name="矩形 96"/>
            <p:cNvSpPr/>
            <p:nvPr/>
          </p:nvSpPr>
          <p:spPr>
            <a:xfrm>
              <a:off x="15001" y="4176"/>
              <a:ext cx="6143" cy="3580"/>
            </a:xfrm>
            <a:prstGeom prst="rect">
              <a:avLst/>
            </a:prstGeom>
            <a:noFill/>
            <a:ln>
              <a:noFill/>
            </a:ln>
          </p:spPr>
          <p:txBody>
            <a:bodyPr/>
            <a:lstStyle/>
            <a:p>
              <a:pPr algn="ctr" fontAlgn="auto"/>
              <a:r>
                <a:rPr lang="en-US" altLang="zh-CN" sz="4000" b="1" noProof="1">
                  <a:solidFill>
                    <a:srgbClr val="42AB82"/>
                  </a:solidFill>
                  <a:effectLst>
                    <a:outerShdw blurRad="38100" dist="25400" dir="5400000" algn="ctr" rotWithShape="0">
                      <a:srgbClr val="6E747A">
                        <a:alpha val="43000"/>
                      </a:srgbClr>
                    </a:outerShdw>
                  </a:effectLst>
                  <a:latin typeface="+mn-lt"/>
                </a:rPr>
                <a:t>Now</a:t>
              </a:r>
              <a:endParaRPr lang="en-US" altLang="zh-CN" sz="4000" b="1" noProof="1">
                <a:solidFill>
                  <a:srgbClr val="42AB82"/>
                </a:solidFill>
                <a:effectLst>
                  <a:outerShdw blurRad="38100" dist="25400" dir="5400000" algn="ctr" rotWithShape="0">
                    <a:srgbClr val="6E747A">
                      <a:alpha val="43000"/>
                    </a:srgbClr>
                  </a:outerShdw>
                </a:effectLst>
              </a:endParaRPr>
            </a:p>
            <a:p>
              <a:pPr algn="ctr" fontAlgn="auto"/>
              <a:r>
                <a:rPr lang="zh-CN" altLang="en-US" sz="4000" b="1" noProof="1">
                  <a:solidFill>
                    <a:srgbClr val="42AB82"/>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扁平结构</a:t>
              </a:r>
              <a:endParaRPr lang="zh-CN" altLang="en-US" sz="4000" b="1" noProof="1">
                <a:solidFill>
                  <a:srgbClr val="42AB82"/>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endParaRPr>
            </a:p>
          </p:txBody>
        </p:sp>
        <p:grpSp>
          <p:nvGrpSpPr>
            <p:cNvPr id="27686" name="组合 158"/>
            <p:cNvGrpSpPr/>
            <p:nvPr/>
          </p:nvGrpSpPr>
          <p:grpSpPr bwMode="auto">
            <a:xfrm>
              <a:off x="17349" y="2826"/>
              <a:ext cx="9566" cy="11494"/>
              <a:chOff x="17349" y="2826"/>
              <a:chExt cx="8766" cy="10674"/>
            </a:xfrm>
          </p:grpSpPr>
          <p:grpSp>
            <p:nvGrpSpPr>
              <p:cNvPr id="27687" name="组合 82"/>
              <p:cNvGrpSpPr/>
              <p:nvPr/>
            </p:nvGrpSpPr>
            <p:grpSpPr bwMode="auto">
              <a:xfrm>
                <a:off x="21756" y="6127"/>
                <a:ext cx="3679" cy="3386"/>
                <a:chOff x="22575" y="9693"/>
                <a:chExt cx="2646" cy="2180"/>
              </a:xfrm>
            </p:grpSpPr>
            <p:sp>
              <p:nvSpPr>
                <p:cNvPr id="14" name="矩形: 圆角 13"/>
                <p:cNvSpPr/>
                <p:nvPr>
                  <p:custDataLst>
                    <p:tags r:id="rId15"/>
                  </p:custDataLst>
                </p:nvPr>
              </p:nvSpPr>
              <p:spPr>
                <a:xfrm>
                  <a:off x="22575" y="9693"/>
                  <a:ext cx="2640" cy="2181"/>
                </a:xfrm>
                <a:prstGeom prst="roundRect">
                  <a:avLst>
                    <a:gd name="adj" fmla="val 422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27689" name="图片 232"/>
                <p:cNvPicPr>
                  <a:picLocks noChangeAspect="1" noChangeArrowheads="1"/>
                </p:cNvPicPr>
                <p:nvPr>
                  <p:custDataLst>
                    <p:tags r:id="rId16"/>
                  </p:custDataLst>
                </p:nvPr>
              </p:nvPicPr>
              <p:blipFill>
                <a:blip r:embed="rId17">
                  <a:extLst>
                    <a:ext uri="{28A0092B-C50C-407E-A947-70E740481C1C}">
                      <a14:useLocalDpi xmlns:a14="http://schemas.microsoft.com/office/drawing/2010/main" val="0"/>
                    </a:ext>
                  </a:extLst>
                </a:blip>
                <a:srcRect b="23500"/>
                <a:stretch>
                  <a:fillRect/>
                </a:stretch>
              </p:blipFill>
              <p:spPr bwMode="auto">
                <a:xfrm>
                  <a:off x="22838" y="9872"/>
                  <a:ext cx="2114"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0" name="文本框 263"/>
                <p:cNvSpPr txBox="1">
                  <a:spLocks noChangeArrowheads="1"/>
                </p:cNvSpPr>
                <p:nvPr>
                  <p:custDataLst>
                    <p:tags r:id="rId18"/>
                  </p:custDataLst>
                </p:nvPr>
              </p:nvSpPr>
              <p:spPr bwMode="auto">
                <a:xfrm>
                  <a:off x="23029" y="11272"/>
                  <a:ext cx="2192"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rgbClr val="42AB82"/>
                      </a:solidFill>
                      <a:latin typeface="Georgia" panose="02040502050405090303" pitchFamily="18" charset="0"/>
                      <a:ea typeface="华文中宋" panose="02010600040101010101" pitchFamily="2" charset="-122"/>
                    </a:rPr>
                    <a:t>AI Product</a:t>
                  </a:r>
                  <a:endParaRPr lang="en-US" altLang="zh-CN" sz="2000" b="1" dirty="0">
                    <a:solidFill>
                      <a:srgbClr val="42AB82"/>
                    </a:solidFill>
                    <a:latin typeface="Georgia" panose="02040502050405090303" pitchFamily="18" charset="0"/>
                    <a:ea typeface="华文中宋" panose="02010600040101010101" pitchFamily="2" charset="-122"/>
                  </a:endParaRPr>
                </a:p>
              </p:txBody>
            </p:sp>
          </p:grpSp>
          <p:sp>
            <p:nvSpPr>
              <p:cNvPr id="90" name="矩形 89"/>
              <p:cNvSpPr/>
              <p:nvPr/>
            </p:nvSpPr>
            <p:spPr>
              <a:xfrm>
                <a:off x="20265" y="7078"/>
                <a:ext cx="2323" cy="1753"/>
              </a:xfrm>
              <a:prstGeom prst="rect">
                <a:avLst/>
              </a:prstGeom>
              <a:noFill/>
              <a:ln>
                <a:noFill/>
              </a:ln>
            </p:spPr>
            <p:txBody>
              <a:bodyPr>
                <a:spAutoFit/>
              </a:bodyPr>
              <a:lstStyle/>
              <a:p>
                <a:pPr algn="ctr" fontAlgn="auto"/>
                <a:r>
                  <a:rPr lang="zh-CN" altLang="en-US" sz="3600" b="1" noProof="1">
                    <a:solidFill>
                      <a:srgbClr val="42AB82"/>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直接</a:t>
                </a:r>
                <a:endParaRPr lang="zh-CN" altLang="en-US" sz="3600" b="1" noProof="1">
                  <a:solidFill>
                    <a:srgbClr val="42AB82"/>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endParaRPr>
              </a:p>
              <a:p>
                <a:pPr algn="ctr" fontAlgn="auto"/>
                <a:r>
                  <a:rPr lang="zh-CN" altLang="en-US" sz="3600" b="1" noProof="1">
                    <a:solidFill>
                      <a:srgbClr val="42AB82"/>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rPr>
                  <a:t>监管</a:t>
                </a:r>
                <a:endParaRPr lang="zh-CN" altLang="en-US" sz="3600" b="1" noProof="1">
                  <a:solidFill>
                    <a:srgbClr val="42AB82"/>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endParaRPr>
              </a:p>
            </p:txBody>
          </p:sp>
          <p:grpSp>
            <p:nvGrpSpPr>
              <p:cNvPr id="27692" name="组合 156"/>
              <p:cNvGrpSpPr/>
              <p:nvPr/>
            </p:nvGrpSpPr>
            <p:grpSpPr bwMode="auto">
              <a:xfrm>
                <a:off x="21534" y="2826"/>
                <a:ext cx="4581" cy="1181"/>
                <a:chOff x="17349" y="2826"/>
                <a:chExt cx="4581" cy="1181"/>
              </a:xfrm>
            </p:grpSpPr>
            <p:sp>
              <p:nvSpPr>
                <p:cNvPr id="103" name="矩形: 圆角 26"/>
                <p:cNvSpPr/>
                <p:nvPr>
                  <p:custDataLst>
                    <p:tags r:id="rId19"/>
                  </p:custDataLst>
                </p:nvPr>
              </p:nvSpPr>
              <p:spPr>
                <a:xfrm>
                  <a:off x="17349" y="2825"/>
                  <a:ext cx="4582" cy="1182"/>
                </a:xfrm>
                <a:prstGeom prst="roundRect">
                  <a:avLst>
                    <a:gd name="adj" fmla="val 9777"/>
                  </a:avLst>
                </a:prstGeom>
                <a:solidFill>
                  <a:srgbClr val="42AB82">
                    <a:alpha val="52000"/>
                  </a:srgbClr>
                </a:solidFill>
                <a:ln>
                  <a:solidFill>
                    <a:srgbClr val="42AB8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noFill/>
                  </a:endParaRPr>
                </a:p>
              </p:txBody>
            </p:sp>
            <p:pic>
              <p:nvPicPr>
                <p:cNvPr id="27694" name="图片 104"/>
                <p:cNvPicPr>
                  <a:picLocks noChangeAspect="1" noChangeArrowheads="1"/>
                </p:cNvPicPr>
                <p:nvPr>
                  <p:custDataLst>
                    <p:tags r:id="rId20"/>
                  </p:custDataLst>
                </p:nvPr>
              </p:nvPicPr>
              <p:blipFill>
                <a:blip r:embed="rId6">
                  <a:extLst>
                    <a:ext uri="{28A0092B-C50C-407E-A947-70E740481C1C}">
                      <a14:useLocalDpi xmlns:a14="http://schemas.microsoft.com/office/drawing/2010/main" val="0"/>
                    </a:ext>
                  </a:extLst>
                </a:blip>
                <a:srcRect/>
                <a:stretch>
                  <a:fillRect/>
                </a:stretch>
              </p:blipFill>
              <p:spPr bwMode="auto">
                <a:xfrm>
                  <a:off x="20637" y="2970"/>
                  <a:ext cx="784" cy="862"/>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95" name="文本框 105"/>
                <p:cNvSpPr txBox="1">
                  <a:spLocks noChangeArrowheads="1"/>
                </p:cNvSpPr>
                <p:nvPr/>
              </p:nvSpPr>
              <p:spPr bwMode="auto">
                <a:xfrm>
                  <a:off x="17349" y="2894"/>
                  <a:ext cx="3466"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b="1">
                      <a:solidFill>
                        <a:srgbClr val="42AB82"/>
                      </a:solidFill>
                      <a:latin typeface="华文中宋" panose="02010600040101010101" pitchFamily="2" charset="-122"/>
                      <a:ea typeface="华文中宋" panose="02010600040101010101" pitchFamily="2" charset="-122"/>
                    </a:rPr>
                    <a:t> </a:t>
                  </a:r>
                  <a:r>
                    <a:rPr lang="zh-CN" altLang="en-US" sz="4000" b="1">
                      <a:solidFill>
                        <a:srgbClr val="42AB82"/>
                      </a:solidFill>
                      <a:latin typeface="华文中宋" panose="02010600040101010101" pitchFamily="2" charset="-122"/>
                      <a:ea typeface="华文中宋" panose="02010600040101010101" pitchFamily="2" charset="-122"/>
                    </a:rPr>
                    <a:t>Leader</a:t>
                  </a:r>
                  <a:endParaRPr lang="zh-CN" altLang="en-US" sz="4000" b="1">
                    <a:solidFill>
                      <a:srgbClr val="42AB82"/>
                    </a:solidFill>
                    <a:latin typeface="华文中宋" panose="02010600040101010101" pitchFamily="2" charset="-122"/>
                    <a:ea typeface="华文中宋" panose="02010600040101010101" pitchFamily="2" charset="-122"/>
                  </a:endParaRPr>
                </a:p>
              </p:txBody>
            </p:sp>
          </p:grpSp>
          <p:sp>
            <p:nvSpPr>
              <p:cNvPr id="136" name="右箭头 135"/>
              <p:cNvSpPr/>
              <p:nvPr/>
            </p:nvSpPr>
            <p:spPr>
              <a:xfrm rot="5400000">
                <a:off x="21996" y="7396"/>
                <a:ext cx="6710" cy="722"/>
              </a:xfrm>
              <a:prstGeom prst="rightArrow">
                <a:avLst/>
              </a:prstGeom>
              <a:solidFill>
                <a:srgbClr val="42AB82"/>
              </a:solidFill>
            </p:spPr>
            <p:style>
              <a:lnRef idx="2">
                <a:schemeClr val="accent1">
                  <a:lumMod val="75000"/>
                </a:schemeClr>
              </a:lnRef>
              <a:fillRef idx="1">
                <a:schemeClr val="accent1"/>
              </a:fillRef>
              <a:effectRef idx="0">
                <a:srgbClr val="FFFFFF"/>
              </a:effectRef>
              <a:fontRef idx="minor">
                <a:schemeClr val="lt1"/>
              </a:fontRef>
            </p:style>
            <p:txBody>
              <a:bodyPr anchor="ctr"/>
              <a:lstStyle/>
              <a:p>
                <a:pPr algn="ctr" fontAlgn="auto"/>
                <a:endParaRPr lang="zh-CN" altLang="en-US" noProof="1"/>
              </a:p>
            </p:txBody>
          </p:sp>
          <p:grpSp>
            <p:nvGrpSpPr>
              <p:cNvPr id="27697" name="组合 155"/>
              <p:cNvGrpSpPr/>
              <p:nvPr/>
            </p:nvGrpSpPr>
            <p:grpSpPr bwMode="auto">
              <a:xfrm>
                <a:off x="17349" y="11619"/>
                <a:ext cx="8765" cy="1466"/>
                <a:chOff x="17349" y="11619"/>
                <a:chExt cx="8765" cy="1466"/>
              </a:xfrm>
            </p:grpSpPr>
            <p:sp>
              <p:nvSpPr>
                <p:cNvPr id="111" name="矩形: 圆角 157"/>
                <p:cNvSpPr/>
                <p:nvPr>
                  <p:custDataLst>
                    <p:tags r:id="rId21"/>
                  </p:custDataLst>
                </p:nvPr>
              </p:nvSpPr>
              <p:spPr>
                <a:xfrm>
                  <a:off x="23504" y="11619"/>
                  <a:ext cx="2609" cy="1465"/>
                </a:xfrm>
                <a:prstGeom prst="roundRect">
                  <a:avLst>
                    <a:gd name="adj" fmla="val 9777"/>
                  </a:avLst>
                </a:prstGeom>
                <a:solidFill>
                  <a:srgbClr val="D8F0E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7699" name="组合 139"/>
                <p:cNvGrpSpPr/>
                <p:nvPr/>
              </p:nvGrpSpPr>
              <p:grpSpPr bwMode="auto">
                <a:xfrm>
                  <a:off x="20377" y="11619"/>
                  <a:ext cx="2917" cy="1454"/>
                  <a:chOff x="18682" y="11619"/>
                  <a:chExt cx="2917" cy="1454"/>
                </a:xfrm>
              </p:grpSpPr>
              <p:sp>
                <p:nvSpPr>
                  <p:cNvPr id="124" name="矩形: 圆角 179"/>
                  <p:cNvSpPr/>
                  <p:nvPr>
                    <p:custDataLst>
                      <p:tags r:id="rId22"/>
                    </p:custDataLst>
                  </p:nvPr>
                </p:nvSpPr>
                <p:spPr>
                  <a:xfrm>
                    <a:off x="18682" y="11619"/>
                    <a:ext cx="2916" cy="1453"/>
                  </a:xfrm>
                  <a:prstGeom prst="roundRect">
                    <a:avLst>
                      <a:gd name="adj" fmla="val 9777"/>
                    </a:avLst>
                  </a:prstGeom>
                  <a:solidFill>
                    <a:srgbClr val="D8F0E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27701" name="图片 133"/>
                  <p:cNvPicPr>
                    <a:picLocks noChangeAspect="1" noChangeArrowheads="1"/>
                  </p:cNvPicPr>
                  <p:nvPr>
                    <p:custDataLst>
                      <p:tags r:id="rId23"/>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18911" y="12300"/>
                    <a:ext cx="592" cy="452"/>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702" name="文本框 134"/>
                  <p:cNvSpPr txBox="1">
                    <a:spLocks noChangeArrowheads="1"/>
                  </p:cNvSpPr>
                  <p:nvPr/>
                </p:nvSpPr>
                <p:spPr bwMode="auto">
                  <a:xfrm>
                    <a:off x="19228" y="11710"/>
                    <a:ext cx="1825"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42AB82"/>
                        </a:solidFill>
                        <a:latin typeface="华文中宋" panose="02010600040101010101" pitchFamily="2" charset="-122"/>
                        <a:ea typeface="华文中宋" panose="02010600040101010101" pitchFamily="2" charset="-122"/>
                      </a:rPr>
                      <a:t>销售部</a:t>
                    </a:r>
                    <a:endParaRPr lang="zh-CN" altLang="en-US" b="1">
                      <a:solidFill>
                        <a:srgbClr val="42AB82"/>
                      </a:solidFill>
                      <a:latin typeface="华文中宋" panose="02010600040101010101" pitchFamily="2" charset="-122"/>
                      <a:ea typeface="华文中宋" panose="02010600040101010101" pitchFamily="2" charset="-122"/>
                    </a:endParaRPr>
                  </a:p>
                </p:txBody>
              </p:sp>
              <p:pic>
                <p:nvPicPr>
                  <p:cNvPr id="27703" name="图片 136"/>
                  <p:cNvPicPr>
                    <a:picLocks noChangeAspect="1" noChangeArrowheads="1"/>
                  </p:cNvPicPr>
                  <p:nvPr>
                    <p:custDataLst>
                      <p:tags r:id="rId25"/>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19836" y="12300"/>
                    <a:ext cx="591" cy="452"/>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704" name="图片 137"/>
                  <p:cNvPicPr>
                    <a:picLocks noChangeAspect="1" noChangeArrowheads="1"/>
                  </p:cNvPicPr>
                  <p:nvPr>
                    <p:custDataLst>
                      <p:tags r:id="rId27"/>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20760" y="12300"/>
                    <a:ext cx="591" cy="452"/>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7705" name="组合 140"/>
                <p:cNvGrpSpPr/>
                <p:nvPr/>
              </p:nvGrpSpPr>
              <p:grpSpPr bwMode="auto">
                <a:xfrm>
                  <a:off x="17349" y="11629"/>
                  <a:ext cx="2917" cy="1454"/>
                  <a:chOff x="18682" y="11619"/>
                  <a:chExt cx="2917" cy="1454"/>
                </a:xfrm>
              </p:grpSpPr>
              <p:sp>
                <p:nvSpPr>
                  <p:cNvPr id="142" name="矩形: 圆角 179"/>
                  <p:cNvSpPr/>
                  <p:nvPr>
                    <p:custDataLst>
                      <p:tags r:id="rId28"/>
                    </p:custDataLst>
                  </p:nvPr>
                </p:nvSpPr>
                <p:spPr>
                  <a:xfrm>
                    <a:off x="18682" y="11619"/>
                    <a:ext cx="2916" cy="1453"/>
                  </a:xfrm>
                  <a:prstGeom prst="roundRect">
                    <a:avLst>
                      <a:gd name="adj" fmla="val 9777"/>
                    </a:avLst>
                  </a:prstGeom>
                  <a:solidFill>
                    <a:srgbClr val="D8F0E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27707" name="图片 142"/>
                  <p:cNvPicPr>
                    <a:picLocks noChangeAspect="1" noChangeArrowheads="1"/>
                  </p:cNvPicPr>
                  <p:nvPr>
                    <p:custDataLst>
                      <p:tags r:id="rId29"/>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18911" y="12300"/>
                    <a:ext cx="592" cy="452"/>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708" name="文本框 143"/>
                  <p:cNvSpPr txBox="1">
                    <a:spLocks noChangeArrowheads="1"/>
                  </p:cNvSpPr>
                  <p:nvPr/>
                </p:nvSpPr>
                <p:spPr bwMode="auto">
                  <a:xfrm>
                    <a:off x="19228" y="11710"/>
                    <a:ext cx="1825"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42AB82"/>
                        </a:solidFill>
                        <a:latin typeface="华文中宋" panose="02010600040101010101" pitchFamily="2" charset="-122"/>
                        <a:ea typeface="华文中宋" panose="02010600040101010101" pitchFamily="2" charset="-122"/>
                      </a:rPr>
                      <a:t>产品部</a:t>
                    </a:r>
                    <a:endParaRPr lang="zh-CN" altLang="en-US" b="1">
                      <a:solidFill>
                        <a:srgbClr val="42AB82"/>
                      </a:solidFill>
                      <a:latin typeface="华文中宋" panose="02010600040101010101" pitchFamily="2" charset="-122"/>
                      <a:ea typeface="华文中宋" panose="02010600040101010101" pitchFamily="2" charset="-122"/>
                    </a:endParaRPr>
                  </a:p>
                </p:txBody>
              </p:sp>
              <p:pic>
                <p:nvPicPr>
                  <p:cNvPr id="27709" name="图片 144"/>
                  <p:cNvPicPr>
                    <a:picLocks noChangeAspect="1" noChangeArrowheads="1"/>
                  </p:cNvPicPr>
                  <p:nvPr>
                    <p:custDataLst>
                      <p:tags r:id="rId30"/>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19836" y="12300"/>
                    <a:ext cx="591" cy="452"/>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710" name="图片 145"/>
                  <p:cNvPicPr>
                    <a:picLocks noChangeAspect="1" noChangeArrowheads="1"/>
                  </p:cNvPicPr>
                  <p:nvPr>
                    <p:custDataLst>
                      <p:tags r:id="rId31"/>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20760" y="12300"/>
                    <a:ext cx="591" cy="452"/>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48" name="文本框 147"/>
              <p:cNvSpPr txBox="1"/>
              <p:nvPr/>
            </p:nvSpPr>
            <p:spPr>
              <a:xfrm>
                <a:off x="23775" y="11090"/>
                <a:ext cx="1923" cy="2410"/>
              </a:xfrm>
              <a:prstGeom prst="rect">
                <a:avLst/>
              </a:prstGeom>
              <a:noFill/>
            </p:spPr>
            <p:txBody>
              <a:bodyPr/>
              <a:lstStyle/>
              <a:p>
                <a:pPr algn="ctr" fontAlgn="auto"/>
                <a:r>
                  <a:rPr lang="en-US" altLang="zh-CN" sz="7200" b="1" noProof="1">
                    <a:ln>
                      <a:solidFill>
                        <a:srgbClr val="42AB82"/>
                      </a:solidFill>
                    </a:ln>
                    <a:solidFill>
                      <a:srgbClr val="42AB82"/>
                    </a:solidFill>
                    <a:effectLst>
                      <a:outerShdw blurRad="38100" dist="25400" dir="5400000" algn="ctr" rotWithShape="0">
                        <a:srgbClr val="6E747A">
                          <a:alpha val="43000"/>
                        </a:srgbClr>
                      </a:outerShdw>
                    </a:effectLst>
                    <a:latin typeface="+mn-lt"/>
                    <a:sym typeface="+mn-ea"/>
                  </a:rPr>
                  <a:t>...</a:t>
                </a:r>
                <a:endParaRPr lang="en-US" altLang="zh-CN" sz="7200" b="1" noProof="1">
                  <a:ln>
                    <a:solidFill>
                      <a:srgbClr val="42AB82"/>
                    </a:solidFill>
                  </a:ln>
                  <a:solidFill>
                    <a:srgbClr val="42AB82"/>
                  </a:solidFill>
                  <a:effectLst>
                    <a:outerShdw blurRad="38100" dist="25400" dir="5400000" algn="ctr" rotWithShape="0">
                      <a:srgbClr val="6E747A">
                        <a:alpha val="43000"/>
                      </a:srgbClr>
                    </a:outerShdw>
                  </a:effectLst>
                </a:endParaRPr>
              </a:p>
            </p:txBody>
          </p:sp>
        </p:grpSp>
      </p:grpSp>
      <p:pic>
        <p:nvPicPr>
          <p:cNvPr id="4" name="图片 3"/>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rot="960000">
            <a:off x="8533130" y="3651885"/>
            <a:ext cx="914400" cy="914400"/>
          </a:xfrm>
          <a:prstGeom prst="rect">
            <a:avLst/>
          </a:prstGeom>
        </p:spPr>
      </p:pic>
      <p:sp>
        <p:nvSpPr>
          <p:cNvPr id="7" name="圆角矩形 6"/>
          <p:cNvSpPr/>
          <p:nvPr/>
        </p:nvSpPr>
        <p:spPr>
          <a:xfrm>
            <a:off x="6588125" y="4914900"/>
            <a:ext cx="4721225" cy="2906713"/>
          </a:xfrm>
          <a:prstGeom prst="roundRect">
            <a:avLst/>
          </a:prstGeom>
          <a:solidFill>
            <a:srgbClr val="F6F6F6"/>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fontAlgn="auto"/>
            <a:endParaRPr lang="zh-CN" altLang="en-US" noProof="1"/>
          </a:p>
        </p:txBody>
      </p:sp>
      <p:grpSp>
        <p:nvGrpSpPr>
          <p:cNvPr id="27714" name="组合 14"/>
          <p:cNvGrpSpPr/>
          <p:nvPr/>
        </p:nvGrpSpPr>
        <p:grpSpPr bwMode="auto">
          <a:xfrm>
            <a:off x="6858000" y="4991100"/>
            <a:ext cx="4414838" cy="2565400"/>
            <a:chOff x="10800" y="8580"/>
            <a:chExt cx="6953" cy="4039"/>
          </a:xfrm>
        </p:grpSpPr>
        <p:sp>
          <p:nvSpPr>
            <p:cNvPr id="27715" name="文本框 7"/>
            <p:cNvSpPr txBox="1">
              <a:spLocks noChangeArrowheads="1"/>
            </p:cNvSpPr>
            <p:nvPr/>
          </p:nvSpPr>
          <p:spPr bwMode="auto">
            <a:xfrm>
              <a:off x="10800" y="8580"/>
              <a:ext cx="6953" cy="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indent="45720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pPr lvl="1">
                <a:lnSpc>
                  <a:spcPct val="150000"/>
                </a:lnSpc>
              </a:pPr>
              <a:r>
                <a:rPr lang="en-US" altLang="zh-CN" sz="3600" b="1" dirty="0">
                  <a:latin typeface="华文中宋" panose="02010600040101010101" pitchFamily="2" charset="-122"/>
                  <a:ea typeface="华文中宋" panose="02010600040101010101" pitchFamily="2" charset="-122"/>
                </a:rPr>
                <a:t> </a:t>
              </a:r>
              <a:r>
                <a:rPr lang="zh-CN" altLang="en-US" sz="3600" b="1" dirty="0">
                  <a:latin typeface="华文中宋" panose="02010600040101010101" pitchFamily="2" charset="-122"/>
                  <a:ea typeface="华文中宋" panose="02010600040101010101" pitchFamily="2" charset="-122"/>
                </a:rPr>
                <a:t>瞒报误报</a:t>
              </a:r>
              <a:endParaRPr lang="zh-CN" altLang="en-US" sz="3600" b="1" dirty="0">
                <a:latin typeface="华文中宋" panose="02010600040101010101" pitchFamily="2" charset="-122"/>
                <a:ea typeface="华文中宋" panose="02010600040101010101" pitchFamily="2" charset="-122"/>
              </a:endParaRPr>
            </a:p>
            <a:p>
              <a:pPr lvl="1">
                <a:lnSpc>
                  <a:spcPct val="150000"/>
                </a:lnSpc>
              </a:pPr>
              <a:r>
                <a:rPr lang="en-US" altLang="zh-CN" sz="3600" b="1" dirty="0">
                  <a:latin typeface="华文中宋" panose="02010600040101010101" pitchFamily="2" charset="-122"/>
                  <a:ea typeface="华文中宋" panose="02010600040101010101" pitchFamily="2" charset="-122"/>
                </a:rPr>
                <a:t> </a:t>
              </a:r>
              <a:r>
                <a:rPr lang="zh-CN" altLang="en-US" sz="3600" b="1" dirty="0">
                  <a:latin typeface="华文中宋" panose="02010600040101010101" pitchFamily="2" charset="-122"/>
                  <a:ea typeface="华文中宋" panose="02010600040101010101" pitchFamily="2" charset="-122"/>
                </a:rPr>
                <a:t>费力汇报</a:t>
              </a:r>
              <a:endParaRPr lang="zh-CN" altLang="en-US" sz="3600" b="1" dirty="0">
                <a:latin typeface="华文中宋" panose="02010600040101010101" pitchFamily="2" charset="-122"/>
                <a:ea typeface="华文中宋" panose="02010600040101010101" pitchFamily="2" charset="-122"/>
              </a:endParaRPr>
            </a:p>
            <a:p>
              <a:pPr lvl="1">
                <a:lnSpc>
                  <a:spcPct val="150000"/>
                </a:lnSpc>
              </a:pPr>
              <a:r>
                <a:rPr lang="en-US" altLang="zh-CN" sz="3600" b="1" dirty="0">
                  <a:latin typeface="华文中宋" panose="02010600040101010101" pitchFamily="2" charset="-122"/>
                  <a:ea typeface="华文中宋" panose="02010600040101010101" pitchFamily="2" charset="-122"/>
                </a:rPr>
                <a:t> </a:t>
              </a:r>
              <a:r>
                <a:rPr lang="zh-CN" altLang="en-US" sz="3600" b="1" dirty="0">
                  <a:latin typeface="华文中宋" panose="02010600040101010101" pitchFamily="2" charset="-122"/>
                  <a:ea typeface="华文中宋" panose="02010600040101010101" pitchFamily="2" charset="-122"/>
                </a:rPr>
                <a:t>专注问题本身</a:t>
              </a:r>
              <a:endParaRPr lang="zh-CN" altLang="en-US" sz="3600" b="1" dirty="0">
                <a:latin typeface="华文中宋" panose="02010600040101010101" pitchFamily="2" charset="-122"/>
                <a:ea typeface="华文中宋" panose="02010600040101010101" pitchFamily="2" charset="-122"/>
              </a:endParaRPr>
            </a:p>
          </p:txBody>
        </p:sp>
        <p:pic>
          <p:nvPicPr>
            <p:cNvPr id="11" name="图片 10"/>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1280" y="9060"/>
              <a:ext cx="1041" cy="1041"/>
            </a:xfrm>
            <a:prstGeom prst="rect">
              <a:avLst/>
            </a:prstGeom>
          </p:spPr>
        </p:pic>
        <p:pic>
          <p:nvPicPr>
            <p:cNvPr id="12" name="图片 11"/>
            <p:cNvPicPr>
              <a:picLocks noChangeAspect="1"/>
            </p:cNvPicPr>
            <p:nvPr/>
          </p:nvPicPr>
          <p:blipFill>
            <a:blip r:embed="rId34">
              <a:extLst>
                <a:ext uri="{96DAC541-7B7A-43D3-8B79-37D633B846F1}">
                  <asvg:svgBlip xmlns:asvg="http://schemas.microsoft.com/office/drawing/2016/SVG/main" r:embed="rId36"/>
                </a:ext>
              </a:extLst>
            </a:blip>
            <a:stretch>
              <a:fillRect/>
            </a:stretch>
          </p:blipFill>
          <p:spPr>
            <a:xfrm>
              <a:off x="11400" y="10380"/>
              <a:ext cx="921" cy="921"/>
            </a:xfrm>
            <a:prstGeom prst="rect">
              <a:avLst/>
            </a:prstGeom>
          </p:spPr>
        </p:pic>
        <p:pic>
          <p:nvPicPr>
            <p:cNvPr id="13" name="图片 12"/>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1400" y="11467"/>
              <a:ext cx="1058" cy="1058"/>
            </a:xfrm>
            <a:prstGeom prst="rect">
              <a:avLst/>
            </a:prstGeom>
          </p:spPr>
        </p:pic>
      </p:grpSp>
      <p:sp>
        <p:nvSpPr>
          <p:cNvPr id="3" name="文本框 4"/>
          <p:cNvSpPr txBox="1">
            <a:spLocks noChangeArrowheads="1"/>
          </p:cNvSpPr>
          <p:nvPr/>
        </p:nvSpPr>
        <p:spPr bwMode="auto">
          <a:xfrm>
            <a:off x="457200" y="369199"/>
            <a:ext cx="5530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dirty="0">
                <a:latin typeface="Georgia" panose="02040502050405090303" pitchFamily="18" charset="0"/>
              </a:rPr>
              <a:t>Influence 1</a:t>
            </a:r>
            <a:endParaRPr lang="zh-CN" altLang="en-US" sz="7200" b="1" dirty="0">
              <a:latin typeface="Georgia" panose="0204050205040509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6" name="圆角矩形 5"/>
          <p:cNvSpPr/>
          <p:nvPr/>
        </p:nvSpPr>
        <p:spPr>
          <a:xfrm>
            <a:off x="533400" y="2019382"/>
            <a:ext cx="16764000" cy="7696118"/>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fontAlgn="auto"/>
            <a:endParaRPr lang="zh-CN" altLang="en-US" noProof="1"/>
          </a:p>
        </p:txBody>
      </p:sp>
      <p:sp>
        <p:nvSpPr>
          <p:cNvPr id="29699" name="TextBox 4"/>
          <p:cNvSpPr txBox="1">
            <a:spLocks noChangeArrowheads="1"/>
          </p:cNvSpPr>
          <p:nvPr/>
        </p:nvSpPr>
        <p:spPr bwMode="auto">
          <a:xfrm>
            <a:off x="6705664" y="502443"/>
            <a:ext cx="6400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6000" b="1" dirty="0">
                <a:latin typeface="华文中宋" panose="02010600040101010101" pitchFamily="2" charset="-122"/>
                <a:ea typeface="华文中宋" panose="02010600040101010101" pitchFamily="2" charset="-122"/>
              </a:rPr>
              <a:t>改变控制的对象</a:t>
            </a:r>
            <a:endParaRPr lang="zh-CN" altLang="en-US" sz="6000" b="1" dirty="0">
              <a:latin typeface="华文中宋" panose="02010600040101010101" pitchFamily="2" charset="-122"/>
              <a:ea typeface="华文中宋" panose="02010600040101010101" pitchFamily="2" charset="-122"/>
            </a:endParaRPr>
          </a:p>
        </p:txBody>
      </p:sp>
      <p:pic>
        <p:nvPicPr>
          <p:cNvPr id="29700" name="图片 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5936" y="6405562"/>
            <a:ext cx="159258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1392585" y="2971800"/>
            <a:ext cx="15158831" cy="2368550"/>
          </a:xfrm>
          <a:prstGeom prst="rect">
            <a:avLst/>
          </a:prstGeom>
          <a:noFill/>
        </p:spPr>
        <p:txBody>
          <a:bodyPr/>
          <a:lstStyle/>
          <a:p>
            <a:r>
              <a:rPr lang="en-US" altLang="zh-CN" sz="4800" b="1" dirty="0">
                <a:effectLst>
                  <a:outerShdw blurRad="38100" dist="38100" dir="2700000" algn="tl">
                    <a:srgbClr val="C0C0C0"/>
                  </a:outerShdw>
                </a:effectLst>
                <a:latin typeface="Georgia" panose="02040502050405090303" pitchFamily="18" charset="0"/>
                <a:ea typeface="华文中宋" panose="02010600040101010101" pitchFamily="2" charset="-122"/>
              </a:rPr>
              <a:t>Before</a:t>
            </a:r>
            <a:r>
              <a:rPr lang="zh-CN" altLang="en-US" sz="4800" b="1" dirty="0">
                <a:effectLst>
                  <a:outerShdw blurRad="38100" dist="38100" dir="2700000" algn="tl">
                    <a:srgbClr val="C0C0C0"/>
                  </a:outerShdw>
                </a:effectLst>
                <a:latin typeface="Georgia" panose="02040502050405090303" pitchFamily="18" charset="0"/>
                <a:ea typeface="华文中宋" panose="02010600040101010101" pitchFamily="2" charset="-122"/>
              </a:rPr>
              <a:t>：</a:t>
            </a:r>
            <a:r>
              <a:rPr lang="zh-CN" altLang="en-US" sz="4800"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rPr>
              <a:t>人力资源控制、财务控制、生产运营控制</a:t>
            </a:r>
            <a:r>
              <a:rPr lang="en-US" altLang="zh-CN" sz="4800"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rPr>
              <a:t>......</a:t>
            </a:r>
            <a:endParaRPr lang="en-US" altLang="zh-CN" sz="4800"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endParaRPr>
          </a:p>
          <a:p>
            <a:endParaRPr lang="zh-CN" altLang="en-US" sz="4800"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endParaRPr>
          </a:p>
          <a:p>
            <a:endParaRPr lang="zh-CN" altLang="en-US" sz="4800" dirty="0">
              <a:effectLst>
                <a:outerShdw blurRad="38100" dist="38100" dir="2700000" algn="tl">
                  <a:srgbClr val="C0C0C0"/>
                </a:outerShdw>
              </a:effectLst>
              <a:sym typeface="宋体" pitchFamily="2" charset="-122"/>
            </a:endParaRPr>
          </a:p>
          <a:p>
            <a:r>
              <a:rPr lang="en-US" altLang="zh-CN" sz="4800" b="1" dirty="0">
                <a:effectLst>
                  <a:outerShdw blurRad="38100" dist="38100" dir="2700000" algn="tl">
                    <a:srgbClr val="C0C0C0"/>
                  </a:outerShdw>
                </a:effectLst>
                <a:latin typeface="Georgia" panose="02040502050405090303" pitchFamily="18" charset="0"/>
                <a:sym typeface="宋体" pitchFamily="2" charset="-122"/>
              </a:rPr>
              <a:t>Now</a:t>
            </a:r>
            <a:r>
              <a:rPr lang="zh-CN" altLang="en-US" sz="4800" b="1" dirty="0">
                <a:effectLst>
                  <a:outerShdw blurRad="38100" dist="38100" dir="2700000" algn="tl">
                    <a:srgbClr val="C0C0C0"/>
                  </a:outerShdw>
                </a:effectLst>
                <a:latin typeface="Georgia" panose="02040502050405090303" pitchFamily="18" charset="0"/>
                <a:sym typeface="宋体" pitchFamily="2" charset="-122"/>
              </a:rPr>
              <a:t>：</a:t>
            </a:r>
            <a:r>
              <a:rPr lang="en-US" altLang="zh-CN" sz="4800" b="1" dirty="0">
                <a:effectLst>
                  <a:outerShdw blurRad="38100" dist="38100" dir="2700000" algn="tl">
                    <a:srgbClr val="C0C0C0"/>
                  </a:outerShdw>
                </a:effectLst>
                <a:latin typeface="Georgia" panose="02040502050405090303" pitchFamily="18" charset="0"/>
                <a:sym typeface="宋体" pitchFamily="2" charset="-122"/>
              </a:rPr>
              <a:t>	</a:t>
            </a:r>
            <a:r>
              <a:rPr lang="zh-CN" altLang="en-US" sz="4800" b="1"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rPr>
              <a:t>增加了对</a:t>
            </a:r>
            <a:r>
              <a:rPr lang="en-US" altLang="zh-CN" sz="4800" b="1"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rPr>
              <a:t>AI</a:t>
            </a:r>
            <a:r>
              <a:rPr lang="zh-CN" altLang="en-US" sz="4800" b="1"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rPr>
              <a:t>模型本身的控制</a:t>
            </a:r>
            <a:r>
              <a:rPr lang="zh-CN" altLang="en-US" sz="4800"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rPr>
              <a:t>，包括以下流程</a:t>
            </a:r>
            <a:r>
              <a:rPr lang="zh-CN" altLang="en-US" sz="4000"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rPr>
              <a:t>：</a:t>
            </a:r>
            <a:endParaRPr lang="zh-CN" altLang="en-US" sz="4000" dirty="0">
              <a:effectLst>
                <a:outerShdw blurRad="38100" dist="38100" dir="2700000" algn="tl">
                  <a:srgbClr val="C0C0C0"/>
                </a:outerShdw>
              </a:effectLst>
              <a:latin typeface="华文中宋" panose="02010600040101010101" pitchFamily="2" charset="-122"/>
              <a:ea typeface="华文中宋" panose="02010600040101010101" pitchFamily="2" charset="-122"/>
              <a:sym typeface="宋体" pitchFamily="2" charset="-122"/>
            </a:endParaRPr>
          </a:p>
        </p:txBody>
      </p:sp>
      <p:sp>
        <p:nvSpPr>
          <p:cNvPr id="2" name="文本框 4"/>
          <p:cNvSpPr txBox="1">
            <a:spLocks noChangeArrowheads="1"/>
          </p:cNvSpPr>
          <p:nvPr/>
        </p:nvSpPr>
        <p:spPr bwMode="auto">
          <a:xfrm>
            <a:off x="457200" y="369199"/>
            <a:ext cx="5530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dirty="0">
                <a:latin typeface="Georgia" panose="02040502050405090303" pitchFamily="18" charset="0"/>
              </a:rPr>
              <a:t>Influence 2</a:t>
            </a:r>
            <a:endParaRPr lang="zh-CN" altLang="en-US" sz="7200" b="1" dirty="0">
              <a:latin typeface="Georgia" panose="0204050205040509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grpSp>
        <p:nvGrpSpPr>
          <p:cNvPr id="8" name="Group 2"/>
          <p:cNvGrpSpPr/>
          <p:nvPr/>
        </p:nvGrpSpPr>
        <p:grpSpPr>
          <a:xfrm>
            <a:off x="7828406" y="2400372"/>
            <a:ext cx="9652554" cy="6778759"/>
            <a:chOff x="0" y="0"/>
            <a:chExt cx="1951744" cy="2796759"/>
          </a:xfrm>
          <a:gradFill>
            <a:gsLst>
              <a:gs pos="0">
                <a:srgbClr val="FDC7E9"/>
              </a:gs>
              <a:gs pos="100000">
                <a:srgbClr val="0503FF"/>
              </a:gs>
            </a:gsLst>
            <a:path path="circle">
              <a:fillToRect r="100000" b="100000"/>
            </a:path>
            <a:tileRect l="-100000" t="-100000"/>
          </a:gradFill>
        </p:grpSpPr>
        <p:sp>
          <p:nvSpPr>
            <p:cNvPr id="9" name="Freeform 3"/>
            <p:cNvSpPr/>
            <p:nvPr/>
          </p:nvSpPr>
          <p:spPr>
            <a:xfrm>
              <a:off x="0" y="0"/>
              <a:ext cx="1951745" cy="2796759"/>
            </a:xfrm>
            <a:prstGeom prst="roundRect">
              <a:avLst/>
            </a:prstGeom>
            <a:gradFill>
              <a:gsLst>
                <a:gs pos="0">
                  <a:srgbClr val="EFE5FD"/>
                </a:gs>
                <a:gs pos="4000">
                  <a:srgbClr val="D4BFF7"/>
                </a:gs>
                <a:gs pos="25000">
                  <a:srgbClr val="B897F2"/>
                </a:gs>
                <a:gs pos="84000">
                  <a:srgbClr val="7E47ED"/>
                </a:gs>
              </a:gsLst>
              <a:lin ang="6600000" scaled="1"/>
            </a:gradFill>
            <a:ln>
              <a:noFill/>
            </a:ln>
          </p:spPr>
        </p:sp>
      </p:grpSp>
      <p:grpSp>
        <p:nvGrpSpPr>
          <p:cNvPr id="31747" name="Group 2"/>
          <p:cNvGrpSpPr/>
          <p:nvPr/>
        </p:nvGrpSpPr>
        <p:grpSpPr bwMode="auto">
          <a:xfrm>
            <a:off x="804863" y="2400373"/>
            <a:ext cx="6586537" cy="6778625"/>
            <a:chOff x="0" y="0"/>
            <a:chExt cx="1951744" cy="2796759"/>
          </a:xfrm>
        </p:grpSpPr>
        <p:sp>
          <p:nvSpPr>
            <p:cNvPr id="31748" name="Freeform 3"/>
            <p:cNvSpPr>
              <a:spLocks noChangeArrowheads="1"/>
            </p:cNvSpPr>
            <p:nvPr/>
          </p:nvSpPr>
          <p:spPr bwMode="auto">
            <a:xfrm>
              <a:off x="0" y="0"/>
              <a:ext cx="1951745" cy="279675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749" name="TextBox 4"/>
          <p:cNvSpPr txBox="1">
            <a:spLocks noChangeArrowheads="1"/>
          </p:cNvSpPr>
          <p:nvPr/>
        </p:nvSpPr>
        <p:spPr bwMode="auto">
          <a:xfrm>
            <a:off x="6781862" y="530895"/>
            <a:ext cx="8999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6000" b="1" dirty="0">
                <a:latin typeface="华文中宋" panose="02010600040101010101" pitchFamily="2" charset="-122"/>
                <a:ea typeface="华文中宋" panose="02010600040101010101" pitchFamily="2" charset="-122"/>
              </a:rPr>
              <a:t>更大化前馈控制的作用</a:t>
            </a:r>
            <a:endParaRPr lang="zh-CN" altLang="en-US" sz="6000" b="1" dirty="0">
              <a:latin typeface="华文中宋" panose="02010600040101010101" pitchFamily="2" charset="-122"/>
              <a:ea typeface="华文中宋" panose="02010600040101010101" pitchFamily="2" charset="-122"/>
            </a:endParaRPr>
          </a:p>
        </p:txBody>
      </p:sp>
      <p:sp>
        <p:nvSpPr>
          <p:cNvPr id="31750" name="文本框 23"/>
          <p:cNvSpPr txBox="1">
            <a:spLocks noChangeArrowheads="1"/>
          </p:cNvSpPr>
          <p:nvPr/>
        </p:nvSpPr>
        <p:spPr bwMode="auto">
          <a:xfrm>
            <a:off x="8480425" y="4433961"/>
            <a:ext cx="900112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indent="457200">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pPr lvl="2">
              <a:spcBef>
                <a:spcPts val="1200"/>
              </a:spcBef>
              <a:spcAft>
                <a:spcPts val="1200"/>
              </a:spcAft>
              <a:buFont typeface="Calibri" panose="020F0502020204030204" pitchFamily="34" charset="0"/>
              <a:buAutoNum type="arabicPeriod"/>
            </a:pPr>
            <a:r>
              <a:rPr lang="zh-CN" altLang="en-US" sz="4000" b="1" dirty="0">
                <a:solidFill>
                  <a:srgbClr val="FFFFFF"/>
                </a:solidFill>
                <a:latin typeface="华文中宋" panose="02010600040101010101" pitchFamily="2" charset="-122"/>
                <a:ea typeface="华文中宋" panose="02010600040101010101" pitchFamily="2" charset="-122"/>
              </a:rPr>
              <a:t>大数据整合</a:t>
            </a:r>
            <a:r>
              <a:rPr lang="zh-CN" altLang="en-US" sz="4000" dirty="0">
                <a:solidFill>
                  <a:srgbClr val="FFFFFF"/>
                </a:solidFill>
                <a:latin typeface="华文中宋" panose="02010600040101010101" pitchFamily="2" charset="-122"/>
                <a:ea typeface="华文中宋" panose="02010600040101010101" pitchFamily="2" charset="-122"/>
              </a:rPr>
              <a:t>： 增加前馈控制全局视野，提高系统行为的预见性。</a:t>
            </a:r>
            <a:endParaRPr lang="en-US" altLang="zh-CN" sz="4000" dirty="0">
              <a:solidFill>
                <a:srgbClr val="FFFFFF"/>
              </a:solidFill>
              <a:latin typeface="华文中宋" panose="02010600040101010101" pitchFamily="2" charset="-122"/>
              <a:ea typeface="华文中宋" panose="02010600040101010101" pitchFamily="2" charset="-122"/>
            </a:endParaRPr>
          </a:p>
          <a:p>
            <a:pPr lvl="2">
              <a:spcBef>
                <a:spcPts val="1200"/>
              </a:spcBef>
              <a:spcAft>
                <a:spcPts val="1200"/>
              </a:spcAft>
              <a:buFont typeface="Calibri" panose="020F0502020204030204" pitchFamily="34" charset="0"/>
              <a:buAutoNum type="arabicPeriod"/>
            </a:pPr>
            <a:endParaRPr lang="zh-CN" altLang="en-US" sz="2000" dirty="0">
              <a:solidFill>
                <a:srgbClr val="FFFFFF"/>
              </a:solidFill>
              <a:latin typeface="华文中宋" panose="02010600040101010101" pitchFamily="2" charset="-122"/>
              <a:ea typeface="华文中宋" panose="02010600040101010101" pitchFamily="2" charset="-122"/>
            </a:endParaRPr>
          </a:p>
          <a:p>
            <a:pPr lvl="2">
              <a:spcBef>
                <a:spcPts val="1200"/>
              </a:spcBef>
              <a:spcAft>
                <a:spcPts val="1200"/>
              </a:spcAft>
              <a:buFont typeface="Calibri" panose="020F0502020204030204" pitchFamily="34" charset="0"/>
              <a:buAutoNum type="arabicPeriod"/>
            </a:pPr>
            <a:r>
              <a:rPr lang="zh-CN" altLang="en-US" sz="4000" b="1" dirty="0">
                <a:solidFill>
                  <a:srgbClr val="FFFFFF"/>
                </a:solidFill>
                <a:latin typeface="华文中宋" panose="02010600040101010101" pitchFamily="2" charset="-122"/>
                <a:ea typeface="华文中宋" panose="02010600040101010101" pitchFamily="2" charset="-122"/>
              </a:rPr>
              <a:t>数据分析和学习能力</a:t>
            </a:r>
            <a:r>
              <a:rPr lang="zh-CN" altLang="en-US" sz="4000" dirty="0">
                <a:solidFill>
                  <a:srgbClr val="FFFFFF"/>
                </a:solidFill>
                <a:latin typeface="华文中宋" panose="02010600040101010101" pitchFamily="2" charset="-122"/>
                <a:ea typeface="华文中宋" panose="02010600040101010101" pitchFamily="2" charset="-122"/>
              </a:rPr>
              <a:t>：迅速处理大量数据，识别趋势。通过历史数据预测未来可能。</a:t>
            </a:r>
            <a:endParaRPr lang="zh-CN" altLang="en-US" sz="4000" dirty="0">
              <a:solidFill>
                <a:srgbClr val="FFFFFF"/>
              </a:solidFill>
              <a:latin typeface="华文中宋" panose="02010600040101010101" pitchFamily="2" charset="-122"/>
              <a:ea typeface="华文中宋" panose="02010600040101010101" pitchFamily="2" charset="-122"/>
            </a:endParaRPr>
          </a:p>
        </p:txBody>
      </p:sp>
      <p:sp>
        <p:nvSpPr>
          <p:cNvPr id="31752" name="文本框 6"/>
          <p:cNvSpPr txBox="1">
            <a:spLocks noChangeArrowheads="1"/>
          </p:cNvSpPr>
          <p:nvPr/>
        </p:nvSpPr>
        <p:spPr bwMode="auto">
          <a:xfrm>
            <a:off x="1228725" y="2940123"/>
            <a:ext cx="5776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r>
              <a:rPr lang="zh-CN" altLang="en-US" sz="4000" b="1" dirty="0">
                <a:latin typeface="华文中宋" panose="02010600040101010101" pitchFamily="2" charset="-122"/>
                <a:ea typeface="华文中宋" panose="02010600040101010101" pitchFamily="2" charset="-122"/>
              </a:rPr>
              <a:t>传统前馈控制</a:t>
            </a:r>
            <a:endParaRPr lang="en-US" altLang="zh-CN" sz="4000" b="1" dirty="0">
              <a:latin typeface="华文中宋" panose="02010600040101010101" pitchFamily="2" charset="-122"/>
              <a:ea typeface="华文中宋" panose="02010600040101010101" pitchFamily="2" charset="-122"/>
            </a:endParaRPr>
          </a:p>
          <a:p>
            <a:r>
              <a:rPr lang="zh-CN" altLang="en-US" sz="4000" b="1" dirty="0">
                <a:latin typeface="华文中宋" panose="02010600040101010101" pitchFamily="2" charset="-122"/>
                <a:ea typeface="华文中宋" panose="02010600040101010101" pitchFamily="2" charset="-122"/>
              </a:rPr>
              <a:t>在控制结构中作用有限：</a:t>
            </a:r>
            <a:endParaRPr lang="en-US" altLang="zh-CN" sz="4000" b="1" dirty="0">
              <a:latin typeface="华文中宋" panose="02010600040101010101" pitchFamily="2" charset="-122"/>
              <a:ea typeface="华文中宋" panose="02010600040101010101" pitchFamily="2" charset="-122"/>
            </a:endParaRPr>
          </a:p>
          <a:p>
            <a:endParaRPr lang="zh-CN" altLang="en-US" sz="4000" dirty="0">
              <a:latin typeface="华文中宋" panose="02010600040101010101" pitchFamily="2" charset="-122"/>
              <a:ea typeface="华文中宋" panose="02010600040101010101" pitchFamily="2" charset="-122"/>
            </a:endParaRPr>
          </a:p>
          <a:p>
            <a:pPr lvl="3">
              <a:buFont typeface="Calibri" panose="020F0502020204030204" pitchFamily="34" charset="0"/>
              <a:buAutoNum type="arabicPeriod"/>
            </a:pPr>
            <a:r>
              <a:rPr lang="zh-CN" altLang="en-US" sz="4000" dirty="0">
                <a:latin typeface="华文中宋" panose="02010600040101010101" pitchFamily="2" charset="-122"/>
                <a:ea typeface="华文中宋" panose="02010600040101010101" pitchFamily="2" charset="-122"/>
              </a:rPr>
              <a:t>信息滞后性、不准确性</a:t>
            </a:r>
            <a:endParaRPr lang="en-US" altLang="zh-CN" sz="4000" dirty="0">
              <a:latin typeface="华文中宋" panose="02010600040101010101" pitchFamily="2" charset="-122"/>
              <a:ea typeface="华文中宋" panose="02010600040101010101" pitchFamily="2" charset="-122"/>
            </a:endParaRPr>
          </a:p>
          <a:p>
            <a:pPr lvl="3">
              <a:buFont typeface="Calibri" panose="020F0502020204030204" pitchFamily="34" charset="0"/>
              <a:buAutoNum type="arabicPeriod"/>
            </a:pPr>
            <a:endParaRPr lang="en-US" altLang="zh-CN" sz="4000" dirty="0">
              <a:latin typeface="华文中宋" panose="02010600040101010101" pitchFamily="2" charset="-122"/>
              <a:ea typeface="华文中宋" panose="02010600040101010101" pitchFamily="2" charset="-122"/>
            </a:endParaRPr>
          </a:p>
          <a:p>
            <a:pPr lvl="3">
              <a:buFont typeface="Calibri" panose="020F0502020204030204" pitchFamily="34" charset="0"/>
              <a:buAutoNum type="arabicPeriod"/>
            </a:pPr>
            <a:r>
              <a:rPr lang="zh-CN" altLang="en-US" sz="4000" dirty="0">
                <a:latin typeface="华文中宋" panose="02010600040101010101" pitchFamily="2" charset="-122"/>
                <a:ea typeface="华文中宋" panose="02010600040101010101" pitchFamily="2" charset="-122"/>
              </a:rPr>
              <a:t>管理者导致决策的主观性和片面性</a:t>
            </a:r>
            <a:endParaRPr lang="en-US" altLang="zh-CN" sz="4000" dirty="0">
              <a:latin typeface="华文中宋" panose="02010600040101010101" pitchFamily="2" charset="-122"/>
              <a:ea typeface="华文中宋" panose="02010600040101010101" pitchFamily="2" charset="-122"/>
            </a:endParaRPr>
          </a:p>
        </p:txBody>
      </p:sp>
      <p:pic>
        <p:nvPicPr>
          <p:cNvPr id="31753"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28725" y="4762573"/>
            <a:ext cx="10747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6680273"/>
            <a:ext cx="10747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图片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4557786"/>
            <a:ext cx="944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0"/>
          <p:cNvSpPr txBox="1"/>
          <p:nvPr/>
        </p:nvSpPr>
        <p:spPr>
          <a:xfrm>
            <a:off x="8305800" y="2940123"/>
            <a:ext cx="9144000" cy="708025"/>
          </a:xfrm>
          <a:prstGeom prst="rect">
            <a:avLst/>
          </a:prstGeom>
          <a:noFill/>
        </p:spPr>
        <p:txBody>
          <a:bodyPr>
            <a:spAutoFit/>
          </a:bodyPr>
          <a:lstStyle/>
          <a:p>
            <a:pPr algn="ctr" fontAlgn="auto">
              <a:spcBef>
                <a:spcPts val="0"/>
              </a:spcBef>
              <a:spcAft>
                <a:spcPts val="0"/>
              </a:spcAft>
              <a:defRPr/>
            </a:pPr>
            <a:r>
              <a:rPr lang="en-US" altLang="zh-CN" sz="4000" b="1" dirty="0">
                <a:solidFill>
                  <a:srgbClr val="FFFFFF"/>
                </a:solidFill>
                <a:latin typeface="华文中宋" panose="02010600040101010101" pitchFamily="2" charset="-122"/>
                <a:ea typeface="华文中宋" panose="02010600040101010101" pitchFamily="2" charset="-122"/>
              </a:rPr>
              <a:t>AI+</a:t>
            </a:r>
            <a:r>
              <a:rPr lang="zh-CN" altLang="en-US" sz="4000" b="1" dirty="0">
                <a:solidFill>
                  <a:srgbClr val="FFFFFF"/>
                </a:solidFill>
                <a:latin typeface="华文中宋" panose="02010600040101010101" pitchFamily="2" charset="-122"/>
                <a:ea typeface="华文中宋" panose="02010600040101010101" pitchFamily="2" charset="-122"/>
              </a:rPr>
              <a:t>控制 大幅增加前馈控制的预见性：</a:t>
            </a:r>
            <a:endParaRPr lang="en-US" altLang="zh-CN" sz="4000" b="1" dirty="0">
              <a:solidFill>
                <a:srgbClr val="FFFFFF"/>
              </a:solidFill>
              <a:latin typeface="华文中宋" panose="02010600040101010101" pitchFamily="2" charset="-122"/>
              <a:ea typeface="华文中宋" panose="02010600040101010101" pitchFamily="2" charset="-122"/>
            </a:endParaRPr>
          </a:p>
        </p:txBody>
      </p:sp>
      <p:pic>
        <p:nvPicPr>
          <p:cNvPr id="31757"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25" y="6867598"/>
            <a:ext cx="9445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4"/>
          <p:cNvSpPr txBox="1">
            <a:spLocks noChangeArrowheads="1"/>
          </p:cNvSpPr>
          <p:nvPr/>
        </p:nvSpPr>
        <p:spPr bwMode="auto">
          <a:xfrm>
            <a:off x="457200" y="369199"/>
            <a:ext cx="5530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dirty="0">
                <a:latin typeface="Georgia" panose="02040502050405090303" pitchFamily="18" charset="0"/>
              </a:rPr>
              <a:t>Influence 3</a:t>
            </a:r>
            <a:endParaRPr lang="zh-CN" altLang="en-US" sz="7200" b="1" dirty="0">
              <a:latin typeface="Georgia" panose="020405020504050903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1179513" y="571500"/>
            <a:ext cx="102489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9000"/>
              </a:lnSpc>
            </a:pPr>
            <a:r>
              <a:rPr lang="en-US" altLang="zh-CN" sz="7500" b="1" dirty="0">
                <a:solidFill>
                  <a:srgbClr val="121212"/>
                </a:solidFill>
                <a:latin typeface="Georgia" panose="02040502050405090303" pitchFamily="18" charset="0"/>
              </a:rPr>
              <a:t>Examples</a:t>
            </a:r>
            <a:r>
              <a:rPr lang="zh-CN" altLang="en-US" sz="7500" b="1" dirty="0">
                <a:solidFill>
                  <a:srgbClr val="121212"/>
                </a:solidFill>
                <a:latin typeface="Georgia" panose="02040502050405090303" pitchFamily="18" charset="0"/>
              </a:rPr>
              <a:t>：</a:t>
            </a:r>
            <a:endParaRPr lang="zh-CN" altLang="en-US" sz="7500" b="1" dirty="0">
              <a:solidFill>
                <a:srgbClr val="121212"/>
              </a:solidFill>
              <a:latin typeface="Georgia" panose="02040502050405090303" pitchFamily="18" charset="0"/>
            </a:endParaRPr>
          </a:p>
        </p:txBody>
      </p:sp>
      <p:grpSp>
        <p:nvGrpSpPr>
          <p:cNvPr id="33795" name="Group 2"/>
          <p:cNvGrpSpPr/>
          <p:nvPr>
            <p:custDataLst>
              <p:tags r:id="rId1"/>
            </p:custDataLst>
          </p:nvPr>
        </p:nvGrpSpPr>
        <p:grpSpPr bwMode="auto">
          <a:xfrm>
            <a:off x="561975" y="5829300"/>
            <a:ext cx="5273675" cy="3243263"/>
            <a:chOff x="0" y="0"/>
            <a:chExt cx="1951744" cy="2796759"/>
          </a:xfrm>
        </p:grpSpPr>
        <p:sp>
          <p:nvSpPr>
            <p:cNvPr id="33796" name="Freeform 3"/>
            <p:cNvSpPr>
              <a:spLocks noChangeArrowheads="1"/>
            </p:cNvSpPr>
            <p:nvPr>
              <p:custDataLst>
                <p:tags r:id="rId2"/>
              </p:custDataLst>
            </p:nvPr>
          </p:nvSpPr>
          <p:spPr bwMode="auto">
            <a:xfrm>
              <a:off x="0" y="0"/>
              <a:ext cx="1951745" cy="279675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3797" name="Group 2"/>
          <p:cNvGrpSpPr/>
          <p:nvPr>
            <p:custDataLst>
              <p:tags r:id="rId3"/>
            </p:custDataLst>
          </p:nvPr>
        </p:nvGrpSpPr>
        <p:grpSpPr bwMode="auto">
          <a:xfrm>
            <a:off x="6604000" y="5816600"/>
            <a:ext cx="5273675" cy="3255963"/>
            <a:chOff x="0" y="0"/>
            <a:chExt cx="1951744" cy="2796759"/>
          </a:xfrm>
        </p:grpSpPr>
        <p:sp>
          <p:nvSpPr>
            <p:cNvPr id="33798" name="Freeform 3"/>
            <p:cNvSpPr>
              <a:spLocks noChangeArrowheads="1"/>
            </p:cNvSpPr>
            <p:nvPr>
              <p:custDataLst>
                <p:tags r:id="rId4"/>
              </p:custDataLst>
            </p:nvPr>
          </p:nvSpPr>
          <p:spPr bwMode="auto">
            <a:xfrm>
              <a:off x="0" y="0"/>
              <a:ext cx="1951745" cy="279675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3799" name="Group 2"/>
          <p:cNvGrpSpPr/>
          <p:nvPr>
            <p:custDataLst>
              <p:tags r:id="rId5"/>
            </p:custDataLst>
          </p:nvPr>
        </p:nvGrpSpPr>
        <p:grpSpPr bwMode="auto">
          <a:xfrm>
            <a:off x="12396788" y="5829300"/>
            <a:ext cx="5275262" cy="3244850"/>
            <a:chOff x="0" y="0"/>
            <a:chExt cx="1951744" cy="2796759"/>
          </a:xfrm>
        </p:grpSpPr>
        <p:sp>
          <p:nvSpPr>
            <p:cNvPr id="33800" name="Freeform 3"/>
            <p:cNvSpPr>
              <a:spLocks noChangeArrowheads="1"/>
            </p:cNvSpPr>
            <p:nvPr>
              <p:custDataLst>
                <p:tags r:id="rId6"/>
              </p:custDataLst>
            </p:nvPr>
          </p:nvSpPr>
          <p:spPr bwMode="auto">
            <a:xfrm>
              <a:off x="0" y="0"/>
              <a:ext cx="1951745" cy="279675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3801" name="组合 10"/>
          <p:cNvGrpSpPr/>
          <p:nvPr>
            <p:custDataLst>
              <p:tags r:id="rId7"/>
            </p:custDataLst>
          </p:nvPr>
        </p:nvGrpSpPr>
        <p:grpSpPr bwMode="auto">
          <a:xfrm>
            <a:off x="1511934" y="2781300"/>
            <a:ext cx="16220758" cy="923925"/>
            <a:chOff x="2381" y="2941"/>
            <a:chExt cx="25545" cy="1454"/>
          </a:xfrm>
        </p:grpSpPr>
        <p:sp>
          <p:nvSpPr>
            <p:cNvPr id="33802" name="文本框 17"/>
            <p:cNvSpPr txBox="1">
              <a:spLocks noChangeArrowheads="1"/>
            </p:cNvSpPr>
            <p:nvPr>
              <p:custDataLst>
                <p:tags r:id="rId8"/>
              </p:custDataLst>
            </p:nvPr>
          </p:nvSpPr>
          <p:spPr bwMode="auto">
            <a:xfrm>
              <a:off x="2381" y="2941"/>
              <a:ext cx="5760"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b="1" dirty="0">
                  <a:latin typeface="华文中宋" panose="02010600040101010101" pitchFamily="2" charset="-122"/>
                  <a:ea typeface="华文中宋" panose="02010600040101010101" pitchFamily="2" charset="-122"/>
                </a:rPr>
                <a:t>供应链管理</a:t>
              </a:r>
              <a:endParaRPr lang="zh-CN" altLang="en-US" sz="5400" dirty="0">
                <a:latin typeface="华文中宋" panose="02010600040101010101" pitchFamily="2" charset="-122"/>
                <a:ea typeface="华文中宋" panose="02010600040101010101" pitchFamily="2" charset="-122"/>
              </a:endParaRPr>
            </a:p>
          </p:txBody>
        </p:sp>
        <p:sp>
          <p:nvSpPr>
            <p:cNvPr id="33803" name="文本框 19"/>
            <p:cNvSpPr txBox="1">
              <a:spLocks noChangeArrowheads="1"/>
            </p:cNvSpPr>
            <p:nvPr>
              <p:custDataLst>
                <p:tags r:id="rId9"/>
              </p:custDataLst>
            </p:nvPr>
          </p:nvSpPr>
          <p:spPr bwMode="auto">
            <a:xfrm>
              <a:off x="12525" y="2941"/>
              <a:ext cx="509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b="1" dirty="0">
                  <a:latin typeface="华文中宋" panose="02010600040101010101" pitchFamily="2" charset="-122"/>
                  <a:ea typeface="华文中宋" panose="02010600040101010101" pitchFamily="2" charset="-122"/>
                </a:rPr>
                <a:t>能源管理</a:t>
              </a:r>
              <a:endParaRPr lang="zh-CN" altLang="en-US" sz="5400" dirty="0">
                <a:latin typeface="华文中宋" panose="02010600040101010101" pitchFamily="2" charset="-122"/>
                <a:ea typeface="华文中宋" panose="02010600040101010101" pitchFamily="2" charset="-122"/>
              </a:endParaRPr>
            </a:p>
          </p:txBody>
        </p:sp>
        <p:sp>
          <p:nvSpPr>
            <p:cNvPr id="33804" name="文本框 21"/>
            <p:cNvSpPr txBox="1">
              <a:spLocks noChangeArrowheads="1"/>
            </p:cNvSpPr>
            <p:nvPr>
              <p:custDataLst>
                <p:tags r:id="rId10"/>
              </p:custDataLst>
            </p:nvPr>
          </p:nvSpPr>
          <p:spPr bwMode="auto">
            <a:xfrm>
              <a:off x="20964" y="2941"/>
              <a:ext cx="6962"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5400" b="1" dirty="0">
                  <a:latin typeface="华文中宋" panose="02010600040101010101" pitchFamily="2" charset="-122"/>
                  <a:ea typeface="华文中宋" panose="02010600040101010101" pitchFamily="2" charset="-122"/>
                </a:rPr>
                <a:t>金融风险管理</a:t>
              </a:r>
              <a:endParaRPr lang="zh-CN" altLang="en-US" sz="5400" dirty="0">
                <a:latin typeface="华文中宋" panose="02010600040101010101" pitchFamily="2" charset="-122"/>
                <a:ea typeface="华文中宋" panose="02010600040101010101" pitchFamily="2" charset="-122"/>
              </a:endParaRPr>
            </a:p>
          </p:txBody>
        </p:sp>
      </p:grpSp>
      <p:sp>
        <p:nvSpPr>
          <p:cNvPr id="33805" name="文本框 1"/>
          <p:cNvSpPr txBox="1">
            <a:spLocks noChangeArrowheads="1"/>
          </p:cNvSpPr>
          <p:nvPr>
            <p:custDataLst>
              <p:tags r:id="rId11"/>
            </p:custDataLst>
          </p:nvPr>
        </p:nvSpPr>
        <p:spPr bwMode="auto">
          <a:xfrm>
            <a:off x="560387" y="4000500"/>
            <a:ext cx="527526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dirty="0">
                <a:latin typeface="华文中宋" panose="02010600040101010101" pitchFamily="2" charset="-122"/>
                <a:ea typeface="华文中宋" panose="02010600040101010101" pitchFamily="2" charset="-122"/>
                <a:sym typeface="宋体" pitchFamily="2" charset="-122"/>
              </a:rPr>
              <a:t>通过 </a:t>
            </a:r>
            <a:r>
              <a:rPr lang="en-US" altLang="zh-CN" sz="3200" dirty="0">
                <a:latin typeface="华文中宋" panose="02010600040101010101" pitchFamily="2" charset="-122"/>
                <a:ea typeface="华文中宋" panose="02010600040101010101" pitchFamily="2" charset="-122"/>
                <a:sym typeface="宋体" pitchFamily="2" charset="-122"/>
              </a:rPr>
              <a:t>AI </a:t>
            </a:r>
            <a:r>
              <a:rPr lang="zh-CN" altLang="en-US" sz="3200" dirty="0">
                <a:latin typeface="华文中宋" panose="02010600040101010101" pitchFamily="2" charset="-122"/>
                <a:ea typeface="华文中宋" panose="02010600040101010101" pitchFamily="2" charset="-122"/>
                <a:sym typeface="宋体" pitchFamily="2" charset="-122"/>
              </a:rPr>
              <a:t>分析市场趋势、供应商表现等数据，提前调整物流和库存策略</a:t>
            </a:r>
            <a:endParaRPr lang="zh-CN" altLang="en-US" sz="3200" dirty="0">
              <a:latin typeface="华文中宋" panose="02010600040101010101" pitchFamily="2" charset="-122"/>
              <a:ea typeface="华文中宋" panose="02010600040101010101" pitchFamily="2" charset="-122"/>
            </a:endParaRPr>
          </a:p>
        </p:txBody>
      </p:sp>
      <p:sp>
        <p:nvSpPr>
          <p:cNvPr id="5" name="文本框 4"/>
          <p:cNvSpPr txBox="1"/>
          <p:nvPr>
            <p:custDataLst>
              <p:tags r:id="rId12"/>
            </p:custDataLst>
          </p:nvPr>
        </p:nvSpPr>
        <p:spPr>
          <a:xfrm>
            <a:off x="914616" y="6134100"/>
            <a:ext cx="4884522" cy="2693988"/>
          </a:xfrm>
          <a:prstGeom prst="rect">
            <a:avLst/>
          </a:prstGeom>
          <a:noFill/>
        </p:spPr>
        <p:txBody>
          <a:bodyPr/>
          <a:lstStyle/>
          <a:p>
            <a:pPr fontAlgn="auto"/>
            <a:r>
              <a:rPr lang="zh-CN" altLang="en-US" sz="3600" noProof="1">
                <a:latin typeface="华文中宋" panose="02010600040101010101" pitchFamily="2" charset="-122"/>
                <a:ea typeface="华文中宋" panose="02010600040101010101" pitchFamily="2" charset="-122"/>
                <a:sym typeface="+mn-ea"/>
              </a:rPr>
              <a:t>零售行业：</a:t>
            </a:r>
            <a:endParaRPr lang="zh-CN" altLang="en-US" sz="3600" noProof="1">
              <a:latin typeface="华文中宋" panose="02010600040101010101" pitchFamily="2" charset="-122"/>
              <a:ea typeface="华文中宋" panose="02010600040101010101" pitchFamily="2" charset="-122"/>
              <a:sym typeface="+mn-ea"/>
            </a:endParaRPr>
          </a:p>
          <a:p>
            <a:pPr indent="457200" fontAlgn="auto"/>
            <a:r>
              <a:rPr lang="zh-CN" altLang="en-US" sz="3600" noProof="1">
                <a:latin typeface="华文中宋" panose="02010600040101010101" pitchFamily="2" charset="-122"/>
                <a:ea typeface="华文中宋" panose="02010600040101010101" pitchFamily="2" charset="-122"/>
                <a:sym typeface="+mn-ea"/>
              </a:rPr>
              <a:t>分析销售数据</a:t>
            </a:r>
            <a:endParaRPr lang="zh-CN" altLang="en-US" sz="3600" noProof="1">
              <a:latin typeface="华文中宋" panose="02010600040101010101" pitchFamily="2" charset="-122"/>
              <a:ea typeface="华文中宋" panose="02010600040101010101" pitchFamily="2" charset="-122"/>
              <a:sym typeface="+mn-ea"/>
            </a:endParaRPr>
          </a:p>
          <a:p>
            <a:pPr indent="457200" fontAlgn="auto"/>
            <a:r>
              <a:rPr lang="zh-CN" altLang="en-US" sz="3600" noProof="1">
                <a:latin typeface="华文中宋" panose="02010600040101010101" pitchFamily="2" charset="-122"/>
                <a:ea typeface="华文中宋" panose="02010600040101010101" pitchFamily="2" charset="-122"/>
                <a:sym typeface="+mn-ea"/>
              </a:rPr>
              <a:t>提前预测热门产品</a:t>
            </a:r>
            <a:endParaRPr lang="zh-CN" altLang="en-US" sz="3600" noProof="1">
              <a:latin typeface="华文中宋" panose="02010600040101010101" pitchFamily="2" charset="-122"/>
              <a:ea typeface="华文中宋" panose="02010600040101010101" pitchFamily="2" charset="-122"/>
              <a:sym typeface="+mn-ea"/>
            </a:endParaRPr>
          </a:p>
          <a:p>
            <a:pPr indent="457200" fontAlgn="auto"/>
            <a:r>
              <a:rPr lang="zh-CN" altLang="en-US" sz="3600" noProof="1">
                <a:latin typeface="华文中宋" panose="02010600040101010101" pitchFamily="2" charset="-122"/>
                <a:ea typeface="华文中宋" panose="02010600040101010101" pitchFamily="2" charset="-122"/>
                <a:sym typeface="+mn-ea"/>
              </a:rPr>
              <a:t>调整库存和补货计划</a:t>
            </a:r>
            <a:endParaRPr lang="zh-CN" altLang="en-US" sz="3600" noProof="1">
              <a:latin typeface="华文中宋" panose="02010600040101010101" pitchFamily="2" charset="-122"/>
              <a:ea typeface="华文中宋" panose="02010600040101010101" pitchFamily="2" charset="-122"/>
            </a:endParaRPr>
          </a:p>
        </p:txBody>
      </p:sp>
      <p:pic>
        <p:nvPicPr>
          <p:cNvPr id="6" name="图片 5"/>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990600" y="6744335"/>
            <a:ext cx="418465" cy="418465"/>
          </a:xfrm>
          <a:prstGeom prst="rect">
            <a:avLst/>
          </a:prstGeom>
        </p:spPr>
      </p:pic>
      <p:pic>
        <p:nvPicPr>
          <p:cNvPr id="8" name="图片 7"/>
          <p:cNvPicPr>
            <a:picLocks noChangeAspect="1"/>
          </p:cNvPicPr>
          <p:nvPr>
            <p:custDataLst>
              <p:tags r:id="rId16"/>
            </p:custDataLst>
          </p:nvPr>
        </p:nvPicPr>
        <p:blipFill>
          <a:blip r:embed="rId14">
            <a:extLst>
              <a:ext uri="{96DAC541-7B7A-43D3-8B79-37D633B846F1}">
                <asvg:svgBlip xmlns:asvg="http://schemas.microsoft.com/office/drawing/2016/SVG/main" r:embed="rId15"/>
              </a:ext>
            </a:extLst>
          </a:blip>
          <a:stretch>
            <a:fillRect/>
          </a:stretch>
        </p:blipFill>
        <p:spPr>
          <a:xfrm>
            <a:off x="990600" y="7353935"/>
            <a:ext cx="418465" cy="418465"/>
          </a:xfrm>
          <a:prstGeom prst="rect">
            <a:avLst/>
          </a:prstGeom>
        </p:spPr>
      </p:pic>
      <p:pic>
        <p:nvPicPr>
          <p:cNvPr id="10" name="图片 9"/>
          <p:cNvPicPr>
            <a:picLocks noChangeAspect="1"/>
          </p:cNvPicPr>
          <p:nvPr>
            <p:custDataLst>
              <p:tags r:id="rId17"/>
            </p:custDataLst>
          </p:nvPr>
        </p:nvPicPr>
        <p:blipFill>
          <a:blip r:embed="rId14">
            <a:extLst>
              <a:ext uri="{96DAC541-7B7A-43D3-8B79-37D633B846F1}">
                <asvg:svgBlip xmlns:asvg="http://schemas.microsoft.com/office/drawing/2016/SVG/main" r:embed="rId15"/>
              </a:ext>
            </a:extLst>
          </a:blip>
          <a:stretch>
            <a:fillRect/>
          </a:stretch>
        </p:blipFill>
        <p:spPr>
          <a:xfrm>
            <a:off x="990600" y="7917815"/>
            <a:ext cx="418465" cy="418465"/>
          </a:xfrm>
          <a:prstGeom prst="rect">
            <a:avLst/>
          </a:prstGeom>
        </p:spPr>
      </p:pic>
      <p:pic>
        <p:nvPicPr>
          <p:cNvPr id="13" name="图片 12"/>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12397586" y="2752090"/>
            <a:ext cx="914400" cy="914400"/>
          </a:xfrm>
          <a:prstGeom prst="rect">
            <a:avLst/>
          </a:prstGeom>
        </p:spPr>
      </p:pic>
      <p:pic>
        <p:nvPicPr>
          <p:cNvPr id="14" name="图片 13"/>
          <p:cNvPicPr>
            <a:picLocks noChangeAspect="1"/>
          </p:cNvPicPr>
          <p:nvPr>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a:off x="6743700" y="2752090"/>
            <a:ext cx="914400" cy="914400"/>
          </a:xfrm>
          <a:prstGeom prst="rect">
            <a:avLst/>
          </a:prstGeom>
        </p:spPr>
      </p:pic>
      <p:sp>
        <p:nvSpPr>
          <p:cNvPr id="33813" name="文本框 15"/>
          <p:cNvSpPr txBox="1">
            <a:spLocks noChangeArrowheads="1"/>
          </p:cNvSpPr>
          <p:nvPr>
            <p:custDataLst>
              <p:tags r:id="rId24"/>
            </p:custDataLst>
          </p:nvPr>
        </p:nvSpPr>
        <p:spPr bwMode="auto">
          <a:xfrm>
            <a:off x="6602413" y="4000500"/>
            <a:ext cx="527526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dirty="0">
                <a:latin typeface="华文中宋" panose="02010600040101010101" pitchFamily="2" charset="-122"/>
                <a:ea typeface="华文中宋" panose="02010600040101010101" pitchFamily="2" charset="-122"/>
                <a:sym typeface="宋体" pitchFamily="2" charset="-122"/>
              </a:rPr>
              <a:t>通过 </a:t>
            </a:r>
            <a:r>
              <a:rPr lang="en-US" altLang="zh-CN" sz="3200" dirty="0">
                <a:latin typeface="华文中宋" panose="02010600040101010101" pitchFamily="2" charset="-122"/>
                <a:ea typeface="华文中宋" panose="02010600040101010101" pitchFamily="2" charset="-122"/>
                <a:sym typeface="宋体" pitchFamily="2" charset="-122"/>
              </a:rPr>
              <a:t>AI </a:t>
            </a:r>
            <a:r>
              <a:rPr lang="zh-CN" altLang="en-US" sz="3200" dirty="0">
                <a:latin typeface="华文中宋" panose="02010600040101010101" pitchFamily="2" charset="-122"/>
                <a:ea typeface="华文中宋" panose="02010600040101010101" pitchFamily="2" charset="-122"/>
                <a:sym typeface="宋体" pitchFamily="2" charset="-122"/>
              </a:rPr>
              <a:t>分析天气、能源消耗模式等数据，提前调整发电计划和能源分配</a:t>
            </a:r>
            <a:endParaRPr lang="zh-CN" altLang="en-US" sz="3200" dirty="0">
              <a:latin typeface="华文中宋" panose="02010600040101010101" pitchFamily="2" charset="-122"/>
              <a:ea typeface="华文中宋" panose="02010600040101010101" pitchFamily="2" charset="-122"/>
            </a:endParaRPr>
          </a:p>
        </p:txBody>
      </p:sp>
      <p:sp>
        <p:nvSpPr>
          <p:cNvPr id="33814" name="文本框 28"/>
          <p:cNvSpPr txBox="1">
            <a:spLocks noChangeArrowheads="1"/>
          </p:cNvSpPr>
          <p:nvPr>
            <p:custDataLst>
              <p:tags r:id="rId25"/>
            </p:custDataLst>
          </p:nvPr>
        </p:nvSpPr>
        <p:spPr bwMode="auto">
          <a:xfrm>
            <a:off x="12396788" y="4000500"/>
            <a:ext cx="527526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dirty="0">
                <a:latin typeface="华文中宋" panose="02010600040101010101" pitchFamily="2" charset="-122"/>
                <a:ea typeface="华文中宋" panose="02010600040101010101" pitchFamily="2" charset="-122"/>
                <a:sym typeface="宋体" pitchFamily="2" charset="-122"/>
              </a:rPr>
              <a:t>通过 </a:t>
            </a:r>
            <a:r>
              <a:rPr lang="en-US" altLang="zh-CN" sz="3200" dirty="0">
                <a:latin typeface="华文中宋" panose="02010600040101010101" pitchFamily="2" charset="-122"/>
                <a:ea typeface="华文中宋" panose="02010600040101010101" pitchFamily="2" charset="-122"/>
                <a:sym typeface="宋体" pitchFamily="2" charset="-122"/>
              </a:rPr>
              <a:t>AI </a:t>
            </a:r>
            <a:r>
              <a:rPr lang="zh-CN" altLang="en-US" sz="3200" dirty="0">
                <a:latin typeface="华文中宋" panose="02010600040101010101" pitchFamily="2" charset="-122"/>
                <a:ea typeface="华文中宋" panose="02010600040101010101" pitchFamily="2" charset="-122"/>
                <a:sym typeface="宋体" pitchFamily="2" charset="-122"/>
              </a:rPr>
              <a:t>分析市场数据、经济指标等信息，提前识别潜在市场波动，调整投资组合</a:t>
            </a:r>
            <a:endParaRPr lang="zh-CN" altLang="en-US" sz="3200" dirty="0">
              <a:latin typeface="华文中宋" panose="02010600040101010101" pitchFamily="2" charset="-122"/>
              <a:ea typeface="华文中宋" panose="02010600040101010101" pitchFamily="2" charset="-122"/>
            </a:endParaRPr>
          </a:p>
        </p:txBody>
      </p:sp>
      <p:grpSp>
        <p:nvGrpSpPr>
          <p:cNvPr id="33815" name="组合 36"/>
          <p:cNvGrpSpPr/>
          <p:nvPr>
            <p:custDataLst>
              <p:tags r:id="rId26"/>
            </p:custDataLst>
          </p:nvPr>
        </p:nvGrpSpPr>
        <p:grpSpPr bwMode="auto">
          <a:xfrm>
            <a:off x="6929755" y="6097901"/>
            <a:ext cx="4884743" cy="2693988"/>
            <a:chOff x="10914" y="9604"/>
            <a:chExt cx="7692" cy="4242"/>
          </a:xfrm>
        </p:grpSpPr>
        <p:sp>
          <p:nvSpPr>
            <p:cNvPr id="31" name="文本框 30"/>
            <p:cNvSpPr txBox="1"/>
            <p:nvPr>
              <p:custDataLst>
                <p:tags r:id="rId27"/>
              </p:custDataLst>
            </p:nvPr>
          </p:nvSpPr>
          <p:spPr>
            <a:xfrm>
              <a:off x="10914" y="9604"/>
              <a:ext cx="7692" cy="4242"/>
            </a:xfrm>
            <a:prstGeom prst="rect">
              <a:avLst/>
            </a:prstGeom>
            <a:noFill/>
          </p:spPr>
          <p:txBody>
            <a:bodyPr/>
            <a:lstStyle/>
            <a:p>
              <a:pPr fontAlgn="auto"/>
              <a:r>
                <a:rPr lang="zh-CN" altLang="en-US" sz="3600" noProof="1">
                  <a:latin typeface="华文中宋" panose="02010600040101010101" pitchFamily="2" charset="-122"/>
                  <a:ea typeface="华文中宋" panose="02010600040101010101" pitchFamily="2" charset="-122"/>
                  <a:sym typeface="+mn-ea"/>
                </a:rPr>
                <a:t>智能电网：</a:t>
              </a:r>
              <a:endParaRPr lang="zh-CN" altLang="en-US" sz="3600" noProof="1">
                <a:latin typeface="华文中宋" panose="02010600040101010101" pitchFamily="2" charset="-122"/>
                <a:ea typeface="华文中宋" panose="02010600040101010101" pitchFamily="2" charset="-122"/>
                <a:sym typeface="+mn-ea"/>
              </a:endParaRPr>
            </a:p>
            <a:p>
              <a:pPr indent="457200" fontAlgn="auto"/>
              <a:r>
                <a:rPr lang="zh-CN" altLang="en-US" sz="3600" noProof="1">
                  <a:latin typeface="华文中宋" panose="02010600040101010101" pitchFamily="2" charset="-122"/>
                  <a:ea typeface="华文中宋" panose="02010600040101010101" pitchFamily="2" charset="-122"/>
                  <a:sym typeface="+mn-ea"/>
                </a:rPr>
                <a:t>预测能源需求</a:t>
              </a:r>
              <a:endParaRPr lang="zh-CN" altLang="en-US" sz="3600" noProof="1">
                <a:latin typeface="华文中宋" panose="02010600040101010101" pitchFamily="2" charset="-122"/>
                <a:ea typeface="华文中宋" panose="02010600040101010101" pitchFamily="2" charset="-122"/>
                <a:sym typeface="+mn-ea"/>
              </a:endParaRPr>
            </a:p>
            <a:p>
              <a:pPr indent="457200" fontAlgn="auto"/>
              <a:r>
                <a:rPr lang="zh-CN" altLang="en-US" sz="3600" noProof="1">
                  <a:latin typeface="华文中宋" panose="02010600040101010101" pitchFamily="2" charset="-122"/>
                  <a:ea typeface="华文中宋" panose="02010600040101010101" pitchFamily="2" charset="-122"/>
                  <a:sym typeface="+mn-ea"/>
                </a:rPr>
                <a:t>提前调整电力分配</a:t>
              </a:r>
              <a:endParaRPr lang="zh-CN" altLang="en-US" sz="3600" noProof="1">
                <a:latin typeface="华文中宋" panose="02010600040101010101" pitchFamily="2" charset="-122"/>
                <a:ea typeface="华文中宋" panose="02010600040101010101" pitchFamily="2" charset="-122"/>
                <a:sym typeface="+mn-ea"/>
              </a:endParaRPr>
            </a:p>
            <a:p>
              <a:pPr indent="457200" fontAlgn="auto"/>
              <a:r>
                <a:rPr lang="zh-CN" altLang="en-US" sz="3600" noProof="1">
                  <a:latin typeface="华文中宋" panose="02010600040101010101" pitchFamily="2" charset="-122"/>
                  <a:ea typeface="华文中宋" panose="02010600040101010101" pitchFamily="2" charset="-122"/>
                  <a:sym typeface="+mn-ea"/>
                </a:rPr>
                <a:t>提高能源利用率</a:t>
              </a:r>
              <a:endParaRPr lang="zh-CN" altLang="en-US" sz="3600" noProof="1">
                <a:latin typeface="华文中宋" panose="02010600040101010101" pitchFamily="2" charset="-122"/>
                <a:ea typeface="华文中宋" panose="02010600040101010101" pitchFamily="2" charset="-122"/>
              </a:endParaRPr>
            </a:p>
            <a:p>
              <a:pPr indent="457200" fontAlgn="auto"/>
              <a:endParaRPr lang="zh-CN" altLang="en-US" sz="3600" noProof="1">
                <a:latin typeface="华文中宋" panose="02010600040101010101" pitchFamily="2" charset="-122"/>
                <a:ea typeface="华文中宋" panose="02010600040101010101" pitchFamily="2" charset="-122"/>
              </a:endParaRPr>
            </a:p>
          </p:txBody>
        </p:sp>
        <p:grpSp>
          <p:nvGrpSpPr>
            <p:cNvPr id="36" name="组合 35"/>
            <p:cNvGrpSpPr/>
            <p:nvPr/>
          </p:nvGrpSpPr>
          <p:grpSpPr>
            <a:xfrm>
              <a:off x="10972" y="10621"/>
              <a:ext cx="658" cy="2506"/>
              <a:chOff x="10612" y="10621"/>
              <a:chExt cx="658" cy="2506"/>
            </a:xfrm>
          </p:grpSpPr>
          <p:pic>
            <p:nvPicPr>
              <p:cNvPr id="33" name="图片 32" descr="勾选"/>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12" y="10621"/>
                <a:ext cx="659" cy="659"/>
              </a:xfrm>
              <a:prstGeom prst="rect">
                <a:avLst/>
              </a:prstGeom>
            </p:spPr>
          </p:pic>
          <p:pic>
            <p:nvPicPr>
              <p:cNvPr id="34" name="图片 33" descr="勾选"/>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12" y="11581"/>
                <a:ext cx="659" cy="659"/>
              </a:xfrm>
              <a:prstGeom prst="rect">
                <a:avLst/>
              </a:prstGeom>
            </p:spPr>
          </p:pic>
          <p:pic>
            <p:nvPicPr>
              <p:cNvPr id="35" name="图片 34" descr="勾选"/>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12" y="12469"/>
                <a:ext cx="659" cy="659"/>
              </a:xfrm>
              <a:prstGeom prst="rect">
                <a:avLst/>
              </a:prstGeom>
            </p:spPr>
          </p:pic>
        </p:grpSp>
      </p:grpSp>
      <p:grpSp>
        <p:nvGrpSpPr>
          <p:cNvPr id="33818" name="组合 37"/>
          <p:cNvGrpSpPr/>
          <p:nvPr>
            <p:custDataLst>
              <p:tags r:id="rId28"/>
            </p:custDataLst>
          </p:nvPr>
        </p:nvGrpSpPr>
        <p:grpSpPr bwMode="auto">
          <a:xfrm>
            <a:off x="12646340" y="6134100"/>
            <a:ext cx="4844734" cy="2693988"/>
            <a:chOff x="10864" y="9661"/>
            <a:chExt cx="7629" cy="4242"/>
          </a:xfrm>
        </p:grpSpPr>
        <p:sp>
          <p:nvSpPr>
            <p:cNvPr id="39" name="文本框 38"/>
            <p:cNvSpPr txBox="1"/>
            <p:nvPr>
              <p:custDataLst>
                <p:tags r:id="rId29"/>
              </p:custDataLst>
            </p:nvPr>
          </p:nvSpPr>
          <p:spPr>
            <a:xfrm>
              <a:off x="10864" y="9661"/>
              <a:ext cx="7629" cy="4242"/>
            </a:xfrm>
            <a:prstGeom prst="rect">
              <a:avLst/>
            </a:prstGeom>
            <a:noFill/>
          </p:spPr>
          <p:txBody>
            <a:bodyPr/>
            <a:lstStyle/>
            <a:p>
              <a:pPr fontAlgn="auto"/>
              <a:r>
                <a:rPr lang="zh-CN" altLang="en-US" sz="3600" noProof="1">
                  <a:latin typeface="华文中宋" panose="02010600040101010101" pitchFamily="2" charset="-122"/>
                  <a:ea typeface="华文中宋" panose="02010600040101010101" pitchFamily="2" charset="-122"/>
                  <a:sym typeface="+mn-ea"/>
                </a:rPr>
                <a:t>基金管理：</a:t>
              </a:r>
              <a:endParaRPr lang="zh-CN" altLang="en-US" sz="3600" noProof="1">
                <a:latin typeface="华文中宋" panose="02010600040101010101" pitchFamily="2" charset="-122"/>
                <a:ea typeface="华文中宋" panose="02010600040101010101" pitchFamily="2" charset="-122"/>
                <a:sym typeface="+mn-ea"/>
              </a:endParaRPr>
            </a:p>
            <a:p>
              <a:pPr indent="457200" fontAlgn="auto"/>
              <a:r>
                <a:rPr lang="zh-CN" altLang="en-US" sz="3600" noProof="1">
                  <a:latin typeface="华文中宋" panose="02010600040101010101" pitchFamily="2" charset="-122"/>
                  <a:ea typeface="华文中宋" panose="02010600040101010101" pitchFamily="2" charset="-122"/>
                  <a:sym typeface="+mn-ea"/>
                </a:rPr>
                <a:t>预测市场情况</a:t>
              </a:r>
              <a:endParaRPr lang="zh-CN" altLang="en-US" sz="3600" noProof="1">
                <a:latin typeface="华文中宋" panose="02010600040101010101" pitchFamily="2" charset="-122"/>
                <a:ea typeface="华文中宋" panose="02010600040101010101" pitchFamily="2" charset="-122"/>
                <a:sym typeface="+mn-ea"/>
              </a:endParaRPr>
            </a:p>
            <a:p>
              <a:pPr indent="457200" fontAlgn="auto"/>
              <a:r>
                <a:rPr lang="zh-CN" altLang="en-US" sz="3600" noProof="1">
                  <a:latin typeface="华文中宋" panose="02010600040101010101" pitchFamily="2" charset="-122"/>
                  <a:ea typeface="华文中宋" panose="02010600040101010101" pitchFamily="2" charset="-122"/>
                  <a:sym typeface="+mn-ea"/>
                </a:rPr>
                <a:t>提前调整资产配置</a:t>
              </a:r>
              <a:endParaRPr lang="zh-CN" altLang="en-US" sz="3600" noProof="1">
                <a:latin typeface="华文中宋" panose="02010600040101010101" pitchFamily="2" charset="-122"/>
                <a:ea typeface="华文中宋" panose="02010600040101010101" pitchFamily="2" charset="-122"/>
                <a:sym typeface="+mn-ea"/>
              </a:endParaRPr>
            </a:p>
            <a:p>
              <a:pPr indent="457200" fontAlgn="auto"/>
              <a:r>
                <a:rPr lang="zh-CN" altLang="en-US" sz="3600" noProof="1">
                  <a:latin typeface="华文中宋" panose="02010600040101010101" pitchFamily="2" charset="-122"/>
                  <a:ea typeface="华文中宋" panose="02010600040101010101" pitchFamily="2" charset="-122"/>
                </a:rPr>
                <a:t>控制金融风险</a:t>
              </a:r>
              <a:endParaRPr lang="zh-CN" altLang="en-US" sz="3600" noProof="1">
                <a:latin typeface="华文中宋" panose="02010600040101010101" pitchFamily="2" charset="-122"/>
                <a:ea typeface="华文中宋" panose="02010600040101010101" pitchFamily="2" charset="-122"/>
              </a:endParaRPr>
            </a:p>
            <a:p>
              <a:pPr indent="457200" fontAlgn="auto"/>
              <a:endParaRPr lang="zh-CN" altLang="en-US" sz="3600" noProof="1">
                <a:latin typeface="华文中宋" panose="02010600040101010101" pitchFamily="2" charset="-122"/>
                <a:ea typeface="华文中宋" panose="02010600040101010101" pitchFamily="2" charset="-122"/>
              </a:endParaRPr>
            </a:p>
          </p:txBody>
        </p:sp>
        <p:grpSp>
          <p:nvGrpSpPr>
            <p:cNvPr id="40" name="组合 39"/>
            <p:cNvGrpSpPr/>
            <p:nvPr/>
          </p:nvGrpSpPr>
          <p:grpSpPr>
            <a:xfrm>
              <a:off x="10972" y="10621"/>
              <a:ext cx="658" cy="2506"/>
              <a:chOff x="10612" y="10621"/>
              <a:chExt cx="658" cy="2506"/>
            </a:xfrm>
          </p:grpSpPr>
          <p:pic>
            <p:nvPicPr>
              <p:cNvPr id="41" name="图片 40" descr="勾选"/>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12" y="10621"/>
                <a:ext cx="659" cy="659"/>
              </a:xfrm>
              <a:prstGeom prst="rect">
                <a:avLst/>
              </a:prstGeom>
            </p:spPr>
          </p:pic>
          <p:pic>
            <p:nvPicPr>
              <p:cNvPr id="42" name="图片 41" descr="勾选"/>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12" y="11581"/>
                <a:ext cx="659" cy="659"/>
              </a:xfrm>
              <a:prstGeom prst="rect">
                <a:avLst/>
              </a:prstGeom>
            </p:spPr>
          </p:pic>
          <p:pic>
            <p:nvPicPr>
              <p:cNvPr id="43" name="图片 42" descr="勾选"/>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12" y="12469"/>
                <a:ext cx="659" cy="659"/>
              </a:xfrm>
              <a:prstGeom prst="rect">
                <a:avLst/>
              </a:prstGeom>
            </p:spPr>
          </p:pic>
        </p:grpSp>
      </p:grpSp>
      <p:pic>
        <p:nvPicPr>
          <p:cNvPr id="9" name="图片 3"/>
          <p:cNvPicPr>
            <a:picLocks noChangeAspect="1"/>
          </p:cNvPicPr>
          <p:nvPr>
            <p:custDataLst>
              <p:tags r:id="rId30"/>
            </p:custDataLst>
          </p:nvPr>
        </p:nvPicPr>
        <p:blipFill>
          <a:blip r:embed="rId31">
            <a:extLst>
              <a:ext uri="{96DAC541-7B7A-43D3-8B79-37D633B846F1}">
                <asvg:svgBlip xmlns:asvg="http://schemas.microsoft.com/office/drawing/2016/SVG/main" r:embed="rId32"/>
              </a:ext>
            </a:extLst>
          </a:blip>
          <a:stretch>
            <a:fillRect/>
          </a:stretch>
        </p:blipFill>
        <p:spPr>
          <a:xfrm>
            <a:off x="561975" y="2752090"/>
            <a:ext cx="914400" cy="91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40" name="圆角矩形 39"/>
          <p:cNvSpPr/>
          <p:nvPr/>
        </p:nvSpPr>
        <p:spPr>
          <a:xfrm>
            <a:off x="9652323" y="2302776"/>
            <a:ext cx="7962265" cy="6629226"/>
          </a:xfrm>
          <a:prstGeom prst="roundRect">
            <a:avLst/>
          </a:prstGeom>
          <a:gradFill>
            <a:gsLst>
              <a:gs pos="5000">
                <a:srgbClr val="FDC7E9"/>
              </a:gs>
              <a:gs pos="100000">
                <a:srgbClr val="0503FF"/>
              </a:gs>
            </a:gsLst>
            <a:path path="circle">
              <a:fillToRect r="100000" b="100000"/>
            </a:path>
            <a:tileRect l="-100000" t="-10000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fontAlgn="auto"/>
            <a:endParaRPr lang="zh-CN" altLang="en-US" noProof="1"/>
          </a:p>
        </p:txBody>
      </p:sp>
      <p:sp>
        <p:nvSpPr>
          <p:cNvPr id="35845" name="TextBox 4"/>
          <p:cNvSpPr txBox="1">
            <a:spLocks noChangeArrowheads="1"/>
          </p:cNvSpPr>
          <p:nvPr/>
        </p:nvSpPr>
        <p:spPr bwMode="auto">
          <a:xfrm>
            <a:off x="6786633" y="598322"/>
            <a:ext cx="8999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6000" b="1" dirty="0">
                <a:latin typeface="华文中宋" panose="02010600040101010101" pitchFamily="2" charset="-122"/>
                <a:ea typeface="华文中宋" panose="02010600040101010101" pitchFamily="2" charset="-122"/>
              </a:rPr>
              <a:t>扩展实时控制范围</a:t>
            </a:r>
            <a:endParaRPr lang="zh-CN" altLang="en-US" sz="6000" b="1" dirty="0">
              <a:latin typeface="华文中宋" panose="02010600040101010101" pitchFamily="2" charset="-122"/>
              <a:ea typeface="华文中宋" panose="02010600040101010101" pitchFamily="2" charset="-122"/>
            </a:endParaRPr>
          </a:p>
        </p:txBody>
      </p:sp>
      <p:grpSp>
        <p:nvGrpSpPr>
          <p:cNvPr id="4" name="组合 3"/>
          <p:cNvGrpSpPr/>
          <p:nvPr/>
        </p:nvGrpSpPr>
        <p:grpSpPr>
          <a:xfrm>
            <a:off x="673412" y="2781300"/>
            <a:ext cx="6254120" cy="5964078"/>
            <a:chOff x="673412" y="3005158"/>
            <a:chExt cx="6254120" cy="5964078"/>
          </a:xfrm>
        </p:grpSpPr>
        <p:grpSp>
          <p:nvGrpSpPr>
            <p:cNvPr id="35843" name="Group 2"/>
            <p:cNvGrpSpPr/>
            <p:nvPr/>
          </p:nvGrpSpPr>
          <p:grpSpPr bwMode="auto">
            <a:xfrm>
              <a:off x="673412" y="3005158"/>
              <a:ext cx="6254120" cy="5224462"/>
              <a:chOff x="-33754" y="0"/>
              <a:chExt cx="1985499" cy="2796759"/>
            </a:xfrm>
          </p:grpSpPr>
          <p:sp>
            <p:nvSpPr>
              <p:cNvPr id="35844" name="Freeform 3"/>
              <p:cNvSpPr>
                <a:spLocks noChangeArrowheads="1"/>
              </p:cNvSpPr>
              <p:nvPr/>
            </p:nvSpPr>
            <p:spPr bwMode="auto">
              <a:xfrm>
                <a:off x="-33754" y="0"/>
                <a:ext cx="1985499" cy="2796759"/>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5847" name="文本框 6"/>
            <p:cNvSpPr txBox="1">
              <a:spLocks noChangeArrowheads="1"/>
            </p:cNvSpPr>
            <p:nvPr/>
          </p:nvSpPr>
          <p:spPr bwMode="auto">
            <a:xfrm>
              <a:off x="2018045" y="4182923"/>
              <a:ext cx="4548394"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4000" dirty="0">
                  <a:latin typeface="华文中宋" panose="02010600040101010101" pitchFamily="2" charset="-122"/>
                  <a:ea typeface="华文中宋" panose="02010600040101010101" pitchFamily="2" charset="-122"/>
                </a:rPr>
                <a:t>1. </a:t>
              </a:r>
              <a:r>
                <a:rPr lang="zh-CN" altLang="en-US" sz="4000" dirty="0">
                  <a:latin typeface="华文中宋" panose="02010600040101010101" pitchFamily="2" charset="-122"/>
                  <a:ea typeface="华文中宋" panose="02010600040101010101" pitchFamily="2" charset="-122"/>
                </a:rPr>
                <a:t>教育业等数据不敏感行业少见</a:t>
              </a:r>
              <a:endParaRPr lang="zh-CN" altLang="en-US" sz="4000" dirty="0">
                <a:latin typeface="华文中宋" panose="02010600040101010101" pitchFamily="2" charset="-122"/>
                <a:ea typeface="华文中宋" panose="02010600040101010101" pitchFamily="2" charset="-122"/>
              </a:endParaRPr>
            </a:p>
            <a:p>
              <a:endParaRPr lang="zh-CN" altLang="en-US" sz="4000" dirty="0">
                <a:latin typeface="华文中宋" panose="02010600040101010101" pitchFamily="2" charset="-122"/>
                <a:ea typeface="华文中宋" panose="02010600040101010101" pitchFamily="2" charset="-122"/>
              </a:endParaRPr>
            </a:p>
            <a:p>
              <a:r>
                <a:rPr lang="en-US" altLang="zh-CN" sz="4000" dirty="0">
                  <a:latin typeface="华文中宋" panose="02010600040101010101" pitchFamily="2" charset="-122"/>
                  <a:ea typeface="华文中宋" panose="02010600040101010101" pitchFamily="2" charset="-122"/>
                </a:rPr>
                <a:t>2. </a:t>
              </a:r>
              <a:r>
                <a:rPr lang="zh-CN" altLang="en-US" sz="4000" dirty="0">
                  <a:latin typeface="华文中宋" panose="02010600040101010101" pitchFamily="2" charset="-122"/>
                  <a:ea typeface="华文中宋" panose="02010600040101010101" pitchFamily="2" charset="-122"/>
                </a:rPr>
                <a:t>缺少员工绩效、分工情况等管理层面控制。</a:t>
              </a:r>
              <a:endParaRPr lang="zh-CN" altLang="en-US" sz="4000" dirty="0">
                <a:latin typeface="华文中宋" panose="02010600040101010101" pitchFamily="2" charset="-122"/>
                <a:ea typeface="华文中宋" panose="02010600040101010101" pitchFamily="2" charset="-122"/>
              </a:endParaRPr>
            </a:p>
          </p:txBody>
        </p:sp>
        <p:pic>
          <p:nvPicPr>
            <p:cNvPr id="6" name="图片 5"/>
            <p:cNvPicPr>
              <a:picLocks noChangeAspect="1"/>
            </p:cNvPicPr>
            <p:nvPr>
              <p:custDataLst>
                <p:tags r:id="rId1"/>
              </p:custDataLst>
            </p:nvPr>
          </p:nvPicPr>
          <p:blipFill>
            <a:blip r:embed="rId2">
              <a:extLst>
                <a:ext uri="{96DAC541-7B7A-43D3-8B79-37D633B846F1}">
                  <asvg:svgBlip xmlns:asvg="http://schemas.microsoft.com/office/drawing/2016/SVG/main" r:embed="rId3"/>
                </a:ext>
              </a:extLst>
            </a:blip>
            <a:stretch>
              <a:fillRect/>
            </a:stretch>
          </p:blipFill>
          <p:spPr>
            <a:xfrm>
              <a:off x="978857" y="4258963"/>
              <a:ext cx="761355" cy="761355"/>
            </a:xfrm>
            <a:prstGeom prst="rect">
              <a:avLst/>
            </a:prstGeom>
          </p:spPr>
        </p:pic>
        <p:pic>
          <p:nvPicPr>
            <p:cNvPr id="10" name="图片 9"/>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969285" y="6108079"/>
              <a:ext cx="761355" cy="761355"/>
            </a:xfrm>
            <a:prstGeom prst="rect">
              <a:avLst/>
            </a:prstGeom>
          </p:spPr>
        </p:pic>
        <p:sp>
          <p:nvSpPr>
            <p:cNvPr id="12" name="文本框 11"/>
            <p:cNvSpPr txBox="1"/>
            <p:nvPr/>
          </p:nvSpPr>
          <p:spPr>
            <a:xfrm>
              <a:off x="2709939" y="3086676"/>
              <a:ext cx="3004141" cy="1014730"/>
            </a:xfrm>
            <a:prstGeom prst="rect">
              <a:avLst/>
            </a:prstGeom>
            <a:noFill/>
          </p:spPr>
          <p:txBody>
            <a:bodyPr wrap="square">
              <a:spAutoFit/>
              <a:scene3d>
                <a:camera prst="orthographicFront"/>
                <a:lightRig rig="threePt" dir="t"/>
              </a:scene3d>
            </a:bodyPr>
            <a:lstStyle/>
            <a:p>
              <a:pPr algn="ctr" fontAlgn="auto"/>
              <a:r>
                <a:rPr lang="en-US" altLang="zh-CN" sz="6000" b="1" noProof="1">
                  <a:latin typeface="Georgia" panose="02040502050405090303" pitchFamily="18" charset="0"/>
                </a:rPr>
                <a:t>Before</a:t>
              </a:r>
              <a:r>
                <a:rPr lang="zh-CN" altLang="en-US" sz="6000" b="1" noProof="1">
                  <a:latin typeface="Georgia" panose="02040502050405090303" pitchFamily="18" charset="0"/>
                </a:rPr>
                <a:t>：</a:t>
              </a:r>
              <a:endParaRPr lang="zh-CN" altLang="en-US" sz="6000" b="1" noProof="1">
                <a:latin typeface="Georgia" panose="02040502050405090303" pitchFamily="18" charset="0"/>
              </a:endParaRPr>
            </a:p>
          </p:txBody>
        </p:sp>
      </p:grpSp>
      <p:sp>
        <p:nvSpPr>
          <p:cNvPr id="25" name="文本框 24"/>
          <p:cNvSpPr txBox="1"/>
          <p:nvPr/>
        </p:nvSpPr>
        <p:spPr>
          <a:xfrm>
            <a:off x="12423463" y="2531307"/>
            <a:ext cx="2506663" cy="1016000"/>
          </a:xfrm>
          <a:prstGeom prst="rect">
            <a:avLst/>
          </a:prstGeom>
          <a:noFill/>
        </p:spPr>
        <p:txBody>
          <a:bodyPr>
            <a:spAutoFit/>
          </a:bodyPr>
          <a:lstStyle/>
          <a:p>
            <a:pPr fontAlgn="auto"/>
            <a:r>
              <a:rPr lang="en-US" altLang="zh-CN" sz="6000" b="1" noProof="1">
                <a:solidFill>
                  <a:srgbClr val="FFFFFF"/>
                </a:solidFill>
                <a:effectLst>
                  <a:outerShdw blurRad="38100" dist="19050" dir="2700000" algn="tl" rotWithShape="0">
                    <a:schemeClr val="dk1">
                      <a:alpha val="40000"/>
                    </a:schemeClr>
                  </a:outerShdw>
                </a:effectLst>
                <a:latin typeface="Georgia" panose="02040502050405090303" pitchFamily="18" charset="0"/>
              </a:rPr>
              <a:t>Now:</a:t>
            </a:r>
            <a:endParaRPr lang="en-US" altLang="zh-CN" sz="6000" b="1" noProof="1">
              <a:solidFill>
                <a:srgbClr val="FFFFFF"/>
              </a:solidFill>
              <a:effectLst>
                <a:outerShdw blurRad="38100" dist="19050" dir="2700000" algn="tl" rotWithShape="0">
                  <a:schemeClr val="dk1">
                    <a:alpha val="40000"/>
                  </a:schemeClr>
                </a:outerShdw>
              </a:effectLst>
              <a:latin typeface="Georgia" panose="02040502050405090303" pitchFamily="18" charset="0"/>
            </a:endParaRPr>
          </a:p>
        </p:txBody>
      </p:sp>
      <p:sp>
        <p:nvSpPr>
          <p:cNvPr id="35852" name="文本框 25"/>
          <p:cNvSpPr txBox="1">
            <a:spLocks noChangeArrowheads="1"/>
          </p:cNvSpPr>
          <p:nvPr/>
        </p:nvSpPr>
        <p:spPr bwMode="auto">
          <a:xfrm>
            <a:off x="11172781" y="3901722"/>
            <a:ext cx="6172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dirty="0">
                <a:solidFill>
                  <a:srgbClr val="FFFFFF"/>
                </a:solidFill>
                <a:latin typeface="华文中宋" panose="02010600040101010101" pitchFamily="2" charset="-122"/>
                <a:ea typeface="华文中宋" panose="02010600040101010101" pitchFamily="2" charset="-122"/>
                <a:sym typeface="宋体" pitchFamily="2" charset="-122"/>
              </a:rPr>
              <a:t>教育界利用监控摄像头和传感器等技术，实时分析学生行为</a:t>
            </a:r>
            <a:endParaRPr lang="zh-CN" altLang="en-US" sz="4000" dirty="0">
              <a:solidFill>
                <a:srgbClr val="FFFFFF"/>
              </a:solidFill>
              <a:latin typeface="华文中宋" panose="02010600040101010101" pitchFamily="2" charset="-122"/>
              <a:ea typeface="华文中宋" panose="02010600040101010101" pitchFamily="2" charset="-122"/>
              <a:sym typeface="宋体" pitchFamily="2" charset="-122"/>
            </a:endParaRPr>
          </a:p>
        </p:txBody>
      </p:sp>
      <p:sp>
        <p:nvSpPr>
          <p:cNvPr id="35853" name="文本框 27"/>
          <p:cNvSpPr txBox="1">
            <a:spLocks noChangeArrowheads="1"/>
          </p:cNvSpPr>
          <p:nvPr/>
        </p:nvSpPr>
        <p:spPr bwMode="auto">
          <a:xfrm>
            <a:off x="11259142" y="6363373"/>
            <a:ext cx="571161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rgbClr val="FFFFFF"/>
                </a:solidFill>
                <a:latin typeface="华文中宋" panose="02010600040101010101" pitchFamily="2" charset="-122"/>
                <a:ea typeface="华文中宋" panose="02010600040101010101" pitchFamily="2" charset="-122"/>
                <a:sym typeface="宋体" pitchFamily="2" charset="-122"/>
              </a:rPr>
              <a:t>监控员工不同任务的工作时间，对任务分配和优先级提供实时建议</a:t>
            </a:r>
            <a:endParaRPr lang="zh-CN" altLang="en-US" sz="4000" dirty="0">
              <a:solidFill>
                <a:srgbClr val="FFFFFF"/>
              </a:solidFill>
              <a:latin typeface="华文中宋" panose="02010600040101010101" pitchFamily="2" charset="-122"/>
              <a:ea typeface="华文中宋" panose="02010600040101010101" pitchFamily="2" charset="-122"/>
              <a:sym typeface="宋体" pitchFamily="2" charset="-122"/>
            </a:endParaRPr>
          </a:p>
        </p:txBody>
      </p:sp>
      <p:pic>
        <p:nvPicPr>
          <p:cNvPr id="41" name="图片 40"/>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280000">
            <a:off x="7327134" y="5033142"/>
            <a:ext cx="2049145" cy="2049145"/>
          </a:xfrm>
          <a:prstGeom prst="rect">
            <a:avLst/>
          </a:prstGeom>
        </p:spPr>
      </p:pic>
      <p:pic>
        <p:nvPicPr>
          <p:cNvPr id="42" name="图片 41"/>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17665" y="4055942"/>
            <a:ext cx="914400" cy="914400"/>
          </a:xfrm>
          <a:prstGeom prst="rect">
            <a:avLst/>
          </a:prstGeom>
        </p:spPr>
      </p:pic>
      <p:pic>
        <p:nvPicPr>
          <p:cNvPr id="43" name="图片 42"/>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85063" y="6418142"/>
            <a:ext cx="914400" cy="914400"/>
          </a:xfrm>
          <a:prstGeom prst="rect">
            <a:avLst/>
          </a:prstGeom>
        </p:spPr>
      </p:pic>
      <p:sp>
        <p:nvSpPr>
          <p:cNvPr id="44" name="矩形 43"/>
          <p:cNvSpPr/>
          <p:nvPr/>
        </p:nvSpPr>
        <p:spPr>
          <a:xfrm>
            <a:off x="7060203" y="4417060"/>
            <a:ext cx="1946367" cy="1200329"/>
          </a:xfrm>
          <a:prstGeom prst="rect">
            <a:avLst/>
          </a:prstGeom>
          <a:noFill/>
          <a:ln>
            <a:noFill/>
          </a:ln>
        </p:spPr>
        <p:txBody>
          <a:bodyPr wrap="none">
            <a:spAutoFit/>
          </a:bodyPr>
          <a:lstStyle/>
          <a:p>
            <a:pPr algn="ctr" fontAlgn="auto"/>
            <a:r>
              <a:rPr lang="en-US" altLang="zh-CN" sz="7200" b="1" noProof="1">
                <a:solidFill>
                  <a:srgbClr val="7F5AF0"/>
                </a:solidFill>
                <a:latin typeface="Georgia" panose="02040502050405090303" pitchFamily="18" charset="0"/>
                <a:ea typeface="华文中宋" panose="02010600040101010101" pitchFamily="2" charset="-122"/>
              </a:rPr>
              <a:t>+AI</a:t>
            </a:r>
            <a:endParaRPr lang="en-US" altLang="zh-CN" sz="7200" b="1" noProof="1">
              <a:solidFill>
                <a:srgbClr val="7F5AF0"/>
              </a:solidFill>
              <a:latin typeface="Georgia" panose="02040502050405090303" pitchFamily="18" charset="0"/>
              <a:ea typeface="华文中宋" panose="02010600040101010101" pitchFamily="2" charset="-122"/>
            </a:endParaRPr>
          </a:p>
        </p:txBody>
      </p:sp>
      <p:sp>
        <p:nvSpPr>
          <p:cNvPr id="3" name="文本框 4"/>
          <p:cNvSpPr txBox="1">
            <a:spLocks noChangeArrowheads="1"/>
          </p:cNvSpPr>
          <p:nvPr/>
        </p:nvSpPr>
        <p:spPr bwMode="auto">
          <a:xfrm>
            <a:off x="457200" y="369199"/>
            <a:ext cx="5530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dirty="0">
                <a:latin typeface="Georgia" panose="02040502050405090303" pitchFamily="18" charset="0"/>
              </a:rPr>
              <a:t>Influence 4</a:t>
            </a:r>
            <a:endParaRPr lang="zh-CN" altLang="en-US" sz="7200" b="1" dirty="0">
              <a:latin typeface="Georgia" panose="020405020504050903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16161A"/>
        </a:solidFill>
        <a:effectLst/>
      </p:bgPr>
    </p:bg>
    <p:spTree>
      <p:nvGrpSpPr>
        <p:cNvPr id="1" name=""/>
        <p:cNvGrpSpPr/>
        <p:nvPr/>
      </p:nvGrpSpPr>
      <p:grpSpPr>
        <a:xfrm>
          <a:off x="0" y="0"/>
          <a:ext cx="0" cy="0"/>
          <a:chOff x="0" y="0"/>
          <a:chExt cx="0" cy="0"/>
        </a:xfrm>
      </p:grpSpPr>
      <p:grpSp>
        <p:nvGrpSpPr>
          <p:cNvPr id="7" name="Group 7"/>
          <p:cNvGrpSpPr/>
          <p:nvPr/>
        </p:nvGrpSpPr>
        <p:grpSpPr>
          <a:xfrm>
            <a:off x="-2044598" y="0"/>
            <a:ext cx="6858000" cy="10287000"/>
            <a:chOff x="0" y="0"/>
            <a:chExt cx="6350000" cy="9525000"/>
          </a:xfrm>
        </p:grpSpPr>
        <p:sp>
          <p:nvSpPr>
            <p:cNvPr id="8" name="Freeform 8"/>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
              <a:stretch>
                <a:fillRect l="-82777" r="-42222"/>
              </a:stretch>
            </a:blipFill>
          </p:spPr>
        </p:sp>
      </p:grpSp>
      <p:sp>
        <p:nvSpPr>
          <p:cNvPr id="37891" name="TextBox 3"/>
          <p:cNvSpPr txBox="1">
            <a:spLocks noChangeArrowheads="1"/>
          </p:cNvSpPr>
          <p:nvPr/>
        </p:nvSpPr>
        <p:spPr bwMode="auto">
          <a:xfrm>
            <a:off x="6034881" y="2114371"/>
            <a:ext cx="11304587" cy="35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sz="11500" b="1" dirty="0">
                <a:solidFill>
                  <a:srgbClr val="42AB82"/>
                </a:solidFill>
                <a:latin typeface="Georgia" panose="02040502050405090303" pitchFamily="18" charset="0"/>
              </a:rPr>
              <a:t>Risk </a:t>
            </a:r>
            <a:endParaRPr lang="en-US" altLang="zh-CN" sz="11500" b="1" dirty="0">
              <a:solidFill>
                <a:srgbClr val="42AB82"/>
              </a:solidFill>
              <a:latin typeface="Georgia" panose="02040502050405090303" pitchFamily="18" charset="0"/>
            </a:endParaRPr>
          </a:p>
          <a:p>
            <a:r>
              <a:rPr lang="en-US" altLang="zh-CN" sz="11500" b="1" dirty="0">
                <a:solidFill>
                  <a:srgbClr val="42AB82"/>
                </a:solidFill>
                <a:latin typeface="Georgia" panose="02040502050405090303" pitchFamily="18" charset="0"/>
              </a:rPr>
              <a:t>		&amp; 		Rethink</a:t>
            </a:r>
            <a:endParaRPr lang="en-US" altLang="zh-CN" sz="11500" b="1" dirty="0">
              <a:solidFill>
                <a:srgbClr val="42AB82"/>
              </a:solidFill>
              <a:latin typeface="Georgia" panose="02040502050405090303" pitchFamily="18" charset="0"/>
            </a:endParaRPr>
          </a:p>
        </p:txBody>
      </p:sp>
      <p:sp>
        <p:nvSpPr>
          <p:cNvPr id="3" name="文本框 2"/>
          <p:cNvSpPr txBox="1"/>
          <p:nvPr/>
        </p:nvSpPr>
        <p:spPr>
          <a:xfrm>
            <a:off x="5410200" y="6972300"/>
            <a:ext cx="12553950" cy="1200329"/>
          </a:xfrm>
          <a:prstGeom prst="rect">
            <a:avLst/>
          </a:prstGeom>
          <a:noFill/>
          <a:effectLst>
            <a:outerShdw blurRad="50800" dist="38100" dir="2700000" algn="tl" rotWithShape="0">
              <a:prstClr val="black">
                <a:alpha val="40000"/>
              </a:prstClr>
            </a:outerShdw>
          </a:effectLst>
        </p:spPr>
        <p:txBody>
          <a:bodyPr wrap="square">
            <a:spAutoFit/>
          </a:bodyPr>
          <a:lstStyle/>
          <a:p>
            <a:pPr algn="r" fontAlgn="auto">
              <a:spcBef>
                <a:spcPts val="0"/>
              </a:spcBef>
              <a:spcAft>
                <a:spcPts val="0"/>
              </a:spcAft>
              <a:defRPr/>
            </a:pPr>
            <a:r>
              <a:rPr lang="en-US" altLang="zh-CN" sz="7200" b="1" noProof="1">
                <a:solidFill>
                  <a:schemeClr val="bg1"/>
                </a:solidFill>
                <a:latin typeface="华文中宋" panose="02010600040101010101" pitchFamily="2" charset="-122"/>
                <a:ea typeface="华文中宋" panose="02010600040101010101" pitchFamily="2" charset="-122"/>
                <a:sym typeface="+mn-ea"/>
              </a:rPr>
              <a:t>			</a:t>
            </a:r>
            <a:r>
              <a:rPr lang="zh-CN" altLang="en-US" sz="7200" b="1" noProof="1">
                <a:solidFill>
                  <a:schemeClr val="bg1"/>
                </a:solidFill>
                <a:latin typeface="华文中宋" panose="02010600040101010101" pitchFamily="2" charset="-122"/>
                <a:ea typeface="华文中宋" panose="02010600040101010101" pitchFamily="2" charset="-122"/>
                <a:sym typeface="+mn-ea"/>
              </a:rPr>
              <a:t>控制系统的风险与思考</a:t>
            </a:r>
            <a:endParaRPr lang="zh-CN" altLang="en-US" sz="7200" b="1" noProof="1">
              <a:solidFill>
                <a:schemeClr val="bg1"/>
              </a:solidFill>
              <a:latin typeface="思源宋体" panose="02020400000000000000" pitchFamily="18" charset="-122"/>
              <a:ea typeface="思源宋体" panose="02020400000000000000" pitchFamily="18" charset="-122"/>
              <a:cs typeface="思源宋体" panose="02020400000000000000" pitchFamily="18" charset="-122"/>
              <a:sym typeface="+mn-ea"/>
            </a:endParaRPr>
          </a:p>
        </p:txBody>
      </p:sp>
      <p:sp>
        <p:nvSpPr>
          <p:cNvPr id="5" name="矩形 4"/>
          <p:cNvSpPr/>
          <p:nvPr>
            <p:custDataLst>
              <p:tags r:id="rId2"/>
            </p:custDataLst>
          </p:nvPr>
        </p:nvSpPr>
        <p:spPr>
          <a:xfrm>
            <a:off x="17164050" y="457200"/>
            <a:ext cx="1143000" cy="228600"/>
          </a:xfrm>
          <a:prstGeom prst="rect">
            <a:avLst/>
          </a:prstGeom>
          <a:solidFill>
            <a:srgbClr val="42A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fontAlgn="auto"/>
            <a:endParaRPr lang="zh-CN" altLang="en-US" sz="2700" noProof="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38" name="组合 37"/>
          <p:cNvGrpSpPr/>
          <p:nvPr/>
        </p:nvGrpSpPr>
        <p:grpSpPr>
          <a:xfrm>
            <a:off x="647815" y="452051"/>
            <a:ext cx="16992370" cy="5571616"/>
            <a:chOff x="439980" y="452051"/>
            <a:chExt cx="16992370" cy="5571616"/>
          </a:xfrm>
        </p:grpSpPr>
        <p:sp>
          <p:nvSpPr>
            <p:cNvPr id="36" name="圆角矩形 55"/>
            <p:cNvSpPr/>
            <p:nvPr/>
          </p:nvSpPr>
          <p:spPr>
            <a:xfrm>
              <a:off x="439980" y="452051"/>
              <a:ext cx="16992370" cy="5571616"/>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fontAlgn="auto"/>
              <a:endParaRPr lang="zh-CN" altLang="en-US" noProof="1"/>
            </a:p>
          </p:txBody>
        </p:sp>
        <p:grpSp>
          <p:nvGrpSpPr>
            <p:cNvPr id="37" name="组合 36"/>
            <p:cNvGrpSpPr/>
            <p:nvPr/>
          </p:nvGrpSpPr>
          <p:grpSpPr>
            <a:xfrm>
              <a:off x="1295606" y="518704"/>
              <a:ext cx="14788599" cy="5380082"/>
              <a:chOff x="341159" y="495422"/>
              <a:chExt cx="14788599" cy="5380082"/>
            </a:xfrm>
          </p:grpSpPr>
          <p:grpSp>
            <p:nvGrpSpPr>
              <p:cNvPr id="2" name="组合 1"/>
              <p:cNvGrpSpPr/>
              <p:nvPr/>
            </p:nvGrpSpPr>
            <p:grpSpPr>
              <a:xfrm>
                <a:off x="833679" y="495422"/>
                <a:ext cx="14296079" cy="5380082"/>
                <a:chOff x="225811" y="2570416"/>
                <a:chExt cx="17836377" cy="6712411"/>
              </a:xfrm>
            </p:grpSpPr>
            <p:pic>
              <p:nvPicPr>
                <p:cNvPr id="3" name="图片 2"/>
                <p:cNvPicPr>
                  <a:picLocks noChangeAspect="1"/>
                </p:cNvPicPr>
                <p:nvPr/>
              </p:nvPicPr>
              <p:blipFill rotWithShape="1">
                <a:blip r:embed="rId1"/>
                <a:srcRect t="19056"/>
                <a:stretch>
                  <a:fillRect/>
                </a:stretch>
              </p:blipFill>
              <p:spPr>
                <a:xfrm>
                  <a:off x="238515" y="2705100"/>
                  <a:ext cx="17810968" cy="6577727"/>
                </a:xfrm>
                <a:prstGeom prst="rect">
                  <a:avLst/>
                </a:prstGeom>
              </p:spPr>
            </p:pic>
            <p:grpSp>
              <p:nvGrpSpPr>
                <p:cNvPr id="4" name="Group 2"/>
                <p:cNvGrpSpPr/>
                <p:nvPr/>
              </p:nvGrpSpPr>
              <p:grpSpPr>
                <a:xfrm>
                  <a:off x="11049000" y="2570416"/>
                  <a:ext cx="7013188" cy="1049084"/>
                  <a:chOff x="0" y="1192409"/>
                  <a:chExt cx="1951745" cy="1604350"/>
                </a:xfrm>
                <a:solidFill>
                  <a:srgbClr val="FFFFFF"/>
                </a:solidFill>
              </p:grpSpPr>
              <p:sp>
                <p:nvSpPr>
                  <p:cNvPr id="21" name="Freeform 3"/>
                  <p:cNvSpPr/>
                  <p:nvPr/>
                </p:nvSpPr>
                <p:spPr>
                  <a:xfrm>
                    <a:off x="0" y="1192409"/>
                    <a:ext cx="1951745" cy="1604350"/>
                  </a:xfrm>
                  <a:prstGeom prst="roundRect">
                    <a:avLst/>
                  </a:prstGeom>
                  <a:grpFill/>
                </p:spPr>
              </p:sp>
            </p:grpSp>
            <p:grpSp>
              <p:nvGrpSpPr>
                <p:cNvPr id="5" name="Group 2"/>
                <p:cNvGrpSpPr/>
                <p:nvPr/>
              </p:nvGrpSpPr>
              <p:grpSpPr>
                <a:xfrm>
                  <a:off x="225811" y="2660784"/>
                  <a:ext cx="6174989" cy="958716"/>
                  <a:chOff x="0" y="0"/>
                  <a:chExt cx="1951744" cy="2796759"/>
                </a:xfrm>
                <a:solidFill>
                  <a:srgbClr val="FFFFFF"/>
                </a:solidFill>
              </p:grpSpPr>
              <p:sp>
                <p:nvSpPr>
                  <p:cNvPr id="20" name="Freeform 3"/>
                  <p:cNvSpPr/>
                  <p:nvPr/>
                </p:nvSpPr>
                <p:spPr>
                  <a:xfrm>
                    <a:off x="0" y="0"/>
                    <a:ext cx="1951745" cy="2796759"/>
                  </a:xfrm>
                  <a:prstGeom prst="roundRect">
                    <a:avLst/>
                  </a:prstGeom>
                  <a:grpFill/>
                </p:spPr>
              </p:sp>
            </p:grpSp>
            <p:sp>
              <p:nvSpPr>
                <p:cNvPr id="6" name="Freeform 3"/>
                <p:cNvSpPr/>
                <p:nvPr/>
              </p:nvSpPr>
              <p:spPr>
                <a:xfrm>
                  <a:off x="238515" y="3924300"/>
                  <a:ext cx="5019288" cy="3048000"/>
                </a:xfrm>
                <a:prstGeom prst="roundRect">
                  <a:avLst/>
                </a:prstGeom>
                <a:solidFill>
                  <a:srgbClr val="FFFFFF"/>
                </a:solidFill>
              </p:spPr>
            </p:sp>
            <p:grpSp>
              <p:nvGrpSpPr>
                <p:cNvPr id="7" name="Group 2"/>
                <p:cNvGrpSpPr/>
                <p:nvPr/>
              </p:nvGrpSpPr>
              <p:grpSpPr>
                <a:xfrm>
                  <a:off x="397960" y="6953807"/>
                  <a:ext cx="17613429" cy="2306661"/>
                  <a:chOff x="-3705915" y="-350089"/>
                  <a:chExt cx="5657660" cy="3146848"/>
                </a:xfrm>
                <a:solidFill>
                  <a:srgbClr val="FFFFFF"/>
                </a:solidFill>
              </p:grpSpPr>
              <p:sp>
                <p:nvSpPr>
                  <p:cNvPr id="16" name="Freeform 3"/>
                  <p:cNvSpPr/>
                  <p:nvPr/>
                </p:nvSpPr>
                <p:spPr>
                  <a:xfrm>
                    <a:off x="0" y="0"/>
                    <a:ext cx="1951745" cy="2796759"/>
                  </a:xfrm>
                  <a:prstGeom prst="roundRect">
                    <a:avLst/>
                  </a:prstGeom>
                  <a:grpFill/>
                </p:spPr>
              </p:sp>
              <p:sp>
                <p:nvSpPr>
                  <p:cNvPr id="19" name="Freeform 3"/>
                  <p:cNvSpPr/>
                  <p:nvPr/>
                </p:nvSpPr>
                <p:spPr>
                  <a:xfrm>
                    <a:off x="-3705915" y="-350089"/>
                    <a:ext cx="2221906" cy="3136870"/>
                  </a:xfrm>
                  <a:prstGeom prst="roundRect">
                    <a:avLst>
                      <a:gd name="adj" fmla="val 0"/>
                    </a:avLst>
                  </a:prstGeom>
                  <a:grpFill/>
                </p:spPr>
              </p:sp>
            </p:grpSp>
            <p:grpSp>
              <p:nvGrpSpPr>
                <p:cNvPr id="8" name="Group 2"/>
                <p:cNvGrpSpPr/>
                <p:nvPr/>
              </p:nvGrpSpPr>
              <p:grpSpPr>
                <a:xfrm>
                  <a:off x="12188017" y="3924300"/>
                  <a:ext cx="5823372" cy="3048000"/>
                  <a:chOff x="0" y="0"/>
                  <a:chExt cx="1951744" cy="2796759"/>
                </a:xfrm>
                <a:solidFill>
                  <a:srgbClr val="FFFFFF"/>
                </a:solidFill>
              </p:grpSpPr>
              <p:sp>
                <p:nvSpPr>
                  <p:cNvPr id="10" name="Freeform 3"/>
                  <p:cNvSpPr/>
                  <p:nvPr/>
                </p:nvSpPr>
                <p:spPr>
                  <a:xfrm>
                    <a:off x="0" y="0"/>
                    <a:ext cx="1951745" cy="2796759"/>
                  </a:xfrm>
                  <a:prstGeom prst="roundRect">
                    <a:avLst/>
                  </a:prstGeom>
                  <a:grpFill/>
                </p:spPr>
              </p:sp>
            </p:grpSp>
          </p:grpSp>
          <p:cxnSp>
            <p:nvCxnSpPr>
              <p:cNvPr id="18" name="直接连接符 17"/>
              <p:cNvCxnSpPr/>
              <p:nvPr/>
            </p:nvCxnSpPr>
            <p:spPr>
              <a:xfrm>
                <a:off x="9860861" y="4099588"/>
                <a:ext cx="5150385" cy="0"/>
              </a:xfrm>
              <a:prstGeom prst="line">
                <a:avLst/>
              </a:prstGeom>
              <a:ln w="85725">
                <a:solidFill>
                  <a:srgbClr val="0C9B9B"/>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9372594" y="1405035"/>
                <a:ext cx="5638652" cy="2333"/>
              </a:xfrm>
              <a:prstGeom prst="line">
                <a:avLst/>
              </a:prstGeom>
              <a:ln w="85725">
                <a:solidFill>
                  <a:srgbClr val="62256D"/>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41159" y="1409700"/>
                <a:ext cx="6002782" cy="0"/>
              </a:xfrm>
              <a:prstGeom prst="line">
                <a:avLst/>
              </a:prstGeom>
              <a:ln w="85725">
                <a:solidFill>
                  <a:srgbClr val="1D3976"/>
                </a:solidFill>
              </a:ln>
            </p:spPr>
            <p:style>
              <a:lnRef idx="2">
                <a:schemeClr val="accent1"/>
              </a:lnRef>
              <a:fillRef idx="0">
                <a:srgbClr val="FFFFFF"/>
              </a:fillRef>
              <a:effectRef idx="0">
                <a:srgbClr val="FFFFFF"/>
              </a:effectRef>
              <a:fontRef idx="minor">
                <a:schemeClr val="tx1"/>
              </a:fontRef>
            </p:style>
          </p:cxnSp>
        </p:grpSp>
      </p:grpSp>
      <p:grpSp>
        <p:nvGrpSpPr>
          <p:cNvPr id="39947" name="组合 1"/>
          <p:cNvGrpSpPr/>
          <p:nvPr/>
        </p:nvGrpSpPr>
        <p:grpSpPr bwMode="auto">
          <a:xfrm>
            <a:off x="1503245" y="745496"/>
            <a:ext cx="15470161" cy="4638351"/>
            <a:chOff x="2056" y="4773"/>
            <a:chExt cx="24362" cy="7304"/>
          </a:xfrm>
        </p:grpSpPr>
        <p:sp>
          <p:nvSpPr>
            <p:cNvPr id="39948" name="文本框 24"/>
            <p:cNvSpPr txBox="1">
              <a:spLocks noChangeArrowheads="1"/>
            </p:cNvSpPr>
            <p:nvPr/>
          </p:nvSpPr>
          <p:spPr bwMode="auto">
            <a:xfrm>
              <a:off x="2056" y="4773"/>
              <a:ext cx="6644"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1D3776"/>
                  </a:solidFill>
                  <a:latin typeface="华文中宋" panose="02010600040101010101" pitchFamily="2" charset="-122"/>
                  <a:ea typeface="华文中宋" panose="02010600040101010101" pitchFamily="2" charset="-122"/>
                </a:rPr>
                <a:t>控制系统依赖性风险</a:t>
              </a:r>
              <a:endParaRPr lang="zh-CN" altLang="en-US" sz="3200" b="1" dirty="0">
                <a:solidFill>
                  <a:srgbClr val="1D3776"/>
                </a:solidFill>
                <a:latin typeface="华文中宋" panose="02010600040101010101" pitchFamily="2" charset="-122"/>
                <a:ea typeface="华文中宋" panose="02010600040101010101" pitchFamily="2" charset="-122"/>
              </a:endParaRPr>
            </a:p>
          </p:txBody>
        </p:sp>
        <p:sp>
          <p:nvSpPr>
            <p:cNvPr id="39949" name="文本框 33"/>
            <p:cNvSpPr txBox="1">
              <a:spLocks noChangeArrowheads="1"/>
            </p:cNvSpPr>
            <p:nvPr/>
          </p:nvSpPr>
          <p:spPr bwMode="auto">
            <a:xfrm>
              <a:off x="17971" y="6128"/>
              <a:ext cx="8447"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输出结果的不准确性</a:t>
              </a:r>
              <a:r>
                <a:rPr lang="en-US" altLang="zh-CN" sz="3200" dirty="0">
                  <a:latin typeface="华文中宋" panose="02010600040101010101" pitchFamily="2" charset="-122"/>
                  <a:ea typeface="华文中宋" panose="02010600040101010101" pitchFamily="2" charset="-122"/>
                </a:rPr>
                <a:t>.</a:t>
              </a:r>
              <a:endParaRPr lang="zh-CN" altLang="en-US"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输出结果的不稳定性。</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知识储备更新问题。</a:t>
              </a:r>
              <a:endParaRPr lang="zh-CN" altLang="en-US" sz="3200" dirty="0">
                <a:latin typeface="华文中宋" panose="02010600040101010101" pitchFamily="2" charset="-122"/>
                <a:ea typeface="华文中宋" panose="02010600040101010101" pitchFamily="2" charset="-122"/>
              </a:endParaRPr>
            </a:p>
          </p:txBody>
        </p:sp>
        <p:sp>
          <p:nvSpPr>
            <p:cNvPr id="39950" name="文本框 36"/>
            <p:cNvSpPr txBox="1">
              <a:spLocks noChangeArrowheads="1"/>
            </p:cNvSpPr>
            <p:nvPr/>
          </p:nvSpPr>
          <p:spPr bwMode="auto">
            <a:xfrm>
              <a:off x="17971" y="9064"/>
              <a:ext cx="7497"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0FA09E"/>
                  </a:solidFill>
                  <a:latin typeface="华文中宋" panose="02010600040101010101" pitchFamily="2" charset="-122"/>
                  <a:ea typeface="华文中宋" panose="02010600040101010101" pitchFamily="2" charset="-122"/>
                </a:rPr>
                <a:t>控制系统法律和伦理问题</a:t>
              </a:r>
              <a:endParaRPr lang="zh-CN" altLang="en-US" sz="3200" b="1" dirty="0">
                <a:solidFill>
                  <a:srgbClr val="0FA09E"/>
                </a:solidFill>
                <a:latin typeface="华文中宋" panose="02010600040101010101" pitchFamily="2" charset="-122"/>
                <a:ea typeface="华文中宋" panose="02010600040101010101" pitchFamily="2" charset="-122"/>
              </a:endParaRPr>
            </a:p>
          </p:txBody>
        </p:sp>
        <p:sp>
          <p:nvSpPr>
            <p:cNvPr id="39951" name="文本框 38"/>
            <p:cNvSpPr txBox="1">
              <a:spLocks noChangeArrowheads="1"/>
            </p:cNvSpPr>
            <p:nvPr/>
          </p:nvSpPr>
          <p:spPr bwMode="auto">
            <a:xfrm>
              <a:off x="18866" y="10381"/>
              <a:ext cx="3829" cy="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责任归属</a:t>
              </a:r>
              <a:endParaRPr lang="zh-CN" altLang="en-US"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伦理挑战</a:t>
              </a:r>
              <a:endParaRPr lang="en-US" altLang="zh-CN" sz="3200" dirty="0">
                <a:latin typeface="华文中宋" panose="02010600040101010101" pitchFamily="2" charset="-122"/>
                <a:ea typeface="华文中宋" panose="02010600040101010101" pitchFamily="2" charset="-122"/>
              </a:endParaRPr>
            </a:p>
          </p:txBody>
        </p:sp>
        <p:sp>
          <p:nvSpPr>
            <p:cNvPr id="39952" name="文本框 31"/>
            <p:cNvSpPr txBox="1">
              <a:spLocks noChangeArrowheads="1"/>
            </p:cNvSpPr>
            <p:nvPr/>
          </p:nvSpPr>
          <p:spPr bwMode="auto">
            <a:xfrm>
              <a:off x="17134" y="4817"/>
              <a:ext cx="7170"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62236D"/>
                  </a:solidFill>
                  <a:latin typeface="华文中宋" panose="02010600040101010101" pitchFamily="2" charset="-122"/>
                  <a:ea typeface="华文中宋" panose="02010600040101010101" pitchFamily="2" charset="-122"/>
                </a:rPr>
                <a:t>控制系统稳定性风险</a:t>
              </a:r>
              <a:endParaRPr lang="zh-CN" altLang="en-US" sz="3200" b="1" dirty="0">
                <a:solidFill>
                  <a:srgbClr val="62236D"/>
                </a:solidFill>
                <a:latin typeface="华文中宋" panose="02010600040101010101" pitchFamily="2" charset="-122"/>
                <a:ea typeface="华文中宋" panose="02010600040101010101" pitchFamily="2" charset="-122"/>
              </a:endParaRPr>
            </a:p>
          </p:txBody>
        </p:sp>
      </p:grpSp>
      <p:sp>
        <p:nvSpPr>
          <p:cNvPr id="39954" name="文本框 26"/>
          <p:cNvSpPr txBox="1">
            <a:spLocks noChangeArrowheads="1"/>
          </p:cNvSpPr>
          <p:nvPr/>
        </p:nvSpPr>
        <p:spPr bwMode="auto">
          <a:xfrm>
            <a:off x="1631280" y="1693060"/>
            <a:ext cx="47727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削弱人性化的判断</a:t>
            </a:r>
            <a:endParaRPr lang="zh-CN" altLang="en-US"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决策缺乏透明度</a:t>
            </a:r>
            <a:endParaRPr lang="zh-CN" altLang="en-US"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强化数据库现有偏见</a:t>
            </a:r>
            <a:endParaRPr lang="zh-CN" altLang="en-US" sz="3200" dirty="0">
              <a:latin typeface="华文中宋" panose="02010600040101010101" pitchFamily="2" charset="-122"/>
              <a:ea typeface="华文中宋" panose="02010600040101010101" pitchFamily="2" charset="-122"/>
            </a:endParaRPr>
          </a:p>
        </p:txBody>
      </p:sp>
      <p:sp>
        <p:nvSpPr>
          <p:cNvPr id="31" name="矩形 30"/>
          <p:cNvSpPr/>
          <p:nvPr/>
        </p:nvSpPr>
        <p:spPr>
          <a:xfrm>
            <a:off x="1391000" y="4558023"/>
            <a:ext cx="4407671" cy="1155225"/>
          </a:xfrm>
          <a:prstGeom prst="rect">
            <a:avLst/>
          </a:prstGeom>
          <a:noFill/>
          <a:ln>
            <a:noFill/>
          </a:ln>
        </p:spPr>
        <p:txBody>
          <a:bodyPr/>
          <a:lstStyle/>
          <a:p>
            <a:pPr algn="ctr" fontAlgn="auto"/>
            <a:r>
              <a:rPr lang="zh-CN" altLang="en-US" sz="6000" b="1" noProof="1">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控 制 风 险</a:t>
            </a:r>
            <a:endParaRPr lang="zh-CN" altLang="en-US" sz="6000" b="1" noProof="1">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pic>
        <p:nvPicPr>
          <p:cNvPr id="42" name="图片 4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5191" y="6717436"/>
            <a:ext cx="914400" cy="914400"/>
          </a:xfrm>
          <a:prstGeom prst="rect">
            <a:avLst/>
          </a:prstGeom>
        </p:spPr>
      </p:pic>
      <p:pic>
        <p:nvPicPr>
          <p:cNvPr id="43" name="图片 4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5191" y="8426893"/>
            <a:ext cx="914400" cy="914400"/>
          </a:xfrm>
          <a:prstGeom prst="rect">
            <a:avLst/>
          </a:prstGeom>
        </p:spPr>
      </p:pic>
      <p:sp>
        <p:nvSpPr>
          <p:cNvPr id="54" name="圆角矩形 53"/>
          <p:cNvSpPr/>
          <p:nvPr/>
        </p:nvSpPr>
        <p:spPr>
          <a:xfrm>
            <a:off x="2171991" y="6521893"/>
            <a:ext cx="8343900" cy="131445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fontAlgn="auto"/>
            <a:endParaRPr lang="zh-CN" altLang="en-US" noProof="1"/>
          </a:p>
        </p:txBody>
      </p:sp>
      <p:sp>
        <p:nvSpPr>
          <p:cNvPr id="48" name="矩形 47"/>
          <p:cNvSpPr/>
          <p:nvPr/>
        </p:nvSpPr>
        <p:spPr>
          <a:xfrm>
            <a:off x="11583819" y="7510289"/>
            <a:ext cx="5828718" cy="1170732"/>
          </a:xfrm>
          <a:prstGeom prst="rect">
            <a:avLst/>
          </a:prstGeom>
          <a:noFill/>
          <a:ln>
            <a:noFill/>
          </a:ln>
        </p:spPr>
        <p:txBody>
          <a:bodyPr>
            <a:scene3d>
              <a:camera prst="orthographicFront"/>
              <a:lightRig rig="threePt" dir="t"/>
            </a:scene3d>
          </a:bodyPr>
          <a:lstStyle/>
          <a:p>
            <a:pPr algn="ctr" fontAlgn="auto"/>
            <a:r>
              <a:rPr lang="zh-CN" altLang="en-US" sz="6000" b="1" noProof="1">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管 理 者 思 考</a:t>
            </a:r>
            <a:endParaRPr lang="zh-CN" altLang="en-US" sz="6000" b="1" noProof="1">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39964" name="文本框 48"/>
          <p:cNvSpPr txBox="1">
            <a:spLocks noChangeArrowheads="1"/>
          </p:cNvSpPr>
          <p:nvPr/>
        </p:nvSpPr>
        <p:spPr bwMode="auto">
          <a:xfrm>
            <a:off x="2328932" y="6566164"/>
            <a:ext cx="8151812"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dirty="0">
                <a:latin typeface="华文中宋" panose="02010600040101010101" pitchFamily="2" charset="-122"/>
                <a:ea typeface="华文中宋" panose="02010600040101010101" pitchFamily="2" charset="-122"/>
              </a:rPr>
              <a:t>建立完善的人工智能生态系统，而不只是雇佣数据专家或单纯使用</a:t>
            </a:r>
            <a:r>
              <a:rPr lang="en-US" altLang="zh-CN" sz="3600" dirty="0">
                <a:latin typeface="华文中宋" panose="02010600040101010101" pitchFamily="2" charset="-122"/>
                <a:ea typeface="华文中宋" panose="02010600040101010101" pitchFamily="2" charset="-122"/>
              </a:rPr>
              <a:t>AI</a:t>
            </a:r>
            <a:endParaRPr lang="en-US" altLang="zh-CN" sz="3600" dirty="0">
              <a:latin typeface="华文中宋" panose="02010600040101010101" pitchFamily="2" charset="-122"/>
              <a:ea typeface="华文中宋" panose="02010600040101010101" pitchFamily="2" charset="-122"/>
            </a:endParaRPr>
          </a:p>
        </p:txBody>
      </p:sp>
      <p:sp>
        <p:nvSpPr>
          <p:cNvPr id="56" name="圆角矩形 55"/>
          <p:cNvSpPr/>
          <p:nvPr/>
        </p:nvSpPr>
        <p:spPr>
          <a:xfrm>
            <a:off x="2222500" y="8122285"/>
            <a:ext cx="8343900" cy="1490345"/>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fontAlgn="auto"/>
            <a:endParaRPr lang="zh-CN" altLang="en-US" noProof="1"/>
          </a:p>
        </p:txBody>
      </p:sp>
      <p:sp>
        <p:nvSpPr>
          <p:cNvPr id="39966" name="文本框 49"/>
          <p:cNvSpPr txBox="1">
            <a:spLocks noChangeArrowheads="1"/>
          </p:cNvSpPr>
          <p:nvPr/>
        </p:nvSpPr>
        <p:spPr bwMode="auto">
          <a:xfrm>
            <a:off x="2285714" y="8334857"/>
            <a:ext cx="82296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dirty="0">
                <a:latin typeface="华文中宋" panose="02010600040101010101" pitchFamily="2" charset="-122"/>
                <a:ea typeface="华文中宋" panose="02010600040101010101" pitchFamily="2" charset="-122"/>
              </a:rPr>
              <a:t>更加关注“人”本身，如人才培养与员工关怀，以更好纠正绩效，促进发展</a:t>
            </a:r>
            <a:endParaRPr lang="zh-CN" altLang="en-US" sz="3600" dirty="0">
              <a:latin typeface="华文中宋" panose="02010600040101010101" pitchFamily="2" charset="-122"/>
              <a:ea typeface="华文中宋" panose="020106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pic>
        <p:nvPicPr>
          <p:cNvPr id="7170"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 y="0"/>
            <a:ext cx="17138650" cy="1008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2"/>
          <p:cNvGrpSpPr/>
          <p:nvPr/>
        </p:nvGrpSpPr>
        <p:grpSpPr bwMode="auto">
          <a:xfrm>
            <a:off x="1066800" y="4610100"/>
            <a:ext cx="5427663" cy="5257800"/>
            <a:chOff x="0" y="-122850"/>
            <a:chExt cx="1951745" cy="2919609"/>
          </a:xfrm>
        </p:grpSpPr>
        <p:sp>
          <p:nvSpPr>
            <p:cNvPr id="7172" name="Freeform 3"/>
            <p:cNvSpPr>
              <a:spLocks noChangeArrowheads="1"/>
            </p:cNvSpPr>
            <p:nvPr/>
          </p:nvSpPr>
          <p:spPr bwMode="auto">
            <a:xfrm>
              <a:off x="0" y="-122850"/>
              <a:ext cx="1951745" cy="2919609"/>
            </a:xfrm>
            <a:custGeom>
              <a:avLst/>
              <a:gdLst>
                <a:gd name="T0" fmla="*/ 1827284 w 1951745"/>
                <a:gd name="T1" fmla="*/ 2796759 h 2796759"/>
                <a:gd name="T2" fmla="*/ 124460 w 1951745"/>
                <a:gd name="T3" fmla="*/ 2796759 h 2796759"/>
                <a:gd name="T4" fmla="*/ 0 w 1951745"/>
                <a:gd name="T5" fmla="*/ 2672299 h 2796759"/>
                <a:gd name="T6" fmla="*/ 0 w 1951745"/>
                <a:gd name="T7" fmla="*/ 124460 h 2796759"/>
                <a:gd name="T8" fmla="*/ 124460 w 1951745"/>
                <a:gd name="T9" fmla="*/ 0 h 2796759"/>
                <a:gd name="T10" fmla="*/ 1827285 w 1951745"/>
                <a:gd name="T11" fmla="*/ 0 h 2796759"/>
                <a:gd name="T12" fmla="*/ 1951745 w 1951745"/>
                <a:gd name="T13" fmla="*/ 124460 h 2796759"/>
                <a:gd name="T14" fmla="*/ 1951745 w 1951745"/>
                <a:gd name="T15" fmla="*/ 2672299 h 2796759"/>
                <a:gd name="T16" fmla="*/ 1827285 w 1951745"/>
                <a:gd name="T17" fmla="*/ 2796759 h 2796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1745" h="2796759">
                  <a:moveTo>
                    <a:pt x="1827284" y="2796759"/>
                  </a:moveTo>
                  <a:lnTo>
                    <a:pt x="124460" y="2796759"/>
                  </a:lnTo>
                  <a:cubicBezTo>
                    <a:pt x="55880" y="2796759"/>
                    <a:pt x="0" y="2740879"/>
                    <a:pt x="0" y="2672299"/>
                  </a:cubicBezTo>
                  <a:lnTo>
                    <a:pt x="0" y="124460"/>
                  </a:lnTo>
                  <a:cubicBezTo>
                    <a:pt x="0" y="55880"/>
                    <a:pt x="55880" y="0"/>
                    <a:pt x="124460" y="0"/>
                  </a:cubicBezTo>
                  <a:lnTo>
                    <a:pt x="1827285" y="0"/>
                  </a:lnTo>
                  <a:cubicBezTo>
                    <a:pt x="1895865" y="0"/>
                    <a:pt x="1951745" y="55880"/>
                    <a:pt x="1951745" y="124460"/>
                  </a:cubicBezTo>
                  <a:lnTo>
                    <a:pt x="1951745" y="2672299"/>
                  </a:lnTo>
                  <a:cubicBezTo>
                    <a:pt x="1951745" y="2740879"/>
                    <a:pt x="1895865" y="2796759"/>
                    <a:pt x="1827285" y="27967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173" name="TextBox 4"/>
          <p:cNvSpPr txBox="1">
            <a:spLocks noChangeArrowheads="1"/>
          </p:cNvSpPr>
          <p:nvPr/>
        </p:nvSpPr>
        <p:spPr bwMode="auto">
          <a:xfrm>
            <a:off x="1772443" y="4763734"/>
            <a:ext cx="4016375" cy="178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7200"/>
              </a:lnSpc>
            </a:pPr>
            <a:r>
              <a:rPr lang="zh-CN" altLang="en-US" sz="5400" b="1" dirty="0">
                <a:solidFill>
                  <a:srgbClr val="121212"/>
                </a:solidFill>
                <a:latin typeface="华文中宋" panose="02010600040101010101" pitchFamily="2" charset="-122"/>
                <a:ea typeface="华文中宋" panose="02010600040101010101" pitchFamily="2" charset="-122"/>
              </a:rPr>
              <a:t>控制</a:t>
            </a:r>
            <a:endParaRPr lang="zh-CN" altLang="en-US" sz="5400" b="1" dirty="0">
              <a:solidFill>
                <a:srgbClr val="121212"/>
              </a:solidFill>
              <a:latin typeface="华文中宋" panose="02010600040101010101" pitchFamily="2" charset="-122"/>
              <a:ea typeface="华文中宋" panose="02010600040101010101" pitchFamily="2" charset="-122"/>
            </a:endParaRPr>
          </a:p>
          <a:p>
            <a:pPr algn="ctr">
              <a:lnSpc>
                <a:spcPts val="7200"/>
              </a:lnSpc>
            </a:pPr>
            <a:r>
              <a:rPr lang="zh-CN" altLang="en-US" sz="5400" b="1" dirty="0">
                <a:solidFill>
                  <a:srgbClr val="121212"/>
                </a:solidFill>
                <a:latin typeface="华文中宋" panose="02010600040101010101" pitchFamily="2" charset="-122"/>
                <a:ea typeface="华文中宋" panose="02010600040101010101" pitchFamily="2" charset="-122"/>
              </a:rPr>
              <a:t>职能</a:t>
            </a:r>
            <a:r>
              <a:rPr lang="en-US" altLang="zh-CN" sz="5400" b="1" dirty="0">
                <a:solidFill>
                  <a:srgbClr val="121212"/>
                </a:solidFill>
                <a:latin typeface="华文中宋" panose="02010600040101010101" pitchFamily="2" charset="-122"/>
                <a:ea typeface="华文中宋" panose="02010600040101010101" pitchFamily="2" charset="-122"/>
              </a:rPr>
              <a:t>&amp;</a:t>
            </a:r>
            <a:r>
              <a:rPr lang="zh-CN" altLang="en-US" sz="5400" b="1" dirty="0">
                <a:solidFill>
                  <a:srgbClr val="121212"/>
                </a:solidFill>
                <a:latin typeface="华文中宋" panose="02010600040101010101" pitchFamily="2" charset="-122"/>
                <a:ea typeface="华文中宋" panose="02010600040101010101" pitchFamily="2" charset="-122"/>
              </a:rPr>
              <a:t>流程</a:t>
            </a:r>
            <a:endParaRPr lang="en-US" altLang="zh-CN" sz="5400" b="1" dirty="0">
              <a:solidFill>
                <a:srgbClr val="121212"/>
              </a:solidFill>
              <a:latin typeface="华文中宋" panose="02010600040101010101" pitchFamily="2" charset="-122"/>
              <a:ea typeface="华文中宋" panose="02010600040101010101" pitchFamily="2" charset="-122"/>
            </a:endParaRPr>
          </a:p>
        </p:txBody>
      </p:sp>
      <p:sp>
        <p:nvSpPr>
          <p:cNvPr id="7174" name="文本框 27"/>
          <p:cNvSpPr txBox="1">
            <a:spLocks noChangeArrowheads="1"/>
          </p:cNvSpPr>
          <p:nvPr/>
        </p:nvSpPr>
        <p:spPr bwMode="auto">
          <a:xfrm>
            <a:off x="2309813" y="6697663"/>
            <a:ext cx="40163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t>    </a:t>
            </a:r>
            <a:r>
              <a:rPr lang="zh-CN" altLang="en-US" sz="3600" b="1" dirty="0"/>
              <a:t>监视各项活动按计划进行</a:t>
            </a:r>
            <a:endParaRPr lang="en-US" altLang="zh-CN" sz="3600" b="1" dirty="0"/>
          </a:p>
          <a:p>
            <a:endParaRPr lang="en-US" altLang="zh-CN" sz="3600" b="1" dirty="0"/>
          </a:p>
          <a:p>
            <a:r>
              <a:rPr lang="en-US" altLang="zh-CN" sz="3600" b="1" dirty="0"/>
              <a:t>    </a:t>
            </a:r>
            <a:r>
              <a:rPr lang="zh-CN" altLang="en-US" sz="3600" b="1" dirty="0"/>
              <a:t>根据动态环境进行纠偏</a:t>
            </a:r>
            <a:endParaRPr lang="zh-CN" altLang="en-US" sz="3600" dirty="0"/>
          </a:p>
        </p:txBody>
      </p:sp>
      <p:pic>
        <p:nvPicPr>
          <p:cNvPr id="5" name="图片 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5400" y="6743700"/>
            <a:ext cx="914400" cy="914400"/>
          </a:xfrm>
          <a:prstGeom prst="rect">
            <a:avLst/>
          </a:prstGeom>
        </p:spPr>
      </p:pic>
      <p:pic>
        <p:nvPicPr>
          <p:cNvPr id="8" name="图片 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400" y="8496300"/>
            <a:ext cx="914400"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121212"/>
        </a:solidFill>
        <a:effectLst/>
      </p:bgPr>
    </p:bg>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0" y="8451850"/>
            <a:ext cx="18288000" cy="1835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987" name="TextBox 6"/>
          <p:cNvSpPr txBox="1">
            <a:spLocks noChangeArrowheads="1"/>
          </p:cNvSpPr>
          <p:nvPr/>
        </p:nvSpPr>
        <p:spPr bwMode="auto">
          <a:xfrm>
            <a:off x="457429" y="9029598"/>
            <a:ext cx="8229384"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ts val="9600"/>
              </a:lnSpc>
            </a:pPr>
            <a:r>
              <a:rPr lang="en-US" altLang="zh-CN" sz="13800" b="1" dirty="0">
                <a:solidFill>
                  <a:srgbClr val="42AB82"/>
                </a:solidFill>
                <a:latin typeface="Georgia" panose="02040502050405090303" pitchFamily="18" charset="0"/>
              </a:rPr>
              <a:t>Thanks!</a:t>
            </a:r>
            <a:endParaRPr lang="en-US" altLang="zh-CN" sz="13800" b="1" dirty="0">
              <a:solidFill>
                <a:srgbClr val="42AB82"/>
              </a:solidFill>
              <a:latin typeface="Georgia" panose="02040502050405090303" pitchFamily="18" charset="0"/>
            </a:endParaRPr>
          </a:p>
        </p:txBody>
      </p:sp>
      <p:sp>
        <p:nvSpPr>
          <p:cNvPr id="41988" name="文本框 2"/>
          <p:cNvSpPr txBox="1">
            <a:spLocks noChangeArrowheads="1"/>
          </p:cNvSpPr>
          <p:nvPr/>
        </p:nvSpPr>
        <p:spPr bwMode="auto">
          <a:xfrm>
            <a:off x="11125148" y="9258049"/>
            <a:ext cx="6494463"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indent="457200">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pPr algn="r">
              <a:lnSpc>
                <a:spcPct val="150000"/>
              </a:lnSpc>
            </a:pPr>
            <a:r>
              <a:rPr lang="en-US" altLang="zh-CN" sz="2800" b="1" dirty="0">
                <a:latin typeface="Georgia" panose="02040502050405090303" pitchFamily="18" charset="0"/>
                <a:ea typeface="华文中宋" panose="02010600040101010101" pitchFamily="2" charset="-122"/>
                <a:sym typeface="宋体" pitchFamily="2" charset="-122"/>
              </a:rPr>
              <a:t>Group7</a:t>
            </a:r>
            <a:endParaRPr lang="zh-CN" altLang="en-US" sz="2400" dirty="0"/>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7499"/>
          <a:stretch>
            <a:fillRect/>
          </a:stretch>
        </p:blipFill>
        <p:spPr>
          <a:xfrm>
            <a:off x="3040883" y="331154"/>
            <a:ext cx="12206234" cy="72598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5"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文本框 8"/>
          <p:cNvSpPr txBox="1">
            <a:spLocks noChangeArrowheads="1"/>
          </p:cNvSpPr>
          <p:nvPr/>
        </p:nvSpPr>
        <p:spPr bwMode="auto">
          <a:xfrm>
            <a:off x="876300" y="333375"/>
            <a:ext cx="18621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b="1" dirty="0">
                <a:latin typeface="华文中宋" panose="02010600040101010101" pitchFamily="2" charset="-122"/>
                <a:ea typeface="华文中宋" panose="02010600040101010101" pitchFamily="2" charset="-122"/>
              </a:rPr>
              <a:t>目录</a:t>
            </a:r>
            <a:endParaRPr lang="zh-CN" altLang="en-US" sz="6600" b="1" dirty="0">
              <a:latin typeface="华文中宋" panose="02010600040101010101" pitchFamily="2" charset="-122"/>
              <a:ea typeface="华文中宋" panose="02010600040101010101" pitchFamily="2" charset="-122"/>
            </a:endParaRPr>
          </a:p>
        </p:txBody>
      </p:sp>
      <p:sp>
        <p:nvSpPr>
          <p:cNvPr id="5123" name="文本框 38"/>
          <p:cNvSpPr txBox="1">
            <a:spLocks noChangeArrowheads="1"/>
          </p:cNvSpPr>
          <p:nvPr/>
        </p:nvSpPr>
        <p:spPr bwMode="auto">
          <a:xfrm>
            <a:off x="1020109" y="1560989"/>
            <a:ext cx="24653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000" dirty="0">
                <a:solidFill>
                  <a:srgbClr val="595959"/>
                </a:solidFill>
                <a:latin typeface="Georgia" panose="02040502050405090303" pitchFamily="18" charset="0"/>
                <a:ea typeface="思源宋体" panose="02020400000000000000" pitchFamily="18" charset="-122"/>
                <a:sym typeface="宋体" pitchFamily="2" charset="-122"/>
              </a:rPr>
              <a:t>CONTENT</a:t>
            </a:r>
            <a:endParaRPr lang="en-US" altLang="zh-CN" sz="3000" dirty="0">
              <a:solidFill>
                <a:srgbClr val="595959"/>
              </a:solidFill>
              <a:latin typeface="Georgia" panose="02040502050405090303" pitchFamily="18" charset="0"/>
              <a:ea typeface="思源宋体" panose="02020400000000000000" pitchFamily="18" charset="-122"/>
              <a:sym typeface="宋体" pitchFamily="2" charset="-122"/>
            </a:endParaRPr>
          </a:p>
        </p:txBody>
      </p:sp>
      <p:grpSp>
        <p:nvGrpSpPr>
          <p:cNvPr id="5124" name="组合 4"/>
          <p:cNvGrpSpPr/>
          <p:nvPr>
            <p:custDataLst>
              <p:tags r:id="rId2"/>
            </p:custDataLst>
          </p:nvPr>
        </p:nvGrpSpPr>
        <p:grpSpPr bwMode="auto">
          <a:xfrm>
            <a:off x="8382020" y="2787015"/>
            <a:ext cx="9155148" cy="5629275"/>
            <a:chOff x="16480" y="4906"/>
            <a:chExt cx="12398" cy="7622"/>
          </a:xfrm>
        </p:grpSpPr>
        <p:sp>
          <p:nvSpPr>
            <p:cNvPr id="5125" name="椭圆 8"/>
            <p:cNvSpPr>
              <a:spLocks noChangeArrowheads="1"/>
            </p:cNvSpPr>
            <p:nvPr>
              <p:custDataLst>
                <p:tags r:id="rId3"/>
              </p:custDataLst>
            </p:nvPr>
          </p:nvSpPr>
          <p:spPr bwMode="auto">
            <a:xfrm flipH="1">
              <a:off x="17086" y="6504"/>
              <a:ext cx="259" cy="1203"/>
            </a:xfrm>
            <a:custGeom>
              <a:avLst/>
              <a:gdLst>
                <a:gd name="T0" fmla="*/ 63 w 173"/>
                <a:gd name="T1" fmla="*/ 24 h 802"/>
                <a:gd name="T2" fmla="*/ 87 w 173"/>
                <a:gd name="T3" fmla="*/ 0 h 802"/>
                <a:gd name="T4" fmla="*/ 110 w 173"/>
                <a:gd name="T5" fmla="*/ 24 h 802"/>
                <a:gd name="T6" fmla="*/ 87 w 173"/>
                <a:gd name="T7" fmla="*/ 47 h 802"/>
                <a:gd name="T8" fmla="*/ 63 w 173"/>
                <a:gd name="T9" fmla="*/ 24 h 802"/>
                <a:gd name="T10" fmla="*/ 63 w 173"/>
                <a:gd name="T11" fmla="*/ 270 h 802"/>
                <a:gd name="T12" fmla="*/ 87 w 173"/>
                <a:gd name="T13" fmla="*/ 246 h 802"/>
                <a:gd name="T14" fmla="*/ 110 w 173"/>
                <a:gd name="T15" fmla="*/ 270 h 802"/>
                <a:gd name="T16" fmla="*/ 87 w 173"/>
                <a:gd name="T17" fmla="*/ 293 h 802"/>
                <a:gd name="T18" fmla="*/ 63 w 173"/>
                <a:gd name="T19" fmla="*/ 270 h 802"/>
                <a:gd name="T20" fmla="*/ 46 w 173"/>
                <a:gd name="T21" fmla="*/ 514 h 802"/>
                <a:gd name="T22" fmla="*/ 86 w 173"/>
                <a:gd name="T23" fmla="*/ 482 h 802"/>
                <a:gd name="T24" fmla="*/ 125 w 173"/>
                <a:gd name="T25" fmla="*/ 514 h 802"/>
                <a:gd name="T26" fmla="*/ 86 w 173"/>
                <a:gd name="T27" fmla="*/ 545 h 802"/>
                <a:gd name="T28" fmla="*/ 46 w 173"/>
                <a:gd name="T29" fmla="*/ 514 h 802"/>
                <a:gd name="T30" fmla="*/ 0 w 173"/>
                <a:gd name="T31" fmla="*/ 724 h 802"/>
                <a:gd name="T32" fmla="*/ 87 w 173"/>
                <a:gd name="T33" fmla="*/ 645 h 802"/>
                <a:gd name="T34" fmla="*/ 173 w 173"/>
                <a:gd name="T35" fmla="*/ 724 h 802"/>
                <a:gd name="T36" fmla="*/ 87 w 173"/>
                <a:gd name="T37" fmla="*/ 802 h 802"/>
                <a:gd name="T38" fmla="*/ 0 w 173"/>
                <a:gd name="T39" fmla="*/ 72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802">
                  <a:moveTo>
                    <a:pt x="63" y="24"/>
                  </a:moveTo>
                  <a:cubicBezTo>
                    <a:pt x="63" y="11"/>
                    <a:pt x="74" y="0"/>
                    <a:pt x="87" y="0"/>
                  </a:cubicBezTo>
                  <a:cubicBezTo>
                    <a:pt x="99" y="0"/>
                    <a:pt x="110" y="11"/>
                    <a:pt x="110" y="24"/>
                  </a:cubicBezTo>
                  <a:cubicBezTo>
                    <a:pt x="110" y="36"/>
                    <a:pt x="99" y="47"/>
                    <a:pt x="87" y="47"/>
                  </a:cubicBezTo>
                  <a:cubicBezTo>
                    <a:pt x="74" y="47"/>
                    <a:pt x="63" y="36"/>
                    <a:pt x="63" y="24"/>
                  </a:cubicBezTo>
                  <a:close/>
                  <a:moveTo>
                    <a:pt x="63" y="270"/>
                  </a:moveTo>
                  <a:cubicBezTo>
                    <a:pt x="63" y="257"/>
                    <a:pt x="74" y="246"/>
                    <a:pt x="87" y="246"/>
                  </a:cubicBezTo>
                  <a:cubicBezTo>
                    <a:pt x="99" y="246"/>
                    <a:pt x="110" y="257"/>
                    <a:pt x="110" y="270"/>
                  </a:cubicBezTo>
                  <a:cubicBezTo>
                    <a:pt x="110" y="282"/>
                    <a:pt x="99" y="293"/>
                    <a:pt x="87" y="293"/>
                  </a:cubicBezTo>
                  <a:cubicBezTo>
                    <a:pt x="74" y="293"/>
                    <a:pt x="63" y="282"/>
                    <a:pt x="63" y="270"/>
                  </a:cubicBezTo>
                  <a:close/>
                  <a:moveTo>
                    <a:pt x="46" y="514"/>
                  </a:moveTo>
                  <a:cubicBezTo>
                    <a:pt x="46" y="496"/>
                    <a:pt x="64" y="482"/>
                    <a:pt x="86" y="482"/>
                  </a:cubicBezTo>
                  <a:cubicBezTo>
                    <a:pt x="107" y="482"/>
                    <a:pt x="125" y="496"/>
                    <a:pt x="125" y="514"/>
                  </a:cubicBezTo>
                  <a:cubicBezTo>
                    <a:pt x="125" y="531"/>
                    <a:pt x="107" y="545"/>
                    <a:pt x="86" y="545"/>
                  </a:cubicBezTo>
                  <a:cubicBezTo>
                    <a:pt x="64" y="545"/>
                    <a:pt x="46" y="531"/>
                    <a:pt x="46" y="514"/>
                  </a:cubicBezTo>
                  <a:close/>
                  <a:moveTo>
                    <a:pt x="0" y="724"/>
                  </a:moveTo>
                  <a:cubicBezTo>
                    <a:pt x="0" y="680"/>
                    <a:pt x="39" y="645"/>
                    <a:pt x="87" y="645"/>
                  </a:cubicBezTo>
                  <a:cubicBezTo>
                    <a:pt x="134" y="645"/>
                    <a:pt x="173" y="680"/>
                    <a:pt x="173" y="724"/>
                  </a:cubicBezTo>
                  <a:cubicBezTo>
                    <a:pt x="173" y="767"/>
                    <a:pt x="134" y="802"/>
                    <a:pt x="87" y="802"/>
                  </a:cubicBezTo>
                  <a:cubicBezTo>
                    <a:pt x="39" y="802"/>
                    <a:pt x="0" y="767"/>
                    <a:pt x="0" y="724"/>
                  </a:cubicBezTo>
                  <a:close/>
                </a:path>
              </a:pathLst>
            </a:custGeom>
            <a:gradFill rotWithShape="1">
              <a:gsLst>
                <a:gs pos="0">
                  <a:srgbClr val="FB496F"/>
                </a:gs>
                <a:gs pos="100000">
                  <a:srgbClr val="FC6A8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lIns="137152" tIns="68576" rIns="137152" bIns="68576"/>
            <a:lstStyle/>
            <a:p>
              <a:endParaRPr lang="en-US" altLang="zh-CN" sz="2700">
                <a:latin typeface="方正黑体简体" charset="-122"/>
                <a:ea typeface="方正黑体简体" charset="-122"/>
              </a:endParaRPr>
            </a:p>
          </p:txBody>
        </p:sp>
        <p:sp>
          <p:nvSpPr>
            <p:cNvPr id="5126" name="椭圆 16"/>
            <p:cNvSpPr>
              <a:spLocks noChangeArrowheads="1"/>
            </p:cNvSpPr>
            <p:nvPr>
              <p:custDataLst>
                <p:tags r:id="rId4"/>
              </p:custDataLst>
            </p:nvPr>
          </p:nvSpPr>
          <p:spPr bwMode="auto">
            <a:xfrm flipH="1">
              <a:off x="17086" y="9517"/>
              <a:ext cx="259" cy="1195"/>
            </a:xfrm>
            <a:custGeom>
              <a:avLst/>
              <a:gdLst>
                <a:gd name="T0" fmla="*/ 73 w 173"/>
                <a:gd name="T1" fmla="*/ 19 h 797"/>
                <a:gd name="T2" fmla="*/ 86 w 173"/>
                <a:gd name="T3" fmla="*/ 0 h 797"/>
                <a:gd name="T4" fmla="*/ 99 w 173"/>
                <a:gd name="T5" fmla="*/ 19 h 797"/>
                <a:gd name="T6" fmla="*/ 86 w 173"/>
                <a:gd name="T7" fmla="*/ 37 h 797"/>
                <a:gd name="T8" fmla="*/ 73 w 173"/>
                <a:gd name="T9" fmla="*/ 19 h 797"/>
                <a:gd name="T10" fmla="*/ 63 w 173"/>
                <a:gd name="T11" fmla="*/ 271 h 797"/>
                <a:gd name="T12" fmla="*/ 87 w 173"/>
                <a:gd name="T13" fmla="*/ 252 h 797"/>
                <a:gd name="T14" fmla="*/ 110 w 173"/>
                <a:gd name="T15" fmla="*/ 271 h 797"/>
                <a:gd name="T16" fmla="*/ 87 w 173"/>
                <a:gd name="T17" fmla="*/ 289 h 797"/>
                <a:gd name="T18" fmla="*/ 63 w 173"/>
                <a:gd name="T19" fmla="*/ 271 h 797"/>
                <a:gd name="T20" fmla="*/ 0 w 173"/>
                <a:gd name="T21" fmla="*/ 467 h 797"/>
                <a:gd name="T22" fmla="*/ 87 w 173"/>
                <a:gd name="T23" fmla="*/ 388 h 797"/>
                <a:gd name="T24" fmla="*/ 173 w 173"/>
                <a:gd name="T25" fmla="*/ 467 h 797"/>
                <a:gd name="T26" fmla="*/ 87 w 173"/>
                <a:gd name="T27" fmla="*/ 545 h 797"/>
                <a:gd name="T28" fmla="*/ 0 w 173"/>
                <a:gd name="T29" fmla="*/ 467 h 797"/>
                <a:gd name="T30" fmla="*/ 25 w 173"/>
                <a:gd name="T31" fmla="*/ 740 h 797"/>
                <a:gd name="T32" fmla="*/ 86 w 173"/>
                <a:gd name="T33" fmla="*/ 682 h 797"/>
                <a:gd name="T34" fmla="*/ 146 w 173"/>
                <a:gd name="T35" fmla="*/ 740 h 797"/>
                <a:gd name="T36" fmla="*/ 86 w 173"/>
                <a:gd name="T37" fmla="*/ 797 h 797"/>
                <a:gd name="T38" fmla="*/ 25 w 173"/>
                <a:gd name="T39" fmla="*/ 74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797">
                  <a:moveTo>
                    <a:pt x="73" y="19"/>
                  </a:moveTo>
                  <a:cubicBezTo>
                    <a:pt x="73" y="8"/>
                    <a:pt x="79" y="0"/>
                    <a:pt x="86" y="0"/>
                  </a:cubicBezTo>
                  <a:cubicBezTo>
                    <a:pt x="93" y="0"/>
                    <a:pt x="99" y="8"/>
                    <a:pt x="99" y="19"/>
                  </a:cubicBezTo>
                  <a:cubicBezTo>
                    <a:pt x="99" y="29"/>
                    <a:pt x="93" y="37"/>
                    <a:pt x="86" y="37"/>
                  </a:cubicBezTo>
                  <a:cubicBezTo>
                    <a:pt x="79" y="37"/>
                    <a:pt x="73" y="29"/>
                    <a:pt x="73" y="19"/>
                  </a:cubicBezTo>
                  <a:close/>
                  <a:moveTo>
                    <a:pt x="63" y="271"/>
                  </a:moveTo>
                  <a:cubicBezTo>
                    <a:pt x="63" y="260"/>
                    <a:pt x="74" y="252"/>
                    <a:pt x="87" y="252"/>
                  </a:cubicBezTo>
                  <a:cubicBezTo>
                    <a:pt x="99" y="252"/>
                    <a:pt x="110" y="260"/>
                    <a:pt x="110" y="271"/>
                  </a:cubicBezTo>
                  <a:cubicBezTo>
                    <a:pt x="110" y="281"/>
                    <a:pt x="99" y="289"/>
                    <a:pt x="87" y="289"/>
                  </a:cubicBezTo>
                  <a:cubicBezTo>
                    <a:pt x="74" y="289"/>
                    <a:pt x="63" y="281"/>
                    <a:pt x="63" y="271"/>
                  </a:cubicBezTo>
                  <a:close/>
                  <a:moveTo>
                    <a:pt x="0" y="467"/>
                  </a:moveTo>
                  <a:cubicBezTo>
                    <a:pt x="0" y="423"/>
                    <a:pt x="39" y="388"/>
                    <a:pt x="87" y="388"/>
                  </a:cubicBezTo>
                  <a:cubicBezTo>
                    <a:pt x="134" y="388"/>
                    <a:pt x="173" y="423"/>
                    <a:pt x="173" y="467"/>
                  </a:cubicBezTo>
                  <a:cubicBezTo>
                    <a:pt x="173" y="510"/>
                    <a:pt x="134" y="545"/>
                    <a:pt x="87" y="545"/>
                  </a:cubicBezTo>
                  <a:cubicBezTo>
                    <a:pt x="39" y="545"/>
                    <a:pt x="0" y="510"/>
                    <a:pt x="0" y="467"/>
                  </a:cubicBezTo>
                  <a:close/>
                  <a:moveTo>
                    <a:pt x="25" y="740"/>
                  </a:moveTo>
                  <a:cubicBezTo>
                    <a:pt x="25" y="708"/>
                    <a:pt x="52" y="682"/>
                    <a:pt x="86" y="682"/>
                  </a:cubicBezTo>
                  <a:cubicBezTo>
                    <a:pt x="119" y="682"/>
                    <a:pt x="146" y="708"/>
                    <a:pt x="146" y="740"/>
                  </a:cubicBezTo>
                  <a:cubicBezTo>
                    <a:pt x="146" y="771"/>
                    <a:pt x="119" y="797"/>
                    <a:pt x="86" y="797"/>
                  </a:cubicBezTo>
                  <a:cubicBezTo>
                    <a:pt x="52" y="797"/>
                    <a:pt x="25" y="771"/>
                    <a:pt x="25" y="740"/>
                  </a:cubicBezTo>
                  <a:close/>
                </a:path>
              </a:pathLst>
            </a:custGeom>
            <a:gradFill rotWithShape="1">
              <a:gsLst>
                <a:gs pos="0">
                  <a:srgbClr val="FB7FC2"/>
                </a:gs>
                <a:gs pos="100000">
                  <a:srgbClr val="FC6A8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lIns="137152" tIns="68576" rIns="137152" bIns="68576"/>
            <a:lstStyle/>
            <a:p>
              <a:endParaRPr lang="en-US" altLang="zh-CN" sz="2700">
                <a:latin typeface="方正黑体简体" charset="-122"/>
                <a:ea typeface="方正黑体简体" charset="-122"/>
              </a:endParaRPr>
            </a:p>
          </p:txBody>
        </p:sp>
        <p:sp>
          <p:nvSpPr>
            <p:cNvPr id="32" name="椭圆 15"/>
            <p:cNvSpPr/>
            <p:nvPr>
              <p:custDataLst>
                <p:tags r:id="rId5"/>
              </p:custDataLst>
            </p:nvPr>
          </p:nvSpPr>
          <p:spPr>
            <a:xfrm>
              <a:off x="16480" y="4906"/>
              <a:ext cx="1513" cy="1513"/>
            </a:xfrm>
            <a:prstGeom prst="ellipse">
              <a:avLst/>
            </a:prstGeom>
            <a:noFill/>
            <a:ln w="63500" cap="rnd">
              <a:solidFill>
                <a:srgbClr val="FB496F"/>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700" noProof="1">
                <a:latin typeface="方正黑体简体" charset="-122"/>
                <a:ea typeface="方正黑体简体" charset="-122"/>
              </a:endParaRPr>
            </a:p>
          </p:txBody>
        </p:sp>
        <p:sp>
          <p:nvSpPr>
            <p:cNvPr id="33" name="椭圆 16"/>
            <p:cNvSpPr/>
            <p:nvPr>
              <p:custDataLst>
                <p:tags r:id="rId6"/>
              </p:custDataLst>
            </p:nvPr>
          </p:nvSpPr>
          <p:spPr>
            <a:xfrm>
              <a:off x="16646" y="5072"/>
              <a:ext cx="1182" cy="1182"/>
            </a:xfrm>
            <a:prstGeom prst="ellipse">
              <a:avLst/>
            </a:prstGeom>
            <a:gradFill>
              <a:gsLst>
                <a:gs pos="100000">
                  <a:srgbClr val="A98FAB">
                    <a:alpha val="100000"/>
                  </a:srgbClr>
                </a:gs>
                <a:gs pos="0">
                  <a:schemeClr val="accent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ea typeface="思源宋体" panose="02020400000000000000" pitchFamily="18" charset="-122"/>
                  <a:cs typeface="思源宋体" panose="02020400000000000000" pitchFamily="18" charset="-122"/>
                  <a:sym typeface="+mn-ea"/>
                </a:rPr>
                <a:t>1</a:t>
              </a:r>
              <a:endParaRPr lang="en-US" dirty="0">
                <a:solidFill>
                  <a:prstClr val="white"/>
                </a:solidFill>
                <a:ea typeface="思源宋体" panose="02020400000000000000" pitchFamily="18" charset="-122"/>
                <a:cs typeface="思源宋体" panose="02020400000000000000" pitchFamily="18" charset="-122"/>
                <a:sym typeface="+mn-ea"/>
              </a:endParaRPr>
            </a:p>
          </p:txBody>
        </p:sp>
        <p:sp>
          <p:nvSpPr>
            <p:cNvPr id="36" name="椭圆 17"/>
            <p:cNvSpPr/>
            <p:nvPr>
              <p:custDataLst>
                <p:tags r:id="rId7"/>
              </p:custDataLst>
            </p:nvPr>
          </p:nvSpPr>
          <p:spPr>
            <a:xfrm>
              <a:off x="16480" y="7952"/>
              <a:ext cx="1513" cy="1513"/>
            </a:xfrm>
            <a:prstGeom prst="ellipse">
              <a:avLst/>
            </a:prstGeom>
            <a:noFill/>
            <a:ln w="63500" cap="rnd">
              <a:solidFill>
                <a:srgbClr val="FC6A8D"/>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700" noProof="1">
                <a:latin typeface="方正黑体简体" charset="-122"/>
                <a:ea typeface="方正黑体简体" charset="-122"/>
              </a:endParaRPr>
            </a:p>
          </p:txBody>
        </p:sp>
        <p:sp>
          <p:nvSpPr>
            <p:cNvPr id="37" name="椭圆 18"/>
            <p:cNvSpPr/>
            <p:nvPr>
              <p:custDataLst>
                <p:tags r:id="rId8"/>
              </p:custDataLst>
            </p:nvPr>
          </p:nvSpPr>
          <p:spPr>
            <a:xfrm>
              <a:off x="16646" y="8115"/>
              <a:ext cx="1182" cy="1182"/>
            </a:xfrm>
            <a:prstGeom prst="ellipse">
              <a:avLst/>
            </a:prstGeom>
            <a:gradFill>
              <a:gsLst>
                <a:gs pos="100000">
                  <a:srgbClr val="CD8C8E">
                    <a:alpha val="100000"/>
                  </a:srgbClr>
                </a:gs>
                <a:gs pos="0">
                  <a:srgbClr val="A98FAB">
                    <a:alpha val="10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ea typeface="思源宋体" panose="02020400000000000000" pitchFamily="18" charset="-122"/>
                  <a:cs typeface="思源宋体" panose="02020400000000000000" pitchFamily="18" charset="-122"/>
                  <a:sym typeface="+mn-ea"/>
                </a:rPr>
                <a:t>2</a:t>
              </a:r>
              <a:endParaRPr lang="en-US" dirty="0">
                <a:solidFill>
                  <a:prstClr val="white"/>
                </a:solidFill>
                <a:ea typeface="思源宋体" panose="02020400000000000000" pitchFamily="18" charset="-122"/>
                <a:cs typeface="思源宋体" panose="02020400000000000000" pitchFamily="18" charset="-122"/>
                <a:sym typeface="+mn-ea"/>
              </a:endParaRPr>
            </a:p>
          </p:txBody>
        </p:sp>
        <p:sp>
          <p:nvSpPr>
            <p:cNvPr id="40" name="椭圆 19"/>
            <p:cNvSpPr/>
            <p:nvPr>
              <p:custDataLst>
                <p:tags r:id="rId9"/>
              </p:custDataLst>
            </p:nvPr>
          </p:nvSpPr>
          <p:spPr>
            <a:xfrm>
              <a:off x="16480" y="11015"/>
              <a:ext cx="1513" cy="1513"/>
            </a:xfrm>
            <a:prstGeom prst="ellipse">
              <a:avLst/>
            </a:prstGeom>
            <a:noFill/>
            <a:ln w="63500" cap="rnd">
              <a:solidFill>
                <a:srgbClr val="F152A4"/>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2700" noProof="1">
                <a:latin typeface="方正黑体简体" charset="-122"/>
                <a:ea typeface="方正黑体简体" charset="-122"/>
              </a:endParaRPr>
            </a:p>
          </p:txBody>
        </p:sp>
        <p:sp>
          <p:nvSpPr>
            <p:cNvPr id="41" name="椭圆 20"/>
            <p:cNvSpPr/>
            <p:nvPr>
              <p:custDataLst>
                <p:tags r:id="rId10"/>
              </p:custDataLst>
            </p:nvPr>
          </p:nvSpPr>
          <p:spPr>
            <a:xfrm>
              <a:off x="16646" y="11178"/>
              <a:ext cx="1182" cy="1182"/>
            </a:xfrm>
            <a:prstGeom prst="ellipse">
              <a:avLst/>
            </a:prstGeom>
            <a:gradFill>
              <a:gsLst>
                <a:gs pos="0">
                  <a:srgbClr val="CD8C8E">
                    <a:alpha val="100000"/>
                  </a:srgbClr>
                </a:gs>
                <a:gs pos="100000">
                  <a:schemeClr val="accent5"/>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ea typeface="思源宋体" panose="02020400000000000000" pitchFamily="18" charset="-122"/>
                  <a:cs typeface="思源宋体" panose="02020400000000000000" pitchFamily="18" charset="-122"/>
                  <a:sym typeface="+mn-ea"/>
                </a:rPr>
                <a:t>3</a:t>
              </a:r>
              <a:endParaRPr lang="en-US" dirty="0">
                <a:solidFill>
                  <a:prstClr val="white"/>
                </a:solidFill>
                <a:ea typeface="思源宋体" panose="02020400000000000000" pitchFamily="18" charset="-122"/>
                <a:cs typeface="思源宋体" panose="02020400000000000000" pitchFamily="18" charset="-122"/>
                <a:sym typeface="+mn-ea"/>
              </a:endParaRPr>
            </a:p>
          </p:txBody>
        </p:sp>
        <p:sp>
          <p:nvSpPr>
            <p:cNvPr id="5133" name="文本框 7"/>
            <p:cNvSpPr txBox="1">
              <a:spLocks noChangeArrowheads="1"/>
            </p:cNvSpPr>
            <p:nvPr>
              <p:custDataLst>
                <p:tags r:id="rId11"/>
              </p:custDataLst>
            </p:nvPr>
          </p:nvSpPr>
          <p:spPr bwMode="auto">
            <a:xfrm>
              <a:off x="18639" y="11253"/>
              <a:ext cx="10239"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r>
                <a:rPr lang="en-US" altLang="zh-CN" sz="4400" dirty="0" err="1">
                  <a:latin typeface="华文中宋" panose="02010600040101010101" pitchFamily="2" charset="-122"/>
                  <a:ea typeface="华文中宋" panose="02010600040101010101" pitchFamily="2" charset="-122"/>
                  <a:sym typeface="宋体" pitchFamily="2" charset="-122"/>
                </a:rPr>
                <a:t>控制系统的风险与思考</a:t>
              </a:r>
              <a:endParaRPr lang="en-US" altLang="zh-CN" sz="4400" dirty="0">
                <a:solidFill>
                  <a:srgbClr val="595959"/>
                </a:solidFill>
                <a:latin typeface="华文中宋" panose="02010600040101010101" pitchFamily="2" charset="-122"/>
                <a:ea typeface="华文中宋" panose="02010600040101010101" pitchFamily="2" charset="-122"/>
                <a:sym typeface="宋体" pitchFamily="2" charset="-122"/>
              </a:endParaRPr>
            </a:p>
          </p:txBody>
        </p:sp>
        <p:sp>
          <p:nvSpPr>
            <p:cNvPr id="5134" name="文本框 5"/>
            <p:cNvSpPr txBox="1">
              <a:spLocks noChangeArrowheads="1"/>
            </p:cNvSpPr>
            <p:nvPr>
              <p:custDataLst>
                <p:tags r:id="rId12"/>
              </p:custDataLst>
            </p:nvPr>
          </p:nvSpPr>
          <p:spPr bwMode="auto">
            <a:xfrm>
              <a:off x="18681" y="8185"/>
              <a:ext cx="8079"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dirty="0" err="1">
                  <a:latin typeface="华文中宋" panose="02010600040101010101" pitchFamily="2" charset="-122"/>
                  <a:ea typeface="华文中宋" panose="02010600040101010101" pitchFamily="2" charset="-122"/>
                  <a:sym typeface="宋体" pitchFamily="2" charset="-122"/>
                </a:rPr>
                <a:t>AI对控制的整体性影响</a:t>
              </a:r>
              <a:endParaRPr lang="en-US" altLang="zh-CN" sz="4400" dirty="0">
                <a:solidFill>
                  <a:srgbClr val="595959"/>
                </a:solidFill>
                <a:latin typeface="华文中宋" panose="02010600040101010101" pitchFamily="2" charset="-122"/>
                <a:ea typeface="华文中宋" panose="02010600040101010101" pitchFamily="2" charset="-122"/>
                <a:sym typeface="宋体" pitchFamily="2" charset="-122"/>
              </a:endParaRPr>
            </a:p>
          </p:txBody>
        </p:sp>
        <p:sp>
          <p:nvSpPr>
            <p:cNvPr id="5135" name="文本框 1"/>
            <p:cNvSpPr txBox="1">
              <a:spLocks noChangeArrowheads="1"/>
            </p:cNvSpPr>
            <p:nvPr>
              <p:custDataLst>
                <p:tags r:id="rId13"/>
              </p:custDataLst>
            </p:nvPr>
          </p:nvSpPr>
          <p:spPr bwMode="auto">
            <a:xfrm>
              <a:off x="18667" y="5142"/>
              <a:ext cx="8397"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r>
                <a:rPr lang="en-US" altLang="zh-CN" sz="4400" dirty="0">
                  <a:latin typeface="华文中宋" panose="02010600040101010101" pitchFamily="2" charset="-122"/>
                  <a:ea typeface="华文中宋" panose="02010600040101010101" pitchFamily="2" charset="-122"/>
                  <a:sym typeface="宋体" pitchFamily="2" charset="-122"/>
                </a:rPr>
                <a:t>AI</a:t>
              </a:r>
              <a:r>
                <a:rPr lang="zh-CN" altLang="en-US" sz="4400" dirty="0">
                  <a:latin typeface="华文中宋" panose="02010600040101010101" pitchFamily="2" charset="-122"/>
                  <a:ea typeface="华文中宋" panose="02010600040101010101" pitchFamily="2" charset="-122"/>
                  <a:sym typeface="宋体" pitchFamily="2" charset="-122"/>
                </a:rPr>
                <a:t>对控制各流程的影响</a:t>
              </a:r>
              <a:endParaRPr lang="zh-CN" altLang="en-US" sz="4400" dirty="0">
                <a:latin typeface="华文中宋" panose="02010600040101010101" pitchFamily="2" charset="-122"/>
                <a:ea typeface="华文中宋" panose="02010600040101010101" pitchFamily="2" charset="-122"/>
                <a:sym typeface="宋体" pitchFamily="2" charset="-122"/>
              </a:endParaRPr>
            </a:p>
          </p:txBody>
        </p:sp>
      </p:grpSp>
      <p:grpSp>
        <p:nvGrpSpPr>
          <p:cNvPr id="4" name="组合 3"/>
          <p:cNvGrpSpPr/>
          <p:nvPr/>
        </p:nvGrpSpPr>
        <p:grpSpPr>
          <a:xfrm>
            <a:off x="1034415" y="2787015"/>
            <a:ext cx="5473065" cy="5436870"/>
            <a:chOff x="3417" y="3341"/>
            <a:chExt cx="10970" cy="10970"/>
          </a:xfrm>
        </p:grpSpPr>
        <p:sp>
          <p:nvSpPr>
            <p:cNvPr id="30" name="椭圆 7"/>
            <p:cNvSpPr/>
            <p:nvPr/>
          </p:nvSpPr>
          <p:spPr>
            <a:xfrm>
              <a:off x="3417" y="3341"/>
              <a:ext cx="10970" cy="10970"/>
            </a:xfrm>
            <a:prstGeom prst="ellipse">
              <a:avLst/>
            </a:prstGeom>
            <a:gradFill>
              <a:gsLst>
                <a:gs pos="0">
                  <a:srgbClr val="FDC7E9"/>
                </a:gs>
                <a:gs pos="100000">
                  <a:srgbClr val="0503FF"/>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50" dirty="0">
                <a:solidFill>
                  <a:prstClr val="white"/>
                </a:solidFill>
                <a:latin typeface="方正黑体简体" charset="-122"/>
                <a:ea typeface="方正黑体简体" charset="-122"/>
                <a:cs typeface="Segoe UI" panose="020B0502040204020203" pitchFamily="34" charset="0"/>
                <a:sym typeface="+mn-ea"/>
              </a:endParaRPr>
            </a:p>
          </p:txBody>
        </p:sp>
        <p:pic>
          <p:nvPicPr>
            <p:cNvPr id="2" name="图片 1" descr="C:/Users/86158/Desktop/OIP-C.jpgOIP-C"/>
            <p:cNvPicPr>
              <a:picLocks noChangeAspect="1"/>
            </p:cNvPicPr>
            <p:nvPr/>
          </p:nvPicPr>
          <p:blipFill>
            <a:blip r:embed="rId14"/>
            <a:srcRect l="9289" r="9289"/>
            <a:stretch>
              <a:fillRect/>
            </a:stretch>
          </p:blipFill>
          <p:spPr>
            <a:xfrm>
              <a:off x="4183" y="4253"/>
              <a:ext cx="9438" cy="9145"/>
            </a:xfrm>
            <a:prstGeom prst="ellipse">
              <a:avLst/>
            </a:prstGeom>
          </p:spPr>
        </p:pic>
      </p:grpSp>
    </p:spTree>
    <p:custDataLst>
      <p:tags r:id="rId1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16161A"/>
        </a:solidFill>
        <a:effectLst/>
      </p:bgPr>
    </p:bg>
    <p:spTree>
      <p:nvGrpSpPr>
        <p:cNvPr id="1" name=""/>
        <p:cNvGrpSpPr/>
        <p:nvPr/>
      </p:nvGrpSpPr>
      <p:grpSpPr>
        <a:xfrm>
          <a:off x="0" y="0"/>
          <a:ext cx="0" cy="0"/>
          <a:chOff x="0" y="0"/>
          <a:chExt cx="0" cy="0"/>
        </a:xfrm>
      </p:grpSpPr>
      <p:grpSp>
        <p:nvGrpSpPr>
          <p:cNvPr id="7" name="Group 7"/>
          <p:cNvGrpSpPr/>
          <p:nvPr/>
        </p:nvGrpSpPr>
        <p:grpSpPr>
          <a:xfrm>
            <a:off x="-2044598" y="0"/>
            <a:ext cx="6858000" cy="10287000"/>
            <a:chOff x="0" y="0"/>
            <a:chExt cx="6350000" cy="9525000"/>
          </a:xfrm>
        </p:grpSpPr>
        <p:sp>
          <p:nvSpPr>
            <p:cNvPr id="8" name="Freeform 8"/>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
              <a:stretch>
                <a:fillRect l="-82777" r="-42222"/>
              </a:stretch>
            </a:blipFill>
          </p:spPr>
        </p:sp>
      </p:grpSp>
      <p:sp>
        <p:nvSpPr>
          <p:cNvPr id="9219" name="TextBox 3"/>
          <p:cNvSpPr txBox="1">
            <a:spLocks noChangeArrowheads="1"/>
          </p:cNvSpPr>
          <p:nvPr/>
        </p:nvSpPr>
        <p:spPr bwMode="auto">
          <a:xfrm>
            <a:off x="7050088" y="3586163"/>
            <a:ext cx="85709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8900"/>
              </a:lnSpc>
            </a:pPr>
            <a:r>
              <a:rPr lang="en-US" altLang="zh-CN" sz="11500" b="1">
                <a:solidFill>
                  <a:srgbClr val="42AB82"/>
                </a:solidFill>
                <a:latin typeface="Georgia" panose="02040502050405090303" pitchFamily="18" charset="0"/>
              </a:rPr>
              <a:t>Influence</a:t>
            </a:r>
            <a:endParaRPr lang="en-US" altLang="zh-CN" sz="11500" b="1">
              <a:solidFill>
                <a:srgbClr val="42AB82"/>
              </a:solidFill>
              <a:latin typeface="Georgia" panose="02040502050405090303" pitchFamily="18" charset="0"/>
            </a:endParaRPr>
          </a:p>
        </p:txBody>
      </p:sp>
      <p:sp>
        <p:nvSpPr>
          <p:cNvPr id="3" name="文本框 2"/>
          <p:cNvSpPr txBox="1"/>
          <p:nvPr/>
        </p:nvSpPr>
        <p:spPr>
          <a:xfrm>
            <a:off x="6980238" y="5981700"/>
            <a:ext cx="10042525" cy="1200150"/>
          </a:xfrm>
          <a:prstGeom prst="rect">
            <a:avLst/>
          </a:prstGeom>
          <a:noFill/>
          <a:effectLst>
            <a:outerShdw blurRad="50800" dist="38100" dir="2700000" algn="tl" rotWithShape="0">
              <a:prstClr val="black">
                <a:alpha val="40000"/>
              </a:prstClr>
            </a:outerShdw>
          </a:effectLst>
        </p:spPr>
        <p:txBody>
          <a:bodyPr>
            <a:spAutoFit/>
          </a:bodyPr>
          <a:lstStyle/>
          <a:p>
            <a:pPr fontAlgn="auto"/>
            <a:r>
              <a:rPr lang="en-US" altLang="zh-CN" sz="7200" b="1" noProof="1">
                <a:solidFill>
                  <a:schemeClr val="bg1"/>
                </a:solidFill>
                <a:latin typeface="Georgia" panose="02040502050405090303" pitchFamily="18" charset="0"/>
                <a:ea typeface="华文中宋" panose="02010600040101010101" pitchFamily="2" charset="-122"/>
              </a:rPr>
              <a:t>AI</a:t>
            </a:r>
            <a:r>
              <a:rPr lang="en-US" altLang="zh-CN" sz="7200" b="1" noProof="1">
                <a:solidFill>
                  <a:schemeClr val="bg1"/>
                </a:solidFill>
                <a:latin typeface="华文中宋" panose="02010600040101010101" pitchFamily="2" charset="-122"/>
                <a:ea typeface="华文中宋" panose="02010600040101010101" pitchFamily="2" charset="-122"/>
              </a:rPr>
              <a:t> </a:t>
            </a:r>
            <a:r>
              <a:rPr lang="zh-CN" altLang="en-US" sz="7200" b="1" noProof="1">
                <a:solidFill>
                  <a:schemeClr val="bg1"/>
                </a:solidFill>
                <a:latin typeface="华文中宋" panose="02010600040101010101" pitchFamily="2" charset="-122"/>
                <a:ea typeface="华文中宋" panose="02010600040101010101" pitchFamily="2" charset="-122"/>
              </a:rPr>
              <a:t>对控制各流程的影响</a:t>
            </a:r>
            <a:endParaRPr lang="zh-CN" altLang="en-US" sz="7200" b="1" noProof="1">
              <a:solidFill>
                <a:schemeClr val="bg1"/>
              </a:solidFill>
              <a:latin typeface="华文中宋" panose="02010600040101010101" pitchFamily="2" charset="-122"/>
              <a:ea typeface="华文中宋" panose="02010600040101010101" pitchFamily="2" charset="-122"/>
            </a:endParaRPr>
          </a:p>
        </p:txBody>
      </p:sp>
      <p:sp>
        <p:nvSpPr>
          <p:cNvPr id="5" name="矩形 4"/>
          <p:cNvSpPr/>
          <p:nvPr>
            <p:custDataLst>
              <p:tags r:id="rId2"/>
            </p:custDataLst>
          </p:nvPr>
        </p:nvSpPr>
        <p:spPr>
          <a:xfrm>
            <a:off x="17164050" y="457200"/>
            <a:ext cx="1143000" cy="228600"/>
          </a:xfrm>
          <a:prstGeom prst="rect">
            <a:avLst/>
          </a:prstGeom>
          <a:solidFill>
            <a:srgbClr val="42A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fontAlgn="auto"/>
            <a:endParaRPr lang="zh-CN" altLang="en-US" sz="2700" noProof="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11266" name="Freeform 3"/>
          <p:cNvSpPr>
            <a:spLocks noChangeArrowheads="1"/>
          </p:cNvSpPr>
          <p:nvPr/>
        </p:nvSpPr>
        <p:spPr bwMode="auto">
          <a:xfrm>
            <a:off x="1011238" y="876412"/>
            <a:ext cx="5770562" cy="8991364"/>
          </a:xfrm>
          <a:custGeom>
            <a:avLst/>
            <a:gdLst>
              <a:gd name="T0" fmla="*/ 1827284 w 1951745"/>
              <a:gd name="T1" fmla="*/ 2796759 h 2796759"/>
              <a:gd name="T2" fmla="*/ 124460 w 1951745"/>
              <a:gd name="T3" fmla="*/ 2796759 h 2796759"/>
              <a:gd name="T4" fmla="*/ 0 w 1951745"/>
              <a:gd name="T5" fmla="*/ 2672299 h 2796759"/>
              <a:gd name="T6" fmla="*/ 0 w 1951745"/>
              <a:gd name="T7" fmla="*/ 124460 h 2796759"/>
              <a:gd name="T8" fmla="*/ 124460 w 1951745"/>
              <a:gd name="T9" fmla="*/ 0 h 2796759"/>
              <a:gd name="T10" fmla="*/ 1827285 w 1951745"/>
              <a:gd name="T11" fmla="*/ 0 h 2796759"/>
              <a:gd name="T12" fmla="*/ 1951745 w 1951745"/>
              <a:gd name="T13" fmla="*/ 124460 h 2796759"/>
              <a:gd name="T14" fmla="*/ 1951745 w 1951745"/>
              <a:gd name="T15" fmla="*/ 2672299 h 2796759"/>
              <a:gd name="T16" fmla="*/ 1827285 w 1951745"/>
              <a:gd name="T17" fmla="*/ 2796759 h 2796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1745" h="2796759">
                <a:moveTo>
                  <a:pt x="1827284" y="2796759"/>
                </a:moveTo>
                <a:lnTo>
                  <a:pt x="124460" y="2796759"/>
                </a:lnTo>
                <a:cubicBezTo>
                  <a:pt x="55880" y="2796759"/>
                  <a:pt x="0" y="2740879"/>
                  <a:pt x="0" y="2672299"/>
                </a:cubicBezTo>
                <a:lnTo>
                  <a:pt x="0" y="124460"/>
                </a:lnTo>
                <a:cubicBezTo>
                  <a:pt x="0" y="55880"/>
                  <a:pt x="55880" y="0"/>
                  <a:pt x="124460" y="0"/>
                </a:cubicBezTo>
                <a:lnTo>
                  <a:pt x="1827285" y="0"/>
                </a:lnTo>
                <a:cubicBezTo>
                  <a:pt x="1895865" y="0"/>
                  <a:pt x="1951745" y="55880"/>
                  <a:pt x="1951745" y="124460"/>
                </a:cubicBezTo>
                <a:lnTo>
                  <a:pt x="1951745" y="2672299"/>
                </a:lnTo>
                <a:cubicBezTo>
                  <a:pt x="1951745" y="2740879"/>
                  <a:pt x="1895865" y="2796759"/>
                  <a:pt x="1827285" y="27967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7" name="TextBox 4"/>
          <p:cNvSpPr txBox="1">
            <a:spLocks noChangeArrowheads="1"/>
          </p:cNvSpPr>
          <p:nvPr/>
        </p:nvSpPr>
        <p:spPr bwMode="auto">
          <a:xfrm>
            <a:off x="1546225" y="1570150"/>
            <a:ext cx="473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6000" b="1" dirty="0">
                <a:latin typeface="华文中宋" panose="02010600040101010101" pitchFamily="2" charset="-122"/>
                <a:ea typeface="华文中宋" panose="02010600040101010101" pitchFamily="2" charset="-122"/>
              </a:rPr>
              <a:t>监控目标</a:t>
            </a:r>
            <a:endParaRPr lang="zh-CN" altLang="en-US" sz="6000" b="1" dirty="0">
              <a:latin typeface="华文中宋" panose="02010600040101010101" pitchFamily="2" charset="-122"/>
              <a:ea typeface="华文中宋" panose="02010600040101010101" pitchFamily="2" charset="-122"/>
            </a:endParaRPr>
          </a:p>
        </p:txBody>
      </p:sp>
      <p:sp>
        <p:nvSpPr>
          <p:cNvPr id="11268" name="文本框 5"/>
          <p:cNvSpPr txBox="1">
            <a:spLocks noChangeArrowheads="1"/>
          </p:cNvSpPr>
          <p:nvPr/>
        </p:nvSpPr>
        <p:spPr bwMode="auto">
          <a:xfrm>
            <a:off x="7653338" y="2786968"/>
            <a:ext cx="9415462" cy="648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6500"/>
              </a:lnSpc>
              <a:spcBef>
                <a:spcPts val="1200"/>
              </a:spcBef>
              <a:spcAft>
                <a:spcPts val="1200"/>
              </a:spcAft>
              <a:buFont typeface="Calibri" panose="020F0502020204030204" pitchFamily="34" charset="0"/>
              <a:buAutoNum type="arabicPeriod"/>
            </a:pPr>
            <a:r>
              <a:rPr lang="zh-CN" altLang="en-US" sz="4800" b="1" dirty="0">
                <a:latin typeface="华文中宋" panose="02010600040101010101" pitchFamily="2" charset="-122"/>
                <a:ea typeface="华文中宋" panose="02010600040101010101" pitchFamily="2" charset="-122"/>
              </a:rPr>
              <a:t> 全天候自动识别、分类和整理</a:t>
            </a:r>
            <a:r>
              <a:rPr lang="zh-CN" altLang="en-US" sz="4800" dirty="0">
                <a:latin typeface="华文中宋" panose="02010600040101010101" pitchFamily="2" charset="-122"/>
                <a:ea typeface="华文中宋" panose="02010600040101010101" pitchFamily="2" charset="-122"/>
              </a:rPr>
              <a:t>；增加监控实时性，实时调整库存和促销策略。</a:t>
            </a:r>
            <a:endParaRPr lang="zh-CN" altLang="en-US" sz="4800" dirty="0">
              <a:latin typeface="华文中宋" panose="02010600040101010101" pitchFamily="2" charset="-122"/>
              <a:ea typeface="华文中宋" panose="02010600040101010101" pitchFamily="2" charset="-122"/>
            </a:endParaRPr>
          </a:p>
          <a:p>
            <a:pPr>
              <a:lnSpc>
                <a:spcPts val="6500"/>
              </a:lnSpc>
              <a:spcBef>
                <a:spcPts val="1200"/>
              </a:spcBef>
              <a:spcAft>
                <a:spcPts val="1200"/>
              </a:spcAft>
              <a:buFont typeface="Calibri" panose="020F0502020204030204" pitchFamily="34" charset="0"/>
              <a:buAutoNum type="arabicPeriod"/>
            </a:pPr>
            <a:r>
              <a:rPr lang="zh-CN" altLang="en-US" sz="4800" b="1" dirty="0">
                <a:latin typeface="华文中宋" panose="02010600040101010101" pitchFamily="2" charset="-122"/>
                <a:ea typeface="华文中宋" panose="02010600040101010101" pitchFamily="2" charset="-122"/>
              </a:rPr>
              <a:t> 自动分析</a:t>
            </a:r>
            <a:r>
              <a:rPr lang="zh-CN" altLang="en-US" sz="4800" dirty="0">
                <a:latin typeface="华文中宋" panose="02010600040101010101" pitchFamily="2" charset="-122"/>
                <a:ea typeface="华文中宋" panose="02010600040101010101" pitchFamily="2" charset="-122"/>
              </a:rPr>
              <a:t>工作周报日报，统一格式，便于管理者审阅。</a:t>
            </a:r>
            <a:endParaRPr lang="zh-CN" altLang="en-US" sz="4800" dirty="0">
              <a:latin typeface="华文中宋" panose="02010600040101010101" pitchFamily="2" charset="-122"/>
              <a:ea typeface="华文中宋" panose="02010600040101010101" pitchFamily="2" charset="-122"/>
            </a:endParaRPr>
          </a:p>
          <a:p>
            <a:pPr>
              <a:lnSpc>
                <a:spcPts val="6500"/>
              </a:lnSpc>
              <a:spcBef>
                <a:spcPts val="1200"/>
              </a:spcBef>
              <a:spcAft>
                <a:spcPts val="1200"/>
              </a:spcAft>
              <a:buFont typeface="Calibri" panose="020F0502020204030204" pitchFamily="34" charset="0"/>
              <a:buAutoNum type="arabicPeriod"/>
            </a:pPr>
            <a:r>
              <a:rPr lang="zh-CN" altLang="en-US" sz="4800" dirty="0">
                <a:latin typeface="华文中宋" panose="02010600040101010101" pitchFamily="2" charset="-122"/>
                <a:ea typeface="华文中宋" panose="02010600040101010101" pitchFamily="2" charset="-122"/>
              </a:rPr>
              <a:t> 定性结果</a:t>
            </a:r>
            <a:r>
              <a:rPr lang="zh-CN" altLang="en-US" sz="4800" b="1" dirty="0">
                <a:latin typeface="华文中宋" panose="02010600040101010101" pitchFamily="2" charset="-122"/>
                <a:ea typeface="华文中宋" panose="02010600040101010101" pitchFamily="2" charset="-122"/>
              </a:rPr>
              <a:t>定量</a:t>
            </a:r>
            <a:r>
              <a:rPr lang="zh-CN" altLang="en-US" sz="4800" dirty="0">
                <a:latin typeface="华文中宋" panose="02010600040101010101" pitchFamily="2" charset="-122"/>
                <a:ea typeface="华文中宋" panose="02010600040101010101" pitchFamily="2" charset="-122"/>
              </a:rPr>
              <a:t>表达，并进行</a:t>
            </a:r>
            <a:r>
              <a:rPr lang="zh-CN" altLang="en-US" sz="4800" b="1" dirty="0">
                <a:latin typeface="华文中宋" panose="02010600040101010101" pitchFamily="2" charset="-122"/>
                <a:ea typeface="华文中宋" panose="02010600040101010101" pitchFamily="2" charset="-122"/>
              </a:rPr>
              <a:t>可视化</a:t>
            </a:r>
            <a:r>
              <a:rPr lang="zh-CN" altLang="en-US" sz="4800" dirty="0">
                <a:latin typeface="华文中宋" panose="02010600040101010101" pitchFamily="2" charset="-122"/>
                <a:ea typeface="华文中宋" panose="02010600040101010101" pitchFamily="2" charset="-122"/>
              </a:rPr>
              <a:t>呈现。</a:t>
            </a:r>
            <a:endParaRPr lang="zh-CN" altLang="en-US" sz="4800" dirty="0">
              <a:latin typeface="华文中宋" panose="02010600040101010101" pitchFamily="2" charset="-122"/>
              <a:ea typeface="华文中宋" panose="02010600040101010101" pitchFamily="2" charset="-122"/>
            </a:endParaRPr>
          </a:p>
        </p:txBody>
      </p:sp>
      <p:sp>
        <p:nvSpPr>
          <p:cNvPr id="11269" name="Freeform 5"/>
          <p:cNvSpPr>
            <a:spLocks noChangeArrowheads="1"/>
          </p:cNvSpPr>
          <p:nvPr/>
        </p:nvSpPr>
        <p:spPr bwMode="auto">
          <a:xfrm>
            <a:off x="7653338" y="902570"/>
            <a:ext cx="9415462" cy="946150"/>
          </a:xfrm>
          <a:prstGeom prst="roundRect">
            <a:avLst>
              <a:gd name="adj" fmla="val 16667"/>
            </a:avLst>
          </a:prstGeom>
          <a:solidFill>
            <a:srgbClr val="7F5A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0" name="文本框 8"/>
          <p:cNvSpPr txBox="1">
            <a:spLocks noChangeArrowheads="1"/>
          </p:cNvSpPr>
          <p:nvPr/>
        </p:nvSpPr>
        <p:spPr bwMode="auto">
          <a:xfrm>
            <a:off x="9296400" y="989882"/>
            <a:ext cx="6019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FFFE"/>
                </a:solidFill>
                <a:latin typeface="Georgia" panose="02040502050405090303" pitchFamily="18" charset="0"/>
                <a:ea typeface="华文中宋" panose="02010600040101010101" pitchFamily="2" charset="-122"/>
              </a:rPr>
              <a:t>WHAT  AI  CAN  DO</a:t>
            </a:r>
            <a:endParaRPr lang="zh-CN" altLang="en-US" sz="4400" b="1">
              <a:solidFill>
                <a:srgbClr val="FFFFFE"/>
              </a:solidFill>
              <a:latin typeface="Georgia" panose="02040502050405090303" pitchFamily="18" charset="0"/>
              <a:ea typeface="华文中宋" panose="02010600040101010101" pitchFamily="2" charset="-122"/>
            </a:endParaRPr>
          </a:p>
        </p:txBody>
      </p:sp>
      <p:sp>
        <p:nvSpPr>
          <p:cNvPr id="11271" name="文本框 11"/>
          <p:cNvSpPr txBox="1">
            <a:spLocks noChangeArrowheads="1"/>
          </p:cNvSpPr>
          <p:nvPr/>
        </p:nvSpPr>
        <p:spPr bwMode="auto">
          <a:xfrm>
            <a:off x="1529080" y="3218292"/>
            <a:ext cx="4972050"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b="1" dirty="0">
                <a:latin typeface="华文中宋" panose="02010600040101010101" pitchFamily="2" charset="-122"/>
                <a:ea typeface="华文中宋" panose="02010600040101010101" pitchFamily="2" charset="-122"/>
              </a:rPr>
              <a:t>实时监控</a:t>
            </a:r>
            <a:endParaRPr lang="en-US" altLang="zh-CN" sz="3200" dirty="0">
              <a:latin typeface="华文中宋" panose="02010600040101010101" pitchFamily="2" charset="-122"/>
              <a:ea typeface="华文中宋" panose="02010600040101010101" pitchFamily="2" charset="-122"/>
            </a:endParaRPr>
          </a:p>
          <a:p>
            <a:endParaRPr lang="en-US" altLang="zh-CN" sz="3200" dirty="0">
              <a:latin typeface="华文中宋" panose="02010600040101010101" pitchFamily="2" charset="-122"/>
              <a:ea typeface="华文中宋" panose="02010600040101010101" pitchFamily="2" charset="-122"/>
            </a:endParaRPr>
          </a:p>
          <a:p>
            <a:pPr indent="457200"/>
            <a:r>
              <a:rPr lang="zh-CN" altLang="en-US" sz="3200" dirty="0">
                <a:latin typeface="华文中宋" panose="02010600040101010101" pitchFamily="2" charset="-122"/>
                <a:ea typeface="华文中宋" panose="02010600040101010101" pitchFamily="2" charset="-122"/>
              </a:rPr>
              <a:t>持续跟踪组织活动和进度，确保按计划执行。</a:t>
            </a:r>
            <a:endParaRPr lang="zh-CN" altLang="en-US" sz="3200" dirty="0">
              <a:latin typeface="华文中宋" panose="02010600040101010101" pitchFamily="2" charset="-122"/>
              <a:ea typeface="华文中宋" panose="02010600040101010101" pitchFamily="2" charset="-122"/>
            </a:endParaRPr>
          </a:p>
          <a:p>
            <a:pPr algn="ctr"/>
            <a:endParaRPr lang="en-US" altLang="zh-CN" sz="3200" dirty="0">
              <a:latin typeface="华文中宋" panose="02010600040101010101" pitchFamily="2" charset="-122"/>
              <a:ea typeface="华文中宋" panose="02010600040101010101" pitchFamily="2" charset="-122"/>
            </a:endParaRPr>
          </a:p>
          <a:p>
            <a:pPr algn="ctr"/>
            <a:r>
              <a:rPr lang="zh-CN" altLang="en-US" sz="3200" b="1" dirty="0">
                <a:latin typeface="华文中宋" panose="02010600040101010101" pitchFamily="2" charset="-122"/>
                <a:ea typeface="华文中宋" panose="02010600040101010101" pitchFamily="2" charset="-122"/>
              </a:rPr>
              <a:t>反馈数据收集</a:t>
            </a:r>
            <a:endParaRPr lang="en-US" altLang="zh-CN" sz="3200" dirty="0">
              <a:latin typeface="华文中宋" panose="02010600040101010101" pitchFamily="2" charset="-122"/>
              <a:ea typeface="华文中宋" panose="02010600040101010101" pitchFamily="2" charset="-122"/>
            </a:endParaRPr>
          </a:p>
          <a:p>
            <a:endParaRPr lang="en-US" altLang="zh-CN" sz="3200" dirty="0">
              <a:latin typeface="华文中宋" panose="02010600040101010101" pitchFamily="2" charset="-122"/>
              <a:ea typeface="华文中宋" panose="02010600040101010101" pitchFamily="2" charset="-122"/>
            </a:endParaRPr>
          </a:p>
          <a:p>
            <a:pPr indent="457200"/>
            <a:r>
              <a:rPr lang="zh-CN" altLang="en-US" sz="3200" dirty="0">
                <a:latin typeface="华文中宋" panose="02010600040101010101" pitchFamily="2" charset="-122"/>
                <a:ea typeface="华文中宋" panose="02010600040101010101" pitchFamily="2" charset="-122"/>
              </a:rPr>
              <a:t>收集与性能标准相关的数据，包括定量和定性数据。</a:t>
            </a:r>
            <a:endParaRPr lang="zh-CN" altLang="en-US" sz="3200" dirty="0">
              <a:latin typeface="华文中宋" panose="02010600040101010101" pitchFamily="2" charset="-122"/>
              <a:ea typeface="华文中宋" panose="02010600040101010101" pitchFamily="2" charset="-122"/>
            </a:endParaRPr>
          </a:p>
        </p:txBody>
      </p:sp>
      <p:pic>
        <p:nvPicPr>
          <p:cNvPr id="11272" name="图片 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77988" y="3124312"/>
            <a:ext cx="6937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988" y="5638912"/>
            <a:ext cx="6937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345" y="8056268"/>
            <a:ext cx="2799162" cy="164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3"/>
          <p:cNvSpPr/>
          <p:nvPr/>
        </p:nvSpPr>
        <p:spPr>
          <a:xfrm>
            <a:off x="2362378" y="8397453"/>
            <a:ext cx="447841" cy="380990"/>
          </a:xfrm>
          <a:prstGeom prst="roundRect">
            <a:avLst/>
          </a:prstGeom>
          <a:solidFill>
            <a:srgbClr val="4F81BD">
              <a:alpha val="0"/>
            </a:srgbClr>
          </a:solidFill>
          <a:ln>
            <a:solidFill>
              <a:srgbClr val="7F5A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13314" name="Freeform 3"/>
          <p:cNvSpPr>
            <a:spLocks noChangeArrowheads="1"/>
          </p:cNvSpPr>
          <p:nvPr/>
        </p:nvSpPr>
        <p:spPr bwMode="auto">
          <a:xfrm>
            <a:off x="1143000" y="1943100"/>
            <a:ext cx="15740063" cy="7696200"/>
          </a:xfrm>
          <a:prstGeom prst="roundRect">
            <a:avLst>
              <a:gd name="adj" fmla="val 5634"/>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TextBox 3"/>
          <p:cNvSpPr txBox="1"/>
          <p:nvPr/>
        </p:nvSpPr>
        <p:spPr>
          <a:xfrm>
            <a:off x="685800" y="495300"/>
            <a:ext cx="10933113" cy="1603375"/>
          </a:xfrm>
          <a:prstGeom prst="rect">
            <a:avLst/>
          </a:prstGeom>
        </p:spPr>
        <p:txBody>
          <a:bodyPr lIns="0" tIns="0" rIns="0" bIns="0"/>
          <a:lstStyle/>
          <a:p>
            <a:pPr fontAlgn="auto">
              <a:lnSpc>
                <a:spcPts val="8900"/>
              </a:lnSpc>
            </a:pPr>
            <a:r>
              <a:rPr lang="en-US" altLang="zh-CN" sz="7420" b="1" noProof="1">
                <a:latin typeface="Georgia" panose="02040502050405090303" pitchFamily="18" charset="0"/>
              </a:rPr>
              <a:t>Example —— </a:t>
            </a:r>
            <a:r>
              <a:rPr lang="en-US" altLang="zh-CN" sz="7420" b="1" noProof="1">
                <a:solidFill>
                  <a:srgbClr val="7F5AF0"/>
                </a:solidFill>
                <a:latin typeface="Georgia" panose="02040502050405090303" pitchFamily="18" charset="0"/>
              </a:rPr>
              <a:t>OKKI AI</a:t>
            </a:r>
            <a:endParaRPr lang="en-US" sz="7420" b="1" noProof="1">
              <a:solidFill>
                <a:srgbClr val="7F5AF0"/>
              </a:solidFill>
              <a:latin typeface="Georgia" panose="02040502050405090303" pitchFamily="18" charset="0"/>
            </a:endParaRPr>
          </a:p>
        </p:txBody>
      </p:sp>
      <p:pic>
        <p:nvPicPr>
          <p:cNvPr id="13316" name="图片 100"/>
          <p:cNvPicPr>
            <a:picLocks noChangeArrowheads="1"/>
          </p:cNvPicPr>
          <p:nvPr>
            <p:custDataLst>
              <p:tags r:id="rId1"/>
            </p:custDataLst>
          </p:nvPr>
        </p:nvPicPr>
        <p:blipFill>
          <a:blip r:embed="rId2">
            <a:extLst>
              <a:ext uri="{28A0092B-C50C-407E-A947-70E740481C1C}">
                <a14:useLocalDpi xmlns:a14="http://schemas.microsoft.com/office/drawing/2010/main" val="0"/>
              </a:ext>
            </a:extLst>
          </a:blip>
          <a:srcRect l="4999" t="17778" r="5623" b="10123"/>
          <a:stretch>
            <a:fillRect/>
          </a:stretch>
        </p:blipFill>
        <p:spPr bwMode="auto">
          <a:xfrm>
            <a:off x="1404938" y="2111375"/>
            <a:ext cx="15173325" cy="733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15362" name="Freeform 3"/>
          <p:cNvSpPr>
            <a:spLocks noChangeArrowheads="1"/>
          </p:cNvSpPr>
          <p:nvPr/>
        </p:nvSpPr>
        <p:spPr bwMode="auto">
          <a:xfrm>
            <a:off x="685800" y="1409798"/>
            <a:ext cx="6429375" cy="7848394"/>
          </a:xfrm>
          <a:custGeom>
            <a:avLst/>
            <a:gdLst>
              <a:gd name="T0" fmla="*/ 1827284 w 1951745"/>
              <a:gd name="T1" fmla="*/ 2796759 h 2796759"/>
              <a:gd name="T2" fmla="*/ 124460 w 1951745"/>
              <a:gd name="T3" fmla="*/ 2796759 h 2796759"/>
              <a:gd name="T4" fmla="*/ 0 w 1951745"/>
              <a:gd name="T5" fmla="*/ 2672299 h 2796759"/>
              <a:gd name="T6" fmla="*/ 0 w 1951745"/>
              <a:gd name="T7" fmla="*/ 124460 h 2796759"/>
              <a:gd name="T8" fmla="*/ 124460 w 1951745"/>
              <a:gd name="T9" fmla="*/ 0 h 2796759"/>
              <a:gd name="T10" fmla="*/ 1827285 w 1951745"/>
              <a:gd name="T11" fmla="*/ 0 h 2796759"/>
              <a:gd name="T12" fmla="*/ 1951745 w 1951745"/>
              <a:gd name="T13" fmla="*/ 124460 h 2796759"/>
              <a:gd name="T14" fmla="*/ 1951745 w 1951745"/>
              <a:gd name="T15" fmla="*/ 2672299 h 2796759"/>
              <a:gd name="T16" fmla="*/ 1827285 w 1951745"/>
              <a:gd name="T17" fmla="*/ 2796759 h 2796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1745" h="2796759">
                <a:moveTo>
                  <a:pt x="1827284" y="2796759"/>
                </a:moveTo>
                <a:lnTo>
                  <a:pt x="124460" y="2796759"/>
                </a:lnTo>
                <a:cubicBezTo>
                  <a:pt x="55880" y="2796759"/>
                  <a:pt x="0" y="2740879"/>
                  <a:pt x="0" y="2672299"/>
                </a:cubicBezTo>
                <a:lnTo>
                  <a:pt x="0" y="124460"/>
                </a:lnTo>
                <a:cubicBezTo>
                  <a:pt x="0" y="55880"/>
                  <a:pt x="55880" y="0"/>
                  <a:pt x="124460" y="0"/>
                </a:cubicBezTo>
                <a:lnTo>
                  <a:pt x="1827285" y="0"/>
                </a:lnTo>
                <a:cubicBezTo>
                  <a:pt x="1895865" y="0"/>
                  <a:pt x="1951745" y="55880"/>
                  <a:pt x="1951745" y="124460"/>
                </a:cubicBezTo>
                <a:lnTo>
                  <a:pt x="1951745" y="2672299"/>
                </a:lnTo>
                <a:cubicBezTo>
                  <a:pt x="1951745" y="2740879"/>
                  <a:pt x="1895865" y="2796759"/>
                  <a:pt x="1827285" y="27967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3" name="TextBox 4"/>
          <p:cNvSpPr txBox="1">
            <a:spLocks noChangeArrowheads="1"/>
          </p:cNvSpPr>
          <p:nvPr/>
        </p:nvSpPr>
        <p:spPr bwMode="auto">
          <a:xfrm>
            <a:off x="1371600" y="1844773"/>
            <a:ext cx="57118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6000" b="1">
                <a:latin typeface="华文中宋" panose="02010600040101010101" pitchFamily="2" charset="-122"/>
                <a:ea typeface="华文中宋" panose="02010600040101010101" pitchFamily="2" charset="-122"/>
              </a:rPr>
              <a:t>设定</a:t>
            </a:r>
            <a:r>
              <a:rPr lang="en-US" altLang="zh-CN" sz="6000" b="1">
                <a:latin typeface="华文中宋" panose="02010600040101010101" pitchFamily="2" charset="-122"/>
                <a:ea typeface="华文中宋" panose="02010600040101010101" pitchFamily="2" charset="-122"/>
              </a:rPr>
              <a:t>&amp;</a:t>
            </a:r>
            <a:r>
              <a:rPr lang="zh-CN" altLang="en-US" sz="6000" b="1">
                <a:latin typeface="华文中宋" panose="02010600040101010101" pitchFamily="2" charset="-122"/>
                <a:ea typeface="华文中宋" panose="02010600040101010101" pitchFamily="2" charset="-122"/>
              </a:rPr>
              <a:t>修改标准</a:t>
            </a:r>
            <a:endParaRPr lang="zh-CN" altLang="en-US" sz="6000" b="1">
              <a:latin typeface="华文中宋" panose="02010600040101010101" pitchFamily="2" charset="-122"/>
              <a:ea typeface="华文中宋" panose="02010600040101010101" pitchFamily="2" charset="-122"/>
            </a:endParaRPr>
          </a:p>
        </p:txBody>
      </p:sp>
      <p:sp>
        <p:nvSpPr>
          <p:cNvPr id="15364" name="文本框 27"/>
          <p:cNvSpPr txBox="1">
            <a:spLocks noChangeArrowheads="1"/>
          </p:cNvSpPr>
          <p:nvPr/>
        </p:nvSpPr>
        <p:spPr bwMode="auto">
          <a:xfrm>
            <a:off x="1087438" y="3159223"/>
            <a:ext cx="555625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组织或项目中确定预期的性能水平、目标或预期结果的过程。</a:t>
            </a:r>
            <a:endParaRPr lang="zh-CN" altLang="en-US" sz="3200" dirty="0">
              <a:latin typeface="华文中宋" panose="02010600040101010101" pitchFamily="2" charset="-122"/>
              <a:ea typeface="华文中宋" panose="02010600040101010101" pitchFamily="2" charset="-122"/>
            </a:endParaRPr>
          </a:p>
          <a:p>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标准可以是质量、时间、成本、生产率等方面的具体指标。</a:t>
            </a:r>
            <a:endParaRPr lang="zh-CN" altLang="en-US" sz="3200" dirty="0">
              <a:latin typeface="华文中宋" panose="02010600040101010101" pitchFamily="2" charset="-122"/>
              <a:ea typeface="华文中宋" panose="02010600040101010101" pitchFamily="2" charset="-122"/>
            </a:endParaRPr>
          </a:p>
        </p:txBody>
      </p:sp>
      <p:sp>
        <p:nvSpPr>
          <p:cNvPr id="15365" name="文本框 5"/>
          <p:cNvSpPr txBox="1">
            <a:spLocks noChangeArrowheads="1"/>
          </p:cNvSpPr>
          <p:nvPr/>
        </p:nvSpPr>
        <p:spPr bwMode="auto">
          <a:xfrm>
            <a:off x="7620000" y="2893835"/>
            <a:ext cx="9415463"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Calibri" panose="020F0502020204030204" pitchFamily="34" charset="0"/>
              <a:buAutoNum type="arabicPeriod"/>
            </a:pPr>
            <a:r>
              <a:rPr lang="zh-CN" altLang="en-US" sz="4800" b="1" dirty="0">
                <a:latin typeface="华文中宋" panose="02010600040101010101" pitchFamily="2" charset="-122"/>
                <a:ea typeface="华文中宋" panose="02010600040101010101" pitchFamily="2" charset="-122"/>
              </a:rPr>
              <a:t>个性化</a:t>
            </a:r>
            <a:r>
              <a:rPr lang="zh-CN" altLang="en-US" sz="4800" dirty="0">
                <a:latin typeface="华文中宋" panose="02010600040101010101" pitchFamily="2" charset="-122"/>
                <a:ea typeface="华文中宋" panose="02010600040101010101" pitchFamily="2" charset="-122"/>
              </a:rPr>
              <a:t>绩效标准</a:t>
            </a:r>
            <a:endParaRPr lang="zh-CN" altLang="en-US" sz="4800" dirty="0">
              <a:latin typeface="华文中宋" panose="02010600040101010101" pitchFamily="2" charset="-122"/>
              <a:ea typeface="华文中宋" panose="02010600040101010101" pitchFamily="2" charset="-122"/>
            </a:endParaRPr>
          </a:p>
          <a:p>
            <a:pPr>
              <a:lnSpc>
                <a:spcPct val="150000"/>
              </a:lnSpc>
              <a:buFont typeface="Calibri" panose="020F0502020204030204" pitchFamily="34" charset="0"/>
              <a:buAutoNum type="arabicPeriod"/>
            </a:pPr>
            <a:r>
              <a:rPr lang="zh-CN" altLang="en-US" sz="4800" b="1" dirty="0">
                <a:latin typeface="华文中宋" panose="02010600040101010101" pitchFamily="2" charset="-122"/>
                <a:ea typeface="华文中宋" panose="02010600040101010101" pitchFamily="2" charset="-122"/>
              </a:rPr>
              <a:t>实时</a:t>
            </a:r>
            <a:r>
              <a:rPr lang="zh-CN" altLang="en-US" sz="4800" dirty="0">
                <a:latin typeface="华文中宋" panose="02010600040101010101" pitchFamily="2" charset="-122"/>
                <a:ea typeface="华文中宋" panose="02010600040101010101" pitchFamily="2" charset="-122"/>
              </a:rPr>
              <a:t>监测和分析绩效数据，快速识别变化趋势</a:t>
            </a:r>
            <a:endParaRPr lang="zh-CN" altLang="en-US" sz="4800" dirty="0">
              <a:latin typeface="华文中宋" panose="02010600040101010101" pitchFamily="2" charset="-122"/>
              <a:ea typeface="华文中宋" panose="02010600040101010101" pitchFamily="2" charset="-122"/>
            </a:endParaRPr>
          </a:p>
          <a:p>
            <a:pPr>
              <a:lnSpc>
                <a:spcPct val="150000"/>
              </a:lnSpc>
              <a:buFont typeface="Calibri" panose="020F0502020204030204" pitchFamily="34" charset="0"/>
              <a:buAutoNum type="arabicPeriod"/>
            </a:pPr>
            <a:r>
              <a:rPr lang="zh-CN" altLang="en-US" sz="4800" b="1" dirty="0">
                <a:latin typeface="华文中宋" panose="02010600040101010101" pitchFamily="2" charset="-122"/>
                <a:ea typeface="华文中宋" panose="02010600040101010101" pitchFamily="2" charset="-122"/>
              </a:rPr>
              <a:t>自动</a:t>
            </a:r>
            <a:r>
              <a:rPr lang="zh-CN" altLang="en-US" sz="4800" dirty="0">
                <a:latin typeface="华文中宋" panose="02010600040101010101" pitchFamily="2" charset="-122"/>
                <a:ea typeface="华文中宋" panose="02010600040101010101" pitchFamily="2" charset="-122"/>
              </a:rPr>
              <a:t>进行时间序列分析，预测未来趋势</a:t>
            </a:r>
            <a:endParaRPr lang="zh-CN" altLang="en-US" sz="4800" dirty="0">
              <a:latin typeface="华文中宋" panose="02010600040101010101" pitchFamily="2" charset="-122"/>
              <a:ea typeface="华文中宋" panose="02010600040101010101" pitchFamily="2" charset="-122"/>
            </a:endParaRPr>
          </a:p>
        </p:txBody>
      </p:sp>
      <p:sp>
        <p:nvSpPr>
          <p:cNvPr id="15366" name="Freeform 5"/>
          <p:cNvSpPr>
            <a:spLocks noChangeArrowheads="1"/>
          </p:cNvSpPr>
          <p:nvPr/>
        </p:nvSpPr>
        <p:spPr bwMode="auto">
          <a:xfrm>
            <a:off x="7772400" y="1446035"/>
            <a:ext cx="9415463" cy="946150"/>
          </a:xfrm>
          <a:prstGeom prst="roundRect">
            <a:avLst>
              <a:gd name="adj" fmla="val 16667"/>
            </a:avLst>
          </a:prstGeom>
          <a:solidFill>
            <a:srgbClr val="7F5A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7" name="文本框 8"/>
          <p:cNvSpPr txBox="1">
            <a:spLocks noChangeArrowheads="1"/>
          </p:cNvSpPr>
          <p:nvPr/>
        </p:nvSpPr>
        <p:spPr bwMode="auto">
          <a:xfrm>
            <a:off x="9144000" y="1534935"/>
            <a:ext cx="6019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FFFE"/>
                </a:solidFill>
                <a:latin typeface="Georgia" panose="02040502050405090303" pitchFamily="18" charset="0"/>
                <a:ea typeface="华文中宋" panose="02010600040101010101" pitchFamily="2" charset="-122"/>
              </a:rPr>
              <a:t>WHAT  AI  CAN  DO</a:t>
            </a:r>
            <a:endParaRPr lang="zh-CN" altLang="en-US" sz="4400" b="1">
              <a:solidFill>
                <a:srgbClr val="FFFFFE"/>
              </a:solidFill>
              <a:latin typeface="Georgia" panose="02040502050405090303" pitchFamily="18" charset="0"/>
              <a:ea typeface="华文中宋" panose="02010600040101010101" pitchFamily="2" charset="-122"/>
            </a:endParaRPr>
          </a:p>
        </p:txBody>
      </p:sp>
      <p:pic>
        <p:nvPicPr>
          <p:cNvPr id="15368"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66788" y="2030511"/>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200" y="7000567"/>
            <a:ext cx="3460725" cy="203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圆角 2"/>
          <p:cNvSpPr/>
          <p:nvPr/>
        </p:nvSpPr>
        <p:spPr>
          <a:xfrm>
            <a:off x="2811946" y="7470018"/>
            <a:ext cx="447841" cy="380990"/>
          </a:xfrm>
          <a:prstGeom prst="roundRect">
            <a:avLst/>
          </a:prstGeom>
          <a:solidFill>
            <a:srgbClr val="4F81BD">
              <a:alpha val="0"/>
            </a:srgbClr>
          </a:solidFill>
          <a:ln>
            <a:solidFill>
              <a:srgbClr val="7F5A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17410" name="Freeform 3"/>
          <p:cNvSpPr>
            <a:spLocks noChangeArrowheads="1"/>
          </p:cNvSpPr>
          <p:nvPr/>
        </p:nvSpPr>
        <p:spPr bwMode="auto">
          <a:xfrm>
            <a:off x="1600200" y="2324136"/>
            <a:ext cx="14879638" cy="7275513"/>
          </a:xfrm>
          <a:prstGeom prst="roundRect">
            <a:avLst>
              <a:gd name="adj" fmla="val 5634"/>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TextBox 3"/>
          <p:cNvSpPr txBox="1"/>
          <p:nvPr/>
        </p:nvSpPr>
        <p:spPr>
          <a:xfrm>
            <a:off x="685800" y="495300"/>
            <a:ext cx="17262475" cy="1531938"/>
          </a:xfrm>
          <a:prstGeom prst="rect">
            <a:avLst/>
          </a:prstGeom>
        </p:spPr>
        <p:txBody>
          <a:bodyPr lIns="0" tIns="0" rIns="0" bIns="0"/>
          <a:lstStyle/>
          <a:p>
            <a:pPr fontAlgn="auto">
              <a:lnSpc>
                <a:spcPts val="8900"/>
              </a:lnSpc>
            </a:pPr>
            <a:r>
              <a:rPr lang="en-US" altLang="zh-CN" sz="7420" b="1" noProof="1">
                <a:latin typeface="Georgia" panose="02040502050405090303" pitchFamily="18" charset="0"/>
              </a:rPr>
              <a:t>Example —— </a:t>
            </a:r>
            <a:r>
              <a:rPr lang="en-US" altLang="zh-CN" sz="7420" b="1" noProof="1">
                <a:solidFill>
                  <a:srgbClr val="42AB82"/>
                </a:solidFill>
                <a:latin typeface="Georgia" panose="02040502050405090303" pitchFamily="18" charset="0"/>
              </a:rPr>
              <a:t>Indivizo &amp; </a:t>
            </a:r>
            <a:r>
              <a:rPr lang="zh-CN" altLang="en-US" sz="7420" b="1" noProof="1">
                <a:solidFill>
                  <a:srgbClr val="42AB82"/>
                </a:solidFill>
                <a:latin typeface="Georgia" panose="02040502050405090303" pitchFamily="18" charset="0"/>
                <a:sym typeface="+mn-ea"/>
              </a:rPr>
              <a:t>IBM </a:t>
            </a:r>
            <a:endParaRPr lang="zh-CN" altLang="en-US" sz="7420" b="1" noProof="1">
              <a:solidFill>
                <a:srgbClr val="42AB82"/>
              </a:solidFill>
              <a:latin typeface="Georgia" panose="02040502050405090303" pitchFamily="18" charset="0"/>
              <a:sym typeface="+mn-ea"/>
            </a:endParaRPr>
          </a:p>
        </p:txBody>
      </p:sp>
      <p:pic>
        <p:nvPicPr>
          <p:cNvPr id="3" name="图片 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140000">
            <a:off x="7896491" y="3138538"/>
            <a:ext cx="1987332" cy="2030838"/>
          </a:xfrm>
          <a:prstGeom prst="rect">
            <a:avLst/>
          </a:prstGeom>
        </p:spPr>
      </p:pic>
      <p:sp>
        <p:nvSpPr>
          <p:cNvPr id="4" name="文本框 3"/>
          <p:cNvSpPr txBox="1"/>
          <p:nvPr/>
        </p:nvSpPr>
        <p:spPr>
          <a:xfrm>
            <a:off x="2059940" y="5059362"/>
            <a:ext cx="4188460" cy="3046988"/>
          </a:xfrm>
          <a:prstGeom prst="rect">
            <a:avLst/>
          </a:prstGeom>
          <a:noFill/>
        </p:spPr>
        <p:txBody>
          <a:bodyPr>
            <a:spAutoFit/>
            <a:scene3d>
              <a:camera prst="orthographicFront"/>
              <a:lightRig rig="threePt" dir="t"/>
            </a:scene3d>
          </a:bodyPr>
          <a:lstStyle/>
          <a:p>
            <a:pPr algn="ctr" fontAlgn="auto"/>
            <a:r>
              <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传统招聘</a:t>
            </a:r>
            <a:endParaRPr lang="en-US" altLang="zh-CN"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a:p>
            <a:pPr algn="ctr" fontAlgn="auto"/>
            <a:endPar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a:p>
            <a:pPr algn="ctr" fontAlgn="auto"/>
            <a:r>
              <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简历筛选</a:t>
            </a:r>
            <a:endPar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a:p>
            <a:pPr algn="ctr" fontAlgn="auto"/>
            <a:r>
              <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组织面试</a:t>
            </a:r>
            <a:endPar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p:txBody>
      </p:sp>
      <p:pic>
        <p:nvPicPr>
          <p:cNvPr id="6" name="图片 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3870" y="3566063"/>
            <a:ext cx="1143114" cy="1143114"/>
          </a:xfrm>
          <a:prstGeom prst="rect">
            <a:avLst/>
          </a:prstGeom>
        </p:spPr>
      </p:pic>
      <p:sp>
        <p:nvSpPr>
          <p:cNvPr id="7" name="文本框 6"/>
          <p:cNvSpPr txBox="1"/>
          <p:nvPr/>
        </p:nvSpPr>
        <p:spPr>
          <a:xfrm>
            <a:off x="12526962" y="5059362"/>
            <a:ext cx="3292475" cy="3046988"/>
          </a:xfrm>
          <a:prstGeom prst="rect">
            <a:avLst/>
          </a:prstGeom>
          <a:noFill/>
        </p:spPr>
        <p:txBody>
          <a:bodyPr>
            <a:spAutoFit/>
            <a:scene3d>
              <a:camera prst="orthographicFront"/>
              <a:lightRig rig="threePt" dir="t"/>
            </a:scene3d>
          </a:bodyPr>
          <a:lstStyle/>
          <a:p>
            <a:pPr algn="ctr" fontAlgn="auto"/>
            <a:r>
              <a:rPr lang="en-US" altLang="zh-CN"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AI</a:t>
            </a:r>
            <a:r>
              <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招聘</a:t>
            </a:r>
            <a:endParaRPr lang="en-US" altLang="zh-CN"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a:p>
            <a:pPr algn="ctr" fontAlgn="auto"/>
            <a:endParaRPr lang="en-US" altLang="zh-CN"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a:p>
            <a:pPr algn="ctr" fontAlgn="auto"/>
            <a:r>
              <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分析简历</a:t>
            </a:r>
            <a:endPar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a:p>
            <a:pPr algn="ctr" fontAlgn="auto"/>
            <a:r>
              <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rPr>
              <a:t>预测效益</a:t>
            </a:r>
            <a:endParaRPr lang="zh-CN" altLang="en-US" sz="4800" noProof="1">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endParaRPr>
          </a:p>
        </p:txBody>
      </p:sp>
      <p:pic>
        <p:nvPicPr>
          <p:cNvPr id="8" name="图片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58820" y="3639579"/>
            <a:ext cx="1028757" cy="1028757"/>
          </a:xfrm>
          <a:prstGeom prst="rect">
            <a:avLst/>
          </a:prstGeom>
        </p:spPr>
      </p:pic>
      <p:pic>
        <p:nvPicPr>
          <p:cNvPr id="100" name="图片 99"/>
          <p:cNvPicPr/>
          <p:nvPr/>
        </p:nvPicPr>
        <p:blipFill>
          <a:blip r:embed="rId7"/>
          <a:srcRect t="4615"/>
          <a:stretch>
            <a:fillRect/>
          </a:stretch>
        </p:blipFill>
        <p:spPr>
          <a:xfrm>
            <a:off x="6451917" y="5025390"/>
            <a:ext cx="5899150" cy="4088130"/>
          </a:xfrm>
          <a:prstGeom prst="snip2Same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19458" name="Freeform 3"/>
          <p:cNvSpPr>
            <a:spLocks noChangeArrowheads="1"/>
          </p:cNvSpPr>
          <p:nvPr/>
        </p:nvSpPr>
        <p:spPr bwMode="auto">
          <a:xfrm>
            <a:off x="1011238" y="1790700"/>
            <a:ext cx="5770562" cy="6705600"/>
          </a:xfrm>
          <a:custGeom>
            <a:avLst/>
            <a:gdLst>
              <a:gd name="T0" fmla="*/ 1827284 w 1951745"/>
              <a:gd name="T1" fmla="*/ 2796759 h 2796759"/>
              <a:gd name="T2" fmla="*/ 124460 w 1951745"/>
              <a:gd name="T3" fmla="*/ 2796759 h 2796759"/>
              <a:gd name="T4" fmla="*/ 0 w 1951745"/>
              <a:gd name="T5" fmla="*/ 2672299 h 2796759"/>
              <a:gd name="T6" fmla="*/ 0 w 1951745"/>
              <a:gd name="T7" fmla="*/ 124460 h 2796759"/>
              <a:gd name="T8" fmla="*/ 124460 w 1951745"/>
              <a:gd name="T9" fmla="*/ 0 h 2796759"/>
              <a:gd name="T10" fmla="*/ 1827285 w 1951745"/>
              <a:gd name="T11" fmla="*/ 0 h 2796759"/>
              <a:gd name="T12" fmla="*/ 1951745 w 1951745"/>
              <a:gd name="T13" fmla="*/ 124460 h 2796759"/>
              <a:gd name="T14" fmla="*/ 1951745 w 1951745"/>
              <a:gd name="T15" fmla="*/ 2672299 h 2796759"/>
              <a:gd name="T16" fmla="*/ 1827285 w 1951745"/>
              <a:gd name="T17" fmla="*/ 2796759 h 2796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1745" h="2796759">
                <a:moveTo>
                  <a:pt x="1827284" y="2796759"/>
                </a:moveTo>
                <a:lnTo>
                  <a:pt x="124460" y="2796759"/>
                </a:lnTo>
                <a:cubicBezTo>
                  <a:pt x="55880" y="2796759"/>
                  <a:pt x="0" y="2740879"/>
                  <a:pt x="0" y="2672299"/>
                </a:cubicBezTo>
                <a:lnTo>
                  <a:pt x="0" y="124460"/>
                </a:lnTo>
                <a:cubicBezTo>
                  <a:pt x="0" y="55880"/>
                  <a:pt x="55880" y="0"/>
                  <a:pt x="124460" y="0"/>
                </a:cubicBezTo>
                <a:lnTo>
                  <a:pt x="1827285" y="0"/>
                </a:lnTo>
                <a:cubicBezTo>
                  <a:pt x="1895865" y="0"/>
                  <a:pt x="1951745" y="55880"/>
                  <a:pt x="1951745" y="124460"/>
                </a:cubicBezTo>
                <a:lnTo>
                  <a:pt x="1951745" y="2672299"/>
                </a:lnTo>
                <a:cubicBezTo>
                  <a:pt x="1951745" y="2740879"/>
                  <a:pt x="1895865" y="2796759"/>
                  <a:pt x="1827285" y="27967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59" name="TextBox 4"/>
          <p:cNvSpPr txBox="1">
            <a:spLocks noChangeArrowheads="1"/>
          </p:cNvSpPr>
          <p:nvPr/>
        </p:nvSpPr>
        <p:spPr bwMode="auto">
          <a:xfrm>
            <a:off x="1528763" y="2320925"/>
            <a:ext cx="4733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5400" b="1">
                <a:latin typeface="华文中宋" panose="02010600040101010101" pitchFamily="2" charset="-122"/>
                <a:ea typeface="华文中宋" panose="02010600040101010101" pitchFamily="2" charset="-122"/>
              </a:rPr>
              <a:t>衡量</a:t>
            </a:r>
            <a:r>
              <a:rPr lang="en-US" altLang="zh-CN" sz="5400" b="1">
                <a:latin typeface="华文中宋" panose="02010600040101010101" pitchFamily="2" charset="-122"/>
                <a:ea typeface="华文中宋" panose="02010600040101010101" pitchFamily="2" charset="-122"/>
              </a:rPr>
              <a:t>&amp;</a:t>
            </a:r>
            <a:r>
              <a:rPr lang="zh-CN" altLang="en-US" sz="5400" b="1">
                <a:latin typeface="华文中宋" panose="02010600040101010101" pitchFamily="2" charset="-122"/>
                <a:ea typeface="华文中宋" panose="02010600040101010101" pitchFamily="2" charset="-122"/>
              </a:rPr>
              <a:t>比较绩效</a:t>
            </a:r>
            <a:endParaRPr lang="zh-CN" altLang="en-US" sz="5400" b="1">
              <a:latin typeface="华文中宋" panose="02010600040101010101" pitchFamily="2" charset="-122"/>
              <a:ea typeface="华文中宋" panose="02010600040101010101" pitchFamily="2" charset="-122"/>
            </a:endParaRPr>
          </a:p>
        </p:txBody>
      </p:sp>
      <p:sp>
        <p:nvSpPr>
          <p:cNvPr id="19460" name="文本框 27"/>
          <p:cNvSpPr txBox="1">
            <a:spLocks noChangeArrowheads="1"/>
          </p:cNvSpPr>
          <p:nvPr/>
        </p:nvSpPr>
        <p:spPr bwMode="auto">
          <a:xfrm>
            <a:off x="1528763" y="3248025"/>
            <a:ext cx="473392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200000"/>
              </a:lnSpc>
            </a:pPr>
            <a:r>
              <a:rPr lang="zh-CN" altLang="en-US" sz="3600" b="1" dirty="0">
                <a:latin typeface="华文中宋" panose="02010600040101010101" pitchFamily="2" charset="-122"/>
                <a:ea typeface="华文中宋" panose="02010600040101010101" pitchFamily="2" charset="-122"/>
              </a:rPr>
              <a:t>衡量</a:t>
            </a:r>
            <a:endParaRPr lang="en-US" altLang="zh-CN" sz="3600" b="1"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使用各种工具和方法来评估员工或组织的工作表现。</a:t>
            </a:r>
            <a:endParaRPr lang="en-US" altLang="zh-CN" sz="3200" dirty="0">
              <a:latin typeface="华文中宋" panose="02010600040101010101" pitchFamily="2" charset="-122"/>
              <a:ea typeface="华文中宋" panose="02010600040101010101" pitchFamily="2" charset="-122"/>
            </a:endParaRPr>
          </a:p>
          <a:p>
            <a:endParaRPr lang="en-US" altLang="zh-CN" sz="1200" dirty="0">
              <a:latin typeface="华文中宋" panose="02010600040101010101" pitchFamily="2" charset="-122"/>
              <a:ea typeface="华文中宋" panose="02010600040101010101" pitchFamily="2" charset="-122"/>
            </a:endParaRPr>
          </a:p>
          <a:p>
            <a:pPr algn="ctr">
              <a:lnSpc>
                <a:spcPct val="200000"/>
              </a:lnSpc>
            </a:pPr>
            <a:r>
              <a:rPr lang="zh-CN" altLang="en-US" sz="3600" b="1" dirty="0">
                <a:latin typeface="华文中宋" panose="02010600040101010101" pitchFamily="2" charset="-122"/>
                <a:ea typeface="华文中宋" panose="02010600040101010101" pitchFamily="2" charset="-122"/>
              </a:rPr>
              <a:t>比较</a:t>
            </a:r>
            <a:endParaRPr lang="zh-CN" altLang="en-US" sz="3600" b="1"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将个体或组织的绩效与标准进行比较。</a:t>
            </a:r>
            <a:endParaRPr lang="zh-CN" altLang="en-US" sz="3200" dirty="0">
              <a:latin typeface="华文中宋" panose="02010600040101010101" pitchFamily="2" charset="-122"/>
              <a:ea typeface="华文中宋" panose="02010600040101010101" pitchFamily="2" charset="-122"/>
            </a:endParaRPr>
          </a:p>
        </p:txBody>
      </p:sp>
      <p:sp>
        <p:nvSpPr>
          <p:cNvPr id="19461" name="文本框 5"/>
          <p:cNvSpPr txBox="1">
            <a:spLocks noChangeArrowheads="1"/>
          </p:cNvSpPr>
          <p:nvPr/>
        </p:nvSpPr>
        <p:spPr bwMode="auto">
          <a:xfrm>
            <a:off x="7653338" y="3208338"/>
            <a:ext cx="94154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spcAft>
                <a:spcPts val="1200"/>
              </a:spcAft>
              <a:buFont typeface="Calibri" panose="020F0502020204030204" pitchFamily="34" charset="0"/>
              <a:buAutoNum type="arabicPeriod"/>
            </a:pPr>
            <a:r>
              <a:rPr lang="en-US" altLang="zh-CN" sz="4800">
                <a:latin typeface="华文中宋" panose="02010600040101010101" pitchFamily="2" charset="-122"/>
                <a:ea typeface="华文中宋" panose="02010600040101010101" pitchFamily="2" charset="-122"/>
              </a:rPr>
              <a:t> AI </a:t>
            </a:r>
            <a:r>
              <a:rPr lang="zh-CN" altLang="en-US" sz="4800">
                <a:latin typeface="华文中宋" panose="02010600040101010101" pitchFamily="2" charset="-122"/>
                <a:ea typeface="华文中宋" panose="02010600040101010101" pitchFamily="2" charset="-122"/>
              </a:rPr>
              <a:t>技术从</a:t>
            </a:r>
            <a:r>
              <a:rPr lang="zh-CN" altLang="en-US" sz="4800" b="1">
                <a:latin typeface="华文中宋" panose="02010600040101010101" pitchFamily="2" charset="-122"/>
                <a:ea typeface="华文中宋" panose="02010600040101010101" pitchFamily="2" charset="-122"/>
              </a:rPr>
              <a:t>多个来源</a:t>
            </a:r>
            <a:r>
              <a:rPr lang="zh-CN" altLang="en-US" sz="4800">
                <a:latin typeface="华文中宋" panose="02010600040101010101" pitchFamily="2" charset="-122"/>
                <a:ea typeface="华文中宋" panose="02010600040101010101" pitchFamily="2" charset="-122"/>
              </a:rPr>
              <a:t>收集反馈，提供</a:t>
            </a:r>
            <a:r>
              <a:rPr lang="zh-CN" altLang="en-US" sz="4800" b="1">
                <a:latin typeface="华文中宋" panose="02010600040101010101" pitchFamily="2" charset="-122"/>
                <a:ea typeface="华文中宋" panose="02010600040101010101" pitchFamily="2" charset="-122"/>
              </a:rPr>
              <a:t>全面</a:t>
            </a:r>
            <a:r>
              <a:rPr lang="zh-CN" altLang="en-US" sz="4800">
                <a:latin typeface="华文中宋" panose="02010600040101010101" pitchFamily="2" charset="-122"/>
                <a:ea typeface="华文中宋" panose="02010600040101010101" pitchFamily="2" charset="-122"/>
              </a:rPr>
              <a:t>的绩效信息。减少主观性和提高客观性。</a:t>
            </a:r>
            <a:endParaRPr lang="en-US" altLang="zh-CN" sz="4800">
              <a:latin typeface="华文中宋" panose="02010600040101010101" pitchFamily="2" charset="-122"/>
              <a:ea typeface="华文中宋" panose="02010600040101010101" pitchFamily="2" charset="-122"/>
            </a:endParaRPr>
          </a:p>
          <a:p>
            <a:pPr>
              <a:spcBef>
                <a:spcPts val="1200"/>
              </a:spcBef>
              <a:spcAft>
                <a:spcPts val="1200"/>
              </a:spcAft>
              <a:buFont typeface="Calibri" panose="020F0502020204030204" pitchFamily="34" charset="0"/>
              <a:buAutoNum type="arabicPeriod"/>
            </a:pPr>
            <a:r>
              <a:rPr lang="en-US" altLang="zh-CN" sz="4800">
                <a:latin typeface="华文中宋" panose="02010600040101010101" pitchFamily="2" charset="-122"/>
                <a:ea typeface="华文中宋" panose="02010600040101010101" pitchFamily="2" charset="-122"/>
              </a:rPr>
              <a:t> AI </a:t>
            </a:r>
            <a:r>
              <a:rPr lang="zh-CN" altLang="en-US" sz="4800">
                <a:latin typeface="华文中宋" panose="02010600040101010101" pitchFamily="2" charset="-122"/>
                <a:ea typeface="华文中宋" panose="02010600040101010101" pitchFamily="2" charset="-122"/>
              </a:rPr>
              <a:t>技术可以</a:t>
            </a:r>
            <a:r>
              <a:rPr lang="zh-CN" altLang="en-US" sz="4800" b="1">
                <a:latin typeface="华文中宋" panose="02010600040101010101" pitchFamily="2" charset="-122"/>
                <a:ea typeface="华文中宋" panose="02010600040101010101" pitchFamily="2" charset="-122"/>
              </a:rPr>
              <a:t>实时比较</a:t>
            </a:r>
            <a:r>
              <a:rPr lang="zh-CN" altLang="en-US" sz="4800">
                <a:latin typeface="华文中宋" panose="02010600040101010101" pitchFamily="2" charset="-122"/>
                <a:ea typeface="华文中宋" panose="02010600040101010101" pitchFamily="2" charset="-122"/>
              </a:rPr>
              <a:t>绩效与标准，对于绩效偏离常值的员工部门</a:t>
            </a:r>
            <a:r>
              <a:rPr lang="zh-CN" altLang="en-US" sz="4800" b="1">
                <a:latin typeface="华文中宋" panose="02010600040101010101" pitchFamily="2" charset="-122"/>
                <a:ea typeface="华文中宋" panose="02010600040101010101" pitchFamily="2" charset="-122"/>
              </a:rPr>
              <a:t>给予反馈</a:t>
            </a:r>
            <a:endParaRPr lang="en-US" altLang="zh-CN" sz="4800" b="1">
              <a:latin typeface="华文中宋" panose="02010600040101010101" pitchFamily="2" charset="-122"/>
              <a:ea typeface="华文中宋" panose="02010600040101010101" pitchFamily="2" charset="-122"/>
            </a:endParaRPr>
          </a:p>
        </p:txBody>
      </p:sp>
      <p:sp>
        <p:nvSpPr>
          <p:cNvPr id="19462" name="Freeform 5"/>
          <p:cNvSpPr>
            <a:spLocks noChangeArrowheads="1"/>
          </p:cNvSpPr>
          <p:nvPr/>
        </p:nvSpPr>
        <p:spPr bwMode="auto">
          <a:xfrm>
            <a:off x="7653338" y="1790700"/>
            <a:ext cx="9415462" cy="946150"/>
          </a:xfrm>
          <a:prstGeom prst="roundRect">
            <a:avLst>
              <a:gd name="adj" fmla="val 16667"/>
            </a:avLst>
          </a:prstGeom>
          <a:solidFill>
            <a:srgbClr val="7F5A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3" name="文本框 8"/>
          <p:cNvSpPr txBox="1">
            <a:spLocks noChangeArrowheads="1"/>
          </p:cNvSpPr>
          <p:nvPr/>
        </p:nvSpPr>
        <p:spPr bwMode="auto">
          <a:xfrm>
            <a:off x="9296400" y="1831975"/>
            <a:ext cx="6019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b="1">
                <a:solidFill>
                  <a:srgbClr val="FFFFFE"/>
                </a:solidFill>
                <a:latin typeface="Georgia" panose="02040502050405090303" pitchFamily="18" charset="0"/>
                <a:ea typeface="华文中宋" panose="02010600040101010101" pitchFamily="2" charset="-122"/>
              </a:rPr>
              <a:t>WHAT  AI  CAN  DO</a:t>
            </a:r>
            <a:endParaRPr lang="zh-CN" altLang="en-US" sz="4400" b="1">
              <a:solidFill>
                <a:srgbClr val="FFFFFE"/>
              </a:solidFill>
              <a:latin typeface="Georgia" panose="02040502050405090303" pitchFamily="18" charset="0"/>
              <a:ea typeface="华文中宋" panose="02010600040101010101" pitchFamily="2" charset="-122"/>
            </a:endParaRPr>
          </a:p>
        </p:txBody>
      </p:sp>
      <p:pic>
        <p:nvPicPr>
          <p:cNvPr id="19464"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76400" y="3683000"/>
            <a:ext cx="6921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6362700"/>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10.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11.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12.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1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2026_1*i*1"/>
  <p:tag name="KSO_WM_TEMPLATE_CATEGORY" val="diagram"/>
  <p:tag name="KSO_WM_TEMPLATE_INDEX" val="20212026"/>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8494b2603575400bb1eaa1ee5871cb1b"/>
  <p:tag name="KSO_WM_CHIP_GROUPID" val="5e9e5a4073d2384101fd9cd5"/>
  <p:tag name="KSO_WM_CHIP_XID" val="5e9e5a4073d2384101fd9cd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f114054ed1e2fb802ea"/>
  <p:tag name="KSO_WM_TEMPLATE_ASSEMBLE_GROUPID" val="60656f114054ed1e2fb802ea"/>
</p:tagLst>
</file>

<file path=ppt/tags/tag15.xml><?xml version="1.0" encoding="utf-8"?>
<p:tagLst xmlns:p="http://schemas.openxmlformats.org/presentationml/2006/main">
  <p:tag name="KSO_WM_UNIT_PLACING_PICTURE_USER_VIEWPORT" val="{&quot;height&quot;:8760,&quot;width&quot;:19319.5}"/>
</p:tagLst>
</file>

<file path=ppt/tags/tag16.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2026_1*i*1"/>
  <p:tag name="KSO_WM_TEMPLATE_CATEGORY" val="diagram"/>
  <p:tag name="KSO_WM_TEMPLATE_INDEX" val="20212026"/>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8494b2603575400bb1eaa1ee5871cb1b"/>
  <p:tag name="KSO_WM_CHIP_GROUPID" val="5e9e5a4073d2384101fd9cd5"/>
  <p:tag name="KSO_WM_CHIP_XID" val="5e9e5a4073d2384101fd9cd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f114054ed1e2fb802ea"/>
  <p:tag name="KSO_WM_TEMPLATE_ASSEMBLE_GROUPID" val="60656f114054ed1e2fb802ea"/>
</p:tagLst>
</file>

<file path=ppt/tags/tag17.xml><?xml version="1.0" encoding="utf-8"?>
<p:tagLst xmlns:p="http://schemas.openxmlformats.org/presentationml/2006/main">
  <p:tag name="MH_OLD_SHAPE_ID" val="41"/>
  <p:tag name="REFSHAPE" val="393869808"/>
</p:tagLst>
</file>

<file path=ppt/tags/tag18.xml><?xml version="1.0" encoding="utf-8"?>
<p:tagLst xmlns:p="http://schemas.openxmlformats.org/presentationml/2006/main">
  <p:tag name="MH_OLD_SHAPE_ID" val="27"/>
  <p:tag name="REFSHAPE" val="393617024"/>
</p:tagLst>
</file>

<file path=ppt/tags/tag19.xml><?xml version="1.0" encoding="utf-8"?>
<p:tagLst xmlns:p="http://schemas.openxmlformats.org/presentationml/2006/main">
  <p:tag name="MH_OLD_SHAPE_ID" val="4"/>
  <p:tag name="REFSHAPE" val="392978864"/>
</p:tagLst>
</file>

<file path=ppt/tags/tag2.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20.xml><?xml version="1.0" encoding="utf-8"?>
<p:tagLst xmlns:p="http://schemas.openxmlformats.org/presentationml/2006/main">
  <p:tag name="MH_OLD_SHAPE_ID" val="126"/>
  <p:tag name="REFSHAPE" val="393622184"/>
</p:tagLst>
</file>

<file path=ppt/tags/tag21.xml><?xml version="1.0" encoding="utf-8"?>
<p:tagLst xmlns:p="http://schemas.openxmlformats.org/presentationml/2006/main">
  <p:tag name="MH_OLD_SHAPE_ID" val="158"/>
  <p:tag name="REFSHAPE" val="393621224"/>
</p:tagLst>
</file>

<file path=ppt/tags/tag22.xml><?xml version="1.0" encoding="utf-8"?>
<p:tagLst xmlns:p="http://schemas.openxmlformats.org/presentationml/2006/main">
  <p:tag name="MH_OLD_SHAPE_ID" val="26"/>
  <p:tag name="REFSHAPE" val="393618704"/>
</p:tagLst>
</file>

<file path=ppt/tags/tag23.xml><?xml version="1.0" encoding="utf-8"?>
<p:tagLst xmlns:p="http://schemas.openxmlformats.org/presentationml/2006/main">
  <p:tag name="MH_OLD_SHAPE_ID" val="227"/>
  <p:tag name="REFSHAPE" val="393764488"/>
</p:tagLst>
</file>

<file path=ppt/tags/tag24.xml><?xml version="1.0" encoding="utf-8"?>
<p:tagLst xmlns:p="http://schemas.openxmlformats.org/presentationml/2006/main">
  <p:tag name="MH_OLD_SHAPE_ID" val="26"/>
  <p:tag name="REFSHAPE" val="393618704"/>
</p:tagLst>
</file>

<file path=ppt/tags/tag25.xml><?xml version="1.0" encoding="utf-8"?>
<p:tagLst xmlns:p="http://schemas.openxmlformats.org/presentationml/2006/main">
  <p:tag name="MH_OLD_SHAPE_ID" val="365"/>
  <p:tag name="REFSHAPE" val="393802408"/>
</p:tagLst>
</file>

<file path=ppt/tags/tag26.xml><?xml version="1.0" encoding="utf-8"?>
<p:tagLst xmlns:p="http://schemas.openxmlformats.org/presentationml/2006/main">
  <p:tag name="MH_OLD_SHAPE_ID" val="365"/>
  <p:tag name="REFSHAPE" val="393802408"/>
</p:tagLst>
</file>

<file path=ppt/tags/tag27.xml><?xml version="1.0" encoding="utf-8"?>
<p:tagLst xmlns:p="http://schemas.openxmlformats.org/presentationml/2006/main">
  <p:tag name="MH_OLD_SHAPE_ID" val="365"/>
  <p:tag name="REFSHAPE" val="393802408"/>
</p:tagLst>
</file>

<file path=ppt/tags/tag28.xml><?xml version="1.0" encoding="utf-8"?>
<p:tagLst xmlns:p="http://schemas.openxmlformats.org/presentationml/2006/main">
  <p:tag name="MH_OLD_SHAPE_ID" val="14"/>
  <p:tag name="REFSHAPE" val="392979104"/>
  <p:tag name="KSO_WM_DIAGRAM_VIRTUALLY_FRAME" val="{&quot;height&quot;:438.55,&quot;left&quot;:750.75,&quot;top&quot;:316.3,&quot;width&quot;:530.6}"/>
</p:tagLst>
</file>

<file path=ppt/tags/tag29.xml><?xml version="1.0" encoding="utf-8"?>
<p:tagLst xmlns:p="http://schemas.openxmlformats.org/presentationml/2006/main">
  <p:tag name="KSO_WM_UNIT_PLACING_PICTURE_USER_VIEWPORT" val="{&quot;height&quot;:1436.1742716525864,&quot;width&quot;:2114.428339062413}"/>
  <p:tag name="MH_OLD_SHAPE_ID" val="233"/>
  <p:tag name="REFSHAPE" val="393808888"/>
  <p:tag name="KSO_WM_DIAGRAM_VIRTUALLY_FRAME" val="{&quot;height&quot;:438.55,&quot;left&quot;:750.75,&quot;top&quot;:316.3,&quot;width&quot;:530.6}"/>
</p:tagLst>
</file>

<file path=ppt/tags/tag3.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30.xml><?xml version="1.0" encoding="utf-8"?>
<p:tagLst xmlns:p="http://schemas.openxmlformats.org/presentationml/2006/main">
  <p:tag name="KSO_WM_DIAGRAM_VIRTUALLY_FRAME" val="{&quot;height&quot;:438.55,&quot;left&quot;:750.75,&quot;top&quot;:316.3,&quot;width&quot;:530.6}"/>
</p:tagLst>
</file>

<file path=ppt/tags/tag31.xml><?xml version="1.0" encoding="utf-8"?>
<p:tagLst xmlns:p="http://schemas.openxmlformats.org/presentationml/2006/main">
  <p:tag name="MH_OLD_SHAPE_ID" val="27"/>
  <p:tag name="REFSHAPE" val="393617024"/>
</p:tagLst>
</file>

<file path=ppt/tags/tag32.xml><?xml version="1.0" encoding="utf-8"?>
<p:tagLst xmlns:p="http://schemas.openxmlformats.org/presentationml/2006/main">
  <p:tag name="MH_OLD_SHAPE_ID" val="126"/>
  <p:tag name="REFSHAPE" val="393622184"/>
</p:tagLst>
</file>

<file path=ppt/tags/tag33.xml><?xml version="1.0" encoding="utf-8"?>
<p:tagLst xmlns:p="http://schemas.openxmlformats.org/presentationml/2006/main">
  <p:tag name="MH_OLD_SHAPE_ID" val="158"/>
  <p:tag name="REFSHAPE" val="393621224"/>
</p:tagLst>
</file>

<file path=ppt/tags/tag34.xml><?xml version="1.0" encoding="utf-8"?>
<p:tagLst xmlns:p="http://schemas.openxmlformats.org/presentationml/2006/main">
  <p:tag name="MH_OLD_SHAPE_ID" val="180"/>
  <p:tag name="REFSHAPE" val="393757768"/>
</p:tagLst>
</file>

<file path=ppt/tags/tag35.xml><?xml version="1.0" encoding="utf-8"?>
<p:tagLst xmlns:p="http://schemas.openxmlformats.org/presentationml/2006/main">
  <p:tag name="MH_OLD_SHAPE_ID" val="190"/>
  <p:tag name="REFSHAPE" val="393757048"/>
</p:tagLst>
</file>

<file path=ppt/tags/tag36.xml><?xml version="1.0" encoding="utf-8"?>
<p:tagLst xmlns:p="http://schemas.openxmlformats.org/presentationml/2006/main">
  <p:tag name="MH_OLD_SHAPE_ID" val="190"/>
  <p:tag name="REFSHAPE" val="393757048"/>
</p:tagLst>
</file>

<file path=ppt/tags/tag37.xml><?xml version="1.0" encoding="utf-8"?>
<p:tagLst xmlns:p="http://schemas.openxmlformats.org/presentationml/2006/main">
  <p:tag name="MH_OLD_SHAPE_ID" val="190"/>
  <p:tag name="REFSHAPE" val="393757048"/>
</p:tagLst>
</file>

<file path=ppt/tags/tag38.xml><?xml version="1.0" encoding="utf-8"?>
<p:tagLst xmlns:p="http://schemas.openxmlformats.org/presentationml/2006/main">
  <p:tag name="MH_OLD_SHAPE_ID" val="180"/>
  <p:tag name="REFSHAPE" val="393757768"/>
</p:tagLst>
</file>

<file path=ppt/tags/tag39.xml><?xml version="1.0" encoding="utf-8"?>
<p:tagLst xmlns:p="http://schemas.openxmlformats.org/presentationml/2006/main">
  <p:tag name="MH_OLD_SHAPE_ID" val="190"/>
  <p:tag name="REFSHAPE" val="393757048"/>
</p:tagLst>
</file>

<file path=ppt/tags/tag4.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40.xml><?xml version="1.0" encoding="utf-8"?>
<p:tagLst xmlns:p="http://schemas.openxmlformats.org/presentationml/2006/main">
  <p:tag name="MH_OLD_SHAPE_ID" val="190"/>
  <p:tag name="REFSHAPE" val="393757048"/>
</p:tagLst>
</file>

<file path=ppt/tags/tag41.xml><?xml version="1.0" encoding="utf-8"?>
<p:tagLst xmlns:p="http://schemas.openxmlformats.org/presentationml/2006/main">
  <p:tag name="MH_OLD_SHAPE_ID" val="190"/>
  <p:tag name="REFSHAPE" val="393757048"/>
</p:tagLst>
</file>

<file path=ppt/tags/tag42.xml><?xml version="1.0" encoding="utf-8"?>
<p:tagLst xmlns:p="http://schemas.openxmlformats.org/presentationml/2006/main">
  <p:tag name="KSO_WM_DIAGRAM_VIRTUALLY_FRAME" val="{&quot;height&quot;:501.4,&quot;left&quot;:38.85,&quot;top&quot;:213.05,&quot;width&quot;:1375.55}"/>
</p:tagLst>
</file>

<file path=ppt/tags/tag43.xml><?xml version="1.0" encoding="utf-8"?>
<p:tagLst xmlns:p="http://schemas.openxmlformats.org/presentationml/2006/main">
  <p:tag name="KSO_WM_DIAGRAM_VIRTUALLY_FRAME" val="{&quot;height&quot;:501.4,&quot;left&quot;:38.85,&quot;top&quot;:213.05,&quot;width&quot;:1375.55}"/>
</p:tagLst>
</file>

<file path=ppt/tags/tag44.xml><?xml version="1.0" encoding="utf-8"?>
<p:tagLst xmlns:p="http://schemas.openxmlformats.org/presentationml/2006/main">
  <p:tag name="KSO_WM_DIAGRAM_VIRTUALLY_FRAME" val="{&quot;height&quot;:501.4,&quot;left&quot;:38.85,&quot;top&quot;:213.05,&quot;width&quot;:1375.55}"/>
</p:tagLst>
</file>

<file path=ppt/tags/tag45.xml><?xml version="1.0" encoding="utf-8"?>
<p:tagLst xmlns:p="http://schemas.openxmlformats.org/presentationml/2006/main">
  <p:tag name="KSO_WM_DIAGRAM_VIRTUALLY_FRAME" val="{&quot;height&quot;:501.4,&quot;left&quot;:38.85,&quot;top&quot;:213.05,&quot;width&quot;:1375.55}"/>
</p:tagLst>
</file>

<file path=ppt/tags/tag46.xml><?xml version="1.0" encoding="utf-8"?>
<p:tagLst xmlns:p="http://schemas.openxmlformats.org/presentationml/2006/main">
  <p:tag name="KSO_WM_DIAGRAM_VIRTUALLY_FRAME" val="{&quot;height&quot;:501.4,&quot;left&quot;:38.85,&quot;top&quot;:213.05,&quot;width&quot;:1375.55}"/>
</p:tagLst>
</file>

<file path=ppt/tags/tag47.xml><?xml version="1.0" encoding="utf-8"?>
<p:tagLst xmlns:p="http://schemas.openxmlformats.org/presentationml/2006/main">
  <p:tag name="KSO_WM_DIAGRAM_VIRTUALLY_FRAME" val="{&quot;height&quot;:501.4,&quot;left&quot;:38.85,&quot;top&quot;:213.05,&quot;width&quot;:1375.55}"/>
</p:tagLst>
</file>

<file path=ppt/tags/tag48.xml><?xml version="1.0" encoding="utf-8"?>
<p:tagLst xmlns:p="http://schemas.openxmlformats.org/presentationml/2006/main">
  <p:tag name="KSO_WM_DIAGRAM_VIRTUALLY_FRAME" val="{&quot;height&quot;:501.4,&quot;left&quot;:38.85,&quot;top&quot;:213.05,&quot;width&quot;:1375.55}"/>
</p:tagLst>
</file>

<file path=ppt/tags/tag49.xml><?xml version="1.0" encoding="utf-8"?>
<p:tagLst xmlns:p="http://schemas.openxmlformats.org/presentationml/2006/main">
  <p:tag name="KSO_WM_DIAGRAM_VIRTUALLY_FRAME" val="{&quot;height&quot;:501.4,&quot;left&quot;:38.85,&quot;top&quot;:213.05,&quot;width&quot;:1375.55}"/>
</p:tagLst>
</file>

<file path=ppt/tags/tag5.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50.xml><?xml version="1.0" encoding="utf-8"?>
<p:tagLst xmlns:p="http://schemas.openxmlformats.org/presentationml/2006/main">
  <p:tag name="KSO_WM_DIAGRAM_VIRTUALLY_FRAME" val="{&quot;height&quot;:501.4,&quot;left&quot;:38.85,&quot;top&quot;:213.05,&quot;width&quot;:1375.55}"/>
</p:tagLst>
</file>

<file path=ppt/tags/tag51.xml><?xml version="1.0" encoding="utf-8"?>
<p:tagLst xmlns:p="http://schemas.openxmlformats.org/presentationml/2006/main">
  <p:tag name="KSO_WM_DIAGRAM_VIRTUALLY_FRAME" val="{&quot;height&quot;:501.4,&quot;left&quot;:38.85,&quot;top&quot;:213.05,&quot;width&quot;:1375.55}"/>
</p:tagLst>
</file>

<file path=ppt/tags/tag52.xml><?xml version="1.0" encoding="utf-8"?>
<p:tagLst xmlns:p="http://schemas.openxmlformats.org/presentationml/2006/main">
  <p:tag name="KSO_WM_DIAGRAM_VIRTUALLY_FRAME" val="{&quot;height&quot;:501.4,&quot;left&quot;:38.85,&quot;top&quot;:213.05,&quot;width&quot;:1375.55}"/>
</p:tagLst>
</file>

<file path=ppt/tags/tag53.xml><?xml version="1.0" encoding="utf-8"?>
<p:tagLst xmlns:p="http://schemas.openxmlformats.org/presentationml/2006/main">
  <p:tag name="KSO_WM_DIAGRAM_VIRTUALLY_FRAME" val="{&quot;height&quot;:501.4,&quot;left&quot;:38.85,&quot;top&quot;:213.05,&quot;width&quot;:1375.55}"/>
</p:tagLst>
</file>

<file path=ppt/tags/tag54.xml><?xml version="1.0" encoding="utf-8"?>
<p:tagLst xmlns:p="http://schemas.openxmlformats.org/presentationml/2006/main">
  <p:tag name="KSO_WM_DIAGRAM_VIRTUALLY_FRAME" val="{&quot;height&quot;:501.4,&quot;left&quot;:38.85,&quot;top&quot;:213.05,&quot;width&quot;:1375.55}"/>
</p:tagLst>
</file>

<file path=ppt/tags/tag55.xml><?xml version="1.0" encoding="utf-8"?>
<p:tagLst xmlns:p="http://schemas.openxmlformats.org/presentationml/2006/main">
  <p:tag name="KSO_WM_DIAGRAM_VIRTUALLY_FRAME" val="{&quot;height&quot;:501.4,&quot;left&quot;:38.85,&quot;top&quot;:213.05,&quot;width&quot;:1375.55}"/>
</p:tagLst>
</file>

<file path=ppt/tags/tag56.xml><?xml version="1.0" encoding="utf-8"?>
<p:tagLst xmlns:p="http://schemas.openxmlformats.org/presentationml/2006/main">
  <p:tag name="KSO_WM_DIAGRAM_VIRTUALLY_FRAME" val="{&quot;height&quot;:501.4,&quot;left&quot;:38.85,&quot;top&quot;:213.05,&quot;width&quot;:1375.55}"/>
</p:tagLst>
</file>

<file path=ppt/tags/tag57.xml><?xml version="1.0" encoding="utf-8"?>
<p:tagLst xmlns:p="http://schemas.openxmlformats.org/presentationml/2006/main">
  <p:tag name="KSO_WM_DIAGRAM_VIRTUALLY_FRAME" val="{&quot;height&quot;:501.4,&quot;left&quot;:38.85,&quot;top&quot;:213.05,&quot;width&quot;:1375.55}"/>
</p:tagLst>
</file>

<file path=ppt/tags/tag58.xml><?xml version="1.0" encoding="utf-8"?>
<p:tagLst xmlns:p="http://schemas.openxmlformats.org/presentationml/2006/main">
  <p:tag name="KSO_WM_DIAGRAM_VIRTUALLY_FRAME" val="{&quot;height&quot;:501.4,&quot;left&quot;:38.85,&quot;top&quot;:213.05,&quot;width&quot;:1375.55}"/>
</p:tagLst>
</file>

<file path=ppt/tags/tag59.xml><?xml version="1.0" encoding="utf-8"?>
<p:tagLst xmlns:p="http://schemas.openxmlformats.org/presentationml/2006/main">
  <p:tag name="KSO_WM_DIAGRAM_VIRTUALLY_FRAME" val="{&quot;height&quot;:501.4,&quot;left&quot;:38.85,&quot;top&quot;:213.05,&quot;width&quot;:1375.55}"/>
</p:tagLst>
</file>

<file path=ppt/tags/tag6.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60.xml><?xml version="1.0" encoding="utf-8"?>
<p:tagLst xmlns:p="http://schemas.openxmlformats.org/presentationml/2006/main">
  <p:tag name="KSO_WM_DIAGRAM_VIRTUALLY_FRAME" val="{&quot;height&quot;:501.4,&quot;left&quot;:38.85,&quot;top&quot;:213.05,&quot;width&quot;:1375.55}"/>
</p:tagLst>
</file>

<file path=ppt/tags/tag61.xml><?xml version="1.0" encoding="utf-8"?>
<p:tagLst xmlns:p="http://schemas.openxmlformats.org/presentationml/2006/main">
  <p:tag name="KSO_WM_DIAGRAM_VIRTUALLY_FRAME" val="{&quot;height&quot;:501.4,&quot;left&quot;:38.85,&quot;top&quot;:213.05,&quot;width&quot;:1375.55}"/>
</p:tagLst>
</file>

<file path=ppt/tags/tag62.xml><?xml version="1.0" encoding="utf-8"?>
<p:tagLst xmlns:p="http://schemas.openxmlformats.org/presentationml/2006/main">
  <p:tag name="KSO_WM_DIAGRAM_VIRTUALLY_FRAME" val="{&quot;height&quot;:501.4,&quot;left&quot;:38.85,&quot;top&quot;:213.05,&quot;width&quot;:1375.55}"/>
</p:tagLst>
</file>

<file path=ppt/tags/tag63.xml><?xml version="1.0" encoding="utf-8"?>
<p:tagLst xmlns:p="http://schemas.openxmlformats.org/presentationml/2006/main">
  <p:tag name="KSO_WM_DIAGRAM_VIRTUALLY_FRAME" val="{&quot;height&quot;:501.4,&quot;left&quot;:38.85,&quot;top&quot;:213.05,&quot;width&quot;:1375.55}"/>
</p:tagLst>
</file>

<file path=ppt/tags/tag64.xml><?xml version="1.0" encoding="utf-8"?>
<p:tagLst xmlns:p="http://schemas.openxmlformats.org/presentationml/2006/main">
  <p:tag name="KSO_WM_DIAGRAM_VIRTUALLY_FRAME" val="{&quot;height&quot;:501.4,&quot;left&quot;:38.85,&quot;top&quot;:213.05,&quot;width&quot;:1375.55}"/>
</p:tagLst>
</file>

<file path=ppt/tags/tag65.xml><?xml version="1.0" encoding="utf-8"?>
<p:tagLst xmlns:p="http://schemas.openxmlformats.org/presentationml/2006/main">
  <p:tag name="KSO_WM_DIAGRAM_VIRTUALLY_FRAME" val="{&quot;height&quot;:501.4,&quot;left&quot;:38.85,&quot;top&quot;:213.05,&quot;width&quot;:1375.55}"/>
</p:tagLst>
</file>

<file path=ppt/tags/tag66.xml><?xml version="1.0" encoding="utf-8"?>
<p:tagLst xmlns:p="http://schemas.openxmlformats.org/presentationml/2006/main">
  <p:tag name="KSO_WM_UNIT_PLACING_PICTURE_USER_VIEWPORT" val="{&quot;height&quot;:1440,&quot;width&quot;:1440}"/>
</p:tagLst>
</file>

<file path=ppt/tags/tag67.xml><?xml version="1.0" encoding="utf-8"?>
<p:tagLst xmlns:p="http://schemas.openxmlformats.org/presentationml/2006/main">
  <p:tag name="KSO_WM_UNIT_PLACING_PICTURE_USER_VIEWPORT" val="{&quot;height&quot;:1440,&quot;width&quot;:1440}"/>
</p:tagLst>
</file>

<file path=ppt/tags/tag68.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1"/>
  <p:tag name="KSO_WM_UNIT_ID" val="diagram20212026_1*i*1"/>
  <p:tag name="KSO_WM_TEMPLATE_CATEGORY" val="diagram"/>
  <p:tag name="KSO_WM_TEMPLATE_INDEX" val="20212026"/>
  <p:tag name="KSO_WM_UNIT_LAYERLEVEL" val="1"/>
  <p:tag name="KSO_WM_TAG_VERSION" val="1.0"/>
  <p:tag name="KSO_WM_BEAUTIFY_FLAG" val="#wm#"/>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8494b2603575400bb1eaa1ee5871cb1b"/>
  <p:tag name="KSO_WM_CHIP_GROUPID" val="5e9e5a4073d2384101fd9cd5"/>
  <p:tag name="KSO_WM_CHIP_XID" val="5e9e5a4073d2384101fd9cd6"/>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f114054ed1e2fb802ea"/>
  <p:tag name="KSO_WM_TEMPLATE_ASSEMBLE_GROUPID" val="60656f114054ed1e2fb802ea"/>
</p:tagLst>
</file>

<file path=ppt/tags/tag69.xml><?xml version="1.0" encoding="utf-8"?>
<p:tagLst xmlns:p="http://schemas.openxmlformats.org/presentationml/2006/main">
  <p:tag name="COMMONDATA" val="eyJoZGlkIjoiYWI2Y2Q5ODM5OTk5YWMxNmE3YzQ2ZGU5NjI2Y2RjNGYifQ=="/>
  <p:tag name="RESOURCE_RECORD_KEY" val="{&quot;13&quot;:[4695713,4721717,19948767,20242008,20025430]}"/>
</p:tagLst>
</file>

<file path=ppt/tags/tag7.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8.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ags/tag9.xml><?xml version="1.0" encoding="utf-8"?>
<p:tagLst xmlns:p="http://schemas.openxmlformats.org/presentationml/2006/main">
  <p:tag name="KSO_WM_DIAGRAM_VIRTUALLY_FRAME" val="{&quot;height&quot;:487.4665882611299,&quot;left&quot;:660.0015748031495,&quot;top&quot;:201.79999999999993,&quot;width&quot;:728.22400022136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1783</Words>
  <Application>WPS 演示</Application>
  <PresentationFormat>自定义</PresentationFormat>
  <Paragraphs>263</Paragraphs>
  <Slides>20</Slides>
  <Notes>20</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20</vt:i4>
      </vt:variant>
    </vt:vector>
  </HeadingPairs>
  <TitlesOfParts>
    <vt:vector size="48" baseType="lpstr">
      <vt:lpstr>Arial</vt:lpstr>
      <vt:lpstr>宋体</vt:lpstr>
      <vt:lpstr>Wingdings</vt:lpstr>
      <vt:lpstr>Calibri</vt:lpstr>
      <vt:lpstr>Helvetica Neue</vt:lpstr>
      <vt:lpstr>汉仪书宋二KW</vt:lpstr>
      <vt:lpstr>Georgia</vt:lpstr>
      <vt:lpstr>华文中宋</vt:lpstr>
      <vt:lpstr>思源宋体</vt:lpstr>
      <vt:lpstr>方正黑体简体</vt:lpstr>
      <vt:lpstr>Segoe UI</vt:lpstr>
      <vt:lpstr>微软雅黑</vt:lpstr>
      <vt:lpstr>等线 Light</vt:lpstr>
      <vt:lpstr>汉仪中等线KW</vt:lpstr>
      <vt:lpstr>-apple-system</vt:lpstr>
      <vt:lpstr>Thonburi</vt:lpstr>
      <vt:lpstr>汉仪旗黑</vt:lpstr>
      <vt:lpstr>宋体</vt:lpstr>
      <vt:lpstr>Arial Unicode MS</vt:lpstr>
      <vt:lpstr>等线</vt:lpstr>
      <vt:lpstr>汉仪中黑KW</vt:lpstr>
      <vt:lpstr>苹方-简</vt:lpstr>
      <vt:lpstr>-apple-system</vt:lpstr>
      <vt:lpstr>微软雅黑</vt:lpstr>
      <vt:lpstr>思源宋体</vt:lpstr>
      <vt:lpstr>方正黑体简体</vt:lpstr>
      <vt:lpstr>等线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Philfan</dc:creator>
  <cp:lastModifiedBy>Huawei Fan</cp:lastModifiedBy>
  <cp:revision>80</cp:revision>
  <dcterms:created xsi:type="dcterms:W3CDTF">2025-11-19T15:51:29Z</dcterms:created>
  <dcterms:modified xsi:type="dcterms:W3CDTF">2025-11-19T15:51:29Z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0D7CCC0B4E36404DA1F92724539D4498_12</vt:lpwstr>
  </property>
  <property fmtid="{D5CDD505-2E9C-101B-9397-08002B2CF9AE}" pid="3" name="KSOProductBuildVer">
    <vt:lpwstr>2052-12.1.22553.22553</vt:lpwstr>
  </property>
</Properties>
</file>