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7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5.svg" ContentType="image/svg+xml"/>
  <Override PartName="/ppt/media/image47.svg" ContentType="image/svg+xml"/>
  <Override PartName="/ppt/media/image6.svg" ContentType="image/svg+xml"/>
  <Override PartName="/ppt/media/image66.svg" ContentType="image/svg+xml"/>
  <Override PartName="/ppt/media/image68.svg" ContentType="image/svg+xml"/>
  <Override PartName="/ppt/media/image70.svg" ContentType="image/svg+xml"/>
  <Override PartName="/ppt/media/image72.svg" ContentType="image/svg+xml"/>
  <Override PartName="/ppt/media/image74.svg" ContentType="image/svg+xml"/>
  <Override PartName="/ppt/media/image77.svg" ContentType="image/svg+xml"/>
  <Override PartName="/ppt/media/image79.svg" ContentType="image/svg+xml"/>
  <Override PartName="/ppt/media/image8.svg" ContentType="image/svg+xml"/>
  <Override PartName="/ppt/media/image89.svg" ContentType="image/svg+xml"/>
  <Override PartName="/ppt/media/image93.svg" ContentType="image/svg+xml"/>
  <Override PartName="/ppt/media/image95.svg" ContentType="image/svg+xml"/>
  <Override PartName="/ppt/media/image9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2" r:id="rId9"/>
    <p:sldId id="278" r:id="rId10"/>
    <p:sldId id="279" r:id="rId11"/>
    <p:sldId id="268" r:id="rId12"/>
    <p:sldId id="264" r:id="rId13"/>
    <p:sldId id="263" r:id="rId14"/>
    <p:sldId id="280" r:id="rId15"/>
    <p:sldId id="266" r:id="rId16"/>
    <p:sldId id="277" r:id="rId17"/>
  </p:sldIdLst>
  <p:sldSz cx="18288000" cy="10287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9" userDrawn="1">
          <p15:clr>
            <a:srgbClr val="A4A3A4"/>
          </p15:clr>
        </p15:guide>
        <p15:guide id="2" pos="28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8A52"/>
    <a:srgbClr val="B37702"/>
    <a:srgbClr val="F8DDAF"/>
    <a:srgbClr val="E66634"/>
    <a:srgbClr val="512F1C"/>
    <a:srgbClr val="767FA5"/>
    <a:srgbClr val="FFF5E8"/>
    <a:srgbClr val="FFFF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730" autoAdjust="0"/>
    <p:restoredTop sz="94622" autoAdjust="0"/>
  </p:normalViewPr>
  <p:slideViewPr>
    <p:cSldViewPr showGuides="1">
      <p:cViewPr varScale="1">
        <p:scale>
          <a:sx n="58" d="100"/>
          <a:sy n="58" d="100"/>
        </p:scale>
        <p:origin x="38" y="989"/>
      </p:cViewPr>
      <p:guideLst>
        <p:guide orient="horz" pos="2189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0427B-22FD-4D4E-8174-0A46300A4C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3317D-B638-41E3-8B62-15B1AAB67F7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3317D-B638-41E3-8B62-15B1AAB67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3317D-B638-41E3-8B62-15B1AAB67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3317D-B638-41E3-8B62-15B1AAB67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3317D-B638-41E3-8B62-15B1AAB67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3317D-B638-41E3-8B62-15B1AAB67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3317D-B638-41E3-8B62-15B1AAB67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3317D-B638-41E3-8B62-15B1AAB67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3317D-B638-41E3-8B62-15B1AAB67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3317D-B638-41E3-8B62-15B1AAB67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3317D-B638-41E3-8B62-15B1AAB67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3317D-B638-41E3-8B62-15B1AAB67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3317D-B638-41E3-8B62-15B1AAB67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3317D-B638-41E3-8B62-15B1AAB67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3317D-B638-41E3-8B62-15B1AAB67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microsoft.com/office/2007/relationships/hdphoto" Target="../media/image86.wdp"/><Relationship Id="rId2" Type="http://schemas.openxmlformats.org/officeDocument/2006/relationships/image" Target="../media/image85.png"/><Relationship Id="rId1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svg"/><Relationship Id="rId8" Type="http://schemas.openxmlformats.org/officeDocument/2006/relationships/image" Target="../media/image94.png"/><Relationship Id="rId7" Type="http://schemas.openxmlformats.org/officeDocument/2006/relationships/image" Target="../media/image93.svg"/><Relationship Id="rId6" Type="http://schemas.openxmlformats.org/officeDocument/2006/relationships/image" Target="../media/image92.png"/><Relationship Id="rId5" Type="http://schemas.openxmlformats.org/officeDocument/2006/relationships/image" Target="../media/image77.svg"/><Relationship Id="rId4" Type="http://schemas.openxmlformats.org/officeDocument/2006/relationships/image" Target="../media/image91.png"/><Relationship Id="rId3" Type="http://schemas.openxmlformats.org/officeDocument/2006/relationships/image" Target="../media/image12.svg"/><Relationship Id="rId2" Type="http://schemas.openxmlformats.org/officeDocument/2006/relationships/image" Target="../media/image75.pn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7.xml"/><Relationship Id="rId7" Type="http://schemas.microsoft.com/office/2007/relationships/hdphoto" Target="../media/image101.wdp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16.svg"/><Relationship Id="rId3" Type="http://schemas.openxmlformats.org/officeDocument/2006/relationships/image" Target="../media/image98.png"/><Relationship Id="rId2" Type="http://schemas.openxmlformats.org/officeDocument/2006/relationships/image" Target="../media/image97.svg"/><Relationship Id="rId1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7.svg"/><Relationship Id="rId1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svg"/><Relationship Id="rId8" Type="http://schemas.openxmlformats.org/officeDocument/2006/relationships/image" Target="../media/image11.png"/><Relationship Id="rId7" Type="http://schemas.openxmlformats.org/officeDocument/2006/relationships/image" Target="../media/image1.jpe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2.sv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jpe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14.sv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svg"/><Relationship Id="rId8" Type="http://schemas.openxmlformats.org/officeDocument/2006/relationships/image" Target="../media/image38.png"/><Relationship Id="rId7" Type="http://schemas.openxmlformats.org/officeDocument/2006/relationships/image" Target="../media/image37.svg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43.png"/><Relationship Id="rId12" Type="http://schemas.openxmlformats.org/officeDocument/2006/relationships/image" Target="../media/image42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svg"/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57.wdp"/><Relationship Id="rId8" Type="http://schemas.openxmlformats.org/officeDocument/2006/relationships/image" Target="../media/image56.png"/><Relationship Id="rId7" Type="http://schemas.microsoft.com/office/2007/relationships/hdphoto" Target="../media/image55.wdp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microsoft.com/office/2007/relationships/hdphoto" Target="../media/image51.wdp"/><Relationship Id="rId2" Type="http://schemas.openxmlformats.org/officeDocument/2006/relationships/image" Target="../media/image50.png"/><Relationship Id="rId17" Type="http://schemas.openxmlformats.org/officeDocument/2006/relationships/notesSlide" Target="../notesSlides/notesSlide7.xml"/><Relationship Id="rId16" Type="http://schemas.openxmlformats.org/officeDocument/2006/relationships/slideLayout" Target="../slideLayouts/slideLayout7.xml"/><Relationship Id="rId15" Type="http://schemas.microsoft.com/office/2007/relationships/hdphoto" Target="../media/image63.wdp"/><Relationship Id="rId14" Type="http://schemas.openxmlformats.org/officeDocument/2006/relationships/image" Target="../media/image62.png"/><Relationship Id="rId13" Type="http://schemas.microsoft.com/office/2007/relationships/hdphoto" Target="../media/image61.wdp"/><Relationship Id="rId12" Type="http://schemas.openxmlformats.org/officeDocument/2006/relationships/image" Target="../media/image60.png"/><Relationship Id="rId11" Type="http://schemas.openxmlformats.org/officeDocument/2006/relationships/image" Target="../media/image59.png"/><Relationship Id="rId10" Type="http://schemas.openxmlformats.org/officeDocument/2006/relationships/image" Target="../media/image58.png"/><Relationship Id="rId1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svg"/><Relationship Id="rId8" Type="http://schemas.openxmlformats.org/officeDocument/2006/relationships/image" Target="../media/image71.png"/><Relationship Id="rId7" Type="http://schemas.openxmlformats.org/officeDocument/2006/relationships/image" Target="../media/image70.svg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74.svg"/><Relationship Id="rId10" Type="http://schemas.openxmlformats.org/officeDocument/2006/relationships/image" Target="../media/image73.png"/><Relationship Id="rId1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Relationship Id="rId3" Type="http://schemas.openxmlformats.org/officeDocument/2006/relationships/image" Target="../media/image76.png"/><Relationship Id="rId2" Type="http://schemas.openxmlformats.org/officeDocument/2006/relationships/image" Target="../media/image12.svg"/><Relationship Id="rId1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D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52953" y="7752046"/>
            <a:ext cx="4953000" cy="1062907"/>
            <a:chOff x="0" y="0"/>
            <a:chExt cx="29222373" cy="2794381"/>
          </a:xfrm>
        </p:grpSpPr>
        <p:sp>
          <p:nvSpPr>
            <p:cNvPr id="3" name="Freeform 3"/>
            <p:cNvSpPr/>
            <p:nvPr/>
          </p:nvSpPr>
          <p:spPr>
            <a:xfrm>
              <a:off x="-19558" y="-6477"/>
              <a:ext cx="29261233" cy="2814701"/>
            </a:xfrm>
            <a:custGeom>
              <a:avLst/>
              <a:gdLst/>
              <a:ahLst/>
              <a:cxnLst/>
              <a:rect l="l" t="t" r="r" b="b"/>
              <a:pathLst>
                <a:path w="29261233" h="2814701">
                  <a:moveTo>
                    <a:pt x="29232531" y="1495171"/>
                  </a:moveTo>
                  <a:cubicBezTo>
                    <a:pt x="29218055" y="1606931"/>
                    <a:pt x="29190497" y="1719834"/>
                    <a:pt x="29146301" y="1823720"/>
                  </a:cubicBezTo>
                  <a:cubicBezTo>
                    <a:pt x="29113661" y="1900301"/>
                    <a:pt x="29068576" y="1971675"/>
                    <a:pt x="29022981" y="2041144"/>
                  </a:cubicBezTo>
                  <a:cubicBezTo>
                    <a:pt x="28923670" y="2192655"/>
                    <a:pt x="28815720" y="2353691"/>
                    <a:pt x="28670429" y="2464816"/>
                  </a:cubicBezTo>
                  <a:cubicBezTo>
                    <a:pt x="28486915" y="2605024"/>
                    <a:pt x="28257679" y="2672461"/>
                    <a:pt x="28032254" y="2706497"/>
                  </a:cubicBezTo>
                  <a:cubicBezTo>
                    <a:pt x="27770890" y="2745994"/>
                    <a:pt x="27506221" y="2743073"/>
                    <a:pt x="27242569" y="2749042"/>
                  </a:cubicBezTo>
                  <a:cubicBezTo>
                    <a:pt x="26972059" y="2755265"/>
                    <a:pt x="26701929" y="2771140"/>
                    <a:pt x="26431803" y="2785745"/>
                  </a:cubicBezTo>
                  <a:cubicBezTo>
                    <a:pt x="2582291" y="2814701"/>
                    <a:pt x="1825117" y="2805303"/>
                    <a:pt x="1292479" y="2735072"/>
                  </a:cubicBezTo>
                  <a:cubicBezTo>
                    <a:pt x="841502" y="2675636"/>
                    <a:pt x="587502" y="2565273"/>
                    <a:pt x="286639" y="2203450"/>
                  </a:cubicBezTo>
                  <a:cubicBezTo>
                    <a:pt x="151130" y="2040509"/>
                    <a:pt x="54610" y="1844040"/>
                    <a:pt x="28702" y="1632458"/>
                  </a:cubicBezTo>
                  <a:cubicBezTo>
                    <a:pt x="0" y="139827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15092829" y="7620"/>
                  </a:cubicBezTo>
                  <a:cubicBezTo>
                    <a:pt x="26564136" y="0"/>
                    <a:pt x="26889636" y="39624"/>
                    <a:pt x="27165482" y="32004"/>
                  </a:cubicBezTo>
                  <a:cubicBezTo>
                    <a:pt x="27429131" y="24765"/>
                    <a:pt x="27773938" y="42672"/>
                    <a:pt x="28036573" y="72771"/>
                  </a:cubicBezTo>
                  <a:cubicBezTo>
                    <a:pt x="28471676" y="122428"/>
                    <a:pt x="28718690" y="161163"/>
                    <a:pt x="28969769" y="540258"/>
                  </a:cubicBezTo>
                  <a:cubicBezTo>
                    <a:pt x="29033778" y="638302"/>
                    <a:pt x="29091055" y="740664"/>
                    <a:pt x="29136776" y="848614"/>
                  </a:cubicBezTo>
                  <a:cubicBezTo>
                    <a:pt x="29223006" y="1052957"/>
                    <a:pt x="29261234" y="1273937"/>
                    <a:pt x="29232531" y="1495171"/>
                  </a:cubicBezTo>
                  <a:close/>
                </a:path>
              </a:pathLst>
            </a:custGeom>
            <a:solidFill>
              <a:srgbClr val="FFF5E8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2043331" y="7964299"/>
            <a:ext cx="6172200" cy="6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altLang="zh-CN" sz="4000" u="none" strike="noStrike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Group 7</a:t>
            </a:r>
            <a:endParaRPr lang="en-US" sz="4000" u="none" strike="noStrike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495800" y="1790700"/>
            <a:ext cx="14199800" cy="1467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zh-CN" altLang="en-US" sz="72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高效能人士的</a:t>
            </a:r>
            <a:endParaRPr lang="zh-CN" altLang="en-US" sz="72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9" name="Picture 4" descr="大师简介：史蒂芬·柯维_会议讲座_新浪财经_新浪网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32" y="494792"/>
            <a:ext cx="3746242" cy="4846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8" descr="史蒂夫·乔布斯（美国苹果公司联合创始人） - 搜狗百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8274" y="5445547"/>
            <a:ext cx="3401967" cy="34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比尔·盖茨 - 搜狗百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74" y="1638300"/>
            <a:ext cx="3401966" cy="3702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2" descr="推特,飞船,马斯克,火星,星际_推特,飞船,马斯克,火星,星际最新消息,新闻,图片,视频_聚合阅读_新浪网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8562" b="4580"/>
          <a:stretch>
            <a:fillRect/>
          </a:stretch>
        </p:blipFill>
        <p:spPr bwMode="auto">
          <a:xfrm>
            <a:off x="2233082" y="5445547"/>
            <a:ext cx="3401967" cy="4196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本框 4"/>
          <p:cNvSpPr txBox="1"/>
          <p:nvPr/>
        </p:nvSpPr>
        <p:spPr>
          <a:xfrm>
            <a:off x="10186650" y="4035504"/>
            <a:ext cx="720611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38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七个习惯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D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"/>
          <p:cNvGrpSpPr/>
          <p:nvPr/>
        </p:nvGrpSpPr>
        <p:grpSpPr>
          <a:xfrm>
            <a:off x="11861121" y="7531073"/>
            <a:ext cx="4694768" cy="2551470"/>
            <a:chOff x="0" y="0"/>
            <a:chExt cx="6634002" cy="3262058"/>
          </a:xfrm>
          <a:solidFill>
            <a:srgbClr val="FFFFFF"/>
          </a:solidFill>
        </p:grpSpPr>
        <p:sp>
          <p:nvSpPr>
            <p:cNvPr id="16" name="Freeform 3"/>
            <p:cNvSpPr/>
            <p:nvPr/>
          </p:nvSpPr>
          <p:spPr>
            <a:xfrm>
              <a:off x="-4213" y="0"/>
              <a:ext cx="6638215" cy="3262058"/>
            </a:xfrm>
            <a:custGeom>
              <a:avLst/>
              <a:gdLst/>
              <a:ahLst/>
              <a:cxnLst/>
              <a:rect l="l" t="t" r="r" b="b"/>
              <a:pathLst>
                <a:path w="6638215" h="3262058">
                  <a:moveTo>
                    <a:pt x="278431" y="16918"/>
                  </a:moveTo>
                  <a:cubicBezTo>
                    <a:pt x="278431" y="16918"/>
                    <a:pt x="604014" y="12258"/>
                    <a:pt x="988285" y="12454"/>
                  </a:cubicBezTo>
                  <a:cubicBezTo>
                    <a:pt x="5160203" y="12671"/>
                    <a:pt x="6364147" y="0"/>
                    <a:pt x="6364147" y="0"/>
                  </a:cubicBezTo>
                  <a:cubicBezTo>
                    <a:pt x="6431611" y="0"/>
                    <a:pt x="6507548" y="0"/>
                    <a:pt x="6586321" y="85073"/>
                  </a:cubicBezTo>
                  <a:cubicBezTo>
                    <a:pt x="6629299" y="131488"/>
                    <a:pt x="6630367" y="240224"/>
                    <a:pt x="6630772" y="320281"/>
                  </a:cubicBezTo>
                  <a:cubicBezTo>
                    <a:pt x="6630772" y="320281"/>
                    <a:pt x="6629068" y="2076510"/>
                    <a:pt x="6629068" y="2499474"/>
                  </a:cubicBezTo>
                  <a:cubicBezTo>
                    <a:pt x="6629068" y="2713633"/>
                    <a:pt x="6638216" y="3012812"/>
                    <a:pt x="6638216" y="3012812"/>
                  </a:cubicBezTo>
                  <a:cubicBezTo>
                    <a:pt x="6638216" y="3141481"/>
                    <a:pt x="6634046" y="3262058"/>
                    <a:pt x="6381208" y="3253924"/>
                  </a:cubicBezTo>
                  <a:cubicBezTo>
                    <a:pt x="6381208" y="3253924"/>
                    <a:pt x="6004735" y="3233626"/>
                    <a:pt x="5309611" y="3241224"/>
                  </a:cubicBezTo>
                  <a:cubicBezTo>
                    <a:pt x="1787167" y="3249358"/>
                    <a:pt x="304023" y="3262058"/>
                    <a:pt x="304023" y="3262058"/>
                  </a:cubicBezTo>
                  <a:cubicBezTo>
                    <a:pt x="132548" y="3262058"/>
                    <a:pt x="4213" y="3160989"/>
                    <a:pt x="8532" y="2958442"/>
                  </a:cubicBezTo>
                  <a:cubicBezTo>
                    <a:pt x="8532" y="2958442"/>
                    <a:pt x="9630" y="2459901"/>
                    <a:pt x="4815" y="112739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26325" t="21047" b="25578"/>
          <a:stretch>
            <a:fillRect/>
          </a:stretch>
        </p:blipFill>
        <p:spPr>
          <a:xfrm>
            <a:off x="0" y="0"/>
            <a:ext cx="9444078" cy="10325100"/>
          </a:xfrm>
          <a:prstGeom prst="rect">
            <a:avLst/>
          </a:prstGeom>
        </p:spPr>
      </p:pic>
      <p:sp>
        <p:nvSpPr>
          <p:cNvPr id="25" name="矩形: 圆角 24"/>
          <p:cNvSpPr/>
          <p:nvPr/>
        </p:nvSpPr>
        <p:spPr>
          <a:xfrm>
            <a:off x="10972800" y="3721674"/>
            <a:ext cx="6490488" cy="1676400"/>
          </a:xfrm>
          <a:prstGeom prst="roundRect">
            <a:avLst/>
          </a:prstGeom>
          <a:solidFill>
            <a:srgbClr val="FFF5E8"/>
          </a:solidFill>
          <a:ln w="57150">
            <a:solidFill>
              <a:srgbClr val="512F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10972800" y="5600700"/>
            <a:ext cx="6490487" cy="1676400"/>
          </a:xfrm>
          <a:prstGeom prst="roundRect">
            <a:avLst/>
          </a:prstGeom>
          <a:solidFill>
            <a:srgbClr val="FFF5E8"/>
          </a:solidFill>
          <a:ln w="57150">
            <a:solidFill>
              <a:srgbClr val="512F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11858140" y="527221"/>
            <a:ext cx="6086238" cy="2308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9000"/>
              </a:lnSpc>
            </a:pPr>
            <a:r>
              <a:rPr lang="en-US" altLang="zh-CN" sz="7200" spc="-27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Habit No.5</a:t>
            </a:r>
            <a:endParaRPr lang="en-US" altLang="zh-CN" sz="7200" spc="-27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marL="0" lvl="0" indent="0" algn="r">
              <a:lnSpc>
                <a:spcPts val="9000"/>
              </a:lnSpc>
            </a:pPr>
            <a:r>
              <a:rPr lang="zh-CN" altLang="en-US" sz="7200" spc="-27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知彼解己</a:t>
            </a:r>
            <a:endParaRPr lang="en-US" sz="7200" spc="-27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583892" y="1028700"/>
            <a:ext cx="3798888" cy="1010803"/>
            <a:chOff x="0" y="0"/>
            <a:chExt cx="5065184" cy="1347737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065184" cy="1347737"/>
              <a:chOff x="0" y="0"/>
              <a:chExt cx="10501524" cy="279423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19558" y="-6477"/>
                <a:ext cx="10540385" cy="2814551"/>
              </a:xfrm>
              <a:custGeom>
                <a:avLst/>
                <a:gdLst/>
                <a:ahLst/>
                <a:cxnLst/>
                <a:rect l="l" t="t" r="r" b="b"/>
                <a:pathLst>
                  <a:path w="10540385" h="2814551">
                    <a:moveTo>
                      <a:pt x="10511683" y="1495044"/>
                    </a:moveTo>
                    <a:cubicBezTo>
                      <a:pt x="10497205" y="1606781"/>
                      <a:pt x="10469646" y="1719684"/>
                      <a:pt x="10425451" y="1823570"/>
                    </a:cubicBezTo>
                    <a:cubicBezTo>
                      <a:pt x="10392812" y="1900152"/>
                      <a:pt x="10347727" y="1971525"/>
                      <a:pt x="10302133" y="2040994"/>
                    </a:cubicBezTo>
                    <a:cubicBezTo>
                      <a:pt x="10202819" y="2192505"/>
                      <a:pt x="10094869" y="2353541"/>
                      <a:pt x="9949581" y="2464666"/>
                    </a:cubicBezTo>
                    <a:cubicBezTo>
                      <a:pt x="9766067" y="2604874"/>
                      <a:pt x="9536831" y="2672311"/>
                      <a:pt x="9311406" y="2706347"/>
                    </a:cubicBezTo>
                    <a:cubicBezTo>
                      <a:pt x="9050041" y="2745844"/>
                      <a:pt x="8785373" y="2742924"/>
                      <a:pt x="8521720" y="2748893"/>
                    </a:cubicBezTo>
                    <a:cubicBezTo>
                      <a:pt x="8251211" y="2755115"/>
                      <a:pt x="7981081" y="2770990"/>
                      <a:pt x="7710953" y="2785596"/>
                    </a:cubicBezTo>
                    <a:cubicBezTo>
                      <a:pt x="2582291" y="2814552"/>
                      <a:pt x="1825117" y="2805153"/>
                      <a:pt x="1292479" y="2734922"/>
                    </a:cubicBezTo>
                    <a:cubicBezTo>
                      <a:pt x="841502" y="2675486"/>
                      <a:pt x="587502" y="2565124"/>
                      <a:pt x="286639" y="2203300"/>
                    </a:cubicBezTo>
                    <a:cubicBezTo>
                      <a:pt x="151130" y="2040359"/>
                      <a:pt x="54610" y="1843890"/>
                      <a:pt x="28702" y="1632308"/>
                    </a:cubicBezTo>
                    <a:cubicBezTo>
                      <a:pt x="0" y="1398200"/>
                      <a:pt x="39751" y="1080262"/>
                      <a:pt x="154559" y="878713"/>
                    </a:cubicBezTo>
                    <a:cubicBezTo>
                      <a:pt x="272288" y="671830"/>
                      <a:pt x="363347" y="509524"/>
                      <a:pt x="561594" y="374015"/>
                    </a:cubicBezTo>
                    <a:cubicBezTo>
                      <a:pt x="763397" y="235966"/>
                      <a:pt x="1094105" y="214757"/>
                      <a:pt x="1329309" y="154559"/>
                    </a:cubicBezTo>
                    <a:cubicBezTo>
                      <a:pt x="1393698" y="138049"/>
                      <a:pt x="1458595" y="123444"/>
                      <a:pt x="1523746" y="110363"/>
                    </a:cubicBezTo>
                    <a:cubicBezTo>
                      <a:pt x="1588770" y="97409"/>
                      <a:pt x="1772793" y="54610"/>
                      <a:pt x="1838960" y="50165"/>
                    </a:cubicBezTo>
                    <a:cubicBezTo>
                      <a:pt x="2134743" y="30353"/>
                      <a:pt x="2061083" y="46609"/>
                      <a:pt x="2189734" y="32004"/>
                    </a:cubicBezTo>
                    <a:cubicBezTo>
                      <a:pt x="2456053" y="1524"/>
                      <a:pt x="2705735" y="14986"/>
                      <a:pt x="5361423" y="7620"/>
                    </a:cubicBezTo>
                    <a:cubicBezTo>
                      <a:pt x="7843287" y="0"/>
                      <a:pt x="8168788" y="39624"/>
                      <a:pt x="8444632" y="32004"/>
                    </a:cubicBezTo>
                    <a:cubicBezTo>
                      <a:pt x="8708283" y="24765"/>
                      <a:pt x="9053089" y="42672"/>
                      <a:pt x="9315725" y="72771"/>
                    </a:cubicBezTo>
                    <a:cubicBezTo>
                      <a:pt x="9750827" y="122428"/>
                      <a:pt x="9997842" y="161163"/>
                      <a:pt x="10248920" y="540258"/>
                    </a:cubicBezTo>
                    <a:cubicBezTo>
                      <a:pt x="10312929" y="638302"/>
                      <a:pt x="10370206" y="740664"/>
                      <a:pt x="10415926" y="848614"/>
                    </a:cubicBezTo>
                    <a:cubicBezTo>
                      <a:pt x="10502158" y="1052957"/>
                      <a:pt x="10540386" y="1273937"/>
                      <a:pt x="10511683" y="1495044"/>
                    </a:cubicBezTo>
                    <a:close/>
                  </a:path>
                </a:pathLst>
              </a:custGeom>
              <a:solidFill>
                <a:srgbClr val="512F1C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702976" y="297461"/>
              <a:ext cx="3949975" cy="866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000"/>
                </a:lnSpc>
                <a:spcBef>
                  <a:spcPct val="0"/>
                </a:spcBef>
              </a:pPr>
              <a:r>
                <a:rPr lang="en-US" altLang="zh-CN" sz="5000" dirty="0">
                  <a:solidFill>
                    <a:srgbClr val="FFF5E8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Example</a:t>
              </a:r>
              <a:endParaRPr lang="en-US" sz="5000" dirty="0">
                <a:solidFill>
                  <a:srgbClr val="FFF5E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2080013" y="3988999"/>
            <a:ext cx="5233963" cy="1198880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zh-CN" altLang="en-US" sz="3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以理解为目的倾听</a:t>
            </a:r>
            <a:endParaRPr lang="en-US" altLang="zh-CN" sz="3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r>
              <a:rPr lang="zh-CN" altLang="en-US" sz="3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给予对方“心灵空气</a:t>
            </a:r>
            <a:endParaRPr lang="zh-CN" altLang="en-US" sz="3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080013" y="5868025"/>
            <a:ext cx="5383274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价值判断、追根究底</a:t>
            </a:r>
            <a:endParaRPr lang="en-US" altLang="zh-CN" sz="3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r>
              <a:rPr lang="zh-CN" altLang="en-US" sz="3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好为人师、自以为是</a:t>
            </a:r>
            <a:endParaRPr lang="zh-CN" altLang="en-US" sz="3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3411" y="7652646"/>
            <a:ext cx="3847206" cy="2308324"/>
          </a:xfrm>
          <a:prstGeom prst="rect">
            <a:avLst/>
          </a:prstGeom>
        </p:spPr>
      </p:pic>
      <p:pic>
        <p:nvPicPr>
          <p:cNvPr id="4100" name="Picture 4" descr="松下幸之助（日本松下电器创始人） - 搜狗百科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4" r="6821"/>
          <a:stretch>
            <a:fillRect/>
          </a:stretch>
        </p:blipFill>
        <p:spPr bwMode="auto">
          <a:xfrm>
            <a:off x="0" y="4866028"/>
            <a:ext cx="9444078" cy="54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"/>
          <p:cNvGrpSpPr/>
          <p:nvPr/>
        </p:nvGrpSpPr>
        <p:grpSpPr>
          <a:xfrm>
            <a:off x="471745" y="2213962"/>
            <a:ext cx="7445860" cy="2015138"/>
            <a:chOff x="0" y="0"/>
            <a:chExt cx="7940860" cy="7564359"/>
          </a:xfrm>
        </p:grpSpPr>
        <p:sp>
          <p:nvSpPr>
            <p:cNvPr id="5" name="Freeform 5"/>
            <p:cNvSpPr/>
            <p:nvPr/>
          </p:nvSpPr>
          <p:spPr>
            <a:xfrm>
              <a:off x="0" y="-8527"/>
              <a:ext cx="7948606" cy="7577515"/>
            </a:xfrm>
            <a:custGeom>
              <a:avLst/>
              <a:gdLst/>
              <a:ahLst/>
              <a:cxnLst/>
              <a:rect l="l" t="t" r="r" b="b"/>
              <a:pathLst>
                <a:path w="7948606" h="7577515">
                  <a:moveTo>
                    <a:pt x="7939465" y="2240849"/>
                  </a:moveTo>
                  <a:lnTo>
                    <a:pt x="7939465" y="2240975"/>
                  </a:lnTo>
                  <a:cubicBezTo>
                    <a:pt x="7939465" y="6773594"/>
                    <a:pt x="7672788" y="7194880"/>
                    <a:pt x="7065695" y="7270022"/>
                  </a:cubicBezTo>
                  <a:cubicBezTo>
                    <a:pt x="7027652" y="7302045"/>
                    <a:pt x="6957586" y="7358114"/>
                    <a:pt x="6876309" y="7409102"/>
                  </a:cubicBezTo>
                  <a:cubicBezTo>
                    <a:pt x="6736914" y="7496549"/>
                    <a:pt x="6665858" y="7537917"/>
                    <a:pt x="6613880" y="7570402"/>
                  </a:cubicBezTo>
                  <a:cubicBezTo>
                    <a:pt x="6602499" y="7577515"/>
                    <a:pt x="6587961" y="7568412"/>
                    <a:pt x="6589365" y="7555063"/>
                  </a:cubicBezTo>
                  <a:lnTo>
                    <a:pt x="6622979" y="7289657"/>
                  </a:lnTo>
                  <a:cubicBezTo>
                    <a:pt x="6478682" y="7292999"/>
                    <a:pt x="6306295" y="7295109"/>
                    <a:pt x="6127368" y="7293082"/>
                  </a:cubicBezTo>
                  <a:cubicBezTo>
                    <a:pt x="5745642" y="7288755"/>
                    <a:pt x="1057072" y="7273108"/>
                    <a:pt x="1057072" y="7273108"/>
                  </a:cubicBezTo>
                  <a:cubicBezTo>
                    <a:pt x="812930" y="7255440"/>
                    <a:pt x="565144" y="7221477"/>
                    <a:pt x="398404" y="7105123"/>
                  </a:cubicBezTo>
                  <a:cubicBezTo>
                    <a:pt x="120505" y="6911199"/>
                    <a:pt x="0" y="6556142"/>
                    <a:pt x="0" y="2240975"/>
                  </a:cubicBezTo>
                  <a:lnTo>
                    <a:pt x="0" y="2240849"/>
                  </a:lnTo>
                  <a:cubicBezTo>
                    <a:pt x="8537" y="880862"/>
                    <a:pt x="34263" y="622606"/>
                    <a:pt x="140291" y="451518"/>
                  </a:cubicBezTo>
                  <a:cubicBezTo>
                    <a:pt x="342602" y="125060"/>
                    <a:pt x="736658" y="15348"/>
                    <a:pt x="2943339" y="15348"/>
                  </a:cubicBezTo>
                  <a:cubicBezTo>
                    <a:pt x="2943339" y="15348"/>
                    <a:pt x="5585475" y="31363"/>
                    <a:pt x="5986614" y="15348"/>
                  </a:cubicBezTo>
                  <a:cubicBezTo>
                    <a:pt x="6371027" y="0"/>
                    <a:pt x="6834954" y="15348"/>
                    <a:pt x="6834954" y="15348"/>
                  </a:cubicBezTo>
                  <a:cubicBezTo>
                    <a:pt x="7203260" y="30308"/>
                    <a:pt x="7566575" y="168970"/>
                    <a:pt x="7764314" y="414132"/>
                  </a:cubicBezTo>
                  <a:cubicBezTo>
                    <a:pt x="7915332" y="601366"/>
                    <a:pt x="7948606" y="850716"/>
                    <a:pt x="7939465" y="2240849"/>
                  </a:cubicBezTo>
                  <a:close/>
                </a:path>
              </a:pathLst>
            </a:custGeom>
            <a:solidFill>
              <a:srgbClr val="F8DDA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990600" y="2977408"/>
            <a:ext cx="6537628" cy="55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3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松下幸之助两次销售改革</a:t>
            </a:r>
            <a:endParaRPr lang="zh-CN" altLang="en-US" sz="3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grpSp>
        <p:nvGrpSpPr>
          <p:cNvPr id="7" name="Group 9"/>
          <p:cNvGrpSpPr/>
          <p:nvPr/>
        </p:nvGrpSpPr>
        <p:grpSpPr>
          <a:xfrm>
            <a:off x="10764002" y="3143803"/>
            <a:ext cx="7382731" cy="109659"/>
            <a:chOff x="0" y="0"/>
            <a:chExt cx="9931020" cy="152237"/>
          </a:xfrm>
        </p:grpSpPr>
        <p:sp>
          <p:nvSpPr>
            <p:cNvPr id="8" name="Freeform 10"/>
            <p:cNvSpPr/>
            <p:nvPr/>
          </p:nvSpPr>
          <p:spPr>
            <a:xfrm>
              <a:off x="-28960" y="-488"/>
              <a:ext cx="9967668" cy="154038"/>
            </a:xfrm>
            <a:custGeom>
              <a:avLst/>
              <a:gdLst/>
              <a:ahLst/>
              <a:cxnLst/>
              <a:rect l="l" t="t" r="r" b="b"/>
              <a:pathLst>
                <a:path w="9967668" h="154038">
                  <a:moveTo>
                    <a:pt x="83139" y="152711"/>
                  </a:moveTo>
                  <a:cubicBezTo>
                    <a:pt x="0" y="154039"/>
                    <a:pt x="20033" y="56470"/>
                    <a:pt x="92578" y="55311"/>
                  </a:cubicBezTo>
                  <a:cubicBezTo>
                    <a:pt x="519198" y="48503"/>
                    <a:pt x="945864" y="45062"/>
                    <a:pt x="1372479" y="37947"/>
                  </a:cubicBezTo>
                  <a:cubicBezTo>
                    <a:pt x="1948912" y="28333"/>
                    <a:pt x="2525290" y="1405"/>
                    <a:pt x="8979734" y="496"/>
                  </a:cubicBezTo>
                  <a:cubicBezTo>
                    <a:pt x="9293674" y="0"/>
                    <a:pt x="9605831" y="21244"/>
                    <a:pt x="9918623" y="46119"/>
                  </a:cubicBezTo>
                  <a:cubicBezTo>
                    <a:pt x="9947592" y="48423"/>
                    <a:pt x="9967668" y="76080"/>
                    <a:pt x="9957141" y="103401"/>
                  </a:cubicBezTo>
                  <a:cubicBezTo>
                    <a:pt x="9945246" y="134271"/>
                    <a:pt x="9906901" y="144247"/>
                    <a:pt x="9877405" y="141901"/>
                  </a:cubicBezTo>
                  <a:cubicBezTo>
                    <a:pt x="9701649" y="127924"/>
                    <a:pt x="9525811" y="113278"/>
                    <a:pt x="9349649" y="105384"/>
                  </a:cubicBezTo>
                  <a:cubicBezTo>
                    <a:pt x="8037135" y="87846"/>
                    <a:pt x="2687818" y="102526"/>
                    <a:pt x="2296484" y="112977"/>
                  </a:cubicBezTo>
                  <a:cubicBezTo>
                    <a:pt x="1558727" y="132681"/>
                    <a:pt x="821041" y="140936"/>
                    <a:pt x="83139" y="152711"/>
                  </a:cubicBezTo>
                  <a:close/>
                </a:path>
              </a:pathLst>
            </a:custGeom>
            <a:solidFill>
              <a:srgbClr val="E66634"/>
            </a:solidFill>
          </p:spPr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324" y="4123221"/>
            <a:ext cx="873305" cy="87330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030" y="5992805"/>
            <a:ext cx="868559" cy="8642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D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"/>
          <a:srcRect l="26325" t="21047" b="25578"/>
          <a:stretch>
            <a:fillRect/>
          </a:stretch>
        </p:blipFill>
        <p:spPr>
          <a:xfrm>
            <a:off x="0" y="0"/>
            <a:ext cx="9444078" cy="10325100"/>
          </a:xfrm>
          <a:prstGeom prst="rect">
            <a:avLst/>
          </a:prstGeom>
        </p:spPr>
      </p:pic>
      <p:grpSp>
        <p:nvGrpSpPr>
          <p:cNvPr id="31" name="Group 8"/>
          <p:cNvGrpSpPr/>
          <p:nvPr/>
        </p:nvGrpSpPr>
        <p:grpSpPr>
          <a:xfrm flipH="1">
            <a:off x="14028420" y="4563110"/>
            <a:ext cx="2776855" cy="1602740"/>
            <a:chOff x="-514282" y="-422790"/>
            <a:chExt cx="4611734" cy="3686683"/>
          </a:xfrm>
          <a:solidFill>
            <a:srgbClr val="FFF5E8"/>
          </a:solidFill>
        </p:grpSpPr>
        <p:sp>
          <p:nvSpPr>
            <p:cNvPr id="32" name="Freeform 9"/>
            <p:cNvSpPr/>
            <p:nvPr/>
          </p:nvSpPr>
          <p:spPr>
            <a:xfrm>
              <a:off x="-514282" y="-422790"/>
              <a:ext cx="4611734" cy="3686683"/>
            </a:xfrm>
            <a:custGeom>
              <a:avLst/>
              <a:gdLst/>
              <a:ahLst/>
              <a:cxnLst/>
              <a:rect l="l" t="t" r="r" b="b"/>
              <a:pathLst>
                <a:path w="4611734" h="3686683">
                  <a:moveTo>
                    <a:pt x="4602592" y="1396924"/>
                  </a:moveTo>
                  <a:lnTo>
                    <a:pt x="4602592" y="1396953"/>
                  </a:lnTo>
                  <a:cubicBezTo>
                    <a:pt x="4602592" y="2882762"/>
                    <a:pt x="4335915" y="3304048"/>
                    <a:pt x="3728822" y="3379190"/>
                  </a:cubicBezTo>
                  <a:cubicBezTo>
                    <a:pt x="3690779" y="3411213"/>
                    <a:pt x="3620713" y="3467282"/>
                    <a:pt x="3539436" y="3518270"/>
                  </a:cubicBezTo>
                  <a:cubicBezTo>
                    <a:pt x="3400041" y="3605718"/>
                    <a:pt x="3328986" y="3647085"/>
                    <a:pt x="3277007" y="3679570"/>
                  </a:cubicBezTo>
                  <a:cubicBezTo>
                    <a:pt x="3265625" y="3686683"/>
                    <a:pt x="3251089" y="3677580"/>
                    <a:pt x="3252492" y="3664231"/>
                  </a:cubicBezTo>
                  <a:lnTo>
                    <a:pt x="3286107" y="3398825"/>
                  </a:lnTo>
                  <a:cubicBezTo>
                    <a:pt x="3141809" y="3402168"/>
                    <a:pt x="2969422" y="3404277"/>
                    <a:pt x="2790495" y="3402250"/>
                  </a:cubicBezTo>
                  <a:cubicBezTo>
                    <a:pt x="2408769" y="3397924"/>
                    <a:pt x="1057072" y="3382276"/>
                    <a:pt x="1057072" y="3382276"/>
                  </a:cubicBezTo>
                  <a:cubicBezTo>
                    <a:pt x="812930" y="3364608"/>
                    <a:pt x="565144" y="3330646"/>
                    <a:pt x="398404" y="3214291"/>
                  </a:cubicBezTo>
                  <a:cubicBezTo>
                    <a:pt x="120505" y="3020367"/>
                    <a:pt x="0" y="2665310"/>
                    <a:pt x="0" y="1396953"/>
                  </a:cubicBezTo>
                  <a:lnTo>
                    <a:pt x="0" y="1396924"/>
                  </a:lnTo>
                  <a:cubicBezTo>
                    <a:pt x="8537" y="880862"/>
                    <a:pt x="34263" y="622606"/>
                    <a:pt x="140291" y="451518"/>
                  </a:cubicBezTo>
                  <a:cubicBezTo>
                    <a:pt x="342602" y="125060"/>
                    <a:pt x="736658" y="15348"/>
                    <a:pt x="1464219" y="15348"/>
                  </a:cubicBezTo>
                  <a:cubicBezTo>
                    <a:pt x="1464219" y="15348"/>
                    <a:pt x="2248602" y="31363"/>
                    <a:pt x="2649741" y="15348"/>
                  </a:cubicBezTo>
                  <a:cubicBezTo>
                    <a:pt x="3034154" y="0"/>
                    <a:pt x="3498081" y="15348"/>
                    <a:pt x="3498081" y="15348"/>
                  </a:cubicBezTo>
                  <a:cubicBezTo>
                    <a:pt x="3866387" y="30308"/>
                    <a:pt x="4229702" y="168970"/>
                    <a:pt x="4427441" y="414132"/>
                  </a:cubicBezTo>
                  <a:cubicBezTo>
                    <a:pt x="4578460" y="601366"/>
                    <a:pt x="4611734" y="850716"/>
                    <a:pt x="4602592" y="1396924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10439400" y="615840"/>
            <a:ext cx="7351158" cy="2308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9000"/>
              </a:lnSpc>
            </a:pPr>
            <a:r>
              <a:rPr lang="en-US" altLang="zh-CN" sz="7200" spc="-27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Habit No.6</a:t>
            </a:r>
            <a:endParaRPr lang="en-US" altLang="zh-CN" sz="7200" spc="-27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marL="0" lvl="0" indent="0" algn="r">
              <a:lnSpc>
                <a:spcPts val="9000"/>
              </a:lnSpc>
            </a:pPr>
            <a:r>
              <a:rPr lang="zh-CN" altLang="en-US" sz="7200" spc="-27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统合综效</a:t>
            </a:r>
            <a:endParaRPr lang="en-US" sz="7200" spc="-27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763193" y="2111035"/>
            <a:ext cx="7562629" cy="3584712"/>
            <a:chOff x="0" y="0"/>
            <a:chExt cx="7952244" cy="6244184"/>
          </a:xfrm>
        </p:grpSpPr>
        <p:sp>
          <p:nvSpPr>
            <p:cNvPr id="8" name="Freeform 8"/>
            <p:cNvSpPr/>
            <p:nvPr/>
          </p:nvSpPr>
          <p:spPr>
            <a:xfrm>
              <a:off x="0" y="-8527"/>
              <a:ext cx="7959992" cy="6257340"/>
            </a:xfrm>
            <a:custGeom>
              <a:avLst/>
              <a:gdLst/>
              <a:ahLst/>
              <a:cxnLst/>
              <a:rect l="l" t="t" r="r" b="b"/>
              <a:pathLst>
                <a:path w="7959992" h="6257340">
                  <a:moveTo>
                    <a:pt x="7950850" y="1954502"/>
                  </a:moveTo>
                  <a:lnTo>
                    <a:pt x="7950850" y="1954595"/>
                  </a:lnTo>
                  <a:cubicBezTo>
                    <a:pt x="7950850" y="5453419"/>
                    <a:pt x="7684173" y="5874705"/>
                    <a:pt x="7077080" y="5949847"/>
                  </a:cubicBezTo>
                  <a:cubicBezTo>
                    <a:pt x="7039037" y="5981870"/>
                    <a:pt x="6968972" y="6037939"/>
                    <a:pt x="6887694" y="6088927"/>
                  </a:cubicBezTo>
                  <a:cubicBezTo>
                    <a:pt x="6748298" y="6176374"/>
                    <a:pt x="6677244" y="6217742"/>
                    <a:pt x="6625265" y="6250227"/>
                  </a:cubicBezTo>
                  <a:cubicBezTo>
                    <a:pt x="6613883" y="6257341"/>
                    <a:pt x="6599347" y="6248237"/>
                    <a:pt x="6600750" y="6234888"/>
                  </a:cubicBezTo>
                  <a:lnTo>
                    <a:pt x="6634364" y="5969482"/>
                  </a:lnTo>
                  <a:cubicBezTo>
                    <a:pt x="6490067" y="5972825"/>
                    <a:pt x="6317679" y="5974935"/>
                    <a:pt x="6138753" y="5972908"/>
                  </a:cubicBezTo>
                  <a:cubicBezTo>
                    <a:pt x="5757027" y="5968581"/>
                    <a:pt x="1057072" y="5952933"/>
                    <a:pt x="1057072" y="5952933"/>
                  </a:cubicBezTo>
                  <a:cubicBezTo>
                    <a:pt x="812930" y="5935265"/>
                    <a:pt x="565144" y="5901302"/>
                    <a:pt x="398404" y="5784948"/>
                  </a:cubicBezTo>
                  <a:cubicBezTo>
                    <a:pt x="120505" y="5591023"/>
                    <a:pt x="0" y="5235967"/>
                    <a:pt x="0" y="1954595"/>
                  </a:cubicBezTo>
                  <a:lnTo>
                    <a:pt x="0" y="1954502"/>
                  </a:lnTo>
                  <a:cubicBezTo>
                    <a:pt x="8537" y="880862"/>
                    <a:pt x="34263" y="622606"/>
                    <a:pt x="140291" y="451518"/>
                  </a:cubicBezTo>
                  <a:cubicBezTo>
                    <a:pt x="342602" y="125060"/>
                    <a:pt x="736658" y="15348"/>
                    <a:pt x="2948385" y="15348"/>
                  </a:cubicBezTo>
                  <a:cubicBezTo>
                    <a:pt x="2948385" y="15348"/>
                    <a:pt x="5596859" y="31363"/>
                    <a:pt x="5997999" y="15348"/>
                  </a:cubicBezTo>
                  <a:cubicBezTo>
                    <a:pt x="6382411" y="0"/>
                    <a:pt x="6846339" y="15348"/>
                    <a:pt x="6846339" y="15348"/>
                  </a:cubicBezTo>
                  <a:cubicBezTo>
                    <a:pt x="7214645" y="30308"/>
                    <a:pt x="7577960" y="168970"/>
                    <a:pt x="7775699" y="414132"/>
                  </a:cubicBezTo>
                  <a:cubicBezTo>
                    <a:pt x="7926718" y="601366"/>
                    <a:pt x="7959992" y="850716"/>
                    <a:pt x="7950850" y="1954502"/>
                  </a:cubicBezTo>
                  <a:close/>
                </a:path>
              </a:pathLst>
            </a:custGeom>
            <a:solidFill>
              <a:srgbClr val="F8DDA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252103" y="2504644"/>
            <a:ext cx="6459234" cy="258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“缺乏安全感的人认为所有的人和事都应该依照他们的模式。他们不知道人际关系最可贵的地方就是</a:t>
            </a:r>
            <a:r>
              <a:rPr lang="zh-CN" altLang="en-US" sz="2800" dirty="0">
                <a:solidFill>
                  <a:srgbClr val="E66634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能接触到不同的模式。</a:t>
            </a:r>
            <a:endParaRPr lang="en-US" altLang="zh-CN" sz="2800" dirty="0">
              <a:solidFill>
                <a:srgbClr val="E66634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E66634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统合综效的精髓就是尊重差异</a:t>
            </a:r>
            <a:r>
              <a:rPr lang="zh-CN" altLang="en-US" sz="28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。”</a:t>
            </a:r>
            <a:endParaRPr lang="zh-CN" altLang="en-US" sz="28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580189" y="3631509"/>
            <a:ext cx="265325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3840"/>
              </a:lnSpc>
              <a:spcBef>
                <a:spcPct val="0"/>
              </a:spcBef>
            </a:pPr>
            <a:r>
              <a:rPr lang="en-US" sz="35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QUESTION:   </a:t>
            </a:r>
            <a:endParaRPr lang="en-US" sz="35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841862" y="777098"/>
            <a:ext cx="6912460" cy="1010803"/>
            <a:chOff x="0" y="0"/>
            <a:chExt cx="5065184" cy="134773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5065184" cy="1347737"/>
              <a:chOff x="0" y="0"/>
              <a:chExt cx="10501524" cy="279423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19558" y="-6477"/>
                <a:ext cx="10540385" cy="2814551"/>
              </a:xfrm>
              <a:custGeom>
                <a:avLst/>
                <a:gdLst/>
                <a:ahLst/>
                <a:cxnLst/>
                <a:rect l="l" t="t" r="r" b="b"/>
                <a:pathLst>
                  <a:path w="10540385" h="2814551">
                    <a:moveTo>
                      <a:pt x="10511683" y="1495044"/>
                    </a:moveTo>
                    <a:cubicBezTo>
                      <a:pt x="10497205" y="1606781"/>
                      <a:pt x="10469646" y="1719684"/>
                      <a:pt x="10425451" y="1823570"/>
                    </a:cubicBezTo>
                    <a:cubicBezTo>
                      <a:pt x="10392812" y="1900152"/>
                      <a:pt x="10347727" y="1971525"/>
                      <a:pt x="10302133" y="2040994"/>
                    </a:cubicBezTo>
                    <a:cubicBezTo>
                      <a:pt x="10202819" y="2192505"/>
                      <a:pt x="10094869" y="2353541"/>
                      <a:pt x="9949581" y="2464666"/>
                    </a:cubicBezTo>
                    <a:cubicBezTo>
                      <a:pt x="9766067" y="2604874"/>
                      <a:pt x="9536831" y="2672311"/>
                      <a:pt x="9311406" y="2706347"/>
                    </a:cubicBezTo>
                    <a:cubicBezTo>
                      <a:pt x="9050041" y="2745844"/>
                      <a:pt x="8785373" y="2742924"/>
                      <a:pt x="8521720" y="2748893"/>
                    </a:cubicBezTo>
                    <a:cubicBezTo>
                      <a:pt x="8251211" y="2755115"/>
                      <a:pt x="7981081" y="2770990"/>
                      <a:pt x="7710953" y="2785596"/>
                    </a:cubicBezTo>
                    <a:cubicBezTo>
                      <a:pt x="2582291" y="2814552"/>
                      <a:pt x="1825117" y="2805153"/>
                      <a:pt x="1292479" y="2734922"/>
                    </a:cubicBezTo>
                    <a:cubicBezTo>
                      <a:pt x="841502" y="2675486"/>
                      <a:pt x="587502" y="2565124"/>
                      <a:pt x="286639" y="2203300"/>
                    </a:cubicBezTo>
                    <a:cubicBezTo>
                      <a:pt x="151130" y="2040359"/>
                      <a:pt x="54610" y="1843890"/>
                      <a:pt x="28702" y="1632308"/>
                    </a:cubicBezTo>
                    <a:cubicBezTo>
                      <a:pt x="0" y="1398200"/>
                      <a:pt x="39751" y="1080262"/>
                      <a:pt x="154559" y="878713"/>
                    </a:cubicBezTo>
                    <a:cubicBezTo>
                      <a:pt x="272288" y="671830"/>
                      <a:pt x="363347" y="509524"/>
                      <a:pt x="561594" y="374015"/>
                    </a:cubicBezTo>
                    <a:cubicBezTo>
                      <a:pt x="763397" y="235966"/>
                      <a:pt x="1094105" y="214757"/>
                      <a:pt x="1329309" y="154559"/>
                    </a:cubicBezTo>
                    <a:cubicBezTo>
                      <a:pt x="1393698" y="138049"/>
                      <a:pt x="1458595" y="123444"/>
                      <a:pt x="1523746" y="110363"/>
                    </a:cubicBezTo>
                    <a:cubicBezTo>
                      <a:pt x="1588770" y="97409"/>
                      <a:pt x="1772793" y="54610"/>
                      <a:pt x="1838960" y="50165"/>
                    </a:cubicBezTo>
                    <a:cubicBezTo>
                      <a:pt x="2134743" y="30353"/>
                      <a:pt x="2061083" y="46609"/>
                      <a:pt x="2189734" y="32004"/>
                    </a:cubicBezTo>
                    <a:cubicBezTo>
                      <a:pt x="2456053" y="1524"/>
                      <a:pt x="2705735" y="14986"/>
                      <a:pt x="5361423" y="7620"/>
                    </a:cubicBezTo>
                    <a:cubicBezTo>
                      <a:pt x="7843287" y="0"/>
                      <a:pt x="8168788" y="39624"/>
                      <a:pt x="8444632" y="32004"/>
                    </a:cubicBezTo>
                    <a:cubicBezTo>
                      <a:pt x="8708283" y="24765"/>
                      <a:pt x="9053089" y="42672"/>
                      <a:pt x="9315725" y="72771"/>
                    </a:cubicBezTo>
                    <a:cubicBezTo>
                      <a:pt x="9750827" y="122428"/>
                      <a:pt x="9997842" y="161163"/>
                      <a:pt x="10248920" y="540258"/>
                    </a:cubicBezTo>
                    <a:cubicBezTo>
                      <a:pt x="10312929" y="638302"/>
                      <a:pt x="10370206" y="740664"/>
                      <a:pt x="10415926" y="848614"/>
                    </a:cubicBezTo>
                    <a:cubicBezTo>
                      <a:pt x="10502158" y="1052957"/>
                      <a:pt x="10540386" y="1273937"/>
                      <a:pt x="10511683" y="1495044"/>
                    </a:cubicBezTo>
                    <a:close/>
                  </a:path>
                </a:pathLst>
              </a:custGeom>
              <a:solidFill>
                <a:srgbClr val="512F1C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631533" y="192364"/>
              <a:ext cx="3949975" cy="902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理解差异、取长补短</a:t>
              </a:r>
              <a:endParaRPr lang="zh-CN" altLang="en-US" sz="4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3564201" y="3279478"/>
            <a:ext cx="33810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 + 1 = ?</a:t>
            </a:r>
            <a:endParaRPr lang="zh-CN" altLang="en-US" sz="60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grpSp>
        <p:nvGrpSpPr>
          <p:cNvPr id="34" name="Group 8"/>
          <p:cNvGrpSpPr/>
          <p:nvPr/>
        </p:nvGrpSpPr>
        <p:grpSpPr>
          <a:xfrm>
            <a:off x="11353800" y="4156710"/>
            <a:ext cx="2223770" cy="1524000"/>
            <a:chOff x="0" y="0"/>
            <a:chExt cx="4603987" cy="3673527"/>
          </a:xfrm>
          <a:solidFill>
            <a:srgbClr val="FFF5E8"/>
          </a:solidFill>
        </p:grpSpPr>
        <p:sp>
          <p:nvSpPr>
            <p:cNvPr id="35" name="Freeform 9"/>
            <p:cNvSpPr/>
            <p:nvPr/>
          </p:nvSpPr>
          <p:spPr>
            <a:xfrm>
              <a:off x="0" y="-8527"/>
              <a:ext cx="4611734" cy="3686683"/>
            </a:xfrm>
            <a:custGeom>
              <a:avLst/>
              <a:gdLst/>
              <a:ahLst/>
              <a:cxnLst/>
              <a:rect l="l" t="t" r="r" b="b"/>
              <a:pathLst>
                <a:path w="4611734" h="3686683">
                  <a:moveTo>
                    <a:pt x="4602592" y="1396924"/>
                  </a:moveTo>
                  <a:lnTo>
                    <a:pt x="4602592" y="1396953"/>
                  </a:lnTo>
                  <a:cubicBezTo>
                    <a:pt x="4602592" y="2882762"/>
                    <a:pt x="4335915" y="3304048"/>
                    <a:pt x="3728822" y="3379190"/>
                  </a:cubicBezTo>
                  <a:cubicBezTo>
                    <a:pt x="3690779" y="3411213"/>
                    <a:pt x="3620713" y="3467282"/>
                    <a:pt x="3539436" y="3518270"/>
                  </a:cubicBezTo>
                  <a:cubicBezTo>
                    <a:pt x="3400041" y="3605718"/>
                    <a:pt x="3328986" y="3647085"/>
                    <a:pt x="3277007" y="3679570"/>
                  </a:cubicBezTo>
                  <a:cubicBezTo>
                    <a:pt x="3265625" y="3686683"/>
                    <a:pt x="3251089" y="3677580"/>
                    <a:pt x="3252492" y="3664231"/>
                  </a:cubicBezTo>
                  <a:lnTo>
                    <a:pt x="3286107" y="3398825"/>
                  </a:lnTo>
                  <a:cubicBezTo>
                    <a:pt x="3141809" y="3402168"/>
                    <a:pt x="2969422" y="3404277"/>
                    <a:pt x="2790495" y="3402250"/>
                  </a:cubicBezTo>
                  <a:cubicBezTo>
                    <a:pt x="2408769" y="3397924"/>
                    <a:pt x="1057072" y="3382276"/>
                    <a:pt x="1057072" y="3382276"/>
                  </a:cubicBezTo>
                  <a:cubicBezTo>
                    <a:pt x="812930" y="3364608"/>
                    <a:pt x="565144" y="3330646"/>
                    <a:pt x="398404" y="3214291"/>
                  </a:cubicBezTo>
                  <a:cubicBezTo>
                    <a:pt x="120505" y="3020367"/>
                    <a:pt x="0" y="2665310"/>
                    <a:pt x="0" y="1396953"/>
                  </a:cubicBezTo>
                  <a:lnTo>
                    <a:pt x="0" y="1396924"/>
                  </a:lnTo>
                  <a:cubicBezTo>
                    <a:pt x="8537" y="880862"/>
                    <a:pt x="34263" y="622606"/>
                    <a:pt x="140291" y="451518"/>
                  </a:cubicBezTo>
                  <a:cubicBezTo>
                    <a:pt x="342602" y="125060"/>
                    <a:pt x="736658" y="15348"/>
                    <a:pt x="1464219" y="15348"/>
                  </a:cubicBezTo>
                  <a:cubicBezTo>
                    <a:pt x="1464219" y="15348"/>
                    <a:pt x="2248602" y="31363"/>
                    <a:pt x="2649741" y="15348"/>
                  </a:cubicBezTo>
                  <a:cubicBezTo>
                    <a:pt x="3034154" y="0"/>
                    <a:pt x="3498081" y="15348"/>
                    <a:pt x="3498081" y="15348"/>
                  </a:cubicBezTo>
                  <a:cubicBezTo>
                    <a:pt x="3866387" y="30308"/>
                    <a:pt x="4229702" y="168970"/>
                    <a:pt x="4427441" y="414132"/>
                  </a:cubicBezTo>
                  <a:cubicBezTo>
                    <a:pt x="4578460" y="601366"/>
                    <a:pt x="4611734" y="850716"/>
                    <a:pt x="4602592" y="139692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1211" l="9961" r="89941">
                        <a14:foregroundMark x1="23242" y1="92090" x2="58398" y2="91211"/>
                        <a14:foregroundMark x1="58398" y1="91211" x2="60156" y2="89844"/>
                        <a14:backgroundMark x1="39453" y1="15137" x2="41895" y2="13965"/>
                        <a14:backgroundMark x1="58691" y1="12305" x2="60156" y2="15918"/>
                        <a14:backgroundMark x1="56641" y1="94141" x2="58496" y2="94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594" y="4838728"/>
            <a:ext cx="2049831" cy="2049831"/>
          </a:xfrm>
          <a:prstGeom prst="rect">
            <a:avLst/>
          </a:prstGeom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6992" r="2480" b="4415"/>
          <a:stretch>
            <a:fillRect/>
          </a:stretch>
        </p:blipFill>
        <p:spPr bwMode="auto">
          <a:xfrm>
            <a:off x="76200" y="5967730"/>
            <a:ext cx="9222740" cy="38239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10117995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439400" y="9106011"/>
            <a:ext cx="5461459" cy="55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altLang="zh-CN" sz="3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eg.</a:t>
            </a:r>
            <a:r>
              <a:rPr lang="zh-CN" altLang="en-US" sz="3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飞书“飞阅会”的概念</a:t>
            </a:r>
            <a:endParaRPr lang="zh-CN" altLang="en-US" sz="3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286953" y="6909152"/>
            <a:ext cx="71771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3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接纳别人 贡献自己的想法；</a:t>
            </a:r>
            <a:endParaRPr lang="en-US" altLang="zh-CN" sz="3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l"/>
            <a:r>
              <a:rPr lang="zh-CN" altLang="en-US" sz="3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看似是摒弃了“以始为终”的理念，但其实不然。</a:t>
            </a:r>
            <a:endParaRPr lang="zh-CN" altLang="en-US" sz="3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2165008" y="4610273"/>
            <a:ext cx="1209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</a:t>
            </a:r>
            <a:endParaRPr lang="zh-CN" altLang="en-US" sz="3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4401926" y="4991272"/>
            <a:ext cx="1939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10000!!!</a:t>
            </a:r>
            <a:endParaRPr lang="zh-CN" altLang="en-US" sz="3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grpSp>
        <p:nvGrpSpPr>
          <p:cNvPr id="5" name="Group 9"/>
          <p:cNvGrpSpPr/>
          <p:nvPr/>
        </p:nvGrpSpPr>
        <p:grpSpPr>
          <a:xfrm>
            <a:off x="10794482" y="3143803"/>
            <a:ext cx="7382731" cy="109659"/>
            <a:chOff x="0" y="0"/>
            <a:chExt cx="9931020" cy="152237"/>
          </a:xfrm>
        </p:grpSpPr>
        <p:sp>
          <p:nvSpPr>
            <p:cNvPr id="19" name="Freeform 10"/>
            <p:cNvSpPr/>
            <p:nvPr/>
          </p:nvSpPr>
          <p:spPr>
            <a:xfrm>
              <a:off x="-28960" y="-488"/>
              <a:ext cx="9967668" cy="154038"/>
            </a:xfrm>
            <a:custGeom>
              <a:avLst/>
              <a:gdLst/>
              <a:ahLst/>
              <a:cxnLst/>
              <a:rect l="l" t="t" r="r" b="b"/>
              <a:pathLst>
                <a:path w="9967668" h="154038">
                  <a:moveTo>
                    <a:pt x="83139" y="152711"/>
                  </a:moveTo>
                  <a:cubicBezTo>
                    <a:pt x="0" y="154039"/>
                    <a:pt x="20033" y="56470"/>
                    <a:pt x="92578" y="55311"/>
                  </a:cubicBezTo>
                  <a:cubicBezTo>
                    <a:pt x="519198" y="48503"/>
                    <a:pt x="945864" y="45062"/>
                    <a:pt x="1372479" y="37947"/>
                  </a:cubicBezTo>
                  <a:cubicBezTo>
                    <a:pt x="1948912" y="28333"/>
                    <a:pt x="2525290" y="1405"/>
                    <a:pt x="8979734" y="496"/>
                  </a:cubicBezTo>
                  <a:cubicBezTo>
                    <a:pt x="9293674" y="0"/>
                    <a:pt x="9605831" y="21244"/>
                    <a:pt x="9918623" y="46119"/>
                  </a:cubicBezTo>
                  <a:cubicBezTo>
                    <a:pt x="9947592" y="48423"/>
                    <a:pt x="9967668" y="76080"/>
                    <a:pt x="9957141" y="103401"/>
                  </a:cubicBezTo>
                  <a:cubicBezTo>
                    <a:pt x="9945246" y="134271"/>
                    <a:pt x="9906901" y="144247"/>
                    <a:pt x="9877405" y="141901"/>
                  </a:cubicBezTo>
                  <a:cubicBezTo>
                    <a:pt x="9701649" y="127924"/>
                    <a:pt x="9525811" y="113278"/>
                    <a:pt x="9349649" y="105384"/>
                  </a:cubicBezTo>
                  <a:cubicBezTo>
                    <a:pt x="8037135" y="87846"/>
                    <a:pt x="2687818" y="102526"/>
                    <a:pt x="2296484" y="112977"/>
                  </a:cubicBezTo>
                  <a:cubicBezTo>
                    <a:pt x="1558727" y="132681"/>
                    <a:pt x="821041" y="140936"/>
                    <a:pt x="83139" y="152711"/>
                  </a:cubicBezTo>
                  <a:close/>
                </a:path>
              </a:pathLst>
            </a:custGeom>
            <a:solidFill>
              <a:srgbClr val="E66634"/>
            </a:solidFill>
          </p:spPr>
        </p:sp>
      </p:grpSp>
      <p:sp>
        <p:nvSpPr>
          <p:cNvPr id="27" name="Freeform 27"/>
          <p:cNvSpPr/>
          <p:nvPr/>
        </p:nvSpPr>
        <p:spPr>
          <a:xfrm flipH="1">
            <a:off x="10058225" y="4181671"/>
            <a:ext cx="1590391" cy="1644201"/>
          </a:xfrm>
          <a:custGeom>
            <a:avLst/>
            <a:gdLst/>
            <a:ahLst/>
            <a:cxnLst/>
            <a:rect l="l" t="t" r="r" b="b"/>
            <a:pathLst>
              <a:path w="1279298" h="1322582">
                <a:moveTo>
                  <a:pt x="0" y="0"/>
                </a:moveTo>
                <a:lnTo>
                  <a:pt x="1279298" y="0"/>
                </a:lnTo>
                <a:lnTo>
                  <a:pt x="1279298" y="1322582"/>
                </a:lnTo>
                <a:lnTo>
                  <a:pt x="0" y="13225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D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/>
          <a:srcRect r="14652" b="29801"/>
          <a:stretch>
            <a:fillRect/>
          </a:stretch>
        </p:blipFill>
        <p:spPr>
          <a:xfrm>
            <a:off x="8626292" y="-1"/>
            <a:ext cx="9661708" cy="1028700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4800" y="3475238"/>
            <a:ext cx="8294030" cy="3494979"/>
            <a:chOff x="0" y="0"/>
            <a:chExt cx="8973476" cy="3781287"/>
          </a:xfrm>
          <a:solidFill>
            <a:srgbClr val="FFF5E8"/>
          </a:solidFill>
        </p:grpSpPr>
        <p:sp>
          <p:nvSpPr>
            <p:cNvPr id="5" name="Freeform 5"/>
            <p:cNvSpPr/>
            <p:nvPr/>
          </p:nvSpPr>
          <p:spPr>
            <a:xfrm>
              <a:off x="0" y="-8527"/>
              <a:ext cx="8981223" cy="3794443"/>
            </a:xfrm>
            <a:custGeom>
              <a:avLst/>
              <a:gdLst/>
              <a:ahLst/>
              <a:cxnLst/>
              <a:rect l="l" t="t" r="r" b="b"/>
              <a:pathLst>
                <a:path w="8981223" h="3794443">
                  <a:moveTo>
                    <a:pt x="8972082" y="1420297"/>
                  </a:moveTo>
                  <a:lnTo>
                    <a:pt x="8972082" y="1420329"/>
                  </a:lnTo>
                  <a:cubicBezTo>
                    <a:pt x="8972082" y="2990522"/>
                    <a:pt x="8705405" y="3411808"/>
                    <a:pt x="8098312" y="3486950"/>
                  </a:cubicBezTo>
                  <a:cubicBezTo>
                    <a:pt x="8060269" y="3518973"/>
                    <a:pt x="7990203" y="3575042"/>
                    <a:pt x="7908926" y="3626030"/>
                  </a:cubicBezTo>
                  <a:cubicBezTo>
                    <a:pt x="7769530" y="3713477"/>
                    <a:pt x="7698475" y="3754845"/>
                    <a:pt x="7646497" y="3787330"/>
                  </a:cubicBezTo>
                  <a:cubicBezTo>
                    <a:pt x="7635115" y="3794443"/>
                    <a:pt x="7620578" y="3785340"/>
                    <a:pt x="7621982" y="3771991"/>
                  </a:cubicBezTo>
                  <a:lnTo>
                    <a:pt x="7655596" y="3506585"/>
                  </a:lnTo>
                  <a:cubicBezTo>
                    <a:pt x="7511299" y="3509928"/>
                    <a:pt x="7338912" y="3512037"/>
                    <a:pt x="7159985" y="3510010"/>
                  </a:cubicBezTo>
                  <a:cubicBezTo>
                    <a:pt x="6778258" y="3505683"/>
                    <a:pt x="1057072" y="3490036"/>
                    <a:pt x="1057072" y="3490036"/>
                  </a:cubicBezTo>
                  <a:cubicBezTo>
                    <a:pt x="812930" y="3472368"/>
                    <a:pt x="565144" y="3438405"/>
                    <a:pt x="398404" y="3322050"/>
                  </a:cubicBezTo>
                  <a:cubicBezTo>
                    <a:pt x="120505" y="3128126"/>
                    <a:pt x="0" y="2773070"/>
                    <a:pt x="0" y="1420329"/>
                  </a:cubicBezTo>
                  <a:lnTo>
                    <a:pt x="0" y="1420297"/>
                  </a:lnTo>
                  <a:cubicBezTo>
                    <a:pt x="8537" y="880862"/>
                    <a:pt x="34263" y="622606"/>
                    <a:pt x="140291" y="451518"/>
                  </a:cubicBezTo>
                  <a:cubicBezTo>
                    <a:pt x="342602" y="125060"/>
                    <a:pt x="736658" y="15348"/>
                    <a:pt x="3401062" y="15348"/>
                  </a:cubicBezTo>
                  <a:cubicBezTo>
                    <a:pt x="3401062" y="15348"/>
                    <a:pt x="6618091" y="31363"/>
                    <a:pt x="7019230" y="15348"/>
                  </a:cubicBezTo>
                  <a:cubicBezTo>
                    <a:pt x="7403643" y="0"/>
                    <a:pt x="7867570" y="15348"/>
                    <a:pt x="7867570" y="15348"/>
                  </a:cubicBezTo>
                  <a:cubicBezTo>
                    <a:pt x="8235876" y="30308"/>
                    <a:pt x="8599192" y="168970"/>
                    <a:pt x="8796931" y="414132"/>
                  </a:cubicBezTo>
                  <a:cubicBezTo>
                    <a:pt x="8947949" y="601366"/>
                    <a:pt x="8981223" y="850716"/>
                    <a:pt x="8972082" y="1420297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Freeform 13"/>
          <p:cNvSpPr/>
          <p:nvPr/>
        </p:nvSpPr>
        <p:spPr>
          <a:xfrm>
            <a:off x="6629700" y="8572360"/>
            <a:ext cx="1342832" cy="1415370"/>
          </a:xfrm>
          <a:custGeom>
            <a:avLst/>
            <a:gdLst/>
            <a:ahLst/>
            <a:cxnLst/>
            <a:rect l="l" t="t" r="r" b="b"/>
            <a:pathLst>
              <a:path w="1342832" h="1415370">
                <a:moveTo>
                  <a:pt x="0" y="0"/>
                </a:moveTo>
                <a:lnTo>
                  <a:pt x="1342832" y="0"/>
                </a:lnTo>
                <a:lnTo>
                  <a:pt x="1342832" y="1415370"/>
                </a:lnTo>
                <a:lnTo>
                  <a:pt x="0" y="1415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38425" y="3924243"/>
            <a:ext cx="7461270" cy="2129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- </a:t>
            </a:r>
            <a:r>
              <a:rPr lang="zh-CN" altLang="en-US" sz="32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建筑工人</a:t>
            </a:r>
            <a:r>
              <a:rPr lang="zh-CN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在工作时要维护好自己的工具</a:t>
            </a:r>
            <a:endParaRPr lang="en-US" altLang="zh-CN" sz="3200" dirty="0">
              <a:solidFill>
                <a:schemeClr val="tx2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- </a:t>
            </a:r>
            <a:r>
              <a:rPr lang="zh-CN" altLang="en-US" sz="32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老师</a:t>
            </a:r>
            <a:r>
              <a:rPr lang="zh-CN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要确保教案、书本的放置井井有条</a:t>
            </a:r>
            <a:endParaRPr lang="en-US" altLang="zh-CN" sz="3200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- </a:t>
            </a:r>
            <a:r>
              <a:rPr lang="zh-CN" altLang="en-US" sz="32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农民</a:t>
            </a:r>
            <a:r>
              <a:rPr lang="zh-CN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检查田地为下一年的种植做好准备</a:t>
            </a:r>
            <a:endParaRPr lang="zh-CN" altLang="en-US" sz="3200" dirty="0">
              <a:solidFill>
                <a:schemeClr val="tx2">
                  <a:lumMod val="60000"/>
                  <a:lumOff val="4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09482" y="7187245"/>
            <a:ext cx="6065637" cy="2461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32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著名音乐剧</a:t>
            </a:r>
            <a:r>
              <a:rPr lang="en-US" altLang="zh-CN" sz="32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《</a:t>
            </a:r>
            <a:r>
              <a:rPr lang="zh-CN" altLang="en-US" sz="32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汉密尔顿</a:t>
            </a:r>
            <a:r>
              <a:rPr lang="en-US" altLang="zh-CN" sz="32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》</a:t>
            </a:r>
            <a:r>
              <a:rPr lang="zh-CN" altLang="en-US" sz="32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就是在米兰达休息时灵光乍现写下的</a:t>
            </a:r>
            <a:endParaRPr lang="en-US" altLang="zh-CN" sz="32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endParaRPr lang="en-US" altLang="zh-CN" sz="32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r>
              <a:rPr lang="zh-CN" altLang="en-US" sz="32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罗斯福的</a:t>
            </a:r>
            <a:r>
              <a:rPr lang="en-US" altLang="zh-CN" sz="32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《</a:t>
            </a:r>
            <a:r>
              <a:rPr lang="zh-CN" altLang="en-US" sz="32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租借法案</a:t>
            </a:r>
            <a:r>
              <a:rPr lang="en-US" altLang="zh-CN" sz="32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》</a:t>
            </a:r>
            <a:r>
              <a:rPr lang="zh-CN" altLang="en-US" sz="32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也是在一次钓鱼假期中完成的。</a:t>
            </a:r>
            <a:endParaRPr lang="zh-CN" altLang="en-US" sz="32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7239129" y="6362849"/>
            <a:ext cx="1692526" cy="3512789"/>
          </a:xfrm>
          <a:custGeom>
            <a:avLst/>
            <a:gdLst/>
            <a:ahLst/>
            <a:cxnLst/>
            <a:rect l="l" t="t" r="r" b="b"/>
            <a:pathLst>
              <a:path w="1692526" h="3512789">
                <a:moveTo>
                  <a:pt x="0" y="0"/>
                </a:moveTo>
                <a:lnTo>
                  <a:pt x="1692526" y="0"/>
                </a:lnTo>
                <a:lnTo>
                  <a:pt x="1692526" y="3512789"/>
                </a:lnTo>
                <a:lnTo>
                  <a:pt x="0" y="3512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4"/>
          <p:cNvSpPr txBox="1"/>
          <p:nvPr/>
        </p:nvSpPr>
        <p:spPr>
          <a:xfrm>
            <a:off x="818847" y="835617"/>
            <a:ext cx="7351158" cy="2308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</a:pPr>
            <a:r>
              <a:rPr lang="en-US" altLang="zh-CN" sz="7200" spc="-27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Habit No.7</a:t>
            </a:r>
            <a:endParaRPr lang="en-US" altLang="zh-CN" sz="7200" spc="-27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marL="0" lvl="0" indent="0">
              <a:lnSpc>
                <a:spcPts val="9000"/>
              </a:lnSpc>
            </a:pPr>
            <a:r>
              <a:rPr lang="zh-CN" altLang="en-US" sz="7200" spc="-27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不断更新</a:t>
            </a:r>
            <a:endParaRPr lang="en-US" sz="7200" spc="-27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896914" y="724202"/>
            <a:ext cx="5973437" cy="183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花点时间打磨“锯子”</a:t>
            </a:r>
            <a:endParaRPr lang="en-US" altLang="zh-CN" sz="40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平衡产能与产出</a:t>
            </a:r>
            <a:endParaRPr lang="zh-CN" altLang="en-US" sz="40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grpSp>
        <p:nvGrpSpPr>
          <p:cNvPr id="12" name="Group 9"/>
          <p:cNvGrpSpPr/>
          <p:nvPr/>
        </p:nvGrpSpPr>
        <p:grpSpPr>
          <a:xfrm>
            <a:off x="676487" y="3143803"/>
            <a:ext cx="7382731" cy="109659"/>
            <a:chOff x="0" y="0"/>
            <a:chExt cx="9931020" cy="152237"/>
          </a:xfrm>
        </p:grpSpPr>
        <p:sp>
          <p:nvSpPr>
            <p:cNvPr id="17" name="Freeform 10"/>
            <p:cNvSpPr/>
            <p:nvPr/>
          </p:nvSpPr>
          <p:spPr>
            <a:xfrm>
              <a:off x="-28960" y="-488"/>
              <a:ext cx="9967668" cy="154038"/>
            </a:xfrm>
            <a:custGeom>
              <a:avLst/>
              <a:gdLst/>
              <a:ahLst/>
              <a:cxnLst/>
              <a:rect l="l" t="t" r="r" b="b"/>
              <a:pathLst>
                <a:path w="9967668" h="154038">
                  <a:moveTo>
                    <a:pt x="83139" y="152711"/>
                  </a:moveTo>
                  <a:cubicBezTo>
                    <a:pt x="0" y="154039"/>
                    <a:pt x="20033" y="56470"/>
                    <a:pt x="92578" y="55311"/>
                  </a:cubicBezTo>
                  <a:cubicBezTo>
                    <a:pt x="519198" y="48503"/>
                    <a:pt x="945864" y="45062"/>
                    <a:pt x="1372479" y="37947"/>
                  </a:cubicBezTo>
                  <a:cubicBezTo>
                    <a:pt x="1948912" y="28333"/>
                    <a:pt x="2525290" y="1405"/>
                    <a:pt x="8979734" y="496"/>
                  </a:cubicBezTo>
                  <a:cubicBezTo>
                    <a:pt x="9293674" y="0"/>
                    <a:pt x="9605831" y="21244"/>
                    <a:pt x="9918623" y="46119"/>
                  </a:cubicBezTo>
                  <a:cubicBezTo>
                    <a:pt x="9947592" y="48423"/>
                    <a:pt x="9967668" y="76080"/>
                    <a:pt x="9957141" y="103401"/>
                  </a:cubicBezTo>
                  <a:cubicBezTo>
                    <a:pt x="9945246" y="134271"/>
                    <a:pt x="9906901" y="144247"/>
                    <a:pt x="9877405" y="141901"/>
                  </a:cubicBezTo>
                  <a:cubicBezTo>
                    <a:pt x="9701649" y="127924"/>
                    <a:pt x="9525811" y="113278"/>
                    <a:pt x="9349649" y="105384"/>
                  </a:cubicBezTo>
                  <a:cubicBezTo>
                    <a:pt x="8037135" y="87846"/>
                    <a:pt x="2687818" y="102526"/>
                    <a:pt x="2296484" y="112977"/>
                  </a:cubicBezTo>
                  <a:cubicBezTo>
                    <a:pt x="1558727" y="132681"/>
                    <a:pt x="821041" y="140936"/>
                    <a:pt x="83139" y="152711"/>
                  </a:cubicBezTo>
                  <a:close/>
                </a:path>
              </a:pathLst>
            </a:custGeom>
            <a:solidFill>
              <a:srgbClr val="E66634"/>
            </a:solidFill>
          </p:spPr>
        </p:sp>
      </p:grpSp>
      <p:pic>
        <p:nvPicPr>
          <p:cNvPr id="2" name="图片 1" descr="顺时针环形箭头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000000">
            <a:off x="11626850" y="4121150"/>
            <a:ext cx="4263390" cy="426339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2268200" y="2857500"/>
            <a:ext cx="26498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身体</a:t>
            </a:r>
            <a:endParaRPr lang="zh-CN" altLang="en-US" sz="32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锻炼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zh-CN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营养</a:t>
            </a:r>
            <a:endParaRPr lang="zh-CN" alt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压力调节</a:t>
            </a:r>
            <a:endParaRPr lang="zh-CN" alt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5468600" y="5676900"/>
            <a:ext cx="264985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社会</a:t>
            </a:r>
            <a:r>
              <a:rPr lang="en-US" altLang="zh-CN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/</a:t>
            </a:r>
            <a:r>
              <a:rPr lang="zh-CN" altLang="en-US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情感</a:t>
            </a:r>
            <a:endParaRPr lang="zh-CN" altLang="en-US" sz="32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服务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移情</a:t>
            </a:r>
            <a:endParaRPr lang="zh-CN" altLang="en-US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综合综效</a:t>
            </a:r>
            <a:endParaRPr lang="zh-CN" altLang="en-US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内在安全感</a:t>
            </a:r>
            <a:endParaRPr lang="zh-CN" altLang="en-US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2225655" y="8420100"/>
            <a:ext cx="30657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精神</a:t>
            </a:r>
            <a:endParaRPr lang="zh-CN" altLang="en-US" sz="32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实现价值</a:t>
            </a:r>
            <a:endParaRPr lang="zh-CN" alt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忠诚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zh-CN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学习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zh-CN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冥想</a:t>
            </a:r>
            <a:endParaRPr lang="zh-CN" alt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931910" y="5753100"/>
            <a:ext cx="26498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智力</a:t>
            </a:r>
            <a:endParaRPr lang="zh-CN" alt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阅读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zh-CN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想象</a:t>
            </a:r>
            <a:endParaRPr lang="zh-CN" alt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规划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zh-CN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写作</a:t>
            </a:r>
            <a:endParaRPr lang="zh-CN" alt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图片 27" descr="摩天轮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11125" y="5524500"/>
            <a:ext cx="1732280" cy="17322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D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25" y="1714500"/>
            <a:ext cx="18362295" cy="8572500"/>
          </a:xfrm>
          <a:custGeom>
            <a:avLst/>
            <a:gdLst/>
            <a:ahLst/>
            <a:cxnLst/>
            <a:rect l="l" t="t" r="r" b="b"/>
            <a:pathLst>
              <a:path w="22661247" h="9269210">
                <a:moveTo>
                  <a:pt x="0" y="0"/>
                </a:moveTo>
                <a:lnTo>
                  <a:pt x="22661247" y="0"/>
                </a:lnTo>
                <a:lnTo>
                  <a:pt x="22661247" y="9269210"/>
                </a:lnTo>
                <a:lnTo>
                  <a:pt x="0" y="926921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b="-8152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69339" y="295394"/>
            <a:ext cx="9841187" cy="1178425"/>
            <a:chOff x="-154726" y="-662113"/>
            <a:chExt cx="13121582" cy="1071206"/>
          </a:xfrm>
        </p:grpSpPr>
        <p:grpSp>
          <p:nvGrpSpPr>
            <p:cNvPr id="4" name="Group 4"/>
            <p:cNvGrpSpPr/>
            <p:nvPr/>
          </p:nvGrpSpPr>
          <p:grpSpPr>
            <a:xfrm>
              <a:off x="-154726" y="-662113"/>
              <a:ext cx="13121582" cy="1024955"/>
              <a:chOff x="-424903" y="-1818275"/>
              <a:chExt cx="36034082" cy="28147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4903" y="-1818275"/>
                <a:ext cx="36034082" cy="2814701"/>
              </a:xfrm>
              <a:custGeom>
                <a:avLst/>
                <a:gdLst/>
                <a:ahLst/>
                <a:cxnLst/>
                <a:rect l="l" t="t" r="r" b="b"/>
                <a:pathLst>
                  <a:path w="36034082" h="2814701">
                    <a:moveTo>
                      <a:pt x="36005380" y="1495171"/>
                    </a:moveTo>
                    <a:cubicBezTo>
                      <a:pt x="35990900" y="1606931"/>
                      <a:pt x="35963342" y="1719834"/>
                      <a:pt x="35919147" y="1823720"/>
                    </a:cubicBezTo>
                    <a:cubicBezTo>
                      <a:pt x="35886507" y="1900301"/>
                      <a:pt x="35841424" y="1971675"/>
                      <a:pt x="35795830" y="2041144"/>
                    </a:cubicBezTo>
                    <a:cubicBezTo>
                      <a:pt x="35696515" y="2192655"/>
                      <a:pt x="35588565" y="2353691"/>
                      <a:pt x="35443278" y="2464816"/>
                    </a:cubicBezTo>
                    <a:cubicBezTo>
                      <a:pt x="35259764" y="2605024"/>
                      <a:pt x="35030528" y="2672461"/>
                      <a:pt x="34805103" y="2706497"/>
                    </a:cubicBezTo>
                    <a:cubicBezTo>
                      <a:pt x="34543736" y="2745994"/>
                      <a:pt x="34279070" y="2743073"/>
                      <a:pt x="34015418" y="2749042"/>
                    </a:cubicBezTo>
                    <a:cubicBezTo>
                      <a:pt x="33744907" y="2755265"/>
                      <a:pt x="33474778" y="2771140"/>
                      <a:pt x="33204649" y="2785745"/>
                    </a:cubicBezTo>
                    <a:cubicBezTo>
                      <a:pt x="2582291" y="2814701"/>
                      <a:pt x="1825117" y="2805303"/>
                      <a:pt x="1292479" y="2735072"/>
                    </a:cubicBezTo>
                    <a:cubicBezTo>
                      <a:pt x="841502" y="2675636"/>
                      <a:pt x="587502" y="2565273"/>
                      <a:pt x="286639" y="2203450"/>
                    </a:cubicBezTo>
                    <a:cubicBezTo>
                      <a:pt x="151130" y="2040509"/>
                      <a:pt x="54610" y="1844040"/>
                      <a:pt x="28702" y="1632458"/>
                    </a:cubicBezTo>
                    <a:cubicBezTo>
                      <a:pt x="0" y="1398270"/>
                      <a:pt x="39751" y="1080262"/>
                      <a:pt x="154559" y="878713"/>
                    </a:cubicBezTo>
                    <a:cubicBezTo>
                      <a:pt x="272288" y="671830"/>
                      <a:pt x="363347" y="509524"/>
                      <a:pt x="561594" y="374015"/>
                    </a:cubicBezTo>
                    <a:cubicBezTo>
                      <a:pt x="763397" y="235966"/>
                      <a:pt x="1094105" y="214757"/>
                      <a:pt x="1329309" y="154559"/>
                    </a:cubicBezTo>
                    <a:cubicBezTo>
                      <a:pt x="1393698" y="138049"/>
                      <a:pt x="1458595" y="123444"/>
                      <a:pt x="1523746" y="110363"/>
                    </a:cubicBezTo>
                    <a:cubicBezTo>
                      <a:pt x="1588770" y="97409"/>
                      <a:pt x="1772793" y="54610"/>
                      <a:pt x="1838960" y="50165"/>
                    </a:cubicBezTo>
                    <a:cubicBezTo>
                      <a:pt x="2134743" y="30353"/>
                      <a:pt x="2061083" y="46609"/>
                      <a:pt x="2189734" y="32004"/>
                    </a:cubicBezTo>
                    <a:cubicBezTo>
                      <a:pt x="2456053" y="1524"/>
                      <a:pt x="2705735" y="14986"/>
                      <a:pt x="18613465" y="7620"/>
                    </a:cubicBezTo>
                    <a:cubicBezTo>
                      <a:pt x="33336982" y="0"/>
                      <a:pt x="33662484" y="39624"/>
                      <a:pt x="33938328" y="32004"/>
                    </a:cubicBezTo>
                    <a:cubicBezTo>
                      <a:pt x="34201980" y="24765"/>
                      <a:pt x="34546784" y="42672"/>
                      <a:pt x="34809422" y="72771"/>
                    </a:cubicBezTo>
                    <a:cubicBezTo>
                      <a:pt x="35244524" y="122428"/>
                      <a:pt x="35491539" y="161163"/>
                      <a:pt x="35742618" y="540258"/>
                    </a:cubicBezTo>
                    <a:cubicBezTo>
                      <a:pt x="35806626" y="638302"/>
                      <a:pt x="35863903" y="740664"/>
                      <a:pt x="35909622" y="848614"/>
                    </a:cubicBezTo>
                    <a:cubicBezTo>
                      <a:pt x="35995855" y="1052957"/>
                      <a:pt x="36034082" y="1273937"/>
                      <a:pt x="36005380" y="1495171"/>
                    </a:cubicBezTo>
                    <a:close/>
                  </a:path>
                </a:pathLst>
              </a:custGeom>
              <a:solidFill>
                <a:srgbClr val="FFF5E8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002542" y="-308880"/>
              <a:ext cx="10758218" cy="717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6000" u="none" strike="noStrike" spc="174" dirty="0">
                  <a:solidFill>
                    <a:srgbClr val="512F1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 READING REVIEW</a:t>
              </a:r>
              <a:endParaRPr lang="en-US" sz="6000" u="none" strike="noStrike" spc="174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52400" y="1028700"/>
            <a:ext cx="2394432" cy="2006655"/>
          </a:xfrm>
          <a:custGeom>
            <a:avLst/>
            <a:gdLst/>
            <a:ahLst/>
            <a:cxnLst/>
            <a:rect l="l" t="t" r="r" b="b"/>
            <a:pathLst>
              <a:path w="2394432" h="2006655">
                <a:moveTo>
                  <a:pt x="0" y="0"/>
                </a:moveTo>
                <a:lnTo>
                  <a:pt x="2394432" y="0"/>
                </a:lnTo>
                <a:lnTo>
                  <a:pt x="2394432" y="2006655"/>
                </a:lnTo>
                <a:lnTo>
                  <a:pt x="0" y="20066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7310" y="2254115"/>
            <a:ext cx="7874635" cy="784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211" l="9961" r="89941">
                        <a14:foregroundMark x1="23242" y1="92090" x2="58398" y2="91211"/>
                        <a14:foregroundMark x1="58398" y1="91211" x2="60156" y2="89844"/>
                        <a14:backgroundMark x1="39453" y1="15137" x2="41895" y2="13965"/>
                        <a14:backgroundMark x1="58691" y1="12305" x2="60156" y2="15918"/>
                        <a14:backgroundMark x1="56641" y1="94141" x2="58496" y2="94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-132"/>
            <a:ext cx="3124200" cy="31242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544825" y="3881121"/>
            <a:ext cx="7630160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zh-CN" altLang="en-US" sz="6000" u="none" strike="noStrike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个人领域</a:t>
            </a:r>
            <a:endParaRPr lang="en-US" altLang="zh-CN" sz="6000" u="none" strike="noStrike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endParaRPr lang="en-US" sz="60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6000" u="none" strike="noStrike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公众领域</a:t>
            </a:r>
            <a:endParaRPr lang="en-US" altLang="zh-CN" sz="6000" u="none" strike="noStrike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endParaRPr lang="en-US" sz="60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6000" u="none" strike="noStrike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实践出真知</a:t>
            </a:r>
            <a:endParaRPr lang="en-US" sz="6000" u="none" strike="noStrike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D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7648" y="4686300"/>
            <a:ext cx="19663297" cy="8042948"/>
          </a:xfrm>
          <a:custGeom>
            <a:avLst/>
            <a:gdLst/>
            <a:ahLst/>
            <a:cxnLst/>
            <a:rect l="l" t="t" r="r" b="b"/>
            <a:pathLst>
              <a:path w="19663297" h="8042948">
                <a:moveTo>
                  <a:pt x="0" y="0"/>
                </a:moveTo>
                <a:lnTo>
                  <a:pt x="19663296" y="0"/>
                </a:lnTo>
                <a:lnTo>
                  <a:pt x="19663296" y="8042947"/>
                </a:lnTo>
                <a:lnTo>
                  <a:pt x="0" y="804294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b="-8152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09800" y="2414553"/>
            <a:ext cx="13868400" cy="1402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300"/>
              </a:lnSpc>
            </a:pPr>
            <a:r>
              <a:rPr lang="en-US" altLang="zh-CN" sz="16600" u="none" strike="noStrike" spc="-278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Thank You !</a:t>
            </a:r>
            <a:endParaRPr lang="en-US" sz="16600" u="none" strike="noStrike" spc="-278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4038600" y="5753100"/>
            <a:ext cx="10210800" cy="2385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300"/>
              </a:lnSpc>
            </a:pPr>
            <a:r>
              <a:rPr lang="en-US" altLang="zh-CN" sz="4400" spc="-278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Group Member</a:t>
            </a:r>
            <a:endParaRPr lang="en-US" altLang="zh-CN" sz="4400" spc="-278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marL="0" lvl="0" indent="0" algn="ctr">
              <a:lnSpc>
                <a:spcPts val="9300"/>
              </a:lnSpc>
            </a:pPr>
            <a:r>
              <a:rPr lang="zh-CN" altLang="en-US" sz="4400" u="none" strike="noStrike" spc="-278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略</a:t>
            </a:r>
            <a:endParaRPr lang="zh-CN" altLang="en-US" sz="4400" u="none" strike="noStrike" spc="-278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11069" flipH="1" flipV="1">
            <a:off x="-209451" y="441515"/>
            <a:ext cx="9926503" cy="9305882"/>
          </a:xfrm>
          <a:custGeom>
            <a:avLst/>
            <a:gdLst/>
            <a:ahLst/>
            <a:cxnLst/>
            <a:rect l="l" t="t" r="r" b="b"/>
            <a:pathLst>
              <a:path w="9208109" h="8632403">
                <a:moveTo>
                  <a:pt x="9208109" y="8632403"/>
                </a:moveTo>
                <a:lnTo>
                  <a:pt x="0" y="8632403"/>
                </a:lnTo>
                <a:lnTo>
                  <a:pt x="0" y="0"/>
                </a:lnTo>
                <a:lnTo>
                  <a:pt x="9208109" y="0"/>
                </a:lnTo>
                <a:lnTo>
                  <a:pt x="9208109" y="8632403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910" b="-9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21371" y="3542060"/>
            <a:ext cx="4427403" cy="2648392"/>
          </a:xfrm>
          <a:custGeom>
            <a:avLst/>
            <a:gdLst/>
            <a:ahLst/>
            <a:cxnLst/>
            <a:rect l="l" t="t" r="r" b="b"/>
            <a:pathLst>
              <a:path w="4427403" h="2648392">
                <a:moveTo>
                  <a:pt x="0" y="0"/>
                </a:moveTo>
                <a:lnTo>
                  <a:pt x="4427403" y="0"/>
                </a:lnTo>
                <a:lnTo>
                  <a:pt x="4427403" y="2648392"/>
                </a:lnTo>
                <a:lnTo>
                  <a:pt x="0" y="2648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146476">
            <a:off x="1310990" y="3579493"/>
            <a:ext cx="4736971" cy="3588615"/>
          </a:xfrm>
          <a:custGeom>
            <a:avLst/>
            <a:gdLst/>
            <a:ahLst/>
            <a:cxnLst/>
            <a:rect l="l" t="t" r="r" b="b"/>
            <a:pathLst>
              <a:path w="4736971" h="3588615">
                <a:moveTo>
                  <a:pt x="0" y="0"/>
                </a:moveTo>
                <a:lnTo>
                  <a:pt x="4736971" y="0"/>
                </a:lnTo>
                <a:lnTo>
                  <a:pt x="4736971" y="3588614"/>
                </a:lnTo>
                <a:lnTo>
                  <a:pt x="0" y="3588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753600" y="2964979"/>
            <a:ext cx="8150970" cy="5370926"/>
            <a:chOff x="-2743200" y="-7460857"/>
            <a:chExt cx="10867960" cy="7161236"/>
          </a:xfrm>
        </p:grpSpPr>
        <p:sp>
          <p:nvSpPr>
            <p:cNvPr id="7" name="TextBox 7"/>
            <p:cNvSpPr txBox="1"/>
            <p:nvPr/>
          </p:nvSpPr>
          <p:spPr>
            <a:xfrm>
              <a:off x="-2258400" y="-4361418"/>
              <a:ext cx="9980000" cy="40617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zh-CN" altLang="en-US" sz="4000" dirty="0">
                  <a:solidFill>
                    <a:srgbClr val="512F1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他在个人效能方面的贡献</a:t>
              </a:r>
              <a:endParaRPr lang="en-US" altLang="zh-CN" sz="4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  <a:p>
              <a:pPr algn="ctr">
                <a:lnSpc>
                  <a:spcPts val="4800"/>
                </a:lnSpc>
              </a:pPr>
              <a:r>
                <a:rPr lang="zh-CN" altLang="en-US" sz="4000" dirty="0">
                  <a:solidFill>
                    <a:srgbClr val="512F1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可以用图形用户界面之于个人电脑来比喻</a:t>
              </a:r>
              <a:endParaRPr lang="en-US" altLang="zh-CN" sz="4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  <a:p>
              <a:pPr algn="ctr">
                <a:lnSpc>
                  <a:spcPts val="4800"/>
                </a:lnSpc>
              </a:pPr>
              <a:r>
                <a:rPr lang="zh-CN" altLang="en-US" sz="4000" dirty="0">
                  <a:solidFill>
                    <a:srgbClr val="512F1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就好比 </a:t>
              </a:r>
              <a:r>
                <a:rPr lang="en-US" altLang="zh-CN" sz="4000" dirty="0">
                  <a:solidFill>
                    <a:srgbClr val="512F1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Macintosh </a:t>
              </a:r>
              <a:r>
                <a:rPr lang="zh-CN" altLang="en-US" sz="4000" dirty="0">
                  <a:solidFill>
                    <a:srgbClr val="512F1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和 </a:t>
              </a:r>
              <a:r>
                <a:rPr lang="en-US" altLang="zh-CN" sz="4000" dirty="0">
                  <a:solidFill>
                    <a:srgbClr val="512F1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Windows </a:t>
              </a:r>
              <a:r>
                <a:rPr lang="zh-CN" altLang="en-US" sz="4000" dirty="0">
                  <a:solidFill>
                    <a:srgbClr val="512F1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一样</a:t>
              </a:r>
              <a:endParaRPr lang="en-US" sz="4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2743200" y="-7460857"/>
              <a:ext cx="10867960" cy="15388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000"/>
                </a:lnSpc>
              </a:pPr>
              <a:r>
                <a:rPr lang="en-US" sz="8000" u="none" strike="noStrike" spc="-270" dirty="0">
                  <a:solidFill>
                    <a:srgbClr val="512F1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Stephen Covey</a:t>
              </a:r>
              <a:endParaRPr lang="en-US" sz="8000" u="none" strike="noStrike" spc="-27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9" name="Picture 4" descr="大师简介：史蒂芬·柯维_会议讲座_新浪财经_新浪网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59778"/>
            <a:ext cx="4158550" cy="5379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Freeform 5"/>
          <p:cNvSpPr/>
          <p:nvPr/>
        </p:nvSpPr>
        <p:spPr>
          <a:xfrm>
            <a:off x="6516745" y="6103197"/>
            <a:ext cx="2061733" cy="2173106"/>
          </a:xfrm>
          <a:custGeom>
            <a:avLst/>
            <a:gdLst/>
            <a:ahLst/>
            <a:cxnLst/>
            <a:rect l="l" t="t" r="r" b="b"/>
            <a:pathLst>
              <a:path w="3005253" h="3167593">
                <a:moveTo>
                  <a:pt x="0" y="0"/>
                </a:moveTo>
                <a:lnTo>
                  <a:pt x="3005253" y="0"/>
                </a:lnTo>
                <a:lnTo>
                  <a:pt x="3005253" y="3167593"/>
                </a:lnTo>
                <a:lnTo>
                  <a:pt x="0" y="31675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D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4"/>
          <p:cNvSpPr/>
          <p:nvPr/>
        </p:nvSpPr>
        <p:spPr>
          <a:xfrm>
            <a:off x="10299720" y="5937999"/>
            <a:ext cx="7176902" cy="4461710"/>
          </a:xfrm>
          <a:custGeom>
            <a:avLst/>
            <a:gdLst/>
            <a:ahLst/>
            <a:cxnLst/>
            <a:rect l="l" t="t" r="r" b="b"/>
            <a:pathLst>
              <a:path w="7176902" h="6728191">
                <a:moveTo>
                  <a:pt x="0" y="0"/>
                </a:moveTo>
                <a:lnTo>
                  <a:pt x="7176903" y="0"/>
                </a:lnTo>
                <a:lnTo>
                  <a:pt x="7176903" y="6728190"/>
                </a:lnTo>
                <a:lnTo>
                  <a:pt x="0" y="672819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910" b="-9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25640" y="7537021"/>
            <a:ext cx="3086690" cy="2586802"/>
          </a:xfrm>
          <a:custGeom>
            <a:avLst/>
            <a:gdLst/>
            <a:ahLst/>
            <a:cxnLst/>
            <a:rect l="l" t="t" r="r" b="b"/>
            <a:pathLst>
              <a:path w="3086690" h="2586802">
                <a:moveTo>
                  <a:pt x="0" y="0"/>
                </a:moveTo>
                <a:lnTo>
                  <a:pt x="3086690" y="0"/>
                </a:lnTo>
                <a:lnTo>
                  <a:pt x="3086690" y="2586801"/>
                </a:lnTo>
                <a:lnTo>
                  <a:pt x="0" y="2586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42770" y="6210300"/>
            <a:ext cx="7721241" cy="4153238"/>
          </a:xfrm>
          <a:custGeom>
            <a:avLst/>
            <a:gdLst/>
            <a:ahLst/>
            <a:cxnLst/>
            <a:rect l="l" t="t" r="r" b="b"/>
            <a:pathLst>
              <a:path w="7176902" h="6728191">
                <a:moveTo>
                  <a:pt x="0" y="0"/>
                </a:moveTo>
                <a:lnTo>
                  <a:pt x="7176903" y="0"/>
                </a:lnTo>
                <a:lnTo>
                  <a:pt x="7176903" y="6728190"/>
                </a:lnTo>
                <a:lnTo>
                  <a:pt x="0" y="672819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910" b="-91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9803" y="6502850"/>
            <a:ext cx="3015510" cy="3258409"/>
          </a:xfrm>
          <a:custGeom>
            <a:avLst/>
            <a:gdLst/>
            <a:ahLst/>
            <a:cxnLst/>
            <a:rect l="l" t="t" r="r" b="b"/>
            <a:pathLst>
              <a:path w="3015510" h="3258409">
                <a:moveTo>
                  <a:pt x="0" y="0"/>
                </a:moveTo>
                <a:lnTo>
                  <a:pt x="3015509" y="0"/>
                </a:lnTo>
                <a:lnTo>
                  <a:pt x="3015509" y="3258409"/>
                </a:lnTo>
                <a:lnTo>
                  <a:pt x="0" y="3258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61868">
            <a:off x="15031290" y="2147914"/>
            <a:ext cx="2030137" cy="2416829"/>
          </a:xfrm>
          <a:custGeom>
            <a:avLst/>
            <a:gdLst/>
            <a:ahLst/>
            <a:cxnLst/>
            <a:rect l="l" t="t" r="r" b="b"/>
            <a:pathLst>
              <a:path w="2030137" h="2416829">
                <a:moveTo>
                  <a:pt x="0" y="0"/>
                </a:moveTo>
                <a:lnTo>
                  <a:pt x="2030136" y="0"/>
                </a:lnTo>
                <a:lnTo>
                  <a:pt x="2030136" y="2416829"/>
                </a:lnTo>
                <a:lnTo>
                  <a:pt x="0" y="24168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3193">
            <a:off x="894472" y="2232922"/>
            <a:ext cx="2447025" cy="2246814"/>
          </a:xfrm>
          <a:custGeom>
            <a:avLst/>
            <a:gdLst/>
            <a:ahLst/>
            <a:cxnLst/>
            <a:rect l="l" t="t" r="r" b="b"/>
            <a:pathLst>
              <a:path w="2447025" h="2246814">
                <a:moveTo>
                  <a:pt x="0" y="0"/>
                </a:moveTo>
                <a:lnTo>
                  <a:pt x="2447024" y="0"/>
                </a:lnTo>
                <a:lnTo>
                  <a:pt x="2447024" y="2246814"/>
                </a:lnTo>
                <a:lnTo>
                  <a:pt x="0" y="22468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940082" y="744515"/>
            <a:ext cx="10407835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  <a:spcBef>
                <a:spcPct val="0"/>
              </a:spcBef>
            </a:pPr>
            <a:r>
              <a:rPr lang="en-US" sz="9000" spc="-27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In this Book:</a:t>
            </a:r>
            <a:endParaRPr lang="en-US" sz="9000" spc="-27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88672" y="7114806"/>
            <a:ext cx="4553949" cy="1256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</a:pPr>
            <a:r>
              <a:rPr lang="en-US" sz="4900" u="none" strike="noStrike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THEN WE TALK ABOUT:</a:t>
            </a:r>
            <a:endParaRPr lang="en-US" sz="4900" u="none" strike="noStrike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909300" y="8591550"/>
            <a:ext cx="4420870" cy="830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5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“获得成功”</a:t>
            </a:r>
            <a:endParaRPr lang="zh-CN" altLang="en-US" sz="54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789164" y="7196507"/>
            <a:ext cx="636883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</a:pPr>
            <a:r>
              <a:rPr lang="en-US" sz="4900" u="none" strike="noStrike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YOU WILL</a:t>
            </a:r>
            <a:endParaRPr lang="en-US" sz="4900" u="none" strike="noStrike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marL="0" lvl="0" indent="0" algn="ctr">
              <a:lnSpc>
                <a:spcPts val="4900"/>
              </a:lnSpc>
            </a:pPr>
            <a:r>
              <a:rPr lang="en-US" altLang="zh-CN" sz="4900" u="none" strike="noStrike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FIRST </a:t>
            </a:r>
            <a:r>
              <a:rPr lang="en-US" sz="4900" u="none" strike="noStrike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LEARN TO:</a:t>
            </a:r>
            <a:endParaRPr lang="en-US" sz="4900" u="none" strike="noStrike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657622" y="8648604"/>
            <a:ext cx="3814027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zh-CN" altLang="en-US" sz="5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“塑造性格”</a:t>
            </a:r>
            <a:endParaRPr lang="zh-CN" altLang="en-US" sz="54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 rot="1829870">
            <a:off x="6253626" y="3160621"/>
            <a:ext cx="2140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0" i="0" dirty="0">
                <a:solidFill>
                  <a:srgbClr val="E66634"/>
                </a:solidFill>
                <a:effectLst/>
                <a:latin typeface="Lobster 1.4" panose="02000506000000020003" pitchFamily="50" charset="0"/>
              </a:rPr>
              <a:t>despair</a:t>
            </a:r>
            <a:endParaRPr lang="zh-CN" altLang="en-US" sz="4400" dirty="0">
              <a:solidFill>
                <a:srgbClr val="E66634"/>
              </a:solidFill>
              <a:latin typeface="Lobster 1.4" panose="02000506000000020003" pitchFamily="50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 rot="20727935">
            <a:off x="5461974" y="4022346"/>
            <a:ext cx="6470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0" i="0" dirty="0">
                <a:solidFill>
                  <a:srgbClr val="E66634"/>
                </a:solidFill>
                <a:effectLst/>
                <a:latin typeface="Lobster 1.4" panose="02000506000000020003" pitchFamily="50" charset="0"/>
              </a:rPr>
              <a:t>I Want it NOW</a:t>
            </a:r>
            <a:endParaRPr lang="zh-CN" altLang="en-US" sz="8000" dirty="0">
              <a:solidFill>
                <a:srgbClr val="E66634"/>
              </a:solidFill>
              <a:latin typeface="Lobster 1.4" panose="02000506000000020003" pitchFamily="50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 rot="19035512">
            <a:off x="4573495" y="4109295"/>
            <a:ext cx="2783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8B8A52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个人魅力</a:t>
            </a:r>
            <a:endParaRPr lang="en-US" altLang="zh-CN" sz="4400" dirty="0">
              <a:solidFill>
                <a:srgbClr val="8B8A52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582013" y="2482662"/>
            <a:ext cx="1630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0" i="0" dirty="0">
                <a:solidFill>
                  <a:srgbClr val="B37702"/>
                </a:solidFill>
                <a:effectLst/>
                <a:latin typeface="Lobster 1.4" panose="02000506000000020003" pitchFamily="50" charset="0"/>
              </a:rPr>
              <a:t>fear</a:t>
            </a:r>
            <a:endParaRPr lang="zh-CN" altLang="en-US" sz="6000" dirty="0">
              <a:solidFill>
                <a:srgbClr val="B37702"/>
              </a:solidFill>
              <a:latin typeface="Lobster 1.4" panose="02000506000000020003" pitchFamily="50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 rot="1742404">
            <a:off x="7564660" y="2862637"/>
            <a:ext cx="2711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8B8A52"/>
                </a:solidFill>
                <a:latin typeface="Lobster 1.4" panose="02000506000000020003" pitchFamily="50" charset="0"/>
              </a:rPr>
              <a:t>prefer</a:t>
            </a:r>
            <a:endParaRPr lang="zh-CN" altLang="en-US" sz="7200" dirty="0">
              <a:solidFill>
                <a:srgbClr val="8B8A52"/>
              </a:solidFill>
              <a:latin typeface="Lobster 1.4" panose="02000506000000020003" pitchFamily="50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997997" y="5572930"/>
            <a:ext cx="2645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0" i="0" dirty="0">
                <a:solidFill>
                  <a:srgbClr val="B37702"/>
                </a:solidFill>
                <a:effectLst/>
                <a:latin typeface="Lobster 1.4" panose="02000506000000020003" pitchFamily="50" charset="0"/>
              </a:rPr>
              <a:t>Influence</a:t>
            </a:r>
            <a:endParaRPr lang="zh-CN" altLang="en-US" sz="4400" dirty="0">
              <a:solidFill>
                <a:srgbClr val="B37702"/>
              </a:solidFill>
              <a:latin typeface="Lobster 1.4" panose="02000506000000020003" pitchFamily="50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299453" y="3338907"/>
            <a:ext cx="241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0" i="0" dirty="0">
                <a:solidFill>
                  <a:srgbClr val="767FA5"/>
                </a:solidFill>
                <a:effectLst/>
                <a:latin typeface="Lobster 1.4" panose="02000506000000020003" pitchFamily="50" charset="0"/>
              </a:rPr>
              <a:t>conflict</a:t>
            </a:r>
            <a:endParaRPr lang="zh-CN" altLang="en-US" sz="4800" dirty="0">
              <a:solidFill>
                <a:srgbClr val="767FA5"/>
              </a:solidFill>
              <a:latin typeface="Lobster 1.4" panose="02000506000000020003" pitchFamily="50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231090" y="4997308"/>
            <a:ext cx="2140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rgbClr val="767FA5"/>
                </a:solidFill>
                <a:latin typeface="Lobster 1.4" panose="02000506000000020003" pitchFamily="50" charset="0"/>
              </a:rPr>
              <a:t>risk</a:t>
            </a:r>
            <a:endParaRPr lang="en-US" altLang="zh-CN" sz="6000" dirty="0">
              <a:solidFill>
                <a:srgbClr val="767FA5"/>
              </a:solidFill>
              <a:latin typeface="Lobster 1.4" panose="02000506000000020003" pitchFamily="50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 rot="20730401">
            <a:off x="9012764" y="4701103"/>
            <a:ext cx="3117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512F1C"/>
                </a:solidFill>
                <a:latin typeface="Lobster 1.4" panose="02000506000000020003" pitchFamily="50" charset="0"/>
              </a:rPr>
              <a:t>complain</a:t>
            </a:r>
            <a:endParaRPr lang="en-US" altLang="zh-CN" sz="5400" dirty="0">
              <a:solidFill>
                <a:srgbClr val="512F1C"/>
              </a:solidFill>
              <a:latin typeface="Lobster 1.4" panose="02000506000000020003" pitchFamily="50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 rot="1013767">
            <a:off x="10845163" y="3222096"/>
            <a:ext cx="3599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rgbClr val="767FA5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犬儒主义</a:t>
            </a:r>
            <a:endParaRPr lang="zh-CN" altLang="en-US" sz="5400" dirty="0">
              <a:solidFill>
                <a:srgbClr val="767FA5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742813" y="4302834"/>
            <a:ext cx="2645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0" i="0" dirty="0">
                <a:solidFill>
                  <a:srgbClr val="B37702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品德</a:t>
            </a:r>
            <a:endParaRPr lang="zh-CN" altLang="en-US" sz="4400" dirty="0">
              <a:solidFill>
                <a:srgbClr val="B37702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泪滴形 22"/>
          <p:cNvSpPr/>
          <p:nvPr/>
        </p:nvSpPr>
        <p:spPr>
          <a:xfrm flipH="1">
            <a:off x="10670589" y="3158563"/>
            <a:ext cx="7409977" cy="6689326"/>
          </a:xfrm>
          <a:prstGeom prst="teardrop">
            <a:avLst/>
          </a:prstGeom>
          <a:solidFill>
            <a:srgbClr val="F8D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4" name="Freeform 2"/>
          <p:cNvSpPr/>
          <p:nvPr/>
        </p:nvSpPr>
        <p:spPr>
          <a:xfrm rot="19380435" flipH="1" flipV="1">
            <a:off x="6332034" y="738356"/>
            <a:ext cx="7227702" cy="6775814"/>
          </a:xfrm>
          <a:custGeom>
            <a:avLst/>
            <a:gdLst/>
            <a:ahLst/>
            <a:cxnLst/>
            <a:rect l="l" t="t" r="r" b="b"/>
            <a:pathLst>
              <a:path w="7227702" h="6775814">
                <a:moveTo>
                  <a:pt x="7227702" y="6775814"/>
                </a:moveTo>
                <a:lnTo>
                  <a:pt x="0" y="6775814"/>
                </a:lnTo>
                <a:lnTo>
                  <a:pt x="0" y="0"/>
                </a:lnTo>
                <a:lnTo>
                  <a:pt x="7227702" y="0"/>
                </a:lnTo>
                <a:lnTo>
                  <a:pt x="7227702" y="6775814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910" b="-910"/>
            </a:stretch>
          </a:blipFill>
        </p:spPr>
      </p:sp>
      <p:sp>
        <p:nvSpPr>
          <p:cNvPr id="22" name="泪滴形 21"/>
          <p:cNvSpPr/>
          <p:nvPr/>
        </p:nvSpPr>
        <p:spPr>
          <a:xfrm>
            <a:off x="547965" y="3546902"/>
            <a:ext cx="6549626" cy="5912648"/>
          </a:xfrm>
          <a:prstGeom prst="teardrop">
            <a:avLst/>
          </a:prstGeom>
          <a:solidFill>
            <a:srgbClr val="F8D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1179365" y="942751"/>
            <a:ext cx="7828036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70"/>
              </a:lnSpc>
            </a:pPr>
            <a:r>
              <a:rPr lang="zh-CN" altLang="en-US" sz="8450" spc="-253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先听三个故事</a:t>
            </a:r>
            <a:endParaRPr lang="en-US" sz="8450" spc="-253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877882" y="8768955"/>
            <a:ext cx="5985957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zh-CN" altLang="en-US" sz="3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少女 </a:t>
            </a:r>
            <a:r>
              <a:rPr lang="en-US" altLang="zh-CN" sz="3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or </a:t>
            </a:r>
            <a:r>
              <a:rPr lang="zh-CN" altLang="en-US" sz="3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老妪</a:t>
            </a:r>
            <a:r>
              <a:rPr lang="en-US" altLang="zh-CN" sz="3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 </a:t>
            </a:r>
            <a:endParaRPr lang="en-US" sz="30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23542" y="2054476"/>
            <a:ext cx="7382731" cy="109659"/>
            <a:chOff x="0" y="0"/>
            <a:chExt cx="9931020" cy="152237"/>
          </a:xfrm>
        </p:grpSpPr>
        <p:sp>
          <p:nvSpPr>
            <p:cNvPr id="10" name="Freeform 10"/>
            <p:cNvSpPr/>
            <p:nvPr/>
          </p:nvSpPr>
          <p:spPr>
            <a:xfrm>
              <a:off x="-28960" y="-488"/>
              <a:ext cx="9967668" cy="154038"/>
            </a:xfrm>
            <a:custGeom>
              <a:avLst/>
              <a:gdLst/>
              <a:ahLst/>
              <a:cxnLst/>
              <a:rect l="l" t="t" r="r" b="b"/>
              <a:pathLst>
                <a:path w="9967668" h="154038">
                  <a:moveTo>
                    <a:pt x="83139" y="152711"/>
                  </a:moveTo>
                  <a:cubicBezTo>
                    <a:pt x="0" y="154039"/>
                    <a:pt x="20033" y="56470"/>
                    <a:pt x="92578" y="55311"/>
                  </a:cubicBezTo>
                  <a:cubicBezTo>
                    <a:pt x="519198" y="48503"/>
                    <a:pt x="945864" y="45062"/>
                    <a:pt x="1372479" y="37947"/>
                  </a:cubicBezTo>
                  <a:cubicBezTo>
                    <a:pt x="1948912" y="28333"/>
                    <a:pt x="2525290" y="1405"/>
                    <a:pt x="8979734" y="496"/>
                  </a:cubicBezTo>
                  <a:cubicBezTo>
                    <a:pt x="9293674" y="0"/>
                    <a:pt x="9605831" y="21244"/>
                    <a:pt x="9918623" y="46119"/>
                  </a:cubicBezTo>
                  <a:cubicBezTo>
                    <a:pt x="9947592" y="48423"/>
                    <a:pt x="9967668" y="76080"/>
                    <a:pt x="9957141" y="103401"/>
                  </a:cubicBezTo>
                  <a:cubicBezTo>
                    <a:pt x="9945246" y="134271"/>
                    <a:pt x="9906901" y="144247"/>
                    <a:pt x="9877405" y="141901"/>
                  </a:cubicBezTo>
                  <a:cubicBezTo>
                    <a:pt x="9701649" y="127924"/>
                    <a:pt x="9525811" y="113278"/>
                    <a:pt x="9349649" y="105384"/>
                  </a:cubicBezTo>
                  <a:cubicBezTo>
                    <a:pt x="8037135" y="87846"/>
                    <a:pt x="2687818" y="102526"/>
                    <a:pt x="2296484" y="112977"/>
                  </a:cubicBezTo>
                  <a:cubicBezTo>
                    <a:pt x="1558727" y="132681"/>
                    <a:pt x="821041" y="140936"/>
                    <a:pt x="83139" y="152711"/>
                  </a:cubicBezTo>
                  <a:close/>
                </a:path>
              </a:pathLst>
            </a:custGeom>
            <a:solidFill>
              <a:srgbClr val="E66634"/>
            </a:solidFill>
          </p:spPr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021" y="5279402"/>
            <a:ext cx="3376728" cy="33767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0" t="14606" r="21254" b="13496"/>
          <a:stretch>
            <a:fillRect/>
          </a:stretch>
        </p:blipFill>
        <p:spPr>
          <a:xfrm>
            <a:off x="1002012" y="4457700"/>
            <a:ext cx="2731787" cy="3403001"/>
          </a:xfrm>
          <a:prstGeom prst="rect">
            <a:avLst/>
          </a:prstGeom>
        </p:spPr>
      </p:pic>
      <p:sp>
        <p:nvSpPr>
          <p:cNvPr id="31" name="TextBox 8"/>
          <p:cNvSpPr txBox="1"/>
          <p:nvPr/>
        </p:nvSpPr>
        <p:spPr>
          <a:xfrm>
            <a:off x="729176" y="8268660"/>
            <a:ext cx="5985957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zh-CN" altLang="en-US" sz="3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鹅与金蛋的故事</a:t>
            </a:r>
            <a:endParaRPr lang="en-US" sz="30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1" name="Freeform 2"/>
          <p:cNvSpPr/>
          <p:nvPr/>
        </p:nvSpPr>
        <p:spPr>
          <a:xfrm rot="19380435" flipH="1" flipV="1">
            <a:off x="3758823" y="1900298"/>
            <a:ext cx="4154956" cy="6130788"/>
          </a:xfrm>
          <a:custGeom>
            <a:avLst/>
            <a:gdLst/>
            <a:ahLst/>
            <a:cxnLst/>
            <a:rect l="l" t="t" r="r" b="b"/>
            <a:pathLst>
              <a:path w="7227702" h="6775814">
                <a:moveTo>
                  <a:pt x="7227702" y="6775814"/>
                </a:moveTo>
                <a:lnTo>
                  <a:pt x="0" y="6775814"/>
                </a:lnTo>
                <a:lnTo>
                  <a:pt x="0" y="0"/>
                </a:lnTo>
                <a:lnTo>
                  <a:pt x="7227702" y="0"/>
                </a:lnTo>
                <a:lnTo>
                  <a:pt x="7227702" y="6775814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910" b="-910"/>
            </a:stretch>
          </a:blipFill>
        </p:spPr>
      </p:sp>
      <p:sp>
        <p:nvSpPr>
          <p:cNvPr id="32" name="泪滴形 31"/>
          <p:cNvSpPr/>
          <p:nvPr/>
        </p:nvSpPr>
        <p:spPr>
          <a:xfrm rot="10800000" flipH="1">
            <a:off x="4954955" y="2281817"/>
            <a:ext cx="7409977" cy="4402143"/>
          </a:xfrm>
          <a:prstGeom prst="teardrop">
            <a:avLst>
              <a:gd name="adj" fmla="val 71589"/>
            </a:avLst>
          </a:prstGeom>
          <a:solidFill>
            <a:srgbClr val="F8D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3" name="Freeform 17"/>
          <p:cNvSpPr/>
          <p:nvPr/>
        </p:nvSpPr>
        <p:spPr>
          <a:xfrm>
            <a:off x="6054159" y="2841710"/>
            <a:ext cx="5344411" cy="2856831"/>
          </a:xfrm>
          <a:custGeom>
            <a:avLst/>
            <a:gdLst/>
            <a:ahLst/>
            <a:cxnLst/>
            <a:rect l="l" t="t" r="r" b="b"/>
            <a:pathLst>
              <a:path w="2422093" h="1294719">
                <a:moveTo>
                  <a:pt x="0" y="0"/>
                </a:moveTo>
                <a:lnTo>
                  <a:pt x="2422094" y="0"/>
                </a:lnTo>
                <a:lnTo>
                  <a:pt x="2422094" y="1294719"/>
                </a:lnTo>
                <a:lnTo>
                  <a:pt x="0" y="1294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8"/>
          <p:cNvSpPr txBox="1"/>
          <p:nvPr/>
        </p:nvSpPr>
        <p:spPr>
          <a:xfrm>
            <a:off x="5772527" y="5832321"/>
            <a:ext cx="5985957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zh-CN" altLang="en-US" sz="3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雾天行船的故事</a:t>
            </a:r>
            <a:endParaRPr lang="en-US" sz="30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19045" b="15422"/>
          <a:stretch>
            <a:fillRect/>
          </a:stretch>
        </p:blipFill>
        <p:spPr bwMode="auto">
          <a:xfrm>
            <a:off x="15123628" y="6231569"/>
            <a:ext cx="2155448" cy="22679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r="16230" b="6943"/>
          <a:stretch>
            <a:fillRect/>
          </a:stretch>
        </p:blipFill>
        <p:spPr bwMode="auto">
          <a:xfrm>
            <a:off x="12589266" y="6231569"/>
            <a:ext cx="2041697" cy="22679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/>
          <a:srcRect l="17555" t="7233" r="17313" b="11066"/>
          <a:stretch>
            <a:fillRect/>
          </a:stretch>
        </p:blipFill>
        <p:spPr>
          <a:xfrm>
            <a:off x="13864015" y="3945781"/>
            <a:ext cx="2155448" cy="2039821"/>
          </a:xfrm>
          <a:prstGeom prst="round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D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ttp://photo-static-api.fotomore.com/creative/vcg/400/new/VCG41N1359151689.jpg?uid=386&amp;timestamp=1710570516&amp;sign=3e2be2edf847cb36c5ba6b041dd112ec" descr="男人坐着看书。学习和扫盲日概念。可爱的矢量插图在平坦的卡通风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9300" y="2705100"/>
            <a:ext cx="8096250" cy="8096250"/>
          </a:xfrm>
          <a:prstGeom prst="rect">
            <a:avLst/>
          </a:prstGeom>
        </p:spPr>
      </p:pic>
      <p:sp>
        <p:nvSpPr>
          <p:cNvPr id="6" name="Freeform 13"/>
          <p:cNvSpPr/>
          <p:nvPr/>
        </p:nvSpPr>
        <p:spPr>
          <a:xfrm>
            <a:off x="11422958" y="2858536"/>
            <a:ext cx="986148" cy="919624"/>
          </a:xfrm>
          <a:custGeom>
            <a:avLst/>
            <a:gdLst/>
            <a:ahLst/>
            <a:cxnLst/>
            <a:rect l="l" t="t" r="r" b="b"/>
            <a:pathLst>
              <a:path w="10798956" h="2814551">
                <a:moveTo>
                  <a:pt x="10770254" y="1495044"/>
                </a:moveTo>
                <a:cubicBezTo>
                  <a:pt x="10755776" y="1606781"/>
                  <a:pt x="10728217" y="1719684"/>
                  <a:pt x="10684020" y="1823570"/>
                </a:cubicBezTo>
                <a:cubicBezTo>
                  <a:pt x="10651382" y="1900152"/>
                  <a:pt x="10606296" y="1971525"/>
                  <a:pt x="10560704" y="2040994"/>
                </a:cubicBezTo>
                <a:cubicBezTo>
                  <a:pt x="10461390" y="2192505"/>
                  <a:pt x="10353440" y="2353541"/>
                  <a:pt x="10208152" y="2464666"/>
                </a:cubicBezTo>
                <a:cubicBezTo>
                  <a:pt x="10024636" y="2604874"/>
                  <a:pt x="9795402" y="2672311"/>
                  <a:pt x="9569977" y="2706347"/>
                </a:cubicBezTo>
                <a:cubicBezTo>
                  <a:pt x="9308610" y="2745844"/>
                  <a:pt x="9043943" y="2742924"/>
                  <a:pt x="8780291" y="2748893"/>
                </a:cubicBezTo>
                <a:cubicBezTo>
                  <a:pt x="8509781" y="2755115"/>
                  <a:pt x="8239652" y="2770990"/>
                  <a:pt x="7969522" y="2785596"/>
                </a:cubicBezTo>
                <a:cubicBezTo>
                  <a:pt x="2582291" y="2814552"/>
                  <a:pt x="1825117" y="2805153"/>
                  <a:pt x="1292479" y="2734922"/>
                </a:cubicBezTo>
                <a:cubicBezTo>
                  <a:pt x="841502" y="2675486"/>
                  <a:pt x="587502" y="2565124"/>
                  <a:pt x="286639" y="2203300"/>
                </a:cubicBezTo>
                <a:cubicBezTo>
                  <a:pt x="151130" y="2040359"/>
                  <a:pt x="54610" y="1843890"/>
                  <a:pt x="28702" y="1632308"/>
                </a:cubicBezTo>
                <a:cubicBezTo>
                  <a:pt x="0" y="1398200"/>
                  <a:pt x="39751" y="1080262"/>
                  <a:pt x="154559" y="878713"/>
                </a:cubicBezTo>
                <a:cubicBezTo>
                  <a:pt x="272288" y="671830"/>
                  <a:pt x="363347" y="509524"/>
                  <a:pt x="561594" y="374015"/>
                </a:cubicBezTo>
                <a:cubicBezTo>
                  <a:pt x="763397" y="235966"/>
                  <a:pt x="1094105" y="214757"/>
                  <a:pt x="1329309" y="154559"/>
                </a:cubicBezTo>
                <a:cubicBezTo>
                  <a:pt x="1393698" y="138049"/>
                  <a:pt x="1458595" y="123444"/>
                  <a:pt x="1523746" y="110363"/>
                </a:cubicBezTo>
                <a:cubicBezTo>
                  <a:pt x="1588770" y="97409"/>
                  <a:pt x="1772793" y="54610"/>
                  <a:pt x="1838960" y="50165"/>
                </a:cubicBezTo>
                <a:cubicBezTo>
                  <a:pt x="2134743" y="30353"/>
                  <a:pt x="2061083" y="46609"/>
                  <a:pt x="2189734" y="32004"/>
                </a:cubicBezTo>
                <a:cubicBezTo>
                  <a:pt x="2456053" y="1524"/>
                  <a:pt x="2705735" y="14986"/>
                  <a:pt x="5495831" y="7620"/>
                </a:cubicBezTo>
                <a:cubicBezTo>
                  <a:pt x="8101857" y="0"/>
                  <a:pt x="8427358" y="39624"/>
                  <a:pt x="8703202" y="32004"/>
                </a:cubicBezTo>
                <a:cubicBezTo>
                  <a:pt x="8966854" y="24765"/>
                  <a:pt x="9311659" y="42672"/>
                  <a:pt x="9574295" y="72771"/>
                </a:cubicBezTo>
                <a:cubicBezTo>
                  <a:pt x="10009396" y="122428"/>
                  <a:pt x="10256411" y="161163"/>
                  <a:pt x="10507491" y="540258"/>
                </a:cubicBezTo>
                <a:cubicBezTo>
                  <a:pt x="10571498" y="638302"/>
                  <a:pt x="10628776" y="740664"/>
                  <a:pt x="10674496" y="848614"/>
                </a:cubicBezTo>
                <a:cubicBezTo>
                  <a:pt x="10760729" y="1052957"/>
                  <a:pt x="10798956" y="1273937"/>
                  <a:pt x="10770254" y="1495044"/>
                </a:cubicBezTo>
                <a:close/>
              </a:path>
            </a:pathLst>
          </a:custGeom>
          <a:solidFill>
            <a:srgbClr val="512F1C"/>
          </a:solidFill>
        </p:spPr>
      </p:sp>
      <p:grpSp>
        <p:nvGrpSpPr>
          <p:cNvPr id="2" name="Group 2"/>
          <p:cNvGrpSpPr/>
          <p:nvPr/>
        </p:nvGrpSpPr>
        <p:grpSpPr>
          <a:xfrm>
            <a:off x="3068632" y="1028700"/>
            <a:ext cx="12150737" cy="1137964"/>
            <a:chOff x="0" y="0"/>
            <a:chExt cx="16200982" cy="151728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6200982" cy="1517286"/>
              <a:chOff x="0" y="0"/>
              <a:chExt cx="38344552" cy="35911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9558" y="-6477"/>
                <a:ext cx="38383415" cy="3611438"/>
              </a:xfrm>
              <a:custGeom>
                <a:avLst/>
                <a:gdLst/>
                <a:ahLst/>
                <a:cxnLst/>
                <a:rect l="l" t="t" r="r" b="b"/>
                <a:pathLst>
                  <a:path w="38383415" h="3611438">
                    <a:moveTo>
                      <a:pt x="38354713" y="2169821"/>
                    </a:moveTo>
                    <a:cubicBezTo>
                      <a:pt x="38340233" y="2403668"/>
                      <a:pt x="38312675" y="2516571"/>
                      <a:pt x="38268479" y="2620457"/>
                    </a:cubicBezTo>
                    <a:cubicBezTo>
                      <a:pt x="38235839" y="2697038"/>
                      <a:pt x="38190754" y="2768412"/>
                      <a:pt x="38145163" y="2837881"/>
                    </a:cubicBezTo>
                    <a:cubicBezTo>
                      <a:pt x="38045848" y="2989392"/>
                      <a:pt x="37937898" y="3150428"/>
                      <a:pt x="37792611" y="3261553"/>
                    </a:cubicBezTo>
                    <a:cubicBezTo>
                      <a:pt x="37609096" y="3401761"/>
                      <a:pt x="37379861" y="3469198"/>
                      <a:pt x="37154436" y="3503234"/>
                    </a:cubicBezTo>
                    <a:cubicBezTo>
                      <a:pt x="36893069" y="3542731"/>
                      <a:pt x="36628399" y="3539810"/>
                      <a:pt x="36364747" y="3545779"/>
                    </a:cubicBezTo>
                    <a:cubicBezTo>
                      <a:pt x="36094240" y="3552002"/>
                      <a:pt x="35824111" y="3567877"/>
                      <a:pt x="35553981" y="3582482"/>
                    </a:cubicBezTo>
                    <a:cubicBezTo>
                      <a:pt x="2582291" y="3611438"/>
                      <a:pt x="1825117" y="3602040"/>
                      <a:pt x="1292479" y="3531809"/>
                    </a:cubicBezTo>
                    <a:cubicBezTo>
                      <a:pt x="841502" y="3472373"/>
                      <a:pt x="587502" y="3362010"/>
                      <a:pt x="286639" y="3000187"/>
                    </a:cubicBezTo>
                    <a:cubicBezTo>
                      <a:pt x="151130" y="2837246"/>
                      <a:pt x="54610" y="2640777"/>
                      <a:pt x="28702" y="2429195"/>
                    </a:cubicBezTo>
                    <a:cubicBezTo>
                      <a:pt x="0" y="1770477"/>
                      <a:pt x="39751" y="1080262"/>
                      <a:pt x="154559" y="878713"/>
                    </a:cubicBezTo>
                    <a:cubicBezTo>
                      <a:pt x="272288" y="671830"/>
                      <a:pt x="363347" y="509524"/>
                      <a:pt x="561594" y="374015"/>
                    </a:cubicBezTo>
                    <a:cubicBezTo>
                      <a:pt x="763397" y="235966"/>
                      <a:pt x="1094105" y="214757"/>
                      <a:pt x="1329309" y="154559"/>
                    </a:cubicBezTo>
                    <a:cubicBezTo>
                      <a:pt x="1393698" y="138049"/>
                      <a:pt x="1458595" y="123444"/>
                      <a:pt x="1523746" y="110363"/>
                    </a:cubicBezTo>
                    <a:cubicBezTo>
                      <a:pt x="1588770" y="97409"/>
                      <a:pt x="1772793" y="54610"/>
                      <a:pt x="1838960" y="50165"/>
                    </a:cubicBezTo>
                    <a:cubicBezTo>
                      <a:pt x="2134743" y="30353"/>
                      <a:pt x="2061083" y="46609"/>
                      <a:pt x="2189734" y="32004"/>
                    </a:cubicBezTo>
                    <a:cubicBezTo>
                      <a:pt x="2456053" y="1524"/>
                      <a:pt x="2705735" y="14986"/>
                      <a:pt x="19834686" y="7620"/>
                    </a:cubicBezTo>
                    <a:cubicBezTo>
                      <a:pt x="35686314" y="0"/>
                      <a:pt x="36011817" y="39624"/>
                      <a:pt x="36287661" y="32004"/>
                    </a:cubicBezTo>
                    <a:cubicBezTo>
                      <a:pt x="36551313" y="24765"/>
                      <a:pt x="36896116" y="42672"/>
                      <a:pt x="37158752" y="72771"/>
                    </a:cubicBezTo>
                    <a:cubicBezTo>
                      <a:pt x="37593854" y="122428"/>
                      <a:pt x="37840871" y="161163"/>
                      <a:pt x="38091947" y="540258"/>
                    </a:cubicBezTo>
                    <a:cubicBezTo>
                      <a:pt x="38155956" y="638302"/>
                      <a:pt x="38213233" y="740664"/>
                      <a:pt x="38258954" y="848614"/>
                    </a:cubicBezTo>
                    <a:cubicBezTo>
                      <a:pt x="38345188" y="1052957"/>
                      <a:pt x="38383415" y="1273937"/>
                      <a:pt x="38354713" y="2169821"/>
                    </a:cubicBezTo>
                    <a:close/>
                  </a:path>
                </a:pathLst>
              </a:custGeom>
              <a:solidFill>
                <a:srgbClr val="512F1C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873309" y="327457"/>
              <a:ext cx="14454255" cy="940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5500"/>
                </a:lnSpc>
                <a:spcBef>
                  <a:spcPct val="0"/>
                </a:spcBef>
              </a:pPr>
              <a:r>
                <a:rPr lang="en-US" sz="5500" dirty="0">
                  <a:solidFill>
                    <a:srgbClr val="FFF5E8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THREE </a:t>
              </a:r>
              <a:r>
                <a:rPr lang="en-US" altLang="zh-CN" sz="5500" dirty="0">
                  <a:solidFill>
                    <a:srgbClr val="FFF5E8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MAIN IDEAS</a:t>
              </a:r>
              <a:endParaRPr lang="en-US" sz="5500" dirty="0">
                <a:solidFill>
                  <a:srgbClr val="FFF5E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785325" flipH="1">
            <a:off x="4868637" y="4347460"/>
            <a:ext cx="1857293" cy="216121"/>
          </a:xfrm>
          <a:custGeom>
            <a:avLst/>
            <a:gdLst/>
            <a:ahLst/>
            <a:cxnLst/>
            <a:rect l="l" t="t" r="r" b="b"/>
            <a:pathLst>
              <a:path w="1857293" h="216121">
                <a:moveTo>
                  <a:pt x="1857293" y="0"/>
                </a:moveTo>
                <a:lnTo>
                  <a:pt x="0" y="0"/>
                </a:lnTo>
                <a:lnTo>
                  <a:pt x="0" y="216121"/>
                </a:lnTo>
                <a:lnTo>
                  <a:pt x="1857293" y="216121"/>
                </a:lnTo>
                <a:lnTo>
                  <a:pt x="18572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99494" y="3255268"/>
            <a:ext cx="986148" cy="919624"/>
            <a:chOff x="-19557" y="-6476"/>
            <a:chExt cx="10798957" cy="2814550"/>
          </a:xfrm>
        </p:grpSpPr>
        <p:sp>
          <p:nvSpPr>
            <p:cNvPr id="13" name="Freeform 13"/>
            <p:cNvSpPr/>
            <p:nvPr/>
          </p:nvSpPr>
          <p:spPr>
            <a:xfrm>
              <a:off x="-19557" y="-6476"/>
              <a:ext cx="10798957" cy="2814550"/>
            </a:xfrm>
            <a:custGeom>
              <a:avLst/>
              <a:gdLst/>
              <a:ahLst/>
              <a:cxnLst/>
              <a:rect l="l" t="t" r="r" b="b"/>
              <a:pathLst>
                <a:path w="10798956" h="2814551">
                  <a:moveTo>
                    <a:pt x="10770254" y="1495044"/>
                  </a:moveTo>
                  <a:cubicBezTo>
                    <a:pt x="10755776" y="1606781"/>
                    <a:pt x="10728217" y="1719684"/>
                    <a:pt x="10684020" y="1823570"/>
                  </a:cubicBezTo>
                  <a:cubicBezTo>
                    <a:pt x="10651382" y="1900152"/>
                    <a:pt x="10606296" y="1971525"/>
                    <a:pt x="10560704" y="2040994"/>
                  </a:cubicBezTo>
                  <a:cubicBezTo>
                    <a:pt x="10461390" y="2192505"/>
                    <a:pt x="10353440" y="2353541"/>
                    <a:pt x="10208152" y="2464666"/>
                  </a:cubicBezTo>
                  <a:cubicBezTo>
                    <a:pt x="10024636" y="2604874"/>
                    <a:pt x="9795402" y="2672311"/>
                    <a:pt x="9569977" y="2706347"/>
                  </a:cubicBezTo>
                  <a:cubicBezTo>
                    <a:pt x="9308610" y="2745844"/>
                    <a:pt x="9043943" y="2742924"/>
                    <a:pt x="8780291" y="2748893"/>
                  </a:cubicBezTo>
                  <a:cubicBezTo>
                    <a:pt x="8509781" y="2755115"/>
                    <a:pt x="8239652" y="2770990"/>
                    <a:pt x="7969522" y="2785596"/>
                  </a:cubicBezTo>
                  <a:cubicBezTo>
                    <a:pt x="2582291" y="2814552"/>
                    <a:pt x="1825117" y="2805153"/>
                    <a:pt x="1292479" y="2734922"/>
                  </a:cubicBezTo>
                  <a:cubicBezTo>
                    <a:pt x="841502" y="2675486"/>
                    <a:pt x="587502" y="2565124"/>
                    <a:pt x="286639" y="2203300"/>
                  </a:cubicBezTo>
                  <a:cubicBezTo>
                    <a:pt x="151130" y="2040359"/>
                    <a:pt x="54610" y="1843890"/>
                    <a:pt x="28702" y="1632308"/>
                  </a:cubicBezTo>
                  <a:cubicBezTo>
                    <a:pt x="0" y="139820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5495831" y="7620"/>
                  </a:cubicBezTo>
                  <a:cubicBezTo>
                    <a:pt x="8101857" y="0"/>
                    <a:pt x="8427358" y="39624"/>
                    <a:pt x="8703202" y="32004"/>
                  </a:cubicBezTo>
                  <a:cubicBezTo>
                    <a:pt x="8966854" y="24765"/>
                    <a:pt x="9311659" y="42672"/>
                    <a:pt x="9574295" y="72771"/>
                  </a:cubicBezTo>
                  <a:cubicBezTo>
                    <a:pt x="10009396" y="122428"/>
                    <a:pt x="10256411" y="161163"/>
                    <a:pt x="10507491" y="540258"/>
                  </a:cubicBezTo>
                  <a:cubicBezTo>
                    <a:pt x="10571498" y="638302"/>
                    <a:pt x="10628776" y="740664"/>
                    <a:pt x="10674496" y="848614"/>
                  </a:cubicBezTo>
                  <a:cubicBezTo>
                    <a:pt x="10760729" y="1052957"/>
                    <a:pt x="10798956" y="1273937"/>
                    <a:pt x="10770254" y="1495044"/>
                  </a:cubicBezTo>
                  <a:close/>
                </a:path>
              </a:pathLst>
            </a:custGeom>
            <a:solidFill>
              <a:srgbClr val="512F1C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649863" y="3474420"/>
            <a:ext cx="76625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15"/>
              </a:lnSpc>
              <a:spcBef>
                <a:spcPct val="0"/>
              </a:spcBef>
            </a:pPr>
            <a:r>
              <a:rPr lang="en-US" altLang="zh-CN" sz="4515" dirty="0">
                <a:solidFill>
                  <a:srgbClr val="FFF5E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1.</a:t>
            </a:r>
            <a:endParaRPr lang="en-US" sz="4515" u="none" strike="noStrike" dirty="0">
              <a:solidFill>
                <a:srgbClr val="FFF5E8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7" name="TextBox 14"/>
          <p:cNvSpPr txBox="1"/>
          <p:nvPr/>
        </p:nvSpPr>
        <p:spPr>
          <a:xfrm>
            <a:off x="11642847" y="3059524"/>
            <a:ext cx="76625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15"/>
              </a:lnSpc>
              <a:spcBef>
                <a:spcPct val="0"/>
              </a:spcBef>
            </a:pPr>
            <a:r>
              <a:rPr lang="en-US" altLang="zh-CN" sz="4515" dirty="0">
                <a:solidFill>
                  <a:srgbClr val="FFF5E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2.</a:t>
            </a:r>
            <a:endParaRPr lang="en-US" sz="4515" u="none" strike="noStrike" dirty="0">
              <a:solidFill>
                <a:srgbClr val="FFF5E8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Freeform 19"/>
          <p:cNvSpPr/>
          <p:nvPr/>
        </p:nvSpPr>
        <p:spPr>
          <a:xfrm rot="-1419706" flipV="1">
            <a:off x="9241485" y="2962959"/>
            <a:ext cx="1690104" cy="515482"/>
          </a:xfrm>
          <a:custGeom>
            <a:avLst/>
            <a:gdLst/>
            <a:ahLst/>
            <a:cxnLst/>
            <a:rect l="l" t="t" r="r" b="b"/>
            <a:pathLst>
              <a:path w="1690104" h="515482">
                <a:moveTo>
                  <a:pt x="0" y="515482"/>
                </a:moveTo>
                <a:lnTo>
                  <a:pt x="1690104" y="515482"/>
                </a:lnTo>
                <a:lnTo>
                  <a:pt x="1690104" y="0"/>
                </a:lnTo>
                <a:lnTo>
                  <a:pt x="0" y="0"/>
                </a:lnTo>
                <a:lnTo>
                  <a:pt x="0" y="51548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53083">
            <a:off x="8964086" y="5428012"/>
            <a:ext cx="1662248" cy="932937"/>
          </a:xfrm>
          <a:custGeom>
            <a:avLst/>
            <a:gdLst/>
            <a:ahLst/>
            <a:cxnLst/>
            <a:rect l="l" t="t" r="r" b="b"/>
            <a:pathLst>
              <a:path w="1662248" h="932937">
                <a:moveTo>
                  <a:pt x="0" y="0"/>
                </a:moveTo>
                <a:lnTo>
                  <a:pt x="1662248" y="0"/>
                </a:lnTo>
                <a:lnTo>
                  <a:pt x="1662248" y="932937"/>
                </a:lnTo>
                <a:lnTo>
                  <a:pt x="0" y="932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523649" y="2956933"/>
            <a:ext cx="1525101" cy="1296336"/>
          </a:xfrm>
          <a:custGeom>
            <a:avLst/>
            <a:gdLst/>
            <a:ahLst/>
            <a:cxnLst/>
            <a:rect l="l" t="t" r="r" b="b"/>
            <a:pathLst>
              <a:path w="1525101" h="1296336">
                <a:moveTo>
                  <a:pt x="0" y="0"/>
                </a:moveTo>
                <a:lnTo>
                  <a:pt x="1525101" y="0"/>
                </a:lnTo>
                <a:lnTo>
                  <a:pt x="1525101" y="1296336"/>
                </a:lnTo>
                <a:lnTo>
                  <a:pt x="0" y="12963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0659110" y="8803640"/>
            <a:ext cx="7247890" cy="488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3840"/>
              </a:lnSpc>
              <a:spcBef>
                <a:spcPct val="0"/>
              </a:spcBef>
            </a:pPr>
            <a:r>
              <a:rPr lang="zh-CN" altLang="en-US" sz="4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思维方式是看世界的眼镜与地图</a:t>
            </a:r>
            <a:endParaRPr lang="en-US" sz="40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64570" y="4497139"/>
            <a:ext cx="6083998" cy="1738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产出和产能的平衡 </a:t>
            </a:r>
            <a:endParaRPr lang="en-US" altLang="zh-CN" sz="40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P/PC Balance </a:t>
            </a:r>
            <a:endParaRPr lang="en-US" altLang="zh-CN" sz="40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916032" y="4465645"/>
            <a:ext cx="5807398" cy="61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zh-CN" altLang="en-US" sz="4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原则为中心的思考方式</a:t>
            </a:r>
            <a:endParaRPr lang="zh-CN" altLang="en-US" sz="40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5872494"/>
            <a:ext cx="2945486" cy="253525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7" t="37731" r="29696" b="27975"/>
          <a:stretch>
            <a:fillRect/>
          </a:stretch>
        </p:blipFill>
        <p:spPr>
          <a:xfrm rot="19423773">
            <a:off x="15242016" y="7051280"/>
            <a:ext cx="1585053" cy="1508534"/>
          </a:xfrm>
          <a:prstGeom prst="rect">
            <a:avLst/>
          </a:prstGeom>
        </p:spPr>
      </p:pic>
      <p:sp>
        <p:nvSpPr>
          <p:cNvPr id="8" name="Freeform 13"/>
          <p:cNvSpPr/>
          <p:nvPr/>
        </p:nvSpPr>
        <p:spPr>
          <a:xfrm>
            <a:off x="10839653" y="6362051"/>
            <a:ext cx="986148" cy="919624"/>
          </a:xfrm>
          <a:custGeom>
            <a:avLst/>
            <a:gdLst/>
            <a:ahLst/>
            <a:cxnLst/>
            <a:rect l="l" t="t" r="r" b="b"/>
            <a:pathLst>
              <a:path w="10798956" h="2814551">
                <a:moveTo>
                  <a:pt x="10770254" y="1495044"/>
                </a:moveTo>
                <a:cubicBezTo>
                  <a:pt x="10755776" y="1606781"/>
                  <a:pt x="10728217" y="1719684"/>
                  <a:pt x="10684020" y="1823570"/>
                </a:cubicBezTo>
                <a:cubicBezTo>
                  <a:pt x="10651382" y="1900152"/>
                  <a:pt x="10606296" y="1971525"/>
                  <a:pt x="10560704" y="2040994"/>
                </a:cubicBezTo>
                <a:cubicBezTo>
                  <a:pt x="10461390" y="2192505"/>
                  <a:pt x="10353440" y="2353541"/>
                  <a:pt x="10208152" y="2464666"/>
                </a:cubicBezTo>
                <a:cubicBezTo>
                  <a:pt x="10024636" y="2604874"/>
                  <a:pt x="9795402" y="2672311"/>
                  <a:pt x="9569977" y="2706347"/>
                </a:cubicBezTo>
                <a:cubicBezTo>
                  <a:pt x="9308610" y="2745844"/>
                  <a:pt x="9043943" y="2742924"/>
                  <a:pt x="8780291" y="2748893"/>
                </a:cubicBezTo>
                <a:cubicBezTo>
                  <a:pt x="8509781" y="2755115"/>
                  <a:pt x="8239652" y="2770990"/>
                  <a:pt x="7969522" y="2785596"/>
                </a:cubicBezTo>
                <a:cubicBezTo>
                  <a:pt x="2582291" y="2814552"/>
                  <a:pt x="1825117" y="2805153"/>
                  <a:pt x="1292479" y="2734922"/>
                </a:cubicBezTo>
                <a:cubicBezTo>
                  <a:pt x="841502" y="2675486"/>
                  <a:pt x="587502" y="2565124"/>
                  <a:pt x="286639" y="2203300"/>
                </a:cubicBezTo>
                <a:cubicBezTo>
                  <a:pt x="151130" y="2040359"/>
                  <a:pt x="54610" y="1843890"/>
                  <a:pt x="28702" y="1632308"/>
                </a:cubicBezTo>
                <a:cubicBezTo>
                  <a:pt x="0" y="1398200"/>
                  <a:pt x="39751" y="1080262"/>
                  <a:pt x="154559" y="878713"/>
                </a:cubicBezTo>
                <a:cubicBezTo>
                  <a:pt x="272288" y="671830"/>
                  <a:pt x="363347" y="509524"/>
                  <a:pt x="561594" y="374015"/>
                </a:cubicBezTo>
                <a:cubicBezTo>
                  <a:pt x="763397" y="235966"/>
                  <a:pt x="1094105" y="214757"/>
                  <a:pt x="1329309" y="154559"/>
                </a:cubicBezTo>
                <a:cubicBezTo>
                  <a:pt x="1393698" y="138049"/>
                  <a:pt x="1458595" y="123444"/>
                  <a:pt x="1523746" y="110363"/>
                </a:cubicBezTo>
                <a:cubicBezTo>
                  <a:pt x="1588770" y="97409"/>
                  <a:pt x="1772793" y="54610"/>
                  <a:pt x="1838960" y="50165"/>
                </a:cubicBezTo>
                <a:cubicBezTo>
                  <a:pt x="2134743" y="30353"/>
                  <a:pt x="2061083" y="46609"/>
                  <a:pt x="2189734" y="32004"/>
                </a:cubicBezTo>
                <a:cubicBezTo>
                  <a:pt x="2456053" y="1524"/>
                  <a:pt x="2705735" y="14986"/>
                  <a:pt x="5495831" y="7620"/>
                </a:cubicBezTo>
                <a:cubicBezTo>
                  <a:pt x="8101857" y="0"/>
                  <a:pt x="8427358" y="39624"/>
                  <a:pt x="8703202" y="32004"/>
                </a:cubicBezTo>
                <a:cubicBezTo>
                  <a:pt x="8966854" y="24765"/>
                  <a:pt x="9311659" y="42672"/>
                  <a:pt x="9574295" y="72771"/>
                </a:cubicBezTo>
                <a:cubicBezTo>
                  <a:pt x="10009396" y="122428"/>
                  <a:pt x="10256411" y="161163"/>
                  <a:pt x="10507491" y="540258"/>
                </a:cubicBezTo>
                <a:cubicBezTo>
                  <a:pt x="10571498" y="638302"/>
                  <a:pt x="10628776" y="740664"/>
                  <a:pt x="10674496" y="848614"/>
                </a:cubicBezTo>
                <a:cubicBezTo>
                  <a:pt x="10760729" y="1052957"/>
                  <a:pt x="10798956" y="1273937"/>
                  <a:pt x="10770254" y="1495044"/>
                </a:cubicBezTo>
                <a:close/>
              </a:path>
            </a:pathLst>
          </a:custGeom>
          <a:solidFill>
            <a:srgbClr val="512F1C"/>
          </a:solidFill>
        </p:spPr>
      </p:sp>
      <p:sp>
        <p:nvSpPr>
          <p:cNvPr id="9" name="TextBox 14"/>
          <p:cNvSpPr txBox="1"/>
          <p:nvPr/>
        </p:nvSpPr>
        <p:spPr>
          <a:xfrm>
            <a:off x="11059542" y="6563039"/>
            <a:ext cx="76625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15"/>
              </a:lnSpc>
              <a:spcBef>
                <a:spcPct val="0"/>
              </a:spcBef>
            </a:pPr>
            <a:r>
              <a:rPr lang="en-US" altLang="zh-CN" sz="4515" dirty="0">
                <a:solidFill>
                  <a:srgbClr val="FFF5E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3.</a:t>
            </a:r>
            <a:endParaRPr lang="en-US" sz="4515" u="none" strike="noStrike" dirty="0">
              <a:solidFill>
                <a:srgbClr val="FFF5E8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92" y="6658278"/>
            <a:ext cx="1738362" cy="173836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591" y="2626050"/>
            <a:ext cx="1373464" cy="13734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D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097101" y="-4"/>
            <a:ext cx="13391297" cy="10401303"/>
            <a:chOff x="0" y="0"/>
            <a:chExt cx="2094039" cy="4212162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2108369" cy="4244216"/>
            </a:xfrm>
            <a:custGeom>
              <a:avLst/>
              <a:gdLst/>
              <a:ahLst/>
              <a:cxnLst/>
              <a:rect l="l" t="t" r="r" b="b"/>
              <a:pathLst>
                <a:path w="2108369" h="4244216">
                  <a:moveTo>
                    <a:pt x="63030" y="3650662"/>
                  </a:moveTo>
                  <a:cubicBezTo>
                    <a:pt x="63030" y="3650662"/>
                    <a:pt x="0" y="340409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15296" y="6965"/>
                  </a:cubicBezTo>
                  <a:cubicBezTo>
                    <a:pt x="1432044" y="16819"/>
                    <a:pt x="1636360" y="36481"/>
                    <a:pt x="1770548" y="101690"/>
                  </a:cubicBezTo>
                  <a:cubicBezTo>
                    <a:pt x="2026594" y="226120"/>
                    <a:pt x="2108369" y="459160"/>
                    <a:pt x="2102881" y="704684"/>
                  </a:cubicBezTo>
                  <a:cubicBezTo>
                    <a:pt x="2102881" y="704684"/>
                    <a:pt x="2059593" y="1013073"/>
                    <a:pt x="2067027" y="1248607"/>
                  </a:cubicBezTo>
                  <a:cubicBezTo>
                    <a:pt x="2074150" y="3392464"/>
                    <a:pt x="2081307" y="3588066"/>
                    <a:pt x="2081307" y="3588066"/>
                  </a:cubicBezTo>
                  <a:cubicBezTo>
                    <a:pt x="2064625" y="3803799"/>
                    <a:pt x="1949981" y="4014410"/>
                    <a:pt x="1753112" y="4126035"/>
                  </a:cubicBezTo>
                  <a:cubicBezTo>
                    <a:pt x="1602760" y="4211283"/>
                    <a:pt x="1404729" y="4226381"/>
                    <a:pt x="1106677" y="4215639"/>
                  </a:cubicBezTo>
                  <a:cubicBezTo>
                    <a:pt x="645952" y="4210362"/>
                    <a:pt x="384604" y="4244216"/>
                    <a:pt x="254278" y="4135058"/>
                  </a:cubicBezTo>
                  <a:cubicBezTo>
                    <a:pt x="145767" y="4044173"/>
                    <a:pt x="81795" y="3850861"/>
                    <a:pt x="63030" y="3650662"/>
                  </a:cubicBezTo>
                  <a:close/>
                </a:path>
              </a:pathLst>
            </a:custGeom>
            <a:solidFill>
              <a:srgbClr val="FFF5E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847218" y="1915138"/>
            <a:ext cx="5692217" cy="4186151"/>
            <a:chOff x="0" y="0"/>
            <a:chExt cx="4603987" cy="3673527"/>
          </a:xfrm>
          <a:solidFill>
            <a:srgbClr val="F8DDAF"/>
          </a:solidFill>
        </p:grpSpPr>
        <p:sp>
          <p:nvSpPr>
            <p:cNvPr id="9" name="Freeform 9"/>
            <p:cNvSpPr/>
            <p:nvPr/>
          </p:nvSpPr>
          <p:spPr>
            <a:xfrm>
              <a:off x="0" y="-8527"/>
              <a:ext cx="4611734" cy="3686683"/>
            </a:xfrm>
            <a:custGeom>
              <a:avLst/>
              <a:gdLst/>
              <a:ahLst/>
              <a:cxnLst/>
              <a:rect l="l" t="t" r="r" b="b"/>
              <a:pathLst>
                <a:path w="4611734" h="3686683">
                  <a:moveTo>
                    <a:pt x="4602592" y="1396924"/>
                  </a:moveTo>
                  <a:lnTo>
                    <a:pt x="4602592" y="1396953"/>
                  </a:lnTo>
                  <a:cubicBezTo>
                    <a:pt x="4602592" y="2882762"/>
                    <a:pt x="4335915" y="3304048"/>
                    <a:pt x="3728822" y="3379190"/>
                  </a:cubicBezTo>
                  <a:cubicBezTo>
                    <a:pt x="3690779" y="3411213"/>
                    <a:pt x="3620713" y="3467282"/>
                    <a:pt x="3539436" y="3518270"/>
                  </a:cubicBezTo>
                  <a:cubicBezTo>
                    <a:pt x="3400041" y="3605718"/>
                    <a:pt x="3328986" y="3647085"/>
                    <a:pt x="3277007" y="3679570"/>
                  </a:cubicBezTo>
                  <a:cubicBezTo>
                    <a:pt x="3265625" y="3686683"/>
                    <a:pt x="3251089" y="3677580"/>
                    <a:pt x="3252492" y="3664231"/>
                  </a:cubicBezTo>
                  <a:lnTo>
                    <a:pt x="3286107" y="3398825"/>
                  </a:lnTo>
                  <a:cubicBezTo>
                    <a:pt x="3141809" y="3402168"/>
                    <a:pt x="2969422" y="3404277"/>
                    <a:pt x="2790495" y="3402250"/>
                  </a:cubicBezTo>
                  <a:cubicBezTo>
                    <a:pt x="2408769" y="3397924"/>
                    <a:pt x="1057072" y="3382276"/>
                    <a:pt x="1057072" y="3382276"/>
                  </a:cubicBezTo>
                  <a:cubicBezTo>
                    <a:pt x="812930" y="3364608"/>
                    <a:pt x="565144" y="3330646"/>
                    <a:pt x="398404" y="3214291"/>
                  </a:cubicBezTo>
                  <a:cubicBezTo>
                    <a:pt x="120505" y="3020367"/>
                    <a:pt x="0" y="2665310"/>
                    <a:pt x="0" y="1396953"/>
                  </a:cubicBezTo>
                  <a:lnTo>
                    <a:pt x="0" y="1396924"/>
                  </a:lnTo>
                  <a:cubicBezTo>
                    <a:pt x="8537" y="880862"/>
                    <a:pt x="34263" y="622606"/>
                    <a:pt x="140291" y="451518"/>
                  </a:cubicBezTo>
                  <a:cubicBezTo>
                    <a:pt x="342602" y="125060"/>
                    <a:pt x="736658" y="15348"/>
                    <a:pt x="1464219" y="15348"/>
                  </a:cubicBezTo>
                  <a:cubicBezTo>
                    <a:pt x="1464219" y="15348"/>
                    <a:pt x="2248602" y="31363"/>
                    <a:pt x="2649741" y="15348"/>
                  </a:cubicBezTo>
                  <a:cubicBezTo>
                    <a:pt x="3034154" y="0"/>
                    <a:pt x="3498081" y="15348"/>
                    <a:pt x="3498081" y="15348"/>
                  </a:cubicBezTo>
                  <a:cubicBezTo>
                    <a:pt x="3866387" y="30308"/>
                    <a:pt x="4229702" y="168970"/>
                    <a:pt x="4427441" y="414132"/>
                  </a:cubicBezTo>
                  <a:cubicBezTo>
                    <a:pt x="4578460" y="601366"/>
                    <a:pt x="4611734" y="850716"/>
                    <a:pt x="4602592" y="139692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9904354" y="963873"/>
            <a:ext cx="3812946" cy="1018154"/>
            <a:chOff x="172019" y="-86436"/>
            <a:chExt cx="5083928" cy="1357538"/>
          </a:xfrm>
        </p:grpSpPr>
        <p:grpSp>
          <p:nvGrpSpPr>
            <p:cNvPr id="5" name="Group 5"/>
            <p:cNvGrpSpPr/>
            <p:nvPr/>
          </p:nvGrpSpPr>
          <p:grpSpPr>
            <a:xfrm>
              <a:off x="172019" y="-86436"/>
              <a:ext cx="5083928" cy="1357538"/>
              <a:chOff x="356642" y="-179206"/>
              <a:chExt cx="10540385" cy="281455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356642" y="-179206"/>
                <a:ext cx="10540385" cy="2814552"/>
              </a:xfrm>
              <a:custGeom>
                <a:avLst/>
                <a:gdLst/>
                <a:ahLst/>
                <a:cxnLst/>
                <a:rect l="l" t="t" r="r" b="b"/>
                <a:pathLst>
                  <a:path w="10540385" h="2814551">
                    <a:moveTo>
                      <a:pt x="10511683" y="1495044"/>
                    </a:moveTo>
                    <a:cubicBezTo>
                      <a:pt x="10497205" y="1606781"/>
                      <a:pt x="10469646" y="1719684"/>
                      <a:pt x="10425451" y="1823570"/>
                    </a:cubicBezTo>
                    <a:cubicBezTo>
                      <a:pt x="10392812" y="1900152"/>
                      <a:pt x="10347727" y="1971525"/>
                      <a:pt x="10302133" y="2040994"/>
                    </a:cubicBezTo>
                    <a:cubicBezTo>
                      <a:pt x="10202819" y="2192505"/>
                      <a:pt x="10094869" y="2353541"/>
                      <a:pt x="9949581" y="2464666"/>
                    </a:cubicBezTo>
                    <a:cubicBezTo>
                      <a:pt x="9766067" y="2604874"/>
                      <a:pt x="9536831" y="2672311"/>
                      <a:pt x="9311406" y="2706347"/>
                    </a:cubicBezTo>
                    <a:cubicBezTo>
                      <a:pt x="9050041" y="2745844"/>
                      <a:pt x="8785373" y="2742924"/>
                      <a:pt x="8521720" y="2748893"/>
                    </a:cubicBezTo>
                    <a:cubicBezTo>
                      <a:pt x="8251211" y="2755115"/>
                      <a:pt x="7981081" y="2770990"/>
                      <a:pt x="7710953" y="2785596"/>
                    </a:cubicBezTo>
                    <a:cubicBezTo>
                      <a:pt x="2582291" y="2814552"/>
                      <a:pt x="1825117" y="2805153"/>
                      <a:pt x="1292479" y="2734922"/>
                    </a:cubicBezTo>
                    <a:cubicBezTo>
                      <a:pt x="841502" y="2675486"/>
                      <a:pt x="587502" y="2565124"/>
                      <a:pt x="286639" y="2203300"/>
                    </a:cubicBezTo>
                    <a:cubicBezTo>
                      <a:pt x="151130" y="2040359"/>
                      <a:pt x="54610" y="1843890"/>
                      <a:pt x="28702" y="1632308"/>
                    </a:cubicBezTo>
                    <a:cubicBezTo>
                      <a:pt x="0" y="1398200"/>
                      <a:pt x="39751" y="1080262"/>
                      <a:pt x="154559" y="878713"/>
                    </a:cubicBezTo>
                    <a:cubicBezTo>
                      <a:pt x="272288" y="671830"/>
                      <a:pt x="363347" y="509524"/>
                      <a:pt x="561594" y="374015"/>
                    </a:cubicBezTo>
                    <a:cubicBezTo>
                      <a:pt x="763397" y="235966"/>
                      <a:pt x="1094105" y="214757"/>
                      <a:pt x="1329309" y="154559"/>
                    </a:cubicBezTo>
                    <a:cubicBezTo>
                      <a:pt x="1393698" y="138049"/>
                      <a:pt x="1458595" y="123444"/>
                      <a:pt x="1523746" y="110363"/>
                    </a:cubicBezTo>
                    <a:cubicBezTo>
                      <a:pt x="1588770" y="97409"/>
                      <a:pt x="1772793" y="54610"/>
                      <a:pt x="1838960" y="50165"/>
                    </a:cubicBezTo>
                    <a:cubicBezTo>
                      <a:pt x="2134743" y="30353"/>
                      <a:pt x="2061083" y="46609"/>
                      <a:pt x="2189734" y="32004"/>
                    </a:cubicBezTo>
                    <a:cubicBezTo>
                      <a:pt x="2456053" y="1524"/>
                      <a:pt x="2705735" y="14986"/>
                      <a:pt x="5361423" y="7620"/>
                    </a:cubicBezTo>
                    <a:cubicBezTo>
                      <a:pt x="7843287" y="0"/>
                      <a:pt x="8168788" y="39624"/>
                      <a:pt x="8444632" y="32004"/>
                    </a:cubicBezTo>
                    <a:cubicBezTo>
                      <a:pt x="8708283" y="24765"/>
                      <a:pt x="9053089" y="42672"/>
                      <a:pt x="9315725" y="72771"/>
                    </a:cubicBezTo>
                    <a:cubicBezTo>
                      <a:pt x="9750827" y="122428"/>
                      <a:pt x="9997842" y="161163"/>
                      <a:pt x="10248920" y="540258"/>
                    </a:cubicBezTo>
                    <a:cubicBezTo>
                      <a:pt x="10312929" y="638302"/>
                      <a:pt x="10370206" y="740664"/>
                      <a:pt x="10415926" y="848614"/>
                    </a:cubicBezTo>
                    <a:cubicBezTo>
                      <a:pt x="10502158" y="1052957"/>
                      <a:pt x="10540386" y="1273937"/>
                      <a:pt x="10511683" y="1495044"/>
                    </a:cubicBezTo>
                    <a:close/>
                  </a:path>
                </a:pathLst>
              </a:custGeom>
              <a:solidFill>
                <a:srgbClr val="512F1C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631533" y="192364"/>
              <a:ext cx="4317880" cy="8549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5000"/>
                </a:lnSpc>
                <a:spcBef>
                  <a:spcPct val="0"/>
                </a:spcBef>
              </a:pPr>
              <a:r>
                <a:rPr lang="zh-CN" altLang="en-US" sz="5000" dirty="0">
                  <a:solidFill>
                    <a:srgbClr val="FFF5E8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小明的故事</a:t>
              </a:r>
              <a:endParaRPr lang="en-US" sz="5000" dirty="0">
                <a:solidFill>
                  <a:srgbClr val="FFF5E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538339" y="7541745"/>
            <a:ext cx="2680967" cy="2388013"/>
          </a:xfrm>
          <a:custGeom>
            <a:avLst/>
            <a:gdLst/>
            <a:ahLst/>
            <a:cxnLst/>
            <a:rect l="l" t="t" r="r" b="b"/>
            <a:pathLst>
              <a:path w="2680967" h="2388013">
                <a:moveTo>
                  <a:pt x="0" y="0"/>
                </a:moveTo>
                <a:lnTo>
                  <a:pt x="2680967" y="0"/>
                </a:lnTo>
                <a:lnTo>
                  <a:pt x="2680967" y="2388013"/>
                </a:lnTo>
                <a:lnTo>
                  <a:pt x="0" y="238801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559914" y="2663902"/>
            <a:ext cx="3886175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zh-CN" altLang="en-US" sz="5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烂课？</a:t>
            </a:r>
            <a:endParaRPr lang="en-US" altLang="zh-CN" sz="54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r>
              <a:rPr lang="en-US" altLang="zh-CN" sz="5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	</a:t>
            </a:r>
            <a:r>
              <a:rPr lang="zh-CN" altLang="en-US" sz="5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水课？</a:t>
            </a:r>
            <a:endParaRPr lang="en-US" altLang="zh-CN" sz="54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r>
              <a:rPr lang="en-US" altLang="zh-CN" sz="5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		</a:t>
            </a:r>
            <a:r>
              <a:rPr lang="zh-CN" altLang="en-US" sz="5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好课？</a:t>
            </a:r>
            <a:endParaRPr lang="zh-CN" altLang="en-US" sz="54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55408" y="5589042"/>
            <a:ext cx="8014751" cy="522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4080"/>
              </a:lnSpc>
              <a:spcBef>
                <a:spcPct val="0"/>
              </a:spcBef>
            </a:pPr>
            <a:r>
              <a:rPr lang="zh-CN" altLang="en-US" sz="3200" u="none" strike="noStrike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刺激与响应之间，就是能动性发挥的空间</a:t>
            </a:r>
            <a:endParaRPr lang="en-US" sz="3200" u="none" strike="noStrike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8" name="Freeform 18"/>
          <p:cNvSpPr/>
          <p:nvPr/>
        </p:nvSpPr>
        <p:spPr>
          <a:xfrm rot="1303273">
            <a:off x="10927707" y="8589332"/>
            <a:ext cx="1671513" cy="1761805"/>
          </a:xfrm>
          <a:custGeom>
            <a:avLst/>
            <a:gdLst/>
            <a:ahLst/>
            <a:cxnLst/>
            <a:rect l="l" t="t" r="r" b="b"/>
            <a:pathLst>
              <a:path w="1671513" h="1761805">
                <a:moveTo>
                  <a:pt x="0" y="0"/>
                </a:moveTo>
                <a:lnTo>
                  <a:pt x="1671513" y="0"/>
                </a:lnTo>
                <a:lnTo>
                  <a:pt x="1671513" y="1761806"/>
                </a:lnTo>
                <a:lnTo>
                  <a:pt x="0" y="1761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4"/>
          <p:cNvSpPr txBox="1"/>
          <p:nvPr/>
        </p:nvSpPr>
        <p:spPr>
          <a:xfrm>
            <a:off x="818847" y="835617"/>
            <a:ext cx="7351158" cy="2308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</a:pPr>
            <a:r>
              <a:rPr lang="en-US" altLang="zh-CN" sz="7200" spc="-27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Habit No.1</a:t>
            </a:r>
            <a:endParaRPr lang="en-US" altLang="zh-CN" sz="7200" spc="-27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marL="0" lvl="0" indent="0">
              <a:lnSpc>
                <a:spcPts val="9000"/>
              </a:lnSpc>
            </a:pPr>
            <a:r>
              <a:rPr lang="zh-CN" altLang="en-US" sz="7200" spc="-27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积极主动</a:t>
            </a:r>
            <a:endParaRPr lang="en-US" sz="7200" spc="-27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50422" y="3626627"/>
            <a:ext cx="2710668" cy="1479729"/>
          </a:xfrm>
          <a:prstGeom prst="rect">
            <a:avLst/>
          </a:prstGeom>
          <a:solidFill>
            <a:srgbClr val="FF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5008123" y="3626627"/>
            <a:ext cx="2710668" cy="1479729"/>
          </a:xfrm>
          <a:prstGeom prst="rect">
            <a:avLst/>
          </a:prstGeom>
          <a:solidFill>
            <a:srgbClr val="FF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箭头: 右 23"/>
          <p:cNvSpPr/>
          <p:nvPr/>
        </p:nvSpPr>
        <p:spPr>
          <a:xfrm>
            <a:off x="3533874" y="3910397"/>
            <a:ext cx="1401465" cy="895753"/>
          </a:xfrm>
          <a:prstGeom prst="rightArrow">
            <a:avLst/>
          </a:prstGeom>
          <a:solidFill>
            <a:srgbClr val="F8DDAF"/>
          </a:solidFill>
          <a:ln w="57150">
            <a:solidFill>
              <a:srgbClr val="512F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845369" y="3997673"/>
            <a:ext cx="27106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外界刺激</a:t>
            </a:r>
            <a:endParaRPr lang="zh-CN" altLang="en-US" sz="44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663411" y="4008214"/>
            <a:ext cx="20661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响应</a:t>
            </a:r>
            <a:endParaRPr lang="zh-CN" altLang="en-US" sz="44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2136775" y="6334760"/>
            <a:ext cx="3903980" cy="3881120"/>
          </a:xfrm>
          <a:prstGeom prst="ellipse">
            <a:avLst/>
          </a:prstGeom>
          <a:solidFill>
            <a:srgbClr val="B37702"/>
          </a:solidFill>
          <a:ln w="57150">
            <a:solidFill>
              <a:srgbClr val="FFF5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2930581" y="7105766"/>
            <a:ext cx="2364826" cy="2364826"/>
          </a:xfrm>
          <a:prstGeom prst="ellipse">
            <a:avLst/>
          </a:prstGeom>
          <a:solidFill>
            <a:srgbClr val="FFF5E8"/>
          </a:solidFill>
          <a:ln w="57150">
            <a:solidFill>
              <a:srgbClr val="FFF5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3531374" y="6558059"/>
            <a:ext cx="1163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关注圈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3" name="箭头: 右 32"/>
          <p:cNvSpPr/>
          <p:nvPr/>
        </p:nvSpPr>
        <p:spPr>
          <a:xfrm>
            <a:off x="4832409" y="8140025"/>
            <a:ext cx="463595" cy="296309"/>
          </a:xfrm>
          <a:prstGeom prst="rightArrow">
            <a:avLst>
              <a:gd name="adj1" fmla="val 42857"/>
              <a:gd name="adj2" fmla="val 80002"/>
            </a:avLst>
          </a:prstGeom>
          <a:solidFill>
            <a:srgbClr val="F8DDAF"/>
          </a:solidFill>
          <a:ln w="28575">
            <a:solidFill>
              <a:srgbClr val="512F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箭头: 右 33"/>
          <p:cNvSpPr/>
          <p:nvPr/>
        </p:nvSpPr>
        <p:spPr>
          <a:xfrm rot="10800000">
            <a:off x="2931053" y="8140025"/>
            <a:ext cx="463595" cy="296309"/>
          </a:xfrm>
          <a:prstGeom prst="rightArrow">
            <a:avLst>
              <a:gd name="adj1" fmla="val 42857"/>
              <a:gd name="adj2" fmla="val 80002"/>
            </a:avLst>
          </a:prstGeom>
          <a:solidFill>
            <a:srgbClr val="F8DDAF"/>
          </a:solidFill>
          <a:ln w="28575">
            <a:solidFill>
              <a:srgbClr val="512F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箭头: 右 34"/>
          <p:cNvSpPr/>
          <p:nvPr/>
        </p:nvSpPr>
        <p:spPr>
          <a:xfrm rot="16200000">
            <a:off x="3881197" y="7196303"/>
            <a:ext cx="463595" cy="296309"/>
          </a:xfrm>
          <a:prstGeom prst="rightArrow">
            <a:avLst>
              <a:gd name="adj1" fmla="val 42857"/>
              <a:gd name="adj2" fmla="val 80002"/>
            </a:avLst>
          </a:prstGeom>
          <a:solidFill>
            <a:srgbClr val="F8DDAF"/>
          </a:solidFill>
          <a:ln w="28575">
            <a:solidFill>
              <a:srgbClr val="512F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箭头: 右 35"/>
          <p:cNvSpPr/>
          <p:nvPr/>
        </p:nvSpPr>
        <p:spPr>
          <a:xfrm rot="5400000">
            <a:off x="3881197" y="9097980"/>
            <a:ext cx="463595" cy="296309"/>
          </a:xfrm>
          <a:prstGeom prst="rightArrow">
            <a:avLst>
              <a:gd name="adj1" fmla="val 42857"/>
              <a:gd name="adj2" fmla="val 80002"/>
            </a:avLst>
          </a:prstGeom>
          <a:solidFill>
            <a:srgbClr val="F8DDAF"/>
          </a:solidFill>
          <a:ln w="28575">
            <a:solidFill>
              <a:srgbClr val="512F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3173155" y="7995792"/>
            <a:ext cx="1879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影响圈</a:t>
            </a:r>
            <a:endParaRPr lang="zh-CN" altLang="en-US" sz="320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850" y="938603"/>
            <a:ext cx="9337692" cy="9346811"/>
          </a:xfrm>
          <a:prstGeom prst="rect">
            <a:avLst/>
          </a:prstGeom>
        </p:spPr>
      </p:pic>
      <p:grpSp>
        <p:nvGrpSpPr>
          <p:cNvPr id="11" name="Group 9"/>
          <p:cNvGrpSpPr/>
          <p:nvPr/>
        </p:nvGrpSpPr>
        <p:grpSpPr>
          <a:xfrm>
            <a:off x="676487" y="3143803"/>
            <a:ext cx="7382731" cy="109659"/>
            <a:chOff x="0" y="0"/>
            <a:chExt cx="9931020" cy="152237"/>
          </a:xfrm>
        </p:grpSpPr>
        <p:sp>
          <p:nvSpPr>
            <p:cNvPr id="12" name="Freeform 10"/>
            <p:cNvSpPr/>
            <p:nvPr/>
          </p:nvSpPr>
          <p:spPr>
            <a:xfrm>
              <a:off x="-28960" y="-488"/>
              <a:ext cx="9967668" cy="154038"/>
            </a:xfrm>
            <a:custGeom>
              <a:avLst/>
              <a:gdLst/>
              <a:ahLst/>
              <a:cxnLst/>
              <a:rect l="l" t="t" r="r" b="b"/>
              <a:pathLst>
                <a:path w="9967668" h="154038">
                  <a:moveTo>
                    <a:pt x="83139" y="152711"/>
                  </a:moveTo>
                  <a:cubicBezTo>
                    <a:pt x="0" y="154039"/>
                    <a:pt x="20033" y="56470"/>
                    <a:pt x="92578" y="55311"/>
                  </a:cubicBezTo>
                  <a:cubicBezTo>
                    <a:pt x="519198" y="48503"/>
                    <a:pt x="945864" y="45062"/>
                    <a:pt x="1372479" y="37947"/>
                  </a:cubicBezTo>
                  <a:cubicBezTo>
                    <a:pt x="1948912" y="28333"/>
                    <a:pt x="2525290" y="1405"/>
                    <a:pt x="8979734" y="496"/>
                  </a:cubicBezTo>
                  <a:cubicBezTo>
                    <a:pt x="9293674" y="0"/>
                    <a:pt x="9605831" y="21244"/>
                    <a:pt x="9918623" y="46119"/>
                  </a:cubicBezTo>
                  <a:cubicBezTo>
                    <a:pt x="9947592" y="48423"/>
                    <a:pt x="9967668" y="76080"/>
                    <a:pt x="9957141" y="103401"/>
                  </a:cubicBezTo>
                  <a:cubicBezTo>
                    <a:pt x="9945246" y="134271"/>
                    <a:pt x="9906901" y="144247"/>
                    <a:pt x="9877405" y="141901"/>
                  </a:cubicBezTo>
                  <a:cubicBezTo>
                    <a:pt x="9701649" y="127924"/>
                    <a:pt x="9525811" y="113278"/>
                    <a:pt x="9349649" y="105384"/>
                  </a:cubicBezTo>
                  <a:cubicBezTo>
                    <a:pt x="8037135" y="87846"/>
                    <a:pt x="2687818" y="102526"/>
                    <a:pt x="2296484" y="112977"/>
                  </a:cubicBezTo>
                  <a:cubicBezTo>
                    <a:pt x="1558727" y="132681"/>
                    <a:pt x="821041" y="140936"/>
                    <a:pt x="83139" y="152711"/>
                  </a:cubicBezTo>
                  <a:close/>
                </a:path>
              </a:pathLst>
            </a:custGeom>
            <a:solidFill>
              <a:srgbClr val="E66634"/>
            </a:solid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D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/>
          <a:srcRect t="24517" r="11241" b="40249"/>
          <a:stretch>
            <a:fillRect/>
          </a:stretch>
        </p:blipFill>
        <p:spPr>
          <a:xfrm>
            <a:off x="8364218" y="-70686"/>
            <a:ext cx="9923782" cy="10357686"/>
          </a:xfrm>
          <a:prstGeom prst="rect">
            <a:avLst/>
          </a:prstGeom>
        </p:spPr>
      </p:pic>
      <p:pic>
        <p:nvPicPr>
          <p:cNvPr id="4106" name="Picture 10" descr="MacBook Pro review: the Air apparent - The Ve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059" l="10000" r="93480">
                        <a14:foregroundMark x1="91191" y1="24642" x2="93578" y2="27132"/>
                        <a14:foregroundMark x1="93578" y1="27132" x2="89608" y2="43897"/>
                        <a14:foregroundMark x1="89608" y1="43897" x2="86520" y2="49118"/>
                        <a14:foregroundMark x1="86520" y1="49118" x2="85245" y2="37132"/>
                        <a14:foregroundMark x1="52549" y1="84926" x2="50686" y2="89632"/>
                        <a14:foregroundMark x1="50686" y1="89632" x2="58382" y2="95662"/>
                        <a14:foregroundMark x1="58382" y1="95662" x2="64314" y2="87132"/>
                        <a14:foregroundMark x1="64314" y1="87132" x2="53431" y2="84191"/>
                        <a14:foregroundMark x1="53431" y1="84191" x2="51078" y2="84779"/>
                        <a14:foregroundMark x1="13284" y1="77132" x2="56373" y2="97059"/>
                        <a14:foregroundMark x1="56373" y1="97059" x2="58676" y2="96397"/>
                        <a14:foregroundMark x1="53978" y1="14988" x2="51482" y2="21311"/>
                        <a14:foregroundMark x1="48986" y1="16159" x2="55382" y2="15925"/>
                        <a14:backgroundMark x1="86618" y1="73456" x2="84510" y2="79632"/>
                        <a14:backgroundMark x1="84510" y1="79632" x2="89510" y2="78676"/>
                        <a14:backgroundMark x1="89510" y1="78676" x2="87451" y2="74044"/>
                        <a14:backgroundMark x1="87451" y1="74044" x2="84167" y2="73088"/>
                        <a14:backgroundMark x1="78824" y1="19412" x2="93627" y2="23603"/>
                        <a14:backgroundMark x1="56335" y1="13642" x2="72059" y2="17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999" y="138268"/>
            <a:ext cx="3242498" cy="216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ablet Apple iPad Pro 11 (2020) 256GB WiFi Grigi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3" t="3694" r="9494" b="4431"/>
          <a:stretch>
            <a:fillRect/>
          </a:stretch>
        </p:blipFill>
        <p:spPr bwMode="auto">
          <a:xfrm>
            <a:off x="14350409" y="414131"/>
            <a:ext cx="1774688" cy="201264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: 圆角 3"/>
          <p:cNvSpPr/>
          <p:nvPr/>
        </p:nvSpPr>
        <p:spPr>
          <a:xfrm>
            <a:off x="546233" y="3593195"/>
            <a:ext cx="6630430" cy="2159905"/>
          </a:xfrm>
          <a:prstGeom prst="roundRect">
            <a:avLst/>
          </a:prstGeom>
          <a:solidFill>
            <a:srgbClr val="FFF5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8687175" y="1289500"/>
            <a:ext cx="3812946" cy="1018154"/>
          </a:xfrm>
          <a:custGeom>
            <a:avLst/>
            <a:gdLst/>
            <a:ahLst/>
            <a:cxnLst/>
            <a:rect l="l" t="t" r="r" b="b"/>
            <a:pathLst>
              <a:path w="10540385" h="2814551">
                <a:moveTo>
                  <a:pt x="10511683" y="1495044"/>
                </a:moveTo>
                <a:cubicBezTo>
                  <a:pt x="10497205" y="1606781"/>
                  <a:pt x="10469646" y="1719684"/>
                  <a:pt x="10425451" y="1823570"/>
                </a:cubicBezTo>
                <a:cubicBezTo>
                  <a:pt x="10392812" y="1900152"/>
                  <a:pt x="10347727" y="1971525"/>
                  <a:pt x="10302133" y="2040994"/>
                </a:cubicBezTo>
                <a:cubicBezTo>
                  <a:pt x="10202819" y="2192505"/>
                  <a:pt x="10094869" y="2353541"/>
                  <a:pt x="9949581" y="2464666"/>
                </a:cubicBezTo>
                <a:cubicBezTo>
                  <a:pt x="9766067" y="2604874"/>
                  <a:pt x="9536831" y="2672311"/>
                  <a:pt x="9311406" y="2706347"/>
                </a:cubicBezTo>
                <a:cubicBezTo>
                  <a:pt x="9050041" y="2745844"/>
                  <a:pt x="8785373" y="2742924"/>
                  <a:pt x="8521720" y="2748893"/>
                </a:cubicBezTo>
                <a:cubicBezTo>
                  <a:pt x="8251211" y="2755115"/>
                  <a:pt x="7981081" y="2770990"/>
                  <a:pt x="7710953" y="2785596"/>
                </a:cubicBezTo>
                <a:cubicBezTo>
                  <a:pt x="2582291" y="2814552"/>
                  <a:pt x="1825117" y="2805153"/>
                  <a:pt x="1292479" y="2734922"/>
                </a:cubicBezTo>
                <a:cubicBezTo>
                  <a:pt x="841502" y="2675486"/>
                  <a:pt x="587502" y="2565124"/>
                  <a:pt x="286639" y="2203300"/>
                </a:cubicBezTo>
                <a:cubicBezTo>
                  <a:pt x="151130" y="2040359"/>
                  <a:pt x="54610" y="1843890"/>
                  <a:pt x="28702" y="1632308"/>
                </a:cubicBezTo>
                <a:cubicBezTo>
                  <a:pt x="0" y="1398200"/>
                  <a:pt x="39751" y="1080262"/>
                  <a:pt x="154559" y="878713"/>
                </a:cubicBezTo>
                <a:cubicBezTo>
                  <a:pt x="272288" y="671830"/>
                  <a:pt x="363347" y="509524"/>
                  <a:pt x="561594" y="374015"/>
                </a:cubicBezTo>
                <a:cubicBezTo>
                  <a:pt x="763397" y="235966"/>
                  <a:pt x="1094105" y="214757"/>
                  <a:pt x="1329309" y="154559"/>
                </a:cubicBezTo>
                <a:cubicBezTo>
                  <a:pt x="1393698" y="138049"/>
                  <a:pt x="1458595" y="123444"/>
                  <a:pt x="1523746" y="110363"/>
                </a:cubicBezTo>
                <a:cubicBezTo>
                  <a:pt x="1588770" y="97409"/>
                  <a:pt x="1772793" y="54610"/>
                  <a:pt x="1838960" y="50165"/>
                </a:cubicBezTo>
                <a:cubicBezTo>
                  <a:pt x="2134743" y="30353"/>
                  <a:pt x="2061083" y="46609"/>
                  <a:pt x="2189734" y="32004"/>
                </a:cubicBezTo>
                <a:cubicBezTo>
                  <a:pt x="2456053" y="1524"/>
                  <a:pt x="2705735" y="14986"/>
                  <a:pt x="5361423" y="7620"/>
                </a:cubicBezTo>
                <a:cubicBezTo>
                  <a:pt x="7843287" y="0"/>
                  <a:pt x="8168788" y="39624"/>
                  <a:pt x="8444632" y="32004"/>
                </a:cubicBezTo>
                <a:cubicBezTo>
                  <a:pt x="8708283" y="24765"/>
                  <a:pt x="9053089" y="42672"/>
                  <a:pt x="9315725" y="72771"/>
                </a:cubicBezTo>
                <a:cubicBezTo>
                  <a:pt x="9750827" y="122428"/>
                  <a:pt x="9997842" y="161163"/>
                  <a:pt x="10248920" y="540258"/>
                </a:cubicBezTo>
                <a:cubicBezTo>
                  <a:pt x="10312929" y="638302"/>
                  <a:pt x="10370206" y="740664"/>
                  <a:pt x="10415926" y="848614"/>
                </a:cubicBezTo>
                <a:cubicBezTo>
                  <a:pt x="10502158" y="1052957"/>
                  <a:pt x="10540386" y="1273937"/>
                  <a:pt x="10511683" y="1495044"/>
                </a:cubicBezTo>
                <a:close/>
              </a:path>
            </a:pathLst>
          </a:custGeom>
          <a:solidFill>
            <a:srgbClr val="512F1C"/>
          </a:solidFill>
        </p:spPr>
      </p:sp>
      <p:sp>
        <p:nvSpPr>
          <p:cNvPr id="25" name="Freeform 6"/>
          <p:cNvSpPr/>
          <p:nvPr/>
        </p:nvSpPr>
        <p:spPr>
          <a:xfrm>
            <a:off x="14024320" y="8258699"/>
            <a:ext cx="3812946" cy="1018154"/>
          </a:xfrm>
          <a:custGeom>
            <a:avLst/>
            <a:gdLst/>
            <a:ahLst/>
            <a:cxnLst/>
            <a:rect l="l" t="t" r="r" b="b"/>
            <a:pathLst>
              <a:path w="10540385" h="2814551">
                <a:moveTo>
                  <a:pt x="10511683" y="1495044"/>
                </a:moveTo>
                <a:cubicBezTo>
                  <a:pt x="10497205" y="1606781"/>
                  <a:pt x="10469646" y="1719684"/>
                  <a:pt x="10425451" y="1823570"/>
                </a:cubicBezTo>
                <a:cubicBezTo>
                  <a:pt x="10392812" y="1900152"/>
                  <a:pt x="10347727" y="1971525"/>
                  <a:pt x="10302133" y="2040994"/>
                </a:cubicBezTo>
                <a:cubicBezTo>
                  <a:pt x="10202819" y="2192505"/>
                  <a:pt x="10094869" y="2353541"/>
                  <a:pt x="9949581" y="2464666"/>
                </a:cubicBezTo>
                <a:cubicBezTo>
                  <a:pt x="9766067" y="2604874"/>
                  <a:pt x="9536831" y="2672311"/>
                  <a:pt x="9311406" y="2706347"/>
                </a:cubicBezTo>
                <a:cubicBezTo>
                  <a:pt x="9050041" y="2745844"/>
                  <a:pt x="8785373" y="2742924"/>
                  <a:pt x="8521720" y="2748893"/>
                </a:cubicBezTo>
                <a:cubicBezTo>
                  <a:pt x="8251211" y="2755115"/>
                  <a:pt x="7981081" y="2770990"/>
                  <a:pt x="7710953" y="2785596"/>
                </a:cubicBezTo>
                <a:cubicBezTo>
                  <a:pt x="2582291" y="2814552"/>
                  <a:pt x="1825117" y="2805153"/>
                  <a:pt x="1292479" y="2734922"/>
                </a:cubicBezTo>
                <a:cubicBezTo>
                  <a:pt x="841502" y="2675486"/>
                  <a:pt x="587502" y="2565124"/>
                  <a:pt x="286639" y="2203300"/>
                </a:cubicBezTo>
                <a:cubicBezTo>
                  <a:pt x="151130" y="2040359"/>
                  <a:pt x="54610" y="1843890"/>
                  <a:pt x="28702" y="1632308"/>
                </a:cubicBezTo>
                <a:cubicBezTo>
                  <a:pt x="0" y="1398200"/>
                  <a:pt x="39751" y="1080262"/>
                  <a:pt x="154559" y="878713"/>
                </a:cubicBezTo>
                <a:cubicBezTo>
                  <a:pt x="272288" y="671830"/>
                  <a:pt x="363347" y="509524"/>
                  <a:pt x="561594" y="374015"/>
                </a:cubicBezTo>
                <a:cubicBezTo>
                  <a:pt x="763397" y="235966"/>
                  <a:pt x="1094105" y="214757"/>
                  <a:pt x="1329309" y="154559"/>
                </a:cubicBezTo>
                <a:cubicBezTo>
                  <a:pt x="1393698" y="138049"/>
                  <a:pt x="1458595" y="123444"/>
                  <a:pt x="1523746" y="110363"/>
                </a:cubicBezTo>
                <a:cubicBezTo>
                  <a:pt x="1588770" y="97409"/>
                  <a:pt x="1772793" y="54610"/>
                  <a:pt x="1838960" y="50165"/>
                </a:cubicBezTo>
                <a:cubicBezTo>
                  <a:pt x="2134743" y="30353"/>
                  <a:pt x="2061083" y="46609"/>
                  <a:pt x="2189734" y="32004"/>
                </a:cubicBezTo>
                <a:cubicBezTo>
                  <a:pt x="2456053" y="1524"/>
                  <a:pt x="2705735" y="14986"/>
                  <a:pt x="5361423" y="7620"/>
                </a:cubicBezTo>
                <a:cubicBezTo>
                  <a:pt x="7843287" y="0"/>
                  <a:pt x="8168788" y="39624"/>
                  <a:pt x="8444632" y="32004"/>
                </a:cubicBezTo>
                <a:cubicBezTo>
                  <a:pt x="8708283" y="24765"/>
                  <a:pt x="9053089" y="42672"/>
                  <a:pt x="9315725" y="72771"/>
                </a:cubicBezTo>
                <a:cubicBezTo>
                  <a:pt x="9750827" y="122428"/>
                  <a:pt x="9997842" y="161163"/>
                  <a:pt x="10248920" y="540258"/>
                </a:cubicBezTo>
                <a:cubicBezTo>
                  <a:pt x="10312929" y="638302"/>
                  <a:pt x="10370206" y="740664"/>
                  <a:pt x="10415926" y="848614"/>
                </a:cubicBezTo>
                <a:cubicBezTo>
                  <a:pt x="10502158" y="1052957"/>
                  <a:pt x="10540386" y="1273937"/>
                  <a:pt x="10511683" y="1495044"/>
                </a:cubicBezTo>
                <a:close/>
              </a:path>
            </a:pathLst>
          </a:custGeom>
          <a:solidFill>
            <a:srgbClr val="512F1C"/>
          </a:solidFill>
          <a:ln>
            <a:solidFill>
              <a:srgbClr val="512F1C"/>
            </a:solidFill>
          </a:ln>
        </p:spPr>
      </p:sp>
      <p:sp>
        <p:nvSpPr>
          <p:cNvPr id="7" name="TextBox 7"/>
          <p:cNvSpPr txBox="1"/>
          <p:nvPr/>
        </p:nvSpPr>
        <p:spPr>
          <a:xfrm>
            <a:off x="9031811" y="1498600"/>
            <a:ext cx="3238410" cy="641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000"/>
              </a:lnSpc>
              <a:spcBef>
                <a:spcPct val="0"/>
              </a:spcBef>
            </a:pPr>
            <a:r>
              <a:rPr lang="en-US" altLang="zh-CN" sz="5000" dirty="0">
                <a:solidFill>
                  <a:srgbClr val="FFF5E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Future</a:t>
            </a:r>
            <a:endParaRPr lang="en-US" sz="5000" dirty="0">
              <a:solidFill>
                <a:srgbClr val="FFF5E8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14368956" y="8467799"/>
            <a:ext cx="3238410" cy="641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000"/>
              </a:lnSpc>
              <a:spcBef>
                <a:spcPct val="0"/>
              </a:spcBef>
            </a:pPr>
            <a:r>
              <a:rPr lang="en-US" sz="5000" dirty="0">
                <a:solidFill>
                  <a:srgbClr val="FFF5E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Now</a:t>
            </a:r>
            <a:endParaRPr lang="en-US" sz="5000" dirty="0">
              <a:solidFill>
                <a:srgbClr val="FFF5E8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818847" y="835617"/>
            <a:ext cx="7351158" cy="2308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</a:pPr>
            <a:r>
              <a:rPr lang="en-US" altLang="zh-CN" sz="7200" spc="-27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Habit No.2</a:t>
            </a:r>
            <a:endParaRPr lang="en-US" altLang="zh-CN" sz="7200" spc="-27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marL="0" lvl="0" indent="0">
              <a:lnSpc>
                <a:spcPts val="9000"/>
              </a:lnSpc>
            </a:pPr>
            <a:r>
              <a:rPr lang="zh-CN" altLang="en-US" sz="7200" spc="-27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以终为始</a:t>
            </a:r>
            <a:endParaRPr lang="en-US" sz="7200" spc="-27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18847" y="3593195"/>
            <a:ext cx="6516081" cy="2047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强调在开始任何事情之前，</a:t>
            </a:r>
            <a:endParaRPr lang="en-US" altLang="zh-CN" sz="28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先设定一个</a:t>
            </a:r>
            <a:r>
              <a:rPr lang="zh-CN" altLang="en-US" sz="32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明确的目标或结果</a:t>
            </a:r>
            <a:r>
              <a:rPr lang="zh-CN" altLang="en-US" sz="28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，</a:t>
            </a:r>
            <a:endParaRPr lang="en-US" altLang="zh-CN" sz="28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然后根据这个目标来规划和执行行动。</a:t>
            </a:r>
            <a:endParaRPr lang="zh-CN" altLang="en-US" sz="28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9651" y="8502670"/>
            <a:ext cx="7064591" cy="1309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以终为始最有效的方法，</a:t>
            </a:r>
            <a:endParaRPr lang="en-US" altLang="zh-CN" sz="28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就是写一份个人使命宣言，专注核心</a:t>
            </a:r>
            <a:endParaRPr lang="zh-CN" altLang="en-US" sz="28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77740" y="6225406"/>
            <a:ext cx="4778287" cy="1686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第一次创造</a:t>
            </a:r>
            <a:r>
              <a:rPr lang="en-US" altLang="zh-CN" sz="28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——</a:t>
            </a:r>
            <a:r>
              <a:rPr lang="zh-CN" altLang="en-US" sz="28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构思</a:t>
            </a:r>
            <a:endParaRPr lang="en-US" altLang="zh-CN" sz="28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28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	</a:t>
            </a:r>
            <a:r>
              <a:rPr lang="zh-CN" altLang="en-US" sz="2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第二次创造</a:t>
            </a:r>
            <a:r>
              <a:rPr lang="en-US" altLang="zh-CN" sz="28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——</a:t>
            </a:r>
            <a:r>
              <a:rPr lang="zh-CN" altLang="en-US" sz="28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实践</a:t>
            </a:r>
            <a:endParaRPr lang="zh-CN" altLang="en-US" sz="28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9" name="任意多边形: 形状 48"/>
          <p:cNvSpPr/>
          <p:nvPr/>
        </p:nvSpPr>
        <p:spPr>
          <a:xfrm>
            <a:off x="10080486" y="1819201"/>
            <a:ext cx="5764380" cy="6805062"/>
          </a:xfrm>
          <a:custGeom>
            <a:avLst/>
            <a:gdLst>
              <a:gd name="connsiteX0" fmla="*/ 2354783 w 5764380"/>
              <a:gd name="connsiteY0" fmla="*/ 0 h 6805062"/>
              <a:gd name="connsiteX1" fmla="*/ 5714000 w 5764380"/>
              <a:gd name="connsiteY1" fmla="*/ 1828800 h 6805062"/>
              <a:gd name="connsiteX2" fmla="*/ 54345 w 5764380"/>
              <a:gd name="connsiteY2" fmla="*/ 5274645 h 6805062"/>
              <a:gd name="connsiteX3" fmla="*/ 3336560 w 5764380"/>
              <a:gd name="connsiteY3" fmla="*/ 6805062 h 680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4380" h="6805062">
                <a:moveTo>
                  <a:pt x="2354783" y="0"/>
                </a:moveTo>
                <a:cubicBezTo>
                  <a:pt x="4226094" y="474846"/>
                  <a:pt x="6097406" y="949692"/>
                  <a:pt x="5714000" y="1828800"/>
                </a:cubicBezTo>
                <a:cubicBezTo>
                  <a:pt x="5330594" y="2707908"/>
                  <a:pt x="450585" y="4445268"/>
                  <a:pt x="54345" y="5274645"/>
                </a:cubicBezTo>
                <a:cubicBezTo>
                  <a:pt x="-341895" y="6104022"/>
                  <a:pt x="1497332" y="6454542"/>
                  <a:pt x="3336560" y="6805062"/>
                </a:cubicBezTo>
              </a:path>
            </a:pathLst>
          </a:custGeom>
          <a:noFill/>
          <a:ln w="76200">
            <a:solidFill>
              <a:srgbClr val="512F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10" name="Picture 14" descr="iPhone（第一代） - 知乎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5280" r="51633" b="7763"/>
          <a:stretch>
            <a:fillRect/>
          </a:stretch>
        </p:blipFill>
        <p:spPr bwMode="auto">
          <a:xfrm>
            <a:off x="8760294" y="6027071"/>
            <a:ext cx="1488149" cy="283956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抖音Apple产品青橙数码旗舰店 2021-09-19|Apple产品抖音开新日-iPhone13系列预售|直播数据与分析报告 - 蝉妈妈数据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64" t="21067" r="25144" b="13139"/>
          <a:stretch>
            <a:fillRect/>
          </a:stretch>
        </p:blipFill>
        <p:spPr bwMode="auto">
          <a:xfrm>
            <a:off x="13386631" y="805910"/>
            <a:ext cx="1321517" cy="174626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Apple iPod classic 160GB - Silver MB145LL/A B&amp;H Photo Vide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" b="99550" l="10000" r="90000">
                        <a14:foregroundMark x1="33200" y1="16600" x2="32700" y2="33750"/>
                        <a14:foregroundMark x1="32700" y1="33750" x2="39350" y2="16300"/>
                        <a14:foregroundMark x1="39350" y1="16300" x2="23000" y2="6300"/>
                        <a14:foregroundMark x1="23000" y1="6300" x2="28150" y2="3150"/>
                        <a14:foregroundMark x1="28150" y1="3150" x2="72050" y2="5000"/>
                        <a14:foregroundMark x1="72050" y1="5000" x2="74400" y2="12050"/>
                        <a14:foregroundMark x1="74400" y1="12050" x2="74350" y2="18200"/>
                        <a14:foregroundMark x1="74350" y1="18200" x2="74250" y2="18200"/>
                        <a14:foregroundMark x1="38600" y1="16750" x2="33800" y2="28850"/>
                        <a14:foregroundMark x1="33800" y1="28850" x2="46750" y2="29800"/>
                        <a14:foregroundMark x1="46750" y1="29800" x2="34200" y2="31950"/>
                        <a14:foregroundMark x1="34200" y1="31950" x2="39100" y2="45750"/>
                        <a14:foregroundMark x1="39100" y1="45750" x2="55150" y2="41100"/>
                        <a14:foregroundMark x1="24100" y1="1650" x2="40300" y2="3000"/>
                        <a14:foregroundMark x1="21900" y1="65700" x2="23650" y2="89100"/>
                        <a14:foregroundMark x1="23650" y1="89100" x2="28350" y2="96950"/>
                        <a14:foregroundMark x1="28350" y1="96950" x2="49250" y2="99250"/>
                        <a14:foregroundMark x1="49250" y1="99250" x2="70300" y2="96200"/>
                        <a14:foregroundMark x1="70300" y1="96200" x2="75500" y2="90050"/>
                        <a14:foregroundMark x1="75500" y1="90050" x2="76800" y2="75850"/>
                        <a14:foregroundMark x1="76800" y1="75850" x2="69250" y2="68750"/>
                        <a14:foregroundMark x1="69250" y1="68750" x2="45950" y2="71550"/>
                        <a14:foregroundMark x1="45950" y1="71550" x2="32250" y2="78950"/>
                        <a14:foregroundMark x1="32250" y1="78950" x2="30450" y2="91650"/>
                        <a14:foregroundMark x1="30450" y1="91650" x2="65500" y2="91800"/>
                        <a14:foregroundMark x1="65500" y1="91800" x2="56800" y2="72900"/>
                        <a14:foregroundMark x1="56800" y1="72900" x2="26700" y2="66900"/>
                        <a14:foregroundMark x1="26700" y1="66900" x2="21400" y2="92000"/>
                        <a14:foregroundMark x1="21400" y1="92000" x2="25000" y2="97100"/>
                        <a14:foregroundMark x1="25000" y1="97100" x2="59300" y2="96950"/>
                        <a14:foregroundMark x1="59300" y1="96950" x2="77000" y2="91150"/>
                        <a14:foregroundMark x1="77000" y1="91150" x2="78150" y2="65550"/>
                        <a14:foregroundMark x1="78150" y1="65550" x2="78050" y2="65450"/>
                        <a14:foregroundMark x1="23250" y1="93550" x2="28250" y2="99900"/>
                        <a14:foregroundMark x1="28250" y1="99900" x2="75850" y2="93800"/>
                        <a14:foregroundMark x1="75850" y1="93800" x2="39300" y2="90050"/>
                        <a14:foregroundMark x1="39300" y1="90050" x2="33250" y2="93000"/>
                        <a14:foregroundMark x1="33250" y1="93000" x2="30750" y2="97550"/>
                        <a14:foregroundMark x1="30750" y1="97550" x2="34200" y2="99550"/>
                        <a14:foregroundMark x1="25000" y1="5250" x2="42400" y2="5750"/>
                        <a14:foregroundMark x1="42400" y1="5750" x2="47350" y2="5500"/>
                        <a14:foregroundMark x1="47350" y1="5500" x2="30000" y2="4950"/>
                        <a14:foregroundMark x1="30000" y1="4950" x2="25250" y2="8050"/>
                        <a14:foregroundMark x1="25250" y1="8050" x2="26750" y2="39050"/>
                        <a14:foregroundMark x1="26750" y1="39050" x2="46050" y2="43450"/>
                        <a14:foregroundMark x1="46050" y1="43450" x2="31950" y2="43200"/>
                        <a14:foregroundMark x1="31950" y1="43200" x2="25150" y2="36600"/>
                        <a14:foregroundMark x1="25150" y1="36600" x2="24650" y2="43550"/>
                        <a14:foregroundMark x1="24650" y1="43550" x2="38150" y2="43300"/>
                        <a14:foregroundMark x1="38150" y1="43300" x2="39500" y2="41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5" r="15434"/>
          <a:stretch>
            <a:fillRect/>
          </a:stretch>
        </p:blipFill>
        <p:spPr bwMode="auto">
          <a:xfrm>
            <a:off x="9638168" y="6433192"/>
            <a:ext cx="1890587" cy="283956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01" y="6341339"/>
            <a:ext cx="769946" cy="7699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849" y="6998736"/>
            <a:ext cx="1022472" cy="1022472"/>
          </a:xfrm>
          <a:prstGeom prst="rect">
            <a:avLst/>
          </a:prstGeom>
        </p:spPr>
      </p:pic>
      <p:grpSp>
        <p:nvGrpSpPr>
          <p:cNvPr id="5" name="Group 9"/>
          <p:cNvGrpSpPr/>
          <p:nvPr/>
        </p:nvGrpSpPr>
        <p:grpSpPr>
          <a:xfrm>
            <a:off x="676487" y="3143803"/>
            <a:ext cx="7382731" cy="109659"/>
            <a:chOff x="0" y="0"/>
            <a:chExt cx="9931020" cy="152237"/>
          </a:xfrm>
        </p:grpSpPr>
        <p:sp>
          <p:nvSpPr>
            <p:cNvPr id="9" name="Freeform 10"/>
            <p:cNvSpPr/>
            <p:nvPr/>
          </p:nvSpPr>
          <p:spPr>
            <a:xfrm>
              <a:off x="-28960" y="-488"/>
              <a:ext cx="9967668" cy="154038"/>
            </a:xfrm>
            <a:custGeom>
              <a:avLst/>
              <a:gdLst/>
              <a:ahLst/>
              <a:cxnLst/>
              <a:rect l="l" t="t" r="r" b="b"/>
              <a:pathLst>
                <a:path w="9967668" h="154038">
                  <a:moveTo>
                    <a:pt x="83139" y="152711"/>
                  </a:moveTo>
                  <a:cubicBezTo>
                    <a:pt x="0" y="154039"/>
                    <a:pt x="20033" y="56470"/>
                    <a:pt x="92578" y="55311"/>
                  </a:cubicBezTo>
                  <a:cubicBezTo>
                    <a:pt x="519198" y="48503"/>
                    <a:pt x="945864" y="45062"/>
                    <a:pt x="1372479" y="37947"/>
                  </a:cubicBezTo>
                  <a:cubicBezTo>
                    <a:pt x="1948912" y="28333"/>
                    <a:pt x="2525290" y="1405"/>
                    <a:pt x="8979734" y="496"/>
                  </a:cubicBezTo>
                  <a:cubicBezTo>
                    <a:pt x="9293674" y="0"/>
                    <a:pt x="9605831" y="21244"/>
                    <a:pt x="9918623" y="46119"/>
                  </a:cubicBezTo>
                  <a:cubicBezTo>
                    <a:pt x="9947592" y="48423"/>
                    <a:pt x="9967668" y="76080"/>
                    <a:pt x="9957141" y="103401"/>
                  </a:cubicBezTo>
                  <a:cubicBezTo>
                    <a:pt x="9945246" y="134271"/>
                    <a:pt x="9906901" y="144247"/>
                    <a:pt x="9877405" y="141901"/>
                  </a:cubicBezTo>
                  <a:cubicBezTo>
                    <a:pt x="9701649" y="127924"/>
                    <a:pt x="9525811" y="113278"/>
                    <a:pt x="9349649" y="105384"/>
                  </a:cubicBezTo>
                  <a:cubicBezTo>
                    <a:pt x="8037135" y="87846"/>
                    <a:pt x="2687818" y="102526"/>
                    <a:pt x="2296484" y="112977"/>
                  </a:cubicBezTo>
                  <a:cubicBezTo>
                    <a:pt x="1558727" y="132681"/>
                    <a:pt x="821041" y="140936"/>
                    <a:pt x="83139" y="152711"/>
                  </a:cubicBezTo>
                  <a:close/>
                </a:path>
              </a:pathLst>
            </a:custGeom>
            <a:solidFill>
              <a:srgbClr val="E66634"/>
            </a:solidFill>
          </p:spPr>
        </p:sp>
      </p:grpSp>
      <p:pic>
        <p:nvPicPr>
          <p:cNvPr id="4098" name="Picture 2" descr="史蒂夫·乔布斯_360百科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51" b="98413" l="19160" r="99213">
                        <a14:foregroundMark x1="38559" y1="85777" x2="31234" y2="93424"/>
                        <a14:foregroundMark x1="43832" y1="80272" x2="40472" y2="83780"/>
                        <a14:foregroundMark x1="31234" y1="93424" x2="16798" y2="97052"/>
                        <a14:foregroundMark x1="16798" y1="97052" x2="80315" y2="84807"/>
                        <a14:foregroundMark x1="80315" y1="84807" x2="64042" y2="92971"/>
                        <a14:foregroundMark x1="64042" y1="92971" x2="81365" y2="98639"/>
                        <a14:foregroundMark x1="81365" y1="98639" x2="92388" y2="97506"/>
                        <a14:foregroundMark x1="99475" y1="88662" x2="95801" y2="92971"/>
                        <a14:foregroundMark x1="56693" y1="83900" x2="47244" y2="87982"/>
                        <a14:foregroundMark x1="19160" y1="97506" x2="24934" y2="98413"/>
                        <a14:backgroundMark x1="40682" y1="83900" x2="38845" y2="85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8"/>
          <a:stretch>
            <a:fillRect/>
          </a:stretch>
        </p:blipFill>
        <p:spPr bwMode="auto">
          <a:xfrm>
            <a:off x="11433378" y="1631869"/>
            <a:ext cx="4369963" cy="607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苹果麦金塔升级型计算机 | 清华大学科学博物馆(筹)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61621" y1="16667" x2="63770" y2="16667"/>
                        <a14:backgroundMark x1="29297" y1="47266" x2="29590" y2="53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5616" r="28917" b="8192"/>
          <a:stretch>
            <a:fillRect/>
          </a:stretch>
        </p:blipFill>
        <p:spPr bwMode="auto">
          <a:xfrm>
            <a:off x="11094495" y="7105331"/>
            <a:ext cx="2238131" cy="292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D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2"/>
          <p:cNvGrpSpPr/>
          <p:nvPr/>
        </p:nvGrpSpPr>
        <p:grpSpPr>
          <a:xfrm rot="16200000">
            <a:off x="11163571" y="4860649"/>
            <a:ext cx="2840940" cy="830263"/>
            <a:chOff x="98609" y="84819"/>
            <a:chExt cx="3787919" cy="1107017"/>
          </a:xfrm>
        </p:grpSpPr>
        <p:grpSp>
          <p:nvGrpSpPr>
            <p:cNvPr id="36" name="Group 3"/>
            <p:cNvGrpSpPr/>
            <p:nvPr/>
          </p:nvGrpSpPr>
          <p:grpSpPr>
            <a:xfrm>
              <a:off x="98609" y="84819"/>
              <a:ext cx="3787919" cy="1107017"/>
              <a:chOff x="392123" y="337285"/>
              <a:chExt cx="15062795" cy="4402095"/>
            </a:xfrm>
          </p:grpSpPr>
          <p:sp>
            <p:nvSpPr>
              <p:cNvPr id="38" name="Freeform 4"/>
              <p:cNvSpPr/>
              <p:nvPr/>
            </p:nvSpPr>
            <p:spPr>
              <a:xfrm>
                <a:off x="392123" y="337285"/>
                <a:ext cx="15062795" cy="4402095"/>
              </a:xfrm>
              <a:custGeom>
                <a:avLst/>
                <a:gdLst/>
                <a:ahLst/>
                <a:cxnLst/>
                <a:rect l="l" t="t" r="r" b="b"/>
                <a:pathLst>
                  <a:path w="15062793" h="4402098">
                    <a:moveTo>
                      <a:pt x="15034091" y="2839325"/>
                    </a:moveTo>
                    <a:cubicBezTo>
                      <a:pt x="15019613" y="3194328"/>
                      <a:pt x="14992053" y="3307231"/>
                      <a:pt x="14947858" y="3411117"/>
                    </a:cubicBezTo>
                    <a:cubicBezTo>
                      <a:pt x="14915219" y="3487698"/>
                      <a:pt x="14870134" y="3559072"/>
                      <a:pt x="14824541" y="3628541"/>
                    </a:cubicBezTo>
                    <a:cubicBezTo>
                      <a:pt x="14725226" y="3780052"/>
                      <a:pt x="14617276" y="3941088"/>
                      <a:pt x="14471989" y="4052213"/>
                    </a:cubicBezTo>
                    <a:cubicBezTo>
                      <a:pt x="14288473" y="4192421"/>
                      <a:pt x="14059239" y="4259858"/>
                      <a:pt x="13833814" y="4293894"/>
                    </a:cubicBezTo>
                    <a:cubicBezTo>
                      <a:pt x="13572449" y="4333391"/>
                      <a:pt x="13307779" y="4330470"/>
                      <a:pt x="13044127" y="4336439"/>
                    </a:cubicBezTo>
                    <a:cubicBezTo>
                      <a:pt x="12773617" y="4342662"/>
                      <a:pt x="12503488" y="4358537"/>
                      <a:pt x="12233360" y="4373142"/>
                    </a:cubicBezTo>
                    <a:cubicBezTo>
                      <a:pt x="2582291" y="4402098"/>
                      <a:pt x="1825117" y="4392700"/>
                      <a:pt x="1292479" y="4322469"/>
                    </a:cubicBezTo>
                    <a:cubicBezTo>
                      <a:pt x="841502" y="4263033"/>
                      <a:pt x="587502" y="4152670"/>
                      <a:pt x="286639" y="3790847"/>
                    </a:cubicBezTo>
                    <a:cubicBezTo>
                      <a:pt x="151130" y="3627906"/>
                      <a:pt x="54610" y="3431437"/>
                      <a:pt x="28702" y="3219855"/>
                    </a:cubicBezTo>
                    <a:cubicBezTo>
                      <a:pt x="0" y="2139845"/>
                      <a:pt x="39751" y="1080262"/>
                      <a:pt x="154559" y="878713"/>
                    </a:cubicBezTo>
                    <a:cubicBezTo>
                      <a:pt x="272288" y="671830"/>
                      <a:pt x="363347" y="509524"/>
                      <a:pt x="561594" y="374015"/>
                    </a:cubicBezTo>
                    <a:cubicBezTo>
                      <a:pt x="763397" y="235966"/>
                      <a:pt x="1094105" y="214757"/>
                      <a:pt x="1329309" y="154559"/>
                    </a:cubicBezTo>
                    <a:cubicBezTo>
                      <a:pt x="1393698" y="138049"/>
                      <a:pt x="1458595" y="123444"/>
                      <a:pt x="1523746" y="110363"/>
                    </a:cubicBezTo>
                    <a:cubicBezTo>
                      <a:pt x="1588770" y="97409"/>
                      <a:pt x="1772793" y="54610"/>
                      <a:pt x="1838960" y="50165"/>
                    </a:cubicBezTo>
                    <a:cubicBezTo>
                      <a:pt x="2134743" y="30353"/>
                      <a:pt x="2061083" y="46609"/>
                      <a:pt x="2189734" y="32004"/>
                    </a:cubicBezTo>
                    <a:cubicBezTo>
                      <a:pt x="2456053" y="1524"/>
                      <a:pt x="2705735" y="14986"/>
                      <a:pt x="7712244" y="7620"/>
                    </a:cubicBezTo>
                    <a:cubicBezTo>
                      <a:pt x="12365694" y="0"/>
                      <a:pt x="12691195" y="39624"/>
                      <a:pt x="12967039" y="32004"/>
                    </a:cubicBezTo>
                    <a:cubicBezTo>
                      <a:pt x="13230691" y="24765"/>
                      <a:pt x="13575496" y="42672"/>
                      <a:pt x="13838132" y="72771"/>
                    </a:cubicBezTo>
                    <a:cubicBezTo>
                      <a:pt x="14273234" y="122428"/>
                      <a:pt x="14520248" y="161163"/>
                      <a:pt x="14771327" y="540258"/>
                    </a:cubicBezTo>
                    <a:cubicBezTo>
                      <a:pt x="14835336" y="638302"/>
                      <a:pt x="14892613" y="740664"/>
                      <a:pt x="14938333" y="848614"/>
                    </a:cubicBezTo>
                    <a:cubicBezTo>
                      <a:pt x="15024566" y="1052957"/>
                      <a:pt x="15062793" y="1273937"/>
                      <a:pt x="15034091" y="2839325"/>
                    </a:cubicBezTo>
                    <a:close/>
                  </a:path>
                </a:pathLst>
              </a:custGeom>
              <a:solidFill>
                <a:srgbClr val="512F1C"/>
              </a:solidFill>
            </p:spPr>
          </p:sp>
        </p:grpSp>
        <p:sp>
          <p:nvSpPr>
            <p:cNvPr id="37" name="TextBox 5"/>
            <p:cNvSpPr txBox="1"/>
            <p:nvPr/>
          </p:nvSpPr>
          <p:spPr>
            <a:xfrm>
              <a:off x="1179745" y="520386"/>
              <a:ext cx="1805622" cy="469872"/>
            </a:xfrm>
            <a:prstGeom prst="rect">
              <a:avLst/>
            </a:prstGeom>
          </p:spPr>
          <p:txBody>
            <a:bodyPr vert="eaVert"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zh-CN" altLang="en-US" sz="4400" dirty="0">
                  <a:solidFill>
                    <a:srgbClr val="FFF5E8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要事</a:t>
              </a:r>
              <a:endParaRPr lang="en-US" sz="4400" dirty="0">
                <a:solidFill>
                  <a:srgbClr val="FFF5E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sp>
        <p:nvSpPr>
          <p:cNvPr id="4" name="矩形: 圆角 3"/>
          <p:cNvSpPr/>
          <p:nvPr/>
        </p:nvSpPr>
        <p:spPr>
          <a:xfrm>
            <a:off x="914400" y="3390900"/>
            <a:ext cx="11430000" cy="6610703"/>
          </a:xfrm>
          <a:prstGeom prst="roundRect">
            <a:avLst>
              <a:gd name="adj" fmla="val 738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4"/>
          <p:cNvSpPr txBox="1"/>
          <p:nvPr/>
        </p:nvSpPr>
        <p:spPr>
          <a:xfrm>
            <a:off x="818847" y="835617"/>
            <a:ext cx="7351158" cy="2308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</a:pPr>
            <a:r>
              <a:rPr lang="en-US" altLang="zh-CN" sz="7200" spc="-27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Habit No.3</a:t>
            </a:r>
            <a:endParaRPr lang="en-US" altLang="zh-CN" sz="7200" spc="-27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marL="0" lvl="0" indent="0">
              <a:lnSpc>
                <a:spcPts val="9000"/>
              </a:lnSpc>
            </a:pPr>
            <a:r>
              <a:rPr lang="zh-CN" altLang="en-US" sz="7200" spc="-27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要事第一</a:t>
            </a:r>
            <a:endParaRPr lang="en-US" sz="7200" spc="-27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t="2706" b="1188"/>
          <a:stretch>
            <a:fillRect/>
          </a:stretch>
        </p:blipFill>
        <p:spPr>
          <a:xfrm>
            <a:off x="1295400" y="3919625"/>
            <a:ext cx="10873509" cy="5553252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5067300" y="4728210"/>
            <a:ext cx="1715135" cy="974090"/>
          </a:xfrm>
          <a:custGeom>
            <a:avLst/>
            <a:gdLst/>
            <a:ahLst/>
            <a:cxnLst/>
            <a:rect l="l" t="t" r="r" b="b"/>
            <a:pathLst>
              <a:path w="1819260" h="1250328">
                <a:moveTo>
                  <a:pt x="0" y="0"/>
                </a:moveTo>
                <a:lnTo>
                  <a:pt x="1819261" y="0"/>
                </a:lnTo>
                <a:lnTo>
                  <a:pt x="1819261" y="1250328"/>
                </a:lnTo>
                <a:lnTo>
                  <a:pt x="0" y="12503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6"/>
          <p:cNvSpPr/>
          <p:nvPr/>
        </p:nvSpPr>
        <p:spPr>
          <a:xfrm rot="21099322">
            <a:off x="10143012" y="7394606"/>
            <a:ext cx="916850" cy="1232928"/>
          </a:xfrm>
          <a:custGeom>
            <a:avLst/>
            <a:gdLst/>
            <a:ahLst/>
            <a:cxnLst/>
            <a:rect l="l" t="t" r="r" b="b"/>
            <a:pathLst>
              <a:path w="1016164" h="1366480">
                <a:moveTo>
                  <a:pt x="0" y="0"/>
                </a:moveTo>
                <a:lnTo>
                  <a:pt x="1016164" y="0"/>
                </a:lnTo>
                <a:lnTo>
                  <a:pt x="1016164" y="1366480"/>
                </a:lnTo>
                <a:lnTo>
                  <a:pt x="0" y="13664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1"/>
          <p:cNvSpPr/>
          <p:nvPr/>
        </p:nvSpPr>
        <p:spPr>
          <a:xfrm>
            <a:off x="10484659" y="7570983"/>
            <a:ext cx="1503970" cy="1380918"/>
          </a:xfrm>
          <a:custGeom>
            <a:avLst/>
            <a:gdLst/>
            <a:ahLst/>
            <a:cxnLst/>
            <a:rect l="l" t="t" r="r" b="b"/>
            <a:pathLst>
              <a:path w="1350091" h="1239629">
                <a:moveTo>
                  <a:pt x="0" y="0"/>
                </a:moveTo>
                <a:lnTo>
                  <a:pt x="1350090" y="0"/>
                </a:lnTo>
                <a:lnTo>
                  <a:pt x="1350090" y="1239629"/>
                </a:lnTo>
                <a:lnTo>
                  <a:pt x="0" y="12396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32"/>
          <p:cNvSpPr/>
          <p:nvPr/>
        </p:nvSpPr>
        <p:spPr>
          <a:xfrm>
            <a:off x="6304280" y="4704080"/>
            <a:ext cx="1366520" cy="802640"/>
          </a:xfrm>
          <a:custGeom>
            <a:avLst/>
            <a:gdLst/>
            <a:ahLst/>
            <a:cxnLst/>
            <a:rect l="l" t="t" r="r" b="b"/>
            <a:pathLst>
              <a:path w="2011690" h="1484129">
                <a:moveTo>
                  <a:pt x="0" y="0"/>
                </a:moveTo>
                <a:lnTo>
                  <a:pt x="2011690" y="0"/>
                </a:lnTo>
                <a:lnTo>
                  <a:pt x="2011690" y="1484129"/>
                </a:lnTo>
                <a:lnTo>
                  <a:pt x="0" y="14841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25"/>
          <p:cNvSpPr/>
          <p:nvPr/>
        </p:nvSpPr>
        <p:spPr>
          <a:xfrm>
            <a:off x="6145192" y="6853875"/>
            <a:ext cx="1274600" cy="2276071"/>
          </a:xfrm>
          <a:custGeom>
            <a:avLst/>
            <a:gdLst/>
            <a:ahLst/>
            <a:cxnLst/>
            <a:rect l="l" t="t" r="r" b="b"/>
            <a:pathLst>
              <a:path w="925907" h="1653405">
                <a:moveTo>
                  <a:pt x="0" y="0"/>
                </a:moveTo>
                <a:lnTo>
                  <a:pt x="925907" y="0"/>
                </a:lnTo>
                <a:lnTo>
                  <a:pt x="925907" y="1653405"/>
                </a:lnTo>
                <a:lnTo>
                  <a:pt x="0" y="1653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0" name="文本框 39"/>
          <p:cNvSpPr txBox="1"/>
          <p:nvPr/>
        </p:nvSpPr>
        <p:spPr>
          <a:xfrm>
            <a:off x="13995571" y="3728862"/>
            <a:ext cx="3378029" cy="482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5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优先级</a:t>
            </a:r>
            <a:endParaRPr lang="en-US" altLang="zh-CN" sz="54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5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时间管理</a:t>
            </a:r>
            <a:endParaRPr lang="en-US" altLang="zh-CN" sz="54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5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目标导向</a:t>
            </a:r>
            <a:endParaRPr lang="zh-CN" altLang="en-US" sz="54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grpSp>
        <p:nvGrpSpPr>
          <p:cNvPr id="5" name="Group 9"/>
          <p:cNvGrpSpPr/>
          <p:nvPr/>
        </p:nvGrpSpPr>
        <p:grpSpPr>
          <a:xfrm>
            <a:off x="676487" y="3143803"/>
            <a:ext cx="7382731" cy="109659"/>
            <a:chOff x="0" y="0"/>
            <a:chExt cx="9931020" cy="152237"/>
          </a:xfrm>
        </p:grpSpPr>
        <p:sp>
          <p:nvSpPr>
            <p:cNvPr id="6" name="Freeform 10"/>
            <p:cNvSpPr/>
            <p:nvPr/>
          </p:nvSpPr>
          <p:spPr>
            <a:xfrm>
              <a:off x="-28960" y="-488"/>
              <a:ext cx="9967668" cy="154038"/>
            </a:xfrm>
            <a:custGeom>
              <a:avLst/>
              <a:gdLst/>
              <a:ahLst/>
              <a:cxnLst/>
              <a:rect l="l" t="t" r="r" b="b"/>
              <a:pathLst>
                <a:path w="9967668" h="154038">
                  <a:moveTo>
                    <a:pt x="83139" y="152711"/>
                  </a:moveTo>
                  <a:cubicBezTo>
                    <a:pt x="0" y="154039"/>
                    <a:pt x="20033" y="56470"/>
                    <a:pt x="92578" y="55311"/>
                  </a:cubicBezTo>
                  <a:cubicBezTo>
                    <a:pt x="519198" y="48503"/>
                    <a:pt x="945864" y="45062"/>
                    <a:pt x="1372479" y="37947"/>
                  </a:cubicBezTo>
                  <a:cubicBezTo>
                    <a:pt x="1948912" y="28333"/>
                    <a:pt x="2525290" y="1405"/>
                    <a:pt x="8979734" y="496"/>
                  </a:cubicBezTo>
                  <a:cubicBezTo>
                    <a:pt x="9293674" y="0"/>
                    <a:pt x="9605831" y="21244"/>
                    <a:pt x="9918623" y="46119"/>
                  </a:cubicBezTo>
                  <a:cubicBezTo>
                    <a:pt x="9947592" y="48423"/>
                    <a:pt x="9967668" y="76080"/>
                    <a:pt x="9957141" y="103401"/>
                  </a:cubicBezTo>
                  <a:cubicBezTo>
                    <a:pt x="9945246" y="134271"/>
                    <a:pt x="9906901" y="144247"/>
                    <a:pt x="9877405" y="141901"/>
                  </a:cubicBezTo>
                  <a:cubicBezTo>
                    <a:pt x="9701649" y="127924"/>
                    <a:pt x="9525811" y="113278"/>
                    <a:pt x="9349649" y="105384"/>
                  </a:cubicBezTo>
                  <a:cubicBezTo>
                    <a:pt x="8037135" y="87846"/>
                    <a:pt x="2687818" y="102526"/>
                    <a:pt x="2296484" y="112977"/>
                  </a:cubicBezTo>
                  <a:cubicBezTo>
                    <a:pt x="1558727" y="132681"/>
                    <a:pt x="821041" y="140936"/>
                    <a:pt x="83139" y="152711"/>
                  </a:cubicBezTo>
                  <a:close/>
                </a:path>
              </a:pathLst>
            </a:custGeom>
            <a:solidFill>
              <a:srgbClr val="E66634"/>
            </a:solid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D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716873" y="0"/>
            <a:ext cx="10632062" cy="12534901"/>
            <a:chOff x="0" y="0"/>
            <a:chExt cx="2094039" cy="4212162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2108369" cy="4244216"/>
            </a:xfrm>
            <a:custGeom>
              <a:avLst/>
              <a:gdLst/>
              <a:ahLst/>
              <a:cxnLst/>
              <a:rect l="l" t="t" r="r" b="b"/>
              <a:pathLst>
                <a:path w="2108369" h="4244216">
                  <a:moveTo>
                    <a:pt x="63030" y="3650662"/>
                  </a:moveTo>
                  <a:cubicBezTo>
                    <a:pt x="63030" y="3650662"/>
                    <a:pt x="0" y="340409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15296" y="6965"/>
                  </a:cubicBezTo>
                  <a:cubicBezTo>
                    <a:pt x="1432044" y="16819"/>
                    <a:pt x="1636360" y="36481"/>
                    <a:pt x="1770548" y="101690"/>
                  </a:cubicBezTo>
                  <a:cubicBezTo>
                    <a:pt x="2026594" y="226120"/>
                    <a:pt x="2108369" y="459160"/>
                    <a:pt x="2102881" y="704684"/>
                  </a:cubicBezTo>
                  <a:cubicBezTo>
                    <a:pt x="2102881" y="704684"/>
                    <a:pt x="2059593" y="1013073"/>
                    <a:pt x="2067027" y="1248607"/>
                  </a:cubicBezTo>
                  <a:cubicBezTo>
                    <a:pt x="2074150" y="3392464"/>
                    <a:pt x="2081307" y="3588066"/>
                    <a:pt x="2081307" y="3588066"/>
                  </a:cubicBezTo>
                  <a:cubicBezTo>
                    <a:pt x="2064625" y="3803799"/>
                    <a:pt x="1949981" y="4014410"/>
                    <a:pt x="1753112" y="4126035"/>
                  </a:cubicBezTo>
                  <a:cubicBezTo>
                    <a:pt x="1602760" y="4211283"/>
                    <a:pt x="1404729" y="4226381"/>
                    <a:pt x="1106677" y="4215639"/>
                  </a:cubicBezTo>
                  <a:cubicBezTo>
                    <a:pt x="645952" y="4210362"/>
                    <a:pt x="384604" y="4244216"/>
                    <a:pt x="254278" y="4135058"/>
                  </a:cubicBezTo>
                  <a:cubicBezTo>
                    <a:pt x="145767" y="4044173"/>
                    <a:pt x="81795" y="3850861"/>
                    <a:pt x="63030" y="3650662"/>
                  </a:cubicBezTo>
                  <a:close/>
                </a:path>
              </a:pathLst>
            </a:custGeom>
            <a:solidFill>
              <a:srgbClr val="FFF5E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0024" y="2255560"/>
            <a:ext cx="8294030" cy="3494979"/>
            <a:chOff x="0" y="0"/>
            <a:chExt cx="8973476" cy="3781287"/>
          </a:xfrm>
        </p:grpSpPr>
        <p:sp>
          <p:nvSpPr>
            <p:cNvPr id="5" name="Freeform 5"/>
            <p:cNvSpPr/>
            <p:nvPr/>
          </p:nvSpPr>
          <p:spPr>
            <a:xfrm>
              <a:off x="0" y="-8527"/>
              <a:ext cx="8981223" cy="3794443"/>
            </a:xfrm>
            <a:custGeom>
              <a:avLst/>
              <a:gdLst/>
              <a:ahLst/>
              <a:cxnLst/>
              <a:rect l="l" t="t" r="r" b="b"/>
              <a:pathLst>
                <a:path w="8981223" h="3794443">
                  <a:moveTo>
                    <a:pt x="8972082" y="1420297"/>
                  </a:moveTo>
                  <a:lnTo>
                    <a:pt x="8972082" y="1420329"/>
                  </a:lnTo>
                  <a:cubicBezTo>
                    <a:pt x="8972082" y="2990522"/>
                    <a:pt x="8705405" y="3411808"/>
                    <a:pt x="8098312" y="3486950"/>
                  </a:cubicBezTo>
                  <a:cubicBezTo>
                    <a:pt x="8060269" y="3518973"/>
                    <a:pt x="7990203" y="3575042"/>
                    <a:pt x="7908926" y="3626030"/>
                  </a:cubicBezTo>
                  <a:cubicBezTo>
                    <a:pt x="7769530" y="3713477"/>
                    <a:pt x="7698475" y="3754845"/>
                    <a:pt x="7646497" y="3787330"/>
                  </a:cubicBezTo>
                  <a:cubicBezTo>
                    <a:pt x="7635115" y="3794443"/>
                    <a:pt x="7620578" y="3785340"/>
                    <a:pt x="7621982" y="3771991"/>
                  </a:cubicBezTo>
                  <a:lnTo>
                    <a:pt x="7655596" y="3506585"/>
                  </a:lnTo>
                  <a:cubicBezTo>
                    <a:pt x="7511299" y="3509928"/>
                    <a:pt x="7338912" y="3512037"/>
                    <a:pt x="7159985" y="3510010"/>
                  </a:cubicBezTo>
                  <a:cubicBezTo>
                    <a:pt x="6778258" y="3505683"/>
                    <a:pt x="1057072" y="3490036"/>
                    <a:pt x="1057072" y="3490036"/>
                  </a:cubicBezTo>
                  <a:cubicBezTo>
                    <a:pt x="812930" y="3472368"/>
                    <a:pt x="565144" y="3438405"/>
                    <a:pt x="398404" y="3322050"/>
                  </a:cubicBezTo>
                  <a:cubicBezTo>
                    <a:pt x="120505" y="3128126"/>
                    <a:pt x="0" y="2773070"/>
                    <a:pt x="0" y="1420329"/>
                  </a:cubicBezTo>
                  <a:lnTo>
                    <a:pt x="0" y="1420297"/>
                  </a:lnTo>
                  <a:cubicBezTo>
                    <a:pt x="8537" y="880862"/>
                    <a:pt x="34263" y="622606"/>
                    <a:pt x="140291" y="451518"/>
                  </a:cubicBezTo>
                  <a:cubicBezTo>
                    <a:pt x="342602" y="125060"/>
                    <a:pt x="736658" y="15348"/>
                    <a:pt x="3401062" y="15348"/>
                  </a:cubicBezTo>
                  <a:cubicBezTo>
                    <a:pt x="3401062" y="15348"/>
                    <a:pt x="6618091" y="31363"/>
                    <a:pt x="7019230" y="15348"/>
                  </a:cubicBezTo>
                  <a:cubicBezTo>
                    <a:pt x="7403643" y="0"/>
                    <a:pt x="7867570" y="15348"/>
                    <a:pt x="7867570" y="15348"/>
                  </a:cubicBezTo>
                  <a:cubicBezTo>
                    <a:pt x="8235876" y="30308"/>
                    <a:pt x="8599192" y="168970"/>
                    <a:pt x="8796931" y="414132"/>
                  </a:cubicBezTo>
                  <a:cubicBezTo>
                    <a:pt x="8947949" y="601366"/>
                    <a:pt x="8981223" y="850716"/>
                    <a:pt x="8972082" y="1420297"/>
                  </a:cubicBezTo>
                  <a:close/>
                </a:path>
              </a:pathLst>
            </a:custGeom>
            <a:solidFill>
              <a:srgbClr val="F8DDA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98277" y="5927014"/>
            <a:ext cx="6482598" cy="4017085"/>
            <a:chOff x="0" y="0"/>
            <a:chExt cx="7071847" cy="3819374"/>
          </a:xfrm>
        </p:grpSpPr>
        <p:sp>
          <p:nvSpPr>
            <p:cNvPr id="7" name="Freeform 7"/>
            <p:cNvSpPr/>
            <p:nvPr/>
          </p:nvSpPr>
          <p:spPr>
            <a:xfrm>
              <a:off x="0" y="-8527"/>
              <a:ext cx="7079594" cy="3832530"/>
            </a:xfrm>
            <a:custGeom>
              <a:avLst/>
              <a:gdLst/>
              <a:ahLst/>
              <a:cxnLst/>
              <a:rect l="l" t="t" r="r" b="b"/>
              <a:pathLst>
                <a:path w="7079594" h="3832530">
                  <a:moveTo>
                    <a:pt x="7070453" y="1428558"/>
                  </a:moveTo>
                  <a:lnTo>
                    <a:pt x="7070453" y="1428591"/>
                  </a:lnTo>
                  <a:cubicBezTo>
                    <a:pt x="7070453" y="3028609"/>
                    <a:pt x="6803776" y="3449895"/>
                    <a:pt x="6196683" y="3525037"/>
                  </a:cubicBezTo>
                  <a:cubicBezTo>
                    <a:pt x="6158640" y="3557060"/>
                    <a:pt x="6088574" y="3613129"/>
                    <a:pt x="6007297" y="3664117"/>
                  </a:cubicBezTo>
                  <a:cubicBezTo>
                    <a:pt x="5867902" y="3751564"/>
                    <a:pt x="5796847" y="3792932"/>
                    <a:pt x="5744868" y="3825417"/>
                  </a:cubicBezTo>
                  <a:cubicBezTo>
                    <a:pt x="5733486" y="3832530"/>
                    <a:pt x="5718950" y="3823427"/>
                    <a:pt x="5720353" y="3810078"/>
                  </a:cubicBezTo>
                  <a:lnTo>
                    <a:pt x="5753967" y="3544672"/>
                  </a:lnTo>
                  <a:cubicBezTo>
                    <a:pt x="5609670" y="3548015"/>
                    <a:pt x="5437283" y="3550124"/>
                    <a:pt x="5258356" y="3548097"/>
                  </a:cubicBezTo>
                  <a:cubicBezTo>
                    <a:pt x="4876630" y="3543771"/>
                    <a:pt x="1057072" y="3528123"/>
                    <a:pt x="1057072" y="3528123"/>
                  </a:cubicBezTo>
                  <a:cubicBezTo>
                    <a:pt x="812930" y="3510455"/>
                    <a:pt x="565144" y="3476492"/>
                    <a:pt x="398404" y="3360138"/>
                  </a:cubicBezTo>
                  <a:cubicBezTo>
                    <a:pt x="120505" y="3166214"/>
                    <a:pt x="0" y="2811157"/>
                    <a:pt x="0" y="1428591"/>
                  </a:cubicBezTo>
                  <a:lnTo>
                    <a:pt x="0" y="1428558"/>
                  </a:lnTo>
                  <a:cubicBezTo>
                    <a:pt x="8537" y="880862"/>
                    <a:pt x="34263" y="622606"/>
                    <a:pt x="140291" y="451518"/>
                  </a:cubicBezTo>
                  <a:cubicBezTo>
                    <a:pt x="342602" y="125060"/>
                    <a:pt x="736658" y="15348"/>
                    <a:pt x="2558136" y="15348"/>
                  </a:cubicBezTo>
                  <a:cubicBezTo>
                    <a:pt x="2558136" y="15348"/>
                    <a:pt x="4716462" y="31363"/>
                    <a:pt x="5117602" y="15348"/>
                  </a:cubicBezTo>
                  <a:cubicBezTo>
                    <a:pt x="5502015" y="0"/>
                    <a:pt x="5965942" y="15348"/>
                    <a:pt x="5965942" y="15348"/>
                  </a:cubicBezTo>
                  <a:cubicBezTo>
                    <a:pt x="6334248" y="30308"/>
                    <a:pt x="6697563" y="168970"/>
                    <a:pt x="6895302" y="414132"/>
                  </a:cubicBezTo>
                  <a:cubicBezTo>
                    <a:pt x="7046320" y="601366"/>
                    <a:pt x="7079594" y="850716"/>
                    <a:pt x="7070453" y="1428558"/>
                  </a:cubicBezTo>
                  <a:close/>
                </a:path>
              </a:pathLst>
            </a:custGeom>
            <a:solidFill>
              <a:srgbClr val="F8DDA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30024" y="966698"/>
            <a:ext cx="4394376" cy="1010841"/>
            <a:chOff x="0" y="0"/>
            <a:chExt cx="5065184" cy="134778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5065184" cy="1347788"/>
              <a:chOff x="0" y="0"/>
              <a:chExt cx="10501524" cy="279433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19558" y="-6477"/>
                <a:ext cx="10540385" cy="2814656"/>
              </a:xfrm>
              <a:custGeom>
                <a:avLst/>
                <a:gdLst/>
                <a:ahLst/>
                <a:cxnLst/>
                <a:rect l="l" t="t" r="r" b="b"/>
                <a:pathLst>
                  <a:path w="10540385" h="2814656">
                    <a:moveTo>
                      <a:pt x="10511683" y="1495132"/>
                    </a:moveTo>
                    <a:cubicBezTo>
                      <a:pt x="10497205" y="1606885"/>
                      <a:pt x="10469646" y="1719789"/>
                      <a:pt x="10425451" y="1823674"/>
                    </a:cubicBezTo>
                    <a:cubicBezTo>
                      <a:pt x="10392812" y="1900256"/>
                      <a:pt x="10347727" y="1971630"/>
                      <a:pt x="10302133" y="2041099"/>
                    </a:cubicBezTo>
                    <a:cubicBezTo>
                      <a:pt x="10202819" y="2192609"/>
                      <a:pt x="10094869" y="2353646"/>
                      <a:pt x="9949581" y="2464771"/>
                    </a:cubicBezTo>
                    <a:cubicBezTo>
                      <a:pt x="9766067" y="2604978"/>
                      <a:pt x="9536831" y="2672415"/>
                      <a:pt x="9311406" y="2706452"/>
                    </a:cubicBezTo>
                    <a:cubicBezTo>
                      <a:pt x="9050041" y="2745949"/>
                      <a:pt x="8785373" y="2743028"/>
                      <a:pt x="8521720" y="2748997"/>
                    </a:cubicBezTo>
                    <a:cubicBezTo>
                      <a:pt x="8251211" y="2755219"/>
                      <a:pt x="7981081" y="2771094"/>
                      <a:pt x="7710953" y="2785700"/>
                    </a:cubicBezTo>
                    <a:cubicBezTo>
                      <a:pt x="2582291" y="2814656"/>
                      <a:pt x="1825117" y="2805258"/>
                      <a:pt x="1292479" y="2735027"/>
                    </a:cubicBezTo>
                    <a:cubicBezTo>
                      <a:pt x="841502" y="2675590"/>
                      <a:pt x="587502" y="2565228"/>
                      <a:pt x="286639" y="2203405"/>
                    </a:cubicBezTo>
                    <a:cubicBezTo>
                      <a:pt x="151130" y="2040464"/>
                      <a:pt x="54610" y="1843994"/>
                      <a:pt x="28702" y="1632412"/>
                    </a:cubicBezTo>
                    <a:cubicBezTo>
                      <a:pt x="0" y="1398249"/>
                      <a:pt x="39751" y="1080262"/>
                      <a:pt x="154559" y="878713"/>
                    </a:cubicBezTo>
                    <a:cubicBezTo>
                      <a:pt x="272288" y="671830"/>
                      <a:pt x="363347" y="509524"/>
                      <a:pt x="561594" y="374015"/>
                    </a:cubicBezTo>
                    <a:cubicBezTo>
                      <a:pt x="763397" y="235966"/>
                      <a:pt x="1094105" y="214757"/>
                      <a:pt x="1329309" y="154559"/>
                    </a:cubicBezTo>
                    <a:cubicBezTo>
                      <a:pt x="1393698" y="138049"/>
                      <a:pt x="1458595" y="123444"/>
                      <a:pt x="1523746" y="110363"/>
                    </a:cubicBezTo>
                    <a:cubicBezTo>
                      <a:pt x="1588770" y="97409"/>
                      <a:pt x="1772793" y="54610"/>
                      <a:pt x="1838960" y="50165"/>
                    </a:cubicBezTo>
                    <a:cubicBezTo>
                      <a:pt x="2134743" y="30353"/>
                      <a:pt x="2061083" y="46609"/>
                      <a:pt x="2189734" y="32004"/>
                    </a:cubicBezTo>
                    <a:cubicBezTo>
                      <a:pt x="2456053" y="1524"/>
                      <a:pt x="2705735" y="14986"/>
                      <a:pt x="5361423" y="7620"/>
                    </a:cubicBezTo>
                    <a:cubicBezTo>
                      <a:pt x="7843287" y="0"/>
                      <a:pt x="8168788" y="39624"/>
                      <a:pt x="8444632" y="32004"/>
                    </a:cubicBezTo>
                    <a:cubicBezTo>
                      <a:pt x="8708283" y="24765"/>
                      <a:pt x="9053089" y="42672"/>
                      <a:pt x="9315725" y="72771"/>
                    </a:cubicBezTo>
                    <a:cubicBezTo>
                      <a:pt x="9750827" y="122428"/>
                      <a:pt x="9997842" y="161163"/>
                      <a:pt x="10248920" y="540258"/>
                    </a:cubicBezTo>
                    <a:cubicBezTo>
                      <a:pt x="10312929" y="638302"/>
                      <a:pt x="10370206" y="740664"/>
                      <a:pt x="10415926" y="848614"/>
                    </a:cubicBezTo>
                    <a:cubicBezTo>
                      <a:pt x="10502158" y="1052957"/>
                      <a:pt x="10540386" y="1273937"/>
                      <a:pt x="10511683" y="1495132"/>
                    </a:cubicBezTo>
                    <a:close/>
                  </a:path>
                </a:pathLst>
              </a:custGeom>
              <a:solidFill>
                <a:srgbClr val="512F1C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631533" y="192364"/>
              <a:ext cx="3949975" cy="85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FFF5E8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EXAMPLE</a:t>
              </a:r>
              <a:endParaRPr lang="en-US" sz="5000" dirty="0">
                <a:solidFill>
                  <a:srgbClr val="FFF5E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572357" y="7920261"/>
            <a:ext cx="1342832" cy="1415370"/>
          </a:xfrm>
          <a:custGeom>
            <a:avLst/>
            <a:gdLst/>
            <a:ahLst/>
            <a:cxnLst/>
            <a:rect l="l" t="t" r="r" b="b"/>
            <a:pathLst>
              <a:path w="1342832" h="1415370">
                <a:moveTo>
                  <a:pt x="0" y="0"/>
                </a:moveTo>
                <a:lnTo>
                  <a:pt x="1342832" y="0"/>
                </a:lnTo>
                <a:lnTo>
                  <a:pt x="1342832" y="1415370"/>
                </a:lnTo>
                <a:lnTo>
                  <a:pt x="0" y="141537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76534" y="2454234"/>
            <a:ext cx="746127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ct val="150000"/>
              </a:lnSpc>
              <a:spcBef>
                <a:spcPct val="0"/>
              </a:spcBef>
            </a:pPr>
            <a:r>
              <a:rPr lang="zh-CN" altLang="en-US" sz="32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“通常情况下，问题都源于体系，而不是人。再好的人置身于一个糟糕的体系中，也不会有好结果。想要赏花就要浇水。”</a:t>
            </a:r>
            <a:endParaRPr lang="en-US" altLang="zh-CN" sz="32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marL="0" lvl="1" indent="0" algn="r">
              <a:lnSpc>
                <a:spcPct val="150000"/>
              </a:lnSpc>
              <a:spcBef>
                <a:spcPct val="0"/>
              </a:spcBef>
            </a:pPr>
            <a:r>
              <a:rPr lang="en-US" altLang="zh-CN" sz="32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——</a:t>
            </a:r>
            <a:r>
              <a:rPr lang="zh-CN" altLang="en-US" sz="32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史蒂芬</a:t>
            </a:r>
            <a:r>
              <a:rPr lang="en-US" altLang="zh-CN" sz="32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·</a:t>
            </a:r>
            <a:r>
              <a:rPr lang="zh-CN" altLang="en-US" sz="32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柯维</a:t>
            </a:r>
            <a:endParaRPr lang="en-US" sz="32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098422" y="9443835"/>
            <a:ext cx="4569013" cy="500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3840"/>
              </a:lnSpc>
              <a:spcBef>
                <a:spcPct val="0"/>
              </a:spcBef>
            </a:pPr>
            <a:r>
              <a:rPr lang="zh-CN" altLang="en-US" sz="44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双赢思维五个要领</a:t>
            </a:r>
            <a:endParaRPr lang="en-US" sz="44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880875" y="5976894"/>
            <a:ext cx="1692526" cy="3512789"/>
          </a:xfrm>
          <a:custGeom>
            <a:avLst/>
            <a:gdLst/>
            <a:ahLst/>
            <a:cxnLst/>
            <a:rect l="l" t="t" r="r" b="b"/>
            <a:pathLst>
              <a:path w="1692526" h="3512789">
                <a:moveTo>
                  <a:pt x="0" y="0"/>
                </a:moveTo>
                <a:lnTo>
                  <a:pt x="1692526" y="0"/>
                </a:lnTo>
                <a:lnTo>
                  <a:pt x="1692526" y="3512789"/>
                </a:lnTo>
                <a:lnTo>
                  <a:pt x="0" y="35127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4"/>
          <p:cNvSpPr txBox="1"/>
          <p:nvPr/>
        </p:nvSpPr>
        <p:spPr>
          <a:xfrm>
            <a:off x="11765633" y="556198"/>
            <a:ext cx="6024633" cy="2308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9000"/>
              </a:lnSpc>
            </a:pPr>
            <a:r>
              <a:rPr lang="en-US" altLang="zh-CN" sz="7200" spc="-27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Habit No.4</a:t>
            </a:r>
            <a:endParaRPr lang="en-US" altLang="zh-CN" sz="7200" spc="-27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marL="0" lvl="0" indent="0" algn="r">
              <a:lnSpc>
                <a:spcPts val="9000"/>
              </a:lnSpc>
            </a:pPr>
            <a:r>
              <a:rPr lang="zh-CN" altLang="en-US" sz="7200" spc="-27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双赢思维</a:t>
            </a:r>
            <a:endParaRPr lang="en-US" sz="7200" spc="-27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783689" y="3731547"/>
            <a:ext cx="4977166" cy="183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有福同享</a:t>
            </a:r>
            <a:endParaRPr lang="en-US" altLang="zh-CN" sz="40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		</a:t>
            </a:r>
            <a:r>
              <a:rPr lang="zh-CN" altLang="en-US" sz="40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双方受益</a:t>
            </a:r>
            <a:endParaRPr lang="zh-CN" altLang="en-US" sz="40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0875159" y="6033723"/>
            <a:ext cx="6986766" cy="2917804"/>
            <a:chOff x="757164" y="5760517"/>
            <a:chExt cx="6986766" cy="2917804"/>
          </a:xfrm>
        </p:grpSpPr>
        <p:sp>
          <p:nvSpPr>
            <p:cNvPr id="26" name="等腰三角形 25"/>
            <p:cNvSpPr/>
            <p:nvPr/>
          </p:nvSpPr>
          <p:spPr>
            <a:xfrm>
              <a:off x="757164" y="5760517"/>
              <a:ext cx="2283786" cy="1968781"/>
            </a:xfrm>
            <a:prstGeom prst="triangle">
              <a:avLst/>
            </a:prstGeom>
            <a:solidFill>
              <a:srgbClr val="F8DDAF"/>
            </a:solidFill>
            <a:ln w="57150">
              <a:solidFill>
                <a:srgbClr val="512F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>
              <a:off x="3117460" y="5760517"/>
              <a:ext cx="2283786" cy="1968781"/>
            </a:xfrm>
            <a:prstGeom prst="triangle">
              <a:avLst/>
            </a:prstGeom>
            <a:solidFill>
              <a:srgbClr val="F8DDAF"/>
            </a:solidFill>
            <a:ln w="57150">
              <a:solidFill>
                <a:srgbClr val="512F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>
              <a:off x="5447618" y="5760517"/>
              <a:ext cx="2283786" cy="1968781"/>
            </a:xfrm>
            <a:prstGeom prst="triangle">
              <a:avLst/>
            </a:prstGeom>
            <a:solidFill>
              <a:srgbClr val="F8DDAF"/>
            </a:solidFill>
            <a:ln w="57150">
              <a:solidFill>
                <a:srgbClr val="512F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769690" y="7903846"/>
              <a:ext cx="6974240" cy="774475"/>
            </a:xfrm>
            <a:prstGeom prst="rect">
              <a:avLst/>
            </a:prstGeom>
            <a:solidFill>
              <a:srgbClr val="FFF5E8"/>
            </a:solidFill>
            <a:ln w="57150">
              <a:solidFill>
                <a:srgbClr val="512F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5E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cxnSp>
        <p:nvCxnSpPr>
          <p:cNvPr id="32" name="直接箭头连接符 31"/>
          <p:cNvCxnSpPr/>
          <p:nvPr/>
        </p:nvCxnSpPr>
        <p:spPr>
          <a:xfrm>
            <a:off x="12590687" y="6331106"/>
            <a:ext cx="1136516" cy="0"/>
          </a:xfrm>
          <a:prstGeom prst="straightConnector1">
            <a:avLst/>
          </a:prstGeom>
          <a:ln w="57150">
            <a:solidFill>
              <a:srgbClr val="512F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15079334" y="6331106"/>
            <a:ext cx="1136516" cy="0"/>
          </a:xfrm>
          <a:prstGeom prst="straightConnector1">
            <a:avLst/>
          </a:prstGeom>
          <a:ln w="57150">
            <a:solidFill>
              <a:srgbClr val="512F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12409000" y="8318817"/>
            <a:ext cx="3947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双赢体系和双赢过程</a:t>
            </a:r>
            <a:endParaRPr lang="zh-CN" altLang="en-US" sz="28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183164" y="7150444"/>
            <a:ext cx="1667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双赢品德</a:t>
            </a:r>
            <a:endParaRPr lang="zh-CN" altLang="en-US" sz="24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3540917" y="7150444"/>
            <a:ext cx="1667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双赢关系</a:t>
            </a:r>
            <a:endParaRPr lang="en-US" altLang="zh-CN" sz="2400" dirty="0">
              <a:solidFill>
                <a:srgbClr val="512F1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en-US" altLang="zh-CN" sz="16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(</a:t>
            </a:r>
            <a:r>
              <a:rPr lang="zh-CN" altLang="en-US" sz="16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情感账户</a:t>
            </a:r>
            <a:r>
              <a:rPr lang="en-US" altLang="zh-CN" sz="16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)</a:t>
            </a:r>
            <a:endParaRPr lang="zh-CN" altLang="en-US" sz="24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5879321" y="7150444"/>
            <a:ext cx="1667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512F1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双赢协议</a:t>
            </a:r>
            <a:endParaRPr lang="zh-CN" altLang="en-US" sz="24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9" name="Freeform 18"/>
          <p:cNvSpPr/>
          <p:nvPr/>
        </p:nvSpPr>
        <p:spPr>
          <a:xfrm flipH="1">
            <a:off x="14777950" y="3265486"/>
            <a:ext cx="2786578" cy="2553519"/>
          </a:xfrm>
          <a:custGeom>
            <a:avLst/>
            <a:gdLst/>
            <a:ahLst/>
            <a:cxnLst/>
            <a:rect l="l" t="t" r="r" b="b"/>
            <a:pathLst>
              <a:path w="2225038" h="2038944">
                <a:moveTo>
                  <a:pt x="2225038" y="0"/>
                </a:moveTo>
                <a:lnTo>
                  <a:pt x="0" y="0"/>
                </a:lnTo>
                <a:lnTo>
                  <a:pt x="0" y="2038944"/>
                </a:lnTo>
                <a:lnTo>
                  <a:pt x="2225038" y="2038944"/>
                </a:lnTo>
                <a:lnTo>
                  <a:pt x="22250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9"/>
          <p:cNvGrpSpPr/>
          <p:nvPr/>
        </p:nvGrpSpPr>
        <p:grpSpPr>
          <a:xfrm>
            <a:off x="10794482" y="3143803"/>
            <a:ext cx="7382731" cy="109659"/>
            <a:chOff x="0" y="0"/>
            <a:chExt cx="9931020" cy="152237"/>
          </a:xfrm>
        </p:grpSpPr>
        <p:sp>
          <p:nvSpPr>
            <p:cNvPr id="16" name="Freeform 10"/>
            <p:cNvSpPr/>
            <p:nvPr/>
          </p:nvSpPr>
          <p:spPr>
            <a:xfrm>
              <a:off x="-28960" y="-488"/>
              <a:ext cx="9967668" cy="154038"/>
            </a:xfrm>
            <a:custGeom>
              <a:avLst/>
              <a:gdLst/>
              <a:ahLst/>
              <a:cxnLst/>
              <a:rect l="l" t="t" r="r" b="b"/>
              <a:pathLst>
                <a:path w="9967668" h="154038">
                  <a:moveTo>
                    <a:pt x="83139" y="152711"/>
                  </a:moveTo>
                  <a:cubicBezTo>
                    <a:pt x="0" y="154039"/>
                    <a:pt x="20033" y="56470"/>
                    <a:pt x="92578" y="55311"/>
                  </a:cubicBezTo>
                  <a:cubicBezTo>
                    <a:pt x="519198" y="48503"/>
                    <a:pt x="945864" y="45062"/>
                    <a:pt x="1372479" y="37947"/>
                  </a:cubicBezTo>
                  <a:cubicBezTo>
                    <a:pt x="1948912" y="28333"/>
                    <a:pt x="2525290" y="1405"/>
                    <a:pt x="8979734" y="496"/>
                  </a:cubicBezTo>
                  <a:cubicBezTo>
                    <a:pt x="9293674" y="0"/>
                    <a:pt x="9605831" y="21244"/>
                    <a:pt x="9918623" y="46119"/>
                  </a:cubicBezTo>
                  <a:cubicBezTo>
                    <a:pt x="9947592" y="48423"/>
                    <a:pt x="9967668" y="76080"/>
                    <a:pt x="9957141" y="103401"/>
                  </a:cubicBezTo>
                  <a:cubicBezTo>
                    <a:pt x="9945246" y="134271"/>
                    <a:pt x="9906901" y="144247"/>
                    <a:pt x="9877405" y="141901"/>
                  </a:cubicBezTo>
                  <a:cubicBezTo>
                    <a:pt x="9701649" y="127924"/>
                    <a:pt x="9525811" y="113278"/>
                    <a:pt x="9349649" y="105384"/>
                  </a:cubicBezTo>
                  <a:cubicBezTo>
                    <a:pt x="8037135" y="87846"/>
                    <a:pt x="2687818" y="102526"/>
                    <a:pt x="2296484" y="112977"/>
                  </a:cubicBezTo>
                  <a:cubicBezTo>
                    <a:pt x="1558727" y="132681"/>
                    <a:pt x="821041" y="140936"/>
                    <a:pt x="83139" y="152711"/>
                  </a:cubicBezTo>
                  <a:close/>
                </a:path>
              </a:pathLst>
            </a:custGeom>
            <a:solidFill>
              <a:srgbClr val="E66634"/>
            </a:solidFill>
          </p:spPr>
        </p:sp>
      </p:grpSp>
      <p:sp>
        <p:nvSpPr>
          <p:cNvPr id="18" name="文本框 17"/>
          <p:cNvSpPr txBox="1"/>
          <p:nvPr/>
        </p:nvSpPr>
        <p:spPr>
          <a:xfrm>
            <a:off x="867805" y="6799039"/>
            <a:ext cx="5732591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solidFill>
                  <a:srgbClr val="8B8A52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员工</a:t>
            </a:r>
            <a:r>
              <a:rPr lang="zh-CN" altLang="en-US" sz="2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缺乏主动性，不了解产品，也不懂销售技巧</a:t>
            </a:r>
            <a:r>
              <a:rPr lang="en-US" altLang="zh-CN" sz="2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?</a:t>
            </a:r>
            <a:endParaRPr lang="en-US" altLang="zh-CN" sz="24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400" dirty="0">
                <a:solidFill>
                  <a:srgbClr val="8B8A52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店长</a:t>
            </a:r>
            <a:r>
              <a:rPr lang="zh-CN" altLang="en-US" sz="2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以身作则，花更多时间进行销售</a:t>
            </a:r>
            <a:r>
              <a:rPr lang="en-US" altLang="zh-CN" sz="2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?</a:t>
            </a:r>
            <a:endParaRPr lang="en-US" altLang="zh-CN" sz="24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调整</a:t>
            </a:r>
            <a:r>
              <a:rPr lang="zh-CN" altLang="en-US" sz="2400" dirty="0">
                <a:solidFill>
                  <a:srgbClr val="8B8A52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薪酬体系</a:t>
            </a:r>
            <a:r>
              <a:rPr lang="zh-CN" altLang="en-US" sz="2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，确保店员和店长能共享销售业绩</a:t>
            </a:r>
            <a:r>
              <a:rPr lang="en-US" altLang="zh-CN" sz="2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!</a:t>
            </a:r>
            <a:endParaRPr lang="en-US" altLang="zh-CN" sz="24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22020" y="6137321"/>
            <a:ext cx="5442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到底是什么出了问题？</a:t>
            </a:r>
            <a:endParaRPr lang="zh-CN" altLang="en-US" sz="32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WI2Y2Q5ODM5OTk5YWMxNmE3YzQ2ZGU5NjI2Y2RjNGY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1201</Words>
  <Application>WPS 演示</Application>
  <PresentationFormat>自定义</PresentationFormat>
  <Paragraphs>219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1" baseType="lpstr">
      <vt:lpstr>Arial</vt:lpstr>
      <vt:lpstr>宋体</vt:lpstr>
      <vt:lpstr>Wingdings</vt:lpstr>
      <vt:lpstr>思源宋体 Heavy</vt:lpstr>
      <vt:lpstr>汉仪书宋二KW</vt:lpstr>
      <vt:lpstr>Lobster 1.4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苹方-简</vt:lpstr>
      <vt:lpstr>思源宋体 Heavy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Huawei Fan</cp:lastModifiedBy>
  <cp:revision>34</cp:revision>
  <dcterms:created xsi:type="dcterms:W3CDTF">2025-11-19T16:38:17Z</dcterms:created>
  <dcterms:modified xsi:type="dcterms:W3CDTF">2025-11-19T16:38:17Z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537A0F8B4C824D1C85B171B70BE652AB_12</vt:lpwstr>
  </property>
  <property fmtid="{D5CDD505-2E9C-101B-9397-08002B2CF9AE}" pid="3" name="KSOProductBuildVer">
    <vt:lpwstr>2052-12.1.22553.22553</vt:lpwstr>
  </property>
</Properties>
</file>