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83" r:id="rId6"/>
    <p:sldId id="259" r:id="rId7"/>
    <p:sldId id="273" r:id="rId8"/>
    <p:sldId id="262" r:id="rId9"/>
    <p:sldId id="265" r:id="rId10"/>
    <p:sldId id="267" r:id="rId11"/>
    <p:sldId id="266" r:id="rId12"/>
    <p:sldId id="268" r:id="rId13"/>
    <p:sldId id="263" r:id="rId14"/>
    <p:sldId id="277" r:id="rId15"/>
    <p:sldId id="270" r:id="rId16"/>
    <p:sldId id="276" r:id="rId17"/>
    <p:sldId id="275" r:id="rId18"/>
    <p:sldId id="272" r:id="rId19"/>
    <p:sldId id="261" r:id="rId20"/>
    <p:sldId id="264" r:id="rId21"/>
    <p:sldId id="281" r:id="rId22"/>
    <p:sldId id="279" r:id="rId23"/>
    <p:sldId id="280" r:id="rId24"/>
    <p:sldId id="284" r:id="rId25"/>
    <p:sldId id="285" r:id="rId26"/>
    <p:sldId id="28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48235"/>
    <a:srgbClr val="003E87"/>
    <a:srgbClr val="E2F0D9"/>
    <a:srgbClr val="FEE8DB"/>
    <a:srgbClr val="FFEBB2"/>
    <a:srgbClr val="C00000"/>
    <a:srgbClr val="F5F5F5"/>
    <a:srgbClr val="B9B9B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16" y="600"/>
      </p:cViewPr>
      <p:guideLst>
        <p:guide orient="horz" pos="2500"/>
        <p:guide pos="381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CC004-977F-4C89-968F-BD579CA0E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8392-E95F-4B03-8E58-B63E38F3F9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Freeform 4"/>
          <p:cNvSpPr/>
          <p:nvPr userDrawn="1"/>
        </p:nvSpPr>
        <p:spPr>
          <a:xfrm>
            <a:off x="0" y="0"/>
            <a:ext cx="12192000" cy="825497"/>
          </a:xfrm>
          <a:custGeom>
            <a:avLst/>
            <a:gdLst/>
            <a:ahLst/>
            <a:cxnLst/>
            <a:rect l="l" t="t" r="r" b="b"/>
            <a:pathLst>
              <a:path w="18288000" h="1427580">
                <a:moveTo>
                  <a:pt x="0" y="0"/>
                </a:moveTo>
                <a:lnTo>
                  <a:pt x="18288000" y="0"/>
                </a:lnTo>
                <a:lnTo>
                  <a:pt x="18288000" y="1427580"/>
                </a:lnTo>
                <a:lnTo>
                  <a:pt x="0" y="1427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0000">
                <a:srgbClr val="003E87"/>
              </a:gs>
              <a:gs pos="100000">
                <a:schemeClr val="bg1"/>
              </a:gs>
            </a:gsLst>
            <a:lin ang="0" scaled="0"/>
          </a:gradFill>
        </p:spPr>
      </p:sp>
      <p:pic>
        <p:nvPicPr>
          <p:cNvPr id="8" name="Picture 31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21575"/>
          <a:stretch>
            <a:fillRect/>
          </a:stretch>
        </p:blipFill>
        <p:spPr>
          <a:xfrm>
            <a:off x="159318" y="115886"/>
            <a:ext cx="2577166" cy="593725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825499" y="-1719783"/>
            <a:ext cx="8148183" cy="1589608"/>
            <a:chOff x="825500" y="-646809"/>
            <a:chExt cx="2648218" cy="516634"/>
          </a:xfrm>
        </p:grpSpPr>
        <p:sp>
          <p:nvSpPr>
            <p:cNvPr id="10" name="椭圆 9"/>
            <p:cNvSpPr/>
            <p:nvPr/>
          </p:nvSpPr>
          <p:spPr>
            <a:xfrm>
              <a:off x="825500" y="-434975"/>
              <a:ext cx="304800" cy="304800"/>
            </a:xfrm>
            <a:prstGeom prst="ellipse">
              <a:avLst/>
            </a:pr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94184" y="-434975"/>
              <a:ext cx="304800" cy="304800"/>
            </a:xfrm>
            <a:prstGeom prst="ellipse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762868" y="-434975"/>
              <a:ext cx="304800" cy="304800"/>
            </a:xfrm>
            <a:prstGeom prst="ellipse">
              <a:avLst/>
            </a:prstGeom>
            <a:solidFill>
              <a:srgbClr val="FFE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231552" y="-434975"/>
              <a:ext cx="304800" cy="304800"/>
            </a:xfrm>
            <a:prstGeom prst="ellipse">
              <a:avLst/>
            </a:prstGeom>
            <a:solidFill>
              <a:srgbClr val="FEE8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700236" y="-434975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3168918" y="-434975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62868" y="-646809"/>
              <a:ext cx="304800" cy="304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231552" y="-646809"/>
              <a:ext cx="304800" cy="304800"/>
            </a:xfrm>
            <a:prstGeom prst="ellipse">
              <a:avLst/>
            </a:prstGeom>
            <a:solidFill>
              <a:srgbClr val="BD64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294184" y="-646809"/>
              <a:ext cx="304800" cy="304800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6761D-3391-4678-B1C8-916D1D6FF6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BBB42-BF5D-43A5-91C0-166B936C4D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5.svg"/><Relationship Id="rId7" Type="http://schemas.openxmlformats.org/officeDocument/2006/relationships/image" Target="../media/image26.png"/><Relationship Id="rId6" Type="http://schemas.openxmlformats.org/officeDocument/2006/relationships/image" Target="../media/image13.svg"/><Relationship Id="rId5" Type="http://schemas.openxmlformats.org/officeDocument/2006/relationships/image" Target="../media/image25.png"/><Relationship Id="rId4" Type="http://schemas.openxmlformats.org/officeDocument/2006/relationships/image" Target="../media/image19.svg"/><Relationship Id="rId3" Type="http://schemas.openxmlformats.org/officeDocument/2006/relationships/image" Target="../media/image24.png"/><Relationship Id="rId2" Type="http://schemas.openxmlformats.org/officeDocument/2006/relationships/image" Target="../media/image17.sv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99" Type="http://schemas.openxmlformats.org/officeDocument/2006/relationships/tags" Target="../tags/tag97.xml"/><Relationship Id="rId98" Type="http://schemas.openxmlformats.org/officeDocument/2006/relationships/tags" Target="../tags/tag96.xml"/><Relationship Id="rId97" Type="http://schemas.openxmlformats.org/officeDocument/2006/relationships/tags" Target="../tags/tag95.xml"/><Relationship Id="rId96" Type="http://schemas.openxmlformats.org/officeDocument/2006/relationships/tags" Target="../tags/tag94.xml"/><Relationship Id="rId95" Type="http://schemas.openxmlformats.org/officeDocument/2006/relationships/tags" Target="../tags/tag93.xml"/><Relationship Id="rId94" Type="http://schemas.openxmlformats.org/officeDocument/2006/relationships/tags" Target="../tags/tag92.xml"/><Relationship Id="rId93" Type="http://schemas.openxmlformats.org/officeDocument/2006/relationships/tags" Target="../tags/tag91.xml"/><Relationship Id="rId92" Type="http://schemas.openxmlformats.org/officeDocument/2006/relationships/tags" Target="../tags/tag90.xml"/><Relationship Id="rId91" Type="http://schemas.openxmlformats.org/officeDocument/2006/relationships/tags" Target="../tags/tag89.xml"/><Relationship Id="rId90" Type="http://schemas.openxmlformats.org/officeDocument/2006/relationships/tags" Target="../tags/tag88.xml"/><Relationship Id="rId9" Type="http://schemas.openxmlformats.org/officeDocument/2006/relationships/image" Target="../media/image27.png"/><Relationship Id="rId89" Type="http://schemas.openxmlformats.org/officeDocument/2006/relationships/tags" Target="../tags/tag87.xml"/><Relationship Id="rId88" Type="http://schemas.openxmlformats.org/officeDocument/2006/relationships/tags" Target="../tags/tag86.xml"/><Relationship Id="rId87" Type="http://schemas.openxmlformats.org/officeDocument/2006/relationships/tags" Target="../tags/tag85.xml"/><Relationship Id="rId86" Type="http://schemas.openxmlformats.org/officeDocument/2006/relationships/tags" Target="../tags/tag84.xml"/><Relationship Id="rId85" Type="http://schemas.openxmlformats.org/officeDocument/2006/relationships/tags" Target="../tags/tag83.xml"/><Relationship Id="rId84" Type="http://schemas.openxmlformats.org/officeDocument/2006/relationships/tags" Target="../tags/tag82.xml"/><Relationship Id="rId83" Type="http://schemas.openxmlformats.org/officeDocument/2006/relationships/tags" Target="../tags/tag81.xml"/><Relationship Id="rId82" Type="http://schemas.openxmlformats.org/officeDocument/2006/relationships/tags" Target="../tags/tag80.xml"/><Relationship Id="rId81" Type="http://schemas.openxmlformats.org/officeDocument/2006/relationships/tags" Target="../tags/tag79.xml"/><Relationship Id="rId80" Type="http://schemas.openxmlformats.org/officeDocument/2006/relationships/tags" Target="../tags/tag78.xml"/><Relationship Id="rId8" Type="http://schemas.openxmlformats.org/officeDocument/2006/relationships/image" Target="../media/image15.svg"/><Relationship Id="rId79" Type="http://schemas.openxmlformats.org/officeDocument/2006/relationships/tags" Target="../tags/tag77.xml"/><Relationship Id="rId78" Type="http://schemas.openxmlformats.org/officeDocument/2006/relationships/tags" Target="../tags/tag76.xml"/><Relationship Id="rId77" Type="http://schemas.openxmlformats.org/officeDocument/2006/relationships/tags" Target="../tags/tag75.xml"/><Relationship Id="rId76" Type="http://schemas.openxmlformats.org/officeDocument/2006/relationships/tags" Target="../tags/tag74.xml"/><Relationship Id="rId75" Type="http://schemas.openxmlformats.org/officeDocument/2006/relationships/tags" Target="../tags/tag73.xml"/><Relationship Id="rId74" Type="http://schemas.openxmlformats.org/officeDocument/2006/relationships/tags" Target="../tags/tag72.xml"/><Relationship Id="rId73" Type="http://schemas.openxmlformats.org/officeDocument/2006/relationships/tags" Target="../tags/tag71.xml"/><Relationship Id="rId72" Type="http://schemas.openxmlformats.org/officeDocument/2006/relationships/tags" Target="../tags/tag70.xml"/><Relationship Id="rId71" Type="http://schemas.openxmlformats.org/officeDocument/2006/relationships/tags" Target="../tags/tag69.xml"/><Relationship Id="rId70" Type="http://schemas.openxmlformats.org/officeDocument/2006/relationships/tags" Target="../tags/tag68.xml"/><Relationship Id="rId7" Type="http://schemas.openxmlformats.org/officeDocument/2006/relationships/image" Target="../media/image26.png"/><Relationship Id="rId69" Type="http://schemas.openxmlformats.org/officeDocument/2006/relationships/tags" Target="../tags/tag67.xml"/><Relationship Id="rId68" Type="http://schemas.openxmlformats.org/officeDocument/2006/relationships/tags" Target="../tags/tag66.xml"/><Relationship Id="rId67" Type="http://schemas.openxmlformats.org/officeDocument/2006/relationships/tags" Target="../tags/tag65.xml"/><Relationship Id="rId66" Type="http://schemas.openxmlformats.org/officeDocument/2006/relationships/tags" Target="../tags/tag64.xml"/><Relationship Id="rId65" Type="http://schemas.openxmlformats.org/officeDocument/2006/relationships/tags" Target="../tags/tag63.xml"/><Relationship Id="rId64" Type="http://schemas.openxmlformats.org/officeDocument/2006/relationships/tags" Target="../tags/tag62.xml"/><Relationship Id="rId63" Type="http://schemas.openxmlformats.org/officeDocument/2006/relationships/tags" Target="../tags/tag61.xml"/><Relationship Id="rId62" Type="http://schemas.openxmlformats.org/officeDocument/2006/relationships/tags" Target="../tags/tag60.xml"/><Relationship Id="rId61" Type="http://schemas.openxmlformats.org/officeDocument/2006/relationships/tags" Target="../tags/tag59.xml"/><Relationship Id="rId60" Type="http://schemas.openxmlformats.org/officeDocument/2006/relationships/tags" Target="../tags/tag58.xml"/><Relationship Id="rId6" Type="http://schemas.openxmlformats.org/officeDocument/2006/relationships/image" Target="../media/image13.svg"/><Relationship Id="rId59" Type="http://schemas.openxmlformats.org/officeDocument/2006/relationships/tags" Target="../tags/tag57.xml"/><Relationship Id="rId58" Type="http://schemas.openxmlformats.org/officeDocument/2006/relationships/tags" Target="../tags/tag56.xml"/><Relationship Id="rId57" Type="http://schemas.openxmlformats.org/officeDocument/2006/relationships/tags" Target="../tags/tag55.xml"/><Relationship Id="rId56" Type="http://schemas.openxmlformats.org/officeDocument/2006/relationships/tags" Target="../tags/tag54.xml"/><Relationship Id="rId55" Type="http://schemas.openxmlformats.org/officeDocument/2006/relationships/tags" Target="../tags/tag53.xml"/><Relationship Id="rId54" Type="http://schemas.openxmlformats.org/officeDocument/2006/relationships/tags" Target="../tags/tag52.xml"/><Relationship Id="rId53" Type="http://schemas.openxmlformats.org/officeDocument/2006/relationships/tags" Target="../tags/tag51.xml"/><Relationship Id="rId52" Type="http://schemas.openxmlformats.org/officeDocument/2006/relationships/tags" Target="../tags/tag50.xml"/><Relationship Id="rId51" Type="http://schemas.openxmlformats.org/officeDocument/2006/relationships/tags" Target="../tags/tag49.xml"/><Relationship Id="rId50" Type="http://schemas.openxmlformats.org/officeDocument/2006/relationships/tags" Target="../tags/tag48.xml"/><Relationship Id="rId5" Type="http://schemas.openxmlformats.org/officeDocument/2006/relationships/image" Target="../media/image25.png"/><Relationship Id="rId49" Type="http://schemas.openxmlformats.org/officeDocument/2006/relationships/tags" Target="../tags/tag47.xml"/><Relationship Id="rId48" Type="http://schemas.openxmlformats.org/officeDocument/2006/relationships/tags" Target="../tags/tag46.xml"/><Relationship Id="rId47" Type="http://schemas.openxmlformats.org/officeDocument/2006/relationships/tags" Target="../tags/tag45.xml"/><Relationship Id="rId46" Type="http://schemas.openxmlformats.org/officeDocument/2006/relationships/tags" Target="../tags/tag44.xml"/><Relationship Id="rId45" Type="http://schemas.openxmlformats.org/officeDocument/2006/relationships/tags" Target="../tags/tag43.xml"/><Relationship Id="rId44" Type="http://schemas.openxmlformats.org/officeDocument/2006/relationships/tags" Target="../tags/tag42.xml"/><Relationship Id="rId43" Type="http://schemas.openxmlformats.org/officeDocument/2006/relationships/tags" Target="../tags/tag41.xml"/><Relationship Id="rId42" Type="http://schemas.openxmlformats.org/officeDocument/2006/relationships/tags" Target="../tags/tag40.xml"/><Relationship Id="rId41" Type="http://schemas.openxmlformats.org/officeDocument/2006/relationships/tags" Target="../tags/tag39.xml"/><Relationship Id="rId40" Type="http://schemas.openxmlformats.org/officeDocument/2006/relationships/tags" Target="../tags/tag38.xml"/><Relationship Id="rId4" Type="http://schemas.openxmlformats.org/officeDocument/2006/relationships/image" Target="../media/image19.svg"/><Relationship Id="rId39" Type="http://schemas.openxmlformats.org/officeDocument/2006/relationships/tags" Target="../tags/tag37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image" Target="../media/image24.png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image" Target="../media/image17.svg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6" Type="http://schemas.openxmlformats.org/officeDocument/2006/relationships/notesSlide" Target="../notesSlides/notesSlide16.xml"/><Relationship Id="rId125" Type="http://schemas.openxmlformats.org/officeDocument/2006/relationships/slideLayout" Target="../slideLayouts/slideLayout2.xml"/><Relationship Id="rId124" Type="http://schemas.openxmlformats.org/officeDocument/2006/relationships/tags" Target="../tags/tag122.xml"/><Relationship Id="rId123" Type="http://schemas.openxmlformats.org/officeDocument/2006/relationships/tags" Target="../tags/tag121.xml"/><Relationship Id="rId122" Type="http://schemas.openxmlformats.org/officeDocument/2006/relationships/tags" Target="../tags/tag120.xml"/><Relationship Id="rId121" Type="http://schemas.openxmlformats.org/officeDocument/2006/relationships/tags" Target="../tags/tag119.xml"/><Relationship Id="rId120" Type="http://schemas.openxmlformats.org/officeDocument/2006/relationships/tags" Target="../tags/tag118.xml"/><Relationship Id="rId12" Type="http://schemas.openxmlformats.org/officeDocument/2006/relationships/tags" Target="../tags/tag10.xml"/><Relationship Id="rId119" Type="http://schemas.openxmlformats.org/officeDocument/2006/relationships/tags" Target="../tags/tag117.xml"/><Relationship Id="rId118" Type="http://schemas.openxmlformats.org/officeDocument/2006/relationships/tags" Target="../tags/tag116.xml"/><Relationship Id="rId117" Type="http://schemas.openxmlformats.org/officeDocument/2006/relationships/tags" Target="../tags/tag115.xml"/><Relationship Id="rId116" Type="http://schemas.openxmlformats.org/officeDocument/2006/relationships/tags" Target="../tags/tag114.xml"/><Relationship Id="rId115" Type="http://schemas.openxmlformats.org/officeDocument/2006/relationships/tags" Target="../tags/tag113.xml"/><Relationship Id="rId114" Type="http://schemas.openxmlformats.org/officeDocument/2006/relationships/tags" Target="../tags/tag112.xml"/><Relationship Id="rId113" Type="http://schemas.openxmlformats.org/officeDocument/2006/relationships/tags" Target="../tags/tag111.xml"/><Relationship Id="rId112" Type="http://schemas.openxmlformats.org/officeDocument/2006/relationships/tags" Target="../tags/tag110.xml"/><Relationship Id="rId111" Type="http://schemas.openxmlformats.org/officeDocument/2006/relationships/tags" Target="../tags/tag109.xml"/><Relationship Id="rId110" Type="http://schemas.openxmlformats.org/officeDocument/2006/relationships/tags" Target="../tags/tag108.xml"/><Relationship Id="rId11" Type="http://schemas.openxmlformats.org/officeDocument/2006/relationships/tags" Target="../tags/tag9.xml"/><Relationship Id="rId109" Type="http://schemas.openxmlformats.org/officeDocument/2006/relationships/tags" Target="../tags/tag107.xml"/><Relationship Id="rId108" Type="http://schemas.openxmlformats.org/officeDocument/2006/relationships/tags" Target="../tags/tag106.xml"/><Relationship Id="rId107" Type="http://schemas.openxmlformats.org/officeDocument/2006/relationships/tags" Target="../tags/tag105.xml"/><Relationship Id="rId106" Type="http://schemas.openxmlformats.org/officeDocument/2006/relationships/tags" Target="../tags/tag104.xml"/><Relationship Id="rId105" Type="http://schemas.openxmlformats.org/officeDocument/2006/relationships/tags" Target="../tags/tag103.xml"/><Relationship Id="rId104" Type="http://schemas.openxmlformats.org/officeDocument/2006/relationships/tags" Target="../tags/tag102.xml"/><Relationship Id="rId103" Type="http://schemas.openxmlformats.org/officeDocument/2006/relationships/tags" Target="../tags/tag101.xml"/><Relationship Id="rId102" Type="http://schemas.openxmlformats.org/officeDocument/2006/relationships/tags" Target="../tags/tag100.xml"/><Relationship Id="rId101" Type="http://schemas.openxmlformats.org/officeDocument/2006/relationships/tags" Target="../tags/tag99.xml"/><Relationship Id="rId100" Type="http://schemas.openxmlformats.org/officeDocument/2006/relationships/tags" Target="../tags/tag98.xml"/><Relationship Id="rId10" Type="http://schemas.openxmlformats.org/officeDocument/2006/relationships/tags" Target="../tags/tag8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svg"/><Relationship Id="rId8" Type="http://schemas.openxmlformats.org/officeDocument/2006/relationships/image" Target="../media/image72.png"/><Relationship Id="rId7" Type="http://schemas.openxmlformats.org/officeDocument/2006/relationships/image" Target="../media/image71.svg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75.svg"/><Relationship Id="rId10" Type="http://schemas.openxmlformats.org/officeDocument/2006/relationships/image" Target="../media/image74.png"/><Relationship Id="rId1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4" Type="http://schemas.openxmlformats.org/officeDocument/2006/relationships/image" Target="../media/image19.svg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svg"/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GIF"/><Relationship Id="rId8" Type="http://schemas.openxmlformats.org/officeDocument/2006/relationships/image" Target="../media/image89.GIF"/><Relationship Id="rId7" Type="http://schemas.openxmlformats.org/officeDocument/2006/relationships/image" Target="../media/image88.GIF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1" Type="http://schemas.openxmlformats.org/officeDocument/2006/relationships/image" Target="../media/image82.GI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5.png"/><Relationship Id="rId3" Type="http://schemas.openxmlformats.org/officeDocument/2006/relationships/image" Target="../media/image65.png"/><Relationship Id="rId2" Type="http://schemas.openxmlformats.org/officeDocument/2006/relationships/image" Target="../media/image94.GIF"/><Relationship Id="rId1" Type="http://schemas.openxmlformats.org/officeDocument/2006/relationships/image" Target="../media/image9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5.svg"/><Relationship Id="rId7" Type="http://schemas.openxmlformats.org/officeDocument/2006/relationships/image" Target="../media/image26.png"/><Relationship Id="rId6" Type="http://schemas.openxmlformats.org/officeDocument/2006/relationships/image" Target="../media/image13.svg"/><Relationship Id="rId5" Type="http://schemas.openxmlformats.org/officeDocument/2006/relationships/image" Target="../media/image25.png"/><Relationship Id="rId4" Type="http://schemas.openxmlformats.org/officeDocument/2006/relationships/image" Target="../media/image19.svg"/><Relationship Id="rId3" Type="http://schemas.openxmlformats.org/officeDocument/2006/relationships/image" Target="../media/image24.png"/><Relationship Id="rId2" Type="http://schemas.openxmlformats.org/officeDocument/2006/relationships/image" Target="../media/image17.sv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15.svg"/><Relationship Id="rId7" Type="http://schemas.openxmlformats.org/officeDocument/2006/relationships/image" Target="../media/image26.png"/><Relationship Id="rId6" Type="http://schemas.openxmlformats.org/officeDocument/2006/relationships/image" Target="../media/image13.svg"/><Relationship Id="rId5" Type="http://schemas.openxmlformats.org/officeDocument/2006/relationships/image" Target="../media/image25.png"/><Relationship Id="rId4" Type="http://schemas.openxmlformats.org/officeDocument/2006/relationships/image" Target="../media/image19.svg"/><Relationship Id="rId3" Type="http://schemas.openxmlformats.org/officeDocument/2006/relationships/image" Target="../media/image24.png"/><Relationship Id="rId25" Type="http://schemas.openxmlformats.org/officeDocument/2006/relationships/notesSlide" Target="../notesSlides/notesSlide5.xml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2" Type="http://schemas.openxmlformats.org/officeDocument/2006/relationships/tags" Target="../tags/tag7.xml"/><Relationship Id="rId21" Type="http://schemas.openxmlformats.org/officeDocument/2006/relationships/image" Target="../media/image34.png"/><Relationship Id="rId20" Type="http://schemas.openxmlformats.org/officeDocument/2006/relationships/tags" Target="../tags/tag6.xml"/><Relationship Id="rId2" Type="http://schemas.openxmlformats.org/officeDocument/2006/relationships/image" Target="../media/image17.svg"/><Relationship Id="rId19" Type="http://schemas.openxmlformats.org/officeDocument/2006/relationships/image" Target="../media/image33.png"/><Relationship Id="rId18" Type="http://schemas.openxmlformats.org/officeDocument/2006/relationships/tags" Target="../tags/tag5.xml"/><Relationship Id="rId17" Type="http://schemas.openxmlformats.org/officeDocument/2006/relationships/image" Target="../media/image32.png"/><Relationship Id="rId16" Type="http://schemas.openxmlformats.org/officeDocument/2006/relationships/tags" Target="../tags/tag4.xml"/><Relationship Id="rId15" Type="http://schemas.openxmlformats.org/officeDocument/2006/relationships/image" Target="../media/image31.png"/><Relationship Id="rId14" Type="http://schemas.openxmlformats.org/officeDocument/2006/relationships/tags" Target="../tags/tag3.xml"/><Relationship Id="rId13" Type="http://schemas.openxmlformats.org/officeDocument/2006/relationships/image" Target="../media/image30.png"/><Relationship Id="rId12" Type="http://schemas.openxmlformats.org/officeDocument/2006/relationships/tags" Target="../tags/tag2.xml"/><Relationship Id="rId11" Type="http://schemas.openxmlformats.org/officeDocument/2006/relationships/image" Target="../media/image29.png"/><Relationship Id="rId10" Type="http://schemas.openxmlformats.org/officeDocument/2006/relationships/tags" Target="../tags/tag1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725" y="2446727"/>
            <a:ext cx="4844482" cy="4837389"/>
          </a:xfrm>
          <a:prstGeom prst="rect">
            <a:avLst/>
          </a:prstGeom>
        </p:spPr>
      </p:pic>
      <p:sp>
        <p:nvSpPr>
          <p:cNvPr id="7" name="Freeform 4"/>
          <p:cNvSpPr/>
          <p:nvPr/>
        </p:nvSpPr>
        <p:spPr>
          <a:xfrm>
            <a:off x="-36512" y="0"/>
            <a:ext cx="12192000" cy="825497"/>
          </a:xfrm>
          <a:custGeom>
            <a:avLst/>
            <a:gdLst/>
            <a:ahLst/>
            <a:cxnLst/>
            <a:rect l="l" t="t" r="r" b="b"/>
            <a:pathLst>
              <a:path w="18288000" h="1427580">
                <a:moveTo>
                  <a:pt x="0" y="0"/>
                </a:moveTo>
                <a:lnTo>
                  <a:pt x="18288000" y="0"/>
                </a:lnTo>
                <a:lnTo>
                  <a:pt x="18288000" y="1427580"/>
                </a:lnTo>
                <a:lnTo>
                  <a:pt x="0" y="1427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0000">
                <a:srgbClr val="003E87"/>
              </a:gs>
              <a:gs pos="100000">
                <a:schemeClr val="bg1"/>
              </a:gs>
            </a:gsLst>
            <a:lin ang="0" scaled="0"/>
          </a:gradFill>
        </p:spPr>
      </p:sp>
      <p:pic>
        <p:nvPicPr>
          <p:cNvPr id="8" name="Picture 31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21575"/>
          <a:stretch>
            <a:fillRect/>
          </a:stretch>
        </p:blipFill>
        <p:spPr>
          <a:xfrm>
            <a:off x="122806" y="115886"/>
            <a:ext cx="2577166" cy="593725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1696716" y="1790700"/>
            <a:ext cx="8725544" cy="30353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9864" t="-48873" r="-19864" b="-38302"/>
            </a:stretch>
          </a:blipFill>
          <a:ln>
            <a:solidFill>
              <a:schemeClr val="bg1"/>
            </a:solidFill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55688" y="2800519"/>
            <a:ext cx="1000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latin typeface="+mn-ea"/>
              </a:rPr>
              <a:t>智能图书馆派送路径优化</a:t>
            </a:r>
            <a:endParaRPr lang="zh-CN" altLang="en-US" sz="6000" dirty="0">
              <a:latin typeface="+mn-ea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4832468" y="6097892"/>
            <a:ext cx="24540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2025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年 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6 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月 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3 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日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6743750" y="1313554"/>
            <a:ext cx="5240346" cy="527012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43749" y="1457934"/>
            <a:ext cx="524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参数敏感性分析</a:t>
            </a:r>
            <a:endParaRPr lang="zh-CN" altLang="en-US" sz="36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905" y="1457934"/>
            <a:ext cx="6227515" cy="467063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7090623" y="2244697"/>
            <a:ext cx="454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Alpha</a:t>
            </a:r>
            <a:r>
              <a:rPr lang="zh-CN" altLang="en-US" sz="2800" b="1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、</a:t>
            </a:r>
            <a:r>
              <a:rPr lang="en-US" altLang="zh-CN" sz="2800" b="1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Beta</a:t>
            </a:r>
            <a:r>
              <a:rPr lang="zh-CN" altLang="en-US" sz="2800" b="1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、信息素浓度</a:t>
            </a:r>
            <a:endParaRPr lang="zh-CN" altLang="en-US" sz="28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6857999" y="2908350"/>
            <a:ext cx="51751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Alpha </a:t>
            </a:r>
            <a:r>
              <a:rPr lang="zh-CN" altLang="en-US" sz="2800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参数控制信息素的重要性</a:t>
            </a:r>
            <a:endParaRPr lang="en-US" altLang="zh-CN" sz="2800" dirty="0">
              <a:highlight>
                <a:srgbClr val="FFFFFF"/>
              </a:highlight>
              <a:latin typeface="Courier New" panose="02070409020205090404" pitchFamily="49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FFFFF"/>
                </a:highlight>
                <a:latin typeface="Times New Roman" panose="02020503050405090304" pitchFamily="18" charset="0"/>
              </a:rPr>
              <a:t>Beta </a:t>
            </a:r>
            <a:r>
              <a:rPr lang="zh-CN" altLang="en-US" sz="2800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参数控制启发式信息的影响力</a:t>
            </a:r>
            <a:endParaRPr lang="en-US" altLang="zh-CN" sz="2800" b="0" i="0" dirty="0">
              <a:effectLst/>
              <a:highlight>
                <a:srgbClr val="FFFFFF"/>
              </a:highlight>
              <a:latin typeface="Courier New" panose="02070409020205090404" pitchFamily="49" charset="0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dirty="0">
                <a:highlight>
                  <a:srgbClr val="FFFFFF"/>
                </a:highlight>
                <a:latin typeface="Courier New" panose="02070409020205090404" pitchFamily="49" charset="0"/>
              </a:rPr>
              <a:t>信息素浓度在算法中用于表示一条路径的优劣，蚂蚁在选择路径时会倾向于</a:t>
            </a:r>
            <a:r>
              <a:rPr lang="zh-CN" alt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ourier New" panose="02070409020205090404" pitchFamily="49" charset="0"/>
              </a:rPr>
              <a:t>选择信息素浓度较高</a:t>
            </a:r>
            <a:r>
              <a:rPr lang="zh-CN" altLang="en-US" sz="2800" dirty="0">
                <a:highlight>
                  <a:srgbClr val="FFFFFF"/>
                </a:highlight>
                <a:latin typeface="Courier New" panose="02070409020205090404" pitchFamily="49" charset="0"/>
              </a:rPr>
              <a:t>的路径</a:t>
            </a:r>
            <a:endParaRPr lang="zh-CN" altLang="en-US" sz="2800" dirty="0">
              <a:highlight>
                <a:srgbClr val="FFFFFF"/>
              </a:highlight>
              <a:latin typeface="Courier New" panose="02070409020205090404" pitchFamily="49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779724" y="1244602"/>
            <a:ext cx="4143408" cy="51434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6092257" y="1244602"/>
            <a:ext cx="5766718" cy="51434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57265" y="1371341"/>
            <a:ext cx="458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问题二定义</a:t>
            </a:r>
            <a:endParaRPr lang="zh-CN" altLang="en-US" sz="3600" b="1" dirty="0"/>
          </a:p>
        </p:txBody>
      </p:sp>
      <p:cxnSp>
        <p:nvCxnSpPr>
          <p:cNvPr id="14" name="直接箭头连接符 13"/>
          <p:cNvCxnSpPr>
            <a:stCxn id="25" idx="2"/>
            <a:endCxn id="11" idx="0"/>
          </p:cNvCxnSpPr>
          <p:nvPr/>
        </p:nvCxnSpPr>
        <p:spPr>
          <a:xfrm>
            <a:off x="853360" y="3668820"/>
            <a:ext cx="0" cy="383668"/>
          </a:xfrm>
          <a:prstGeom prst="straightConnector1">
            <a:avLst/>
          </a:prstGeom>
          <a:ln w="76200">
            <a:solidFill>
              <a:srgbClr val="D3B3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3766" y="4052488"/>
            <a:ext cx="1159188" cy="1022812"/>
            <a:chOff x="2168382" y="9426846"/>
            <a:chExt cx="3825142" cy="3375123"/>
          </a:xfrm>
        </p:grpSpPr>
        <p:sp>
          <p:nvSpPr>
            <p:cNvPr id="11" name="矩形: 圆角 10"/>
            <p:cNvSpPr/>
            <p:nvPr/>
          </p:nvSpPr>
          <p:spPr>
            <a:xfrm>
              <a:off x="2168382" y="9426846"/>
              <a:ext cx="3825142" cy="3375123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63928" y="11796585"/>
              <a:ext cx="3434048" cy="86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图书馆出货处</a:t>
              </a:r>
              <a:endPara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128451" y="9732989"/>
              <a:ext cx="1905000" cy="19050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684" y="5456432"/>
            <a:ext cx="1159188" cy="1022812"/>
            <a:chOff x="2317403" y="13673674"/>
            <a:chExt cx="3527098" cy="3112144"/>
          </a:xfrm>
        </p:grpSpPr>
        <p:grpSp>
          <p:nvGrpSpPr>
            <p:cNvPr id="16" name="组合 15"/>
            <p:cNvGrpSpPr/>
            <p:nvPr/>
          </p:nvGrpSpPr>
          <p:grpSpPr>
            <a:xfrm>
              <a:off x="2317403" y="13673674"/>
              <a:ext cx="3527098" cy="3112144"/>
              <a:chOff x="2168381" y="13542184"/>
              <a:chExt cx="3825141" cy="3375124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2168381" y="13542184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363930" y="15903681"/>
                <a:ext cx="3434047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学生</a:t>
                </a:r>
                <a:r>
                  <a:rPr lang="zh-CN" altLang="en-US" sz="105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信箱</a:t>
                </a:r>
                <a:endPara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pic>
          <p:nvPicPr>
            <p:cNvPr id="17" name="图形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02669" y="14130562"/>
              <a:ext cx="1756566" cy="1722124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273766" y="2646008"/>
            <a:ext cx="1159188" cy="1022812"/>
            <a:chOff x="2168381" y="5198691"/>
            <a:chExt cx="3825141" cy="3375124"/>
          </a:xfrm>
        </p:grpSpPr>
        <p:sp>
          <p:nvSpPr>
            <p:cNvPr id="25" name="矩形: 圆角 24"/>
            <p:cNvSpPr/>
            <p:nvPr/>
          </p:nvSpPr>
          <p:spPr>
            <a:xfrm>
              <a:off x="2168381" y="5198691"/>
              <a:ext cx="3825141" cy="3375124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6335" y="7610646"/>
              <a:ext cx="2889229" cy="863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中转站</a:t>
              </a:r>
              <a:endParaRPr lang="zh-CN" altLang="en-US" sz="11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77991" y="5504832"/>
              <a:ext cx="2005920" cy="200592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219074" y="1242065"/>
            <a:ext cx="1268572" cy="1022812"/>
            <a:chOff x="1987909" y="1083355"/>
            <a:chExt cx="4186084" cy="3375124"/>
          </a:xfrm>
        </p:grpSpPr>
        <p:sp>
          <p:nvSpPr>
            <p:cNvPr id="29" name="矩形: 圆角 28"/>
            <p:cNvSpPr/>
            <p:nvPr/>
          </p:nvSpPr>
          <p:spPr>
            <a:xfrm>
              <a:off x="2168381" y="1083355"/>
              <a:ext cx="3825141" cy="3375124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987909" y="3442136"/>
              <a:ext cx="4186084" cy="863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书架</a:t>
              </a:r>
              <a:endParaRPr lang="zh-CN" altLang="en-US" sz="11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5420" y="1595057"/>
              <a:ext cx="1631062" cy="163106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alphaModFix amt="86000"/>
          </a:blip>
          <a:stretch>
            <a:fillRect/>
          </a:stretch>
        </p:blipFill>
        <p:spPr>
          <a:xfrm>
            <a:off x="145531" y="1119509"/>
            <a:ext cx="1415658" cy="123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86000"/>
          </a:blip>
          <a:stretch>
            <a:fillRect/>
          </a:stretch>
        </p:blipFill>
        <p:spPr>
          <a:xfrm>
            <a:off x="145531" y="5435511"/>
            <a:ext cx="1415658" cy="1238141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870736" y="2188396"/>
            <a:ext cx="39077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从起始位置出发，先前往储位取下装有预定订单中书籍的托盘，然后送往挑选处将订单中需要的书籍挑选出去，挑选完成之后，如果托盘中没有书籍，则前往托盘回收处，如果仍然有书籍，则将托盘送回货架上</a:t>
            </a:r>
            <a:endParaRPr lang="en-US" altLang="zh-CN" sz="2400" b="0" i="0" dirty="0">
              <a:effectLst/>
              <a:latin typeface="Courier New" panose="02070409020205090404" pitchFamily="49" charset="0"/>
            </a:endParaRPr>
          </a:p>
          <a:p>
            <a:endParaRPr lang="en-US" altLang="zh-CN" sz="2400" b="0" i="0" dirty="0">
              <a:effectLst/>
              <a:latin typeface="Courier New" panose="02070409020205090404" pitchFamily="49" charset="0"/>
            </a:endParaRPr>
          </a:p>
          <a:p>
            <a:pPr algn="ctr"/>
            <a:r>
              <a:rPr lang="zh-CN" altLang="en-US" sz="2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托盘运行总路径长度最</a:t>
            </a:r>
            <a:r>
              <a:rPr lang="zh-CN" altLang="en-US" sz="2400" b="1" i="0" dirty="0">
                <a:solidFill>
                  <a:srgbClr val="C00000"/>
                </a:solidFill>
                <a:effectLst/>
                <a:latin typeface="Courier New" panose="02070409020205090404" pitchFamily="49" charset="0"/>
              </a:rPr>
              <a:t>短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036" y="1691936"/>
            <a:ext cx="5151161" cy="3953768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683" y="1353867"/>
            <a:ext cx="5010305" cy="4690876"/>
          </a:xfrm>
          <a:prstGeom prst="roundRect">
            <a:avLst>
              <a:gd name="adj" fmla="val 502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b="11648"/>
          <a:stretch>
            <a:fillRect/>
          </a:stretch>
        </p:blipFill>
        <p:spPr>
          <a:xfrm>
            <a:off x="1836132" y="1765249"/>
            <a:ext cx="7116344" cy="428091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b="25104"/>
          <a:stretch>
            <a:fillRect/>
          </a:stretch>
        </p:blipFill>
        <p:spPr>
          <a:xfrm>
            <a:off x="4107047" y="1491744"/>
            <a:ext cx="6248821" cy="4696562"/>
          </a:xfrm>
          <a:prstGeom prst="roundRect">
            <a:avLst>
              <a:gd name="adj" fmla="val 882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b="16982"/>
          <a:stretch>
            <a:fillRect/>
          </a:stretch>
        </p:blipFill>
        <p:spPr>
          <a:xfrm>
            <a:off x="5828065" y="2206700"/>
            <a:ext cx="6248821" cy="4168447"/>
          </a:xfrm>
          <a:prstGeom prst="roundRect">
            <a:avLst>
              <a:gd name="adj" fmla="val 664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245181" y="2618749"/>
            <a:ext cx="800219" cy="29549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托盘内书本数量与预约订单匹配约束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2065949" y="2551596"/>
            <a:ext cx="800219" cy="30892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托盘与书籍挑选节点的匹配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4201397" y="2295861"/>
            <a:ext cx="800219" cy="3600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2000" dirty="0"/>
              <a:t>如果托盘还有书籍，则需要放到空储位节点</a:t>
            </a:r>
            <a:endParaRPr lang="zh-CN" altLang="en-US" sz="2000" dirty="0"/>
          </a:p>
        </p:txBody>
      </p:sp>
      <p:sp>
        <p:nvSpPr>
          <p:cNvPr id="43" name="文本框 42"/>
          <p:cNvSpPr txBox="1"/>
          <p:nvPr/>
        </p:nvSpPr>
        <p:spPr>
          <a:xfrm>
            <a:off x="11047563" y="2156022"/>
            <a:ext cx="800219" cy="388040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若托盘无书籍，则考虑托盘与回收节点的匹配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574523" y="845413"/>
            <a:ext cx="504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模型构建</a:t>
            </a:r>
            <a:r>
              <a:rPr lang="en-US" altLang="zh-CN" sz="3600" b="1" dirty="0"/>
              <a:t>——4</a:t>
            </a:r>
            <a:r>
              <a:rPr lang="zh-CN" altLang="en-US" sz="3600" b="1" dirty="0"/>
              <a:t>类约束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51375" y="1244602"/>
            <a:ext cx="11089250" cy="51434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93395" y="1371341"/>
            <a:ext cx="560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 PULP </a:t>
            </a:r>
            <a:r>
              <a:rPr lang="zh-CN" altLang="en-US" sz="3600" b="1" dirty="0"/>
              <a:t>库结果</a:t>
            </a:r>
            <a:endParaRPr lang="zh-CN" altLang="en-US" sz="36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993" y="2684988"/>
            <a:ext cx="1475915" cy="25164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416" y="2603100"/>
            <a:ext cx="3385291" cy="25983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15" y="2654136"/>
            <a:ext cx="3385290" cy="25574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013" y="2684988"/>
            <a:ext cx="1530152" cy="251648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780920" y="5290232"/>
            <a:ext cx="333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Example 1</a:t>
            </a:r>
            <a:endParaRPr lang="zh-CN" altLang="en-US" sz="36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7356220" y="5290232"/>
            <a:ext cx="333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Example 2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81575" y="4031116"/>
            <a:ext cx="11089250" cy="271348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881575" y="967031"/>
            <a:ext cx="11089250" cy="271348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0339" y="1757122"/>
            <a:ext cx="738664" cy="43534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b="1" dirty="0"/>
              <a:t> PULP </a:t>
            </a:r>
            <a:r>
              <a:rPr lang="zh-CN" altLang="en-US" sz="3600" b="1" dirty="0"/>
              <a:t>库结果</a:t>
            </a:r>
            <a:endParaRPr lang="zh-CN" altLang="en-US" sz="3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062411" y="3286719"/>
            <a:ext cx="1108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zh-CN" sz="2400" b="1" dirty="0"/>
              <a:t>Example 3:  </a:t>
            </a:r>
            <a:r>
              <a:rPr lang="zh-CN" altLang="en-US" sz="2400" dirty="0">
                <a:effectLst/>
                <a:latin typeface="Courier New" panose="02070409020205090404" pitchFamily="49" charset="0"/>
              </a:rPr>
              <a:t>所有托盘被运到挑拣处并到达回收处的总路程为 </a:t>
            </a:r>
            <a:r>
              <a:rPr lang="en-US" altLang="zh-CN" sz="2400" dirty="0">
                <a:effectLst/>
                <a:latin typeface="Times New Roman" panose="02020503050405090304" pitchFamily="18" charset="0"/>
              </a:rPr>
              <a:t>370</a:t>
            </a:r>
            <a:endParaRPr lang="zh-CN" altLang="en-US" sz="2400" dirty="0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2411" y="6301260"/>
            <a:ext cx="1108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altLang="zh-CN" sz="2400" b="1" dirty="0"/>
              <a:t>Example 4: </a:t>
            </a:r>
            <a:r>
              <a:rPr lang="zh-CN" altLang="en-US" sz="2400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三步的距离如上图所示</a:t>
            </a:r>
            <a:endParaRPr lang="zh-CN" altLang="en-US" sz="2400" dirty="0">
              <a:effectLst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43010"/>
          <a:stretch>
            <a:fillRect/>
          </a:stretch>
        </p:blipFill>
        <p:spPr>
          <a:xfrm>
            <a:off x="1247019" y="4183145"/>
            <a:ext cx="4478767" cy="2118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337" t="1463" r="2127" b="52526"/>
          <a:stretch>
            <a:fillRect/>
          </a:stretch>
        </p:blipFill>
        <p:spPr>
          <a:xfrm>
            <a:off x="6422539" y="4181440"/>
            <a:ext cx="2717341" cy="21198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247019" y="1119597"/>
            <a:ext cx="4451818" cy="2167122"/>
            <a:chOff x="1247019" y="1119597"/>
            <a:chExt cx="4451818" cy="216712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43353"/>
            <a:stretch>
              <a:fillRect/>
            </a:stretch>
          </p:blipFill>
          <p:spPr>
            <a:xfrm>
              <a:off x="1247019" y="1119597"/>
              <a:ext cx="4451818" cy="216712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4622800" y="1202035"/>
              <a:ext cx="499533" cy="25382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b="48636"/>
          <a:stretch>
            <a:fillRect/>
          </a:stretch>
        </p:blipFill>
        <p:spPr>
          <a:xfrm>
            <a:off x="5698836" y="1144652"/>
            <a:ext cx="6005348" cy="211701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20656" y="4178412"/>
            <a:ext cx="839126" cy="11649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84437" y="4181440"/>
            <a:ext cx="452581" cy="2889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l="1487" t="49121" r="-1" b="-9"/>
          <a:stretch>
            <a:fillRect/>
          </a:stretch>
        </p:blipFill>
        <p:spPr>
          <a:xfrm>
            <a:off x="9139880" y="4181440"/>
            <a:ext cx="2510804" cy="212284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358021" y="4208874"/>
            <a:ext cx="1293091" cy="11649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698835" y="1157936"/>
            <a:ext cx="6005348" cy="2182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081528" y="4294909"/>
            <a:ext cx="755105" cy="1754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939205" y="4178412"/>
            <a:ext cx="1209086" cy="146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220745" y="1007405"/>
            <a:ext cx="560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遗传算法 </a:t>
            </a:r>
            <a:r>
              <a:rPr lang="en-US" altLang="zh-CN" sz="3600" b="1" dirty="0"/>
              <a:t>+ </a:t>
            </a:r>
            <a:r>
              <a:rPr lang="en-US" altLang="zh-CN" sz="3600" b="1" dirty="0" err="1"/>
              <a:t>Deap</a:t>
            </a:r>
            <a:r>
              <a:rPr lang="zh-CN" altLang="en-US" sz="3600" b="1" dirty="0"/>
              <a:t>库</a:t>
            </a:r>
            <a:endParaRPr lang="zh-CN" altLang="en-US" sz="3600" b="1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90500" y="1958975"/>
            <a:ext cx="2843775" cy="4279900"/>
            <a:chOff x="190500" y="2108200"/>
            <a:chExt cx="2843775" cy="4279900"/>
          </a:xfrm>
        </p:grpSpPr>
        <p:sp>
          <p:nvSpPr>
            <p:cNvPr id="3" name="矩形: 圆角 2"/>
            <p:cNvSpPr/>
            <p:nvPr/>
          </p:nvSpPr>
          <p:spPr>
            <a:xfrm>
              <a:off x="190500" y="2108200"/>
              <a:ext cx="2843775" cy="4279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25417" t="16359" r="12083" b="7222"/>
            <a:stretch>
              <a:fillRect/>
            </a:stretch>
          </p:blipFill>
          <p:spPr>
            <a:xfrm>
              <a:off x="399201" y="2762333"/>
              <a:ext cx="2632824" cy="241436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168650" y="1958975"/>
            <a:ext cx="2843775" cy="4279900"/>
            <a:chOff x="6168650" y="2108200"/>
            <a:chExt cx="2843775" cy="4279900"/>
          </a:xfrm>
        </p:grpSpPr>
        <p:sp>
          <p:nvSpPr>
            <p:cNvPr id="9" name="矩形: 圆角 8"/>
            <p:cNvSpPr/>
            <p:nvPr/>
          </p:nvSpPr>
          <p:spPr>
            <a:xfrm>
              <a:off x="6168650" y="2108200"/>
              <a:ext cx="2843775" cy="4279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3350" y="2605479"/>
              <a:ext cx="2674374" cy="2674374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9157725" y="1958975"/>
            <a:ext cx="2843775" cy="4279900"/>
            <a:chOff x="9157725" y="2032611"/>
            <a:chExt cx="2843775" cy="4279900"/>
          </a:xfrm>
        </p:grpSpPr>
        <p:sp>
          <p:nvSpPr>
            <p:cNvPr id="11" name="矩形: 圆角 10"/>
            <p:cNvSpPr/>
            <p:nvPr/>
          </p:nvSpPr>
          <p:spPr>
            <a:xfrm>
              <a:off x="9157725" y="2032611"/>
              <a:ext cx="2843775" cy="4279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3200" y="2538804"/>
              <a:ext cx="2632824" cy="2632824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3179575" y="1958975"/>
            <a:ext cx="2843775" cy="4279900"/>
            <a:chOff x="3565664" y="2185623"/>
            <a:chExt cx="2843775" cy="4279900"/>
          </a:xfrm>
        </p:grpSpPr>
        <p:sp>
          <p:nvSpPr>
            <p:cNvPr id="25" name="矩形: 圆角 24"/>
            <p:cNvSpPr/>
            <p:nvPr/>
          </p:nvSpPr>
          <p:spPr>
            <a:xfrm>
              <a:off x="3565664" y="2185623"/>
              <a:ext cx="2843775" cy="4279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25000" t="19167" r="11458" b="8611"/>
            <a:stretch>
              <a:fillRect/>
            </a:stretch>
          </p:blipFill>
          <p:spPr>
            <a:xfrm>
              <a:off x="3735065" y="2829619"/>
              <a:ext cx="2674374" cy="2279794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88249" y="5266109"/>
            <a:ext cx="284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小地图</a:t>
            </a:r>
            <a:endParaRPr lang="en-US" altLang="zh-CN" sz="2400" b="1" i="0" dirty="0">
              <a:effectLst/>
              <a:latin typeface="Courier New" panose="02070409020205090404" pitchFamily="49" charset="0"/>
            </a:endParaRPr>
          </a:p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预</a:t>
            </a:r>
            <a:r>
              <a:rPr lang="zh-CN" altLang="en-US" sz="2400" b="1" dirty="0">
                <a:latin typeface="Courier New" panose="02070409020205090404" pitchFamily="49" charset="0"/>
              </a:rPr>
              <a:t>订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 </a:t>
            </a:r>
            <a:r>
              <a:rPr lang="en-US" altLang="zh-CN" sz="2400" b="1" i="0" dirty="0">
                <a:effectLst/>
                <a:latin typeface="Times New Roman" panose="02020503050405090304" pitchFamily="18" charset="0"/>
              </a:rPr>
              <a:t>= 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处理</a:t>
            </a:r>
            <a:endParaRPr lang="zh-CN" altLang="en-US" sz="24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3179574" y="5266109"/>
            <a:ext cx="284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小地图</a:t>
            </a:r>
            <a:endParaRPr lang="en-US" altLang="zh-CN" sz="2400" b="1" i="0" dirty="0">
              <a:effectLst/>
              <a:latin typeface="Courier New" panose="02070409020205090404" pitchFamily="49" charset="0"/>
            </a:endParaRPr>
          </a:p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预</a:t>
            </a:r>
            <a:r>
              <a:rPr lang="zh-CN" altLang="en-US" sz="2400" b="1" dirty="0">
                <a:latin typeface="Courier New" panose="02070409020205090404" pitchFamily="49" charset="0"/>
              </a:rPr>
              <a:t>订 </a:t>
            </a:r>
            <a:r>
              <a:rPr lang="en-US" altLang="zh-CN" sz="2400" b="1" i="0" dirty="0">
                <a:effectLst/>
                <a:latin typeface="Times New Roman" panose="02020503050405090304" pitchFamily="18" charset="0"/>
              </a:rPr>
              <a:t>&gt; 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处理</a:t>
            </a:r>
            <a:endParaRPr lang="zh-CN" altLang="en-US" sz="24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6168650" y="5266109"/>
            <a:ext cx="284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大地图</a:t>
            </a:r>
            <a:endParaRPr lang="en-US" altLang="zh-CN" sz="2400" b="1" i="0" dirty="0">
              <a:effectLst/>
              <a:latin typeface="Courier New" panose="02070409020205090404" pitchFamily="49" charset="0"/>
            </a:endParaRPr>
          </a:p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预</a:t>
            </a:r>
            <a:r>
              <a:rPr lang="zh-CN" altLang="en-US" sz="2400" b="1" dirty="0">
                <a:latin typeface="Courier New" panose="02070409020205090404" pitchFamily="49" charset="0"/>
              </a:rPr>
              <a:t>订 </a:t>
            </a:r>
            <a:r>
              <a:rPr lang="en-US" altLang="zh-CN" sz="2400" b="1" i="0" dirty="0">
                <a:effectLst/>
                <a:latin typeface="Times New Roman" panose="02020503050405090304" pitchFamily="18" charset="0"/>
              </a:rPr>
              <a:t>= 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处理</a:t>
            </a:r>
            <a:endParaRPr lang="zh-CN" altLang="en-US" sz="2400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9157724" y="5266109"/>
            <a:ext cx="284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Courier New" panose="02070409020205090404" pitchFamily="49" charset="0"/>
              </a:rPr>
              <a:t>大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地图</a:t>
            </a:r>
            <a:endParaRPr lang="en-US" altLang="zh-CN" sz="2400" b="1" i="0" dirty="0">
              <a:effectLst/>
              <a:latin typeface="Courier New" panose="02070409020205090404" pitchFamily="49" charset="0"/>
            </a:endParaRPr>
          </a:p>
          <a:p>
            <a:pPr algn="ctr"/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预</a:t>
            </a:r>
            <a:r>
              <a:rPr lang="zh-CN" altLang="en-US" sz="2400" b="1" dirty="0">
                <a:latin typeface="Courier New" panose="02070409020205090404" pitchFamily="49" charset="0"/>
              </a:rPr>
              <a:t>订</a:t>
            </a:r>
            <a:r>
              <a:rPr lang="en-US" altLang="zh-CN" sz="2400" b="1" dirty="0">
                <a:latin typeface="Times New Roman" panose="02020503050405090304" pitchFamily="18" charset="0"/>
              </a:rPr>
              <a:t>&gt; </a:t>
            </a:r>
            <a:r>
              <a:rPr lang="zh-CN" altLang="en-US" sz="2400" b="1" i="0" dirty="0">
                <a:effectLst/>
                <a:latin typeface="Courier New" panose="02070409020205090404" pitchFamily="49" charset="0"/>
              </a:rPr>
              <a:t>处理</a:t>
            </a:r>
            <a:endParaRPr lang="zh-CN" altLang="en-US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00418" y="1801292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1</a:t>
            </a:r>
            <a:endParaRPr lang="zh-CN" altLang="en-US" sz="2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770968" y="1801292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2</a:t>
            </a:r>
            <a:endParaRPr lang="zh-CN" altLang="en-US" sz="2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675342" y="1801292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3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664417" y="1801292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4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324512" y="1702275"/>
            <a:ext cx="11542977" cy="481256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6513" y="1588817"/>
            <a:ext cx="5000625" cy="4759865"/>
            <a:chOff x="967538" y="1228865"/>
            <a:chExt cx="5000625" cy="47598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13757" y="1228865"/>
              <a:ext cx="4708187" cy="353114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538" y="4760005"/>
              <a:ext cx="5000625" cy="1228725"/>
            </a:xfrm>
            <a:prstGeom prst="round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6524863" y="1702275"/>
            <a:ext cx="4800600" cy="4632119"/>
            <a:chOff x="6825888" y="1342323"/>
            <a:chExt cx="4800600" cy="46321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3372" y="1342323"/>
              <a:ext cx="4405632" cy="330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888" y="4774292"/>
              <a:ext cx="4800600" cy="1200150"/>
            </a:xfrm>
            <a:prstGeom prst="round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293395" y="933891"/>
            <a:ext cx="560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highlight>
                  <a:srgbClr val="FFFFFF"/>
                </a:highlight>
                <a:latin typeface="Courier New" panose="02070409020205090404" pitchFamily="49" charset="0"/>
              </a:rPr>
              <a:t>误差分析</a:t>
            </a:r>
            <a:endParaRPr lang="zh-CN" altLang="en-US" sz="3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709610" y="1588817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1</a:t>
            </a:r>
            <a:endParaRPr lang="zh-CN" altLang="en-US" sz="24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6588574" y="1588817"/>
            <a:ext cx="183039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Example 2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603566" y="5075300"/>
            <a:ext cx="3819216" cy="156384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5627295" y="1244602"/>
            <a:ext cx="6231680" cy="543966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9011" y="1371341"/>
            <a:ext cx="458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问题三定义</a:t>
            </a:r>
            <a:endParaRPr lang="zh-CN" altLang="en-US" sz="3600" b="1" dirty="0"/>
          </a:p>
        </p:txBody>
      </p:sp>
      <p:cxnSp>
        <p:nvCxnSpPr>
          <p:cNvPr id="14" name="直接箭头连接符 13"/>
          <p:cNvCxnSpPr>
            <a:stCxn id="11" idx="2"/>
            <a:endCxn id="18" idx="0"/>
          </p:cNvCxnSpPr>
          <p:nvPr/>
        </p:nvCxnSpPr>
        <p:spPr>
          <a:xfrm flipH="1">
            <a:off x="853278" y="5075300"/>
            <a:ext cx="82" cy="381132"/>
          </a:xfrm>
          <a:prstGeom prst="straightConnector1">
            <a:avLst/>
          </a:prstGeom>
          <a:ln w="76200">
            <a:solidFill>
              <a:srgbClr val="D3B3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921684" y="1371341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模型构建</a:t>
            </a:r>
            <a:endParaRPr lang="zh-CN" altLang="en-US" sz="3600" b="1" dirty="0"/>
          </a:p>
        </p:txBody>
      </p:sp>
      <p:grpSp>
        <p:nvGrpSpPr>
          <p:cNvPr id="10" name="组合 9"/>
          <p:cNvGrpSpPr/>
          <p:nvPr/>
        </p:nvGrpSpPr>
        <p:grpSpPr>
          <a:xfrm>
            <a:off x="273766" y="4052488"/>
            <a:ext cx="1159188" cy="1022812"/>
            <a:chOff x="2168382" y="9426846"/>
            <a:chExt cx="3825142" cy="3375123"/>
          </a:xfrm>
        </p:grpSpPr>
        <p:sp>
          <p:nvSpPr>
            <p:cNvPr id="11" name="矩形: 圆角 10"/>
            <p:cNvSpPr/>
            <p:nvPr/>
          </p:nvSpPr>
          <p:spPr>
            <a:xfrm>
              <a:off x="2168382" y="9426846"/>
              <a:ext cx="3825142" cy="3375123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63929" y="11796585"/>
              <a:ext cx="3434046" cy="86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图书馆出货处</a:t>
              </a:r>
              <a:endPara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128451" y="9732989"/>
              <a:ext cx="1905000" cy="19050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684" y="5456432"/>
            <a:ext cx="1159188" cy="1022812"/>
            <a:chOff x="2317403" y="13673674"/>
            <a:chExt cx="3527098" cy="3112144"/>
          </a:xfrm>
        </p:grpSpPr>
        <p:grpSp>
          <p:nvGrpSpPr>
            <p:cNvPr id="16" name="组合 15"/>
            <p:cNvGrpSpPr/>
            <p:nvPr/>
          </p:nvGrpSpPr>
          <p:grpSpPr>
            <a:xfrm>
              <a:off x="2317403" y="13673674"/>
              <a:ext cx="3527098" cy="3112144"/>
              <a:chOff x="2168381" y="13542184"/>
              <a:chExt cx="3825141" cy="3375124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2168381" y="13542184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363930" y="15903681"/>
                <a:ext cx="3434047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学生</a:t>
                </a:r>
                <a:r>
                  <a:rPr lang="zh-CN" altLang="en-US" sz="105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信箱</a:t>
                </a:r>
                <a:endPara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pic>
          <p:nvPicPr>
            <p:cNvPr id="17" name="图形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02669" y="14130562"/>
              <a:ext cx="1756566" cy="1722124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45531" y="1119509"/>
            <a:ext cx="1415658" cy="2671867"/>
            <a:chOff x="145531" y="1072654"/>
            <a:chExt cx="1415658" cy="2671867"/>
          </a:xfrm>
        </p:grpSpPr>
        <p:grpSp>
          <p:nvGrpSpPr>
            <p:cNvPr id="38" name="组合 37"/>
            <p:cNvGrpSpPr/>
            <p:nvPr/>
          </p:nvGrpSpPr>
          <p:grpSpPr>
            <a:xfrm>
              <a:off x="219074" y="1195210"/>
              <a:ext cx="1268572" cy="2426755"/>
              <a:chOff x="218992" y="1244602"/>
              <a:chExt cx="1268572" cy="242675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73684" y="2648545"/>
                <a:ext cx="1159188" cy="1022812"/>
                <a:chOff x="2168381" y="5198691"/>
                <a:chExt cx="3825141" cy="3375124"/>
              </a:xfrm>
            </p:grpSpPr>
            <p:sp>
              <p:nvSpPr>
                <p:cNvPr id="25" name="矩形: 圆角 24"/>
                <p:cNvSpPr/>
                <p:nvPr/>
              </p:nvSpPr>
              <p:spPr>
                <a:xfrm>
                  <a:off x="2168381" y="5198691"/>
                  <a:ext cx="3825141" cy="3375124"/>
                </a:xfrm>
                <a:prstGeom prst="roundRect">
                  <a:avLst/>
                </a:prstGeom>
                <a:solidFill>
                  <a:srgbClr val="D7E2C4"/>
                </a:solidFill>
                <a:ln>
                  <a:solidFill>
                    <a:srgbClr val="D7E2C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200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636335" y="7610646"/>
                  <a:ext cx="2889229" cy="8632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100" b="1" dirty="0"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中转站</a:t>
                  </a:r>
                  <a:endPara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  <p:pic>
              <p:nvPicPr>
                <p:cNvPr id="27" name="图形 2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7991" y="5504832"/>
                  <a:ext cx="2005920" cy="200592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组合 27"/>
              <p:cNvGrpSpPr/>
              <p:nvPr/>
            </p:nvGrpSpPr>
            <p:grpSpPr>
              <a:xfrm>
                <a:off x="218992" y="1244602"/>
                <a:ext cx="1268572" cy="1022812"/>
                <a:chOff x="1987909" y="1083355"/>
                <a:chExt cx="4186084" cy="3375124"/>
              </a:xfrm>
            </p:grpSpPr>
            <p:sp>
              <p:nvSpPr>
                <p:cNvPr id="29" name="矩形: 圆角 28"/>
                <p:cNvSpPr/>
                <p:nvPr/>
              </p:nvSpPr>
              <p:spPr>
                <a:xfrm>
                  <a:off x="2168381" y="1083355"/>
                  <a:ext cx="3825141" cy="3375124"/>
                </a:xfrm>
                <a:prstGeom prst="roundRect">
                  <a:avLst/>
                </a:prstGeom>
                <a:solidFill>
                  <a:srgbClr val="D7E2C4"/>
                </a:solidFill>
                <a:ln>
                  <a:solidFill>
                    <a:srgbClr val="D7E2C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200"/>
                </a:p>
              </p:txBody>
            </p:sp>
            <p:sp>
              <p:nvSpPr>
                <p:cNvPr id="30" name="文本框 29"/>
                <p:cNvSpPr txBox="1"/>
                <p:nvPr/>
              </p:nvSpPr>
              <p:spPr>
                <a:xfrm>
                  <a:off x="1987909" y="3442136"/>
                  <a:ext cx="4186084" cy="8632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100" b="1" dirty="0"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书架</a:t>
                  </a:r>
                  <a:endPara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  <p:pic>
              <p:nvPicPr>
                <p:cNvPr id="31" name="图形 30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5420" y="1595057"/>
                  <a:ext cx="1631062" cy="163106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>
              <a:alphaModFix amt="86000"/>
            </a:blip>
            <a:stretch>
              <a:fillRect/>
            </a:stretch>
          </p:blipFill>
          <p:spPr>
            <a:xfrm>
              <a:off x="145531" y="1072654"/>
              <a:ext cx="1415658" cy="2671867"/>
            </a:xfrm>
            <a:prstGeom prst="rect">
              <a:avLst/>
            </a:prstGeom>
          </p:spPr>
        </p:pic>
      </p:grpSp>
      <p:sp>
        <p:nvSpPr>
          <p:cNvPr id="49" name="文本框 48"/>
          <p:cNvSpPr txBox="1"/>
          <p:nvPr/>
        </p:nvSpPr>
        <p:spPr>
          <a:xfrm>
            <a:off x="1466220" y="2594781"/>
            <a:ext cx="4093909" cy="1457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小车将已经打包好的书籍</a:t>
            </a:r>
            <a:endParaRPr lang="en-US" altLang="zh-CN" sz="2400" b="0" i="0" dirty="0">
              <a:effectLst/>
              <a:highlight>
                <a:srgbClr val="FFFFFF"/>
              </a:highlight>
              <a:latin typeface="Courier New" panose="02070409020205090404" pitchFamily="49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送往每一位同学的信箱中</a:t>
            </a:r>
            <a:endParaRPr lang="zh-CN" altLang="en-US" sz="2400" dirty="0"/>
          </a:p>
        </p:txBody>
      </p:sp>
      <p:sp>
        <p:nvSpPr>
          <p:cNvPr id="59" name="文本框 58"/>
          <p:cNvSpPr txBox="1"/>
          <p:nvPr/>
        </p:nvSpPr>
        <p:spPr>
          <a:xfrm>
            <a:off x="5686299" y="2375561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目标函数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686299" y="3249278"/>
            <a:ext cx="3768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 每个城市必须仅被访问一次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686299" y="5384297"/>
            <a:ext cx="3590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避免子回路</a:t>
            </a:r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513174" y="4052488"/>
            <a:ext cx="1" cy="872638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115365" y="5497700"/>
            <a:ext cx="2795618" cy="719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b="1" dirty="0"/>
              <a:t>TSP</a:t>
            </a:r>
            <a:r>
              <a:rPr lang="zh-CN" altLang="en-US" sz="2400" b="1" dirty="0"/>
              <a:t> 旅行商问题</a:t>
            </a:r>
            <a:endParaRPr lang="en-US" altLang="zh-CN" sz="2400" b="1" dirty="0"/>
          </a:p>
        </p:txBody>
      </p:sp>
      <p:grpSp>
        <p:nvGrpSpPr>
          <p:cNvPr id="62" name="组合 61" descr="\documentclass{article}&#10;\usepackage{amsmath}&#10;\pagestyle{empty}&#10;\begin{document}&#10;&#10;&#10;\begin{align*}&#10;   min  \sum_{i = 1}^{n}\sum_{j = 1}^{n}  d_{ij} x_{ij}&#10;\end{align*}&#10;&#10;\end{document}" title="IguanaTex Vector Display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8127891" y="2211462"/>
            <a:ext cx="2038460" cy="794465"/>
            <a:chOff x="2540000" y="2540000"/>
            <a:chExt cx="1454151" cy="566738"/>
          </a:xfrm>
        </p:grpSpPr>
        <p:sp>
          <p:nvSpPr>
            <p:cNvPr id="35" name="Freeform 7"/>
            <p:cNvSpPr/>
            <p:nvPr>
              <p:custDataLst>
                <p:tags r:id="rId11"/>
              </p:custDataLst>
            </p:nvPr>
          </p:nvSpPr>
          <p:spPr bwMode="auto">
            <a:xfrm>
              <a:off x="2540000" y="2759075"/>
              <a:ext cx="157163" cy="90488"/>
            </a:xfrm>
            <a:custGeom>
              <a:avLst/>
              <a:gdLst>
                <a:gd name="T0" fmla="*/ 29 w 408"/>
                <a:gd name="T1" fmla="*/ 191 h 226"/>
                <a:gd name="T2" fmla="*/ 25 w 408"/>
                <a:gd name="T3" fmla="*/ 212 h 226"/>
                <a:gd name="T4" fmla="*/ 39 w 408"/>
                <a:gd name="T5" fmla="*/ 226 h 226"/>
                <a:gd name="T6" fmla="*/ 58 w 408"/>
                <a:gd name="T7" fmla="*/ 212 h 226"/>
                <a:gd name="T8" fmla="*/ 67 w 408"/>
                <a:gd name="T9" fmla="*/ 175 h 226"/>
                <a:gd name="T10" fmla="*/ 78 w 408"/>
                <a:gd name="T11" fmla="*/ 130 h 226"/>
                <a:gd name="T12" fmla="*/ 87 w 408"/>
                <a:gd name="T13" fmla="*/ 97 h 226"/>
                <a:gd name="T14" fmla="*/ 93 w 408"/>
                <a:gd name="T15" fmla="*/ 72 h 226"/>
                <a:gd name="T16" fmla="*/ 174 w 408"/>
                <a:gd name="T17" fmla="*/ 11 h 226"/>
                <a:gd name="T18" fmla="*/ 201 w 408"/>
                <a:gd name="T19" fmla="*/ 46 h 226"/>
                <a:gd name="T20" fmla="*/ 194 w 408"/>
                <a:gd name="T21" fmla="*/ 87 h 226"/>
                <a:gd name="T22" fmla="*/ 180 w 408"/>
                <a:gd name="T23" fmla="*/ 145 h 226"/>
                <a:gd name="T24" fmla="*/ 170 w 408"/>
                <a:gd name="T25" fmla="*/ 183 h 226"/>
                <a:gd name="T26" fmla="*/ 163 w 408"/>
                <a:gd name="T27" fmla="*/ 212 h 226"/>
                <a:gd name="T28" fmla="*/ 178 w 408"/>
                <a:gd name="T29" fmla="*/ 226 h 226"/>
                <a:gd name="T30" fmla="*/ 200 w 408"/>
                <a:gd name="T31" fmla="*/ 197 h 226"/>
                <a:gd name="T32" fmla="*/ 230 w 408"/>
                <a:gd name="T33" fmla="*/ 77 h 226"/>
                <a:gd name="T34" fmla="*/ 312 w 408"/>
                <a:gd name="T35" fmla="*/ 11 h 226"/>
                <a:gd name="T36" fmla="*/ 339 w 408"/>
                <a:gd name="T37" fmla="*/ 46 h 226"/>
                <a:gd name="T38" fmla="*/ 308 w 408"/>
                <a:gd name="T39" fmla="*/ 157 h 226"/>
                <a:gd name="T40" fmla="*/ 302 w 408"/>
                <a:gd name="T41" fmla="*/ 185 h 226"/>
                <a:gd name="T42" fmla="*/ 343 w 408"/>
                <a:gd name="T43" fmla="*/ 226 h 226"/>
                <a:gd name="T44" fmla="*/ 408 w 408"/>
                <a:gd name="T45" fmla="*/ 149 h 226"/>
                <a:gd name="T46" fmla="*/ 402 w 408"/>
                <a:gd name="T47" fmla="*/ 144 h 226"/>
                <a:gd name="T48" fmla="*/ 395 w 408"/>
                <a:gd name="T49" fmla="*/ 153 h 226"/>
                <a:gd name="T50" fmla="*/ 344 w 408"/>
                <a:gd name="T51" fmla="*/ 215 h 226"/>
                <a:gd name="T52" fmla="*/ 332 w 408"/>
                <a:gd name="T53" fmla="*/ 198 h 226"/>
                <a:gd name="T54" fmla="*/ 341 w 408"/>
                <a:gd name="T55" fmla="*/ 163 h 226"/>
                <a:gd name="T56" fmla="*/ 371 w 408"/>
                <a:gd name="T57" fmla="*/ 53 h 226"/>
                <a:gd name="T58" fmla="*/ 314 w 408"/>
                <a:gd name="T59" fmla="*/ 0 h 226"/>
                <a:gd name="T60" fmla="*/ 233 w 408"/>
                <a:gd name="T61" fmla="*/ 48 h 226"/>
                <a:gd name="T62" fmla="*/ 217 w 408"/>
                <a:gd name="T63" fmla="*/ 13 h 226"/>
                <a:gd name="T64" fmla="*/ 176 w 408"/>
                <a:gd name="T65" fmla="*/ 0 h 226"/>
                <a:gd name="T66" fmla="*/ 98 w 408"/>
                <a:gd name="T67" fmla="*/ 43 h 226"/>
                <a:gd name="T68" fmla="*/ 52 w 408"/>
                <a:gd name="T69" fmla="*/ 0 h 226"/>
                <a:gd name="T70" fmla="*/ 15 w 408"/>
                <a:gd name="T71" fmla="*/ 28 h 226"/>
                <a:gd name="T72" fmla="*/ 0 w 408"/>
                <a:gd name="T73" fmla="*/ 77 h 226"/>
                <a:gd name="T74" fmla="*/ 6 w 408"/>
                <a:gd name="T75" fmla="*/ 82 h 226"/>
                <a:gd name="T76" fmla="*/ 14 w 408"/>
                <a:gd name="T77" fmla="*/ 70 h 226"/>
                <a:gd name="T78" fmla="*/ 51 w 408"/>
                <a:gd name="T79" fmla="*/ 11 h 226"/>
                <a:gd name="T80" fmla="*/ 66 w 408"/>
                <a:gd name="T81" fmla="*/ 34 h 226"/>
                <a:gd name="T82" fmla="*/ 58 w 408"/>
                <a:gd name="T83" fmla="*/ 76 h 226"/>
                <a:gd name="T84" fmla="*/ 29 w 408"/>
                <a:gd name="T85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8" h="226">
                  <a:moveTo>
                    <a:pt x="29" y="191"/>
                  </a:moveTo>
                  <a:cubicBezTo>
                    <a:pt x="28" y="198"/>
                    <a:pt x="25" y="210"/>
                    <a:pt x="25" y="212"/>
                  </a:cubicBezTo>
                  <a:cubicBezTo>
                    <a:pt x="25" y="221"/>
                    <a:pt x="32" y="226"/>
                    <a:pt x="39" y="226"/>
                  </a:cubicBezTo>
                  <a:cubicBezTo>
                    <a:pt x="45" y="226"/>
                    <a:pt x="54" y="222"/>
                    <a:pt x="58" y="212"/>
                  </a:cubicBezTo>
                  <a:cubicBezTo>
                    <a:pt x="58" y="211"/>
                    <a:pt x="64" y="187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7" y="97"/>
                  </a:cubicBezTo>
                  <a:cubicBezTo>
                    <a:pt x="89" y="88"/>
                    <a:pt x="93" y="74"/>
                    <a:pt x="93" y="72"/>
                  </a:cubicBezTo>
                  <a:cubicBezTo>
                    <a:pt x="101" y="56"/>
                    <a:pt x="127" y="11"/>
                    <a:pt x="174" y="11"/>
                  </a:cubicBezTo>
                  <a:cubicBezTo>
                    <a:pt x="197" y="11"/>
                    <a:pt x="201" y="29"/>
                    <a:pt x="201" y="46"/>
                  </a:cubicBezTo>
                  <a:cubicBezTo>
                    <a:pt x="201" y="58"/>
                    <a:pt x="198" y="72"/>
                    <a:pt x="194" y="87"/>
                  </a:cubicBezTo>
                  <a:lnTo>
                    <a:pt x="180" y="145"/>
                  </a:lnTo>
                  <a:lnTo>
                    <a:pt x="170" y="183"/>
                  </a:lnTo>
                  <a:cubicBezTo>
                    <a:pt x="168" y="193"/>
                    <a:pt x="163" y="210"/>
                    <a:pt x="163" y="212"/>
                  </a:cubicBezTo>
                  <a:cubicBezTo>
                    <a:pt x="163" y="221"/>
                    <a:pt x="170" y="226"/>
                    <a:pt x="178" y="226"/>
                  </a:cubicBezTo>
                  <a:cubicBezTo>
                    <a:pt x="193" y="226"/>
                    <a:pt x="196" y="213"/>
                    <a:pt x="200" y="197"/>
                  </a:cubicBezTo>
                  <a:cubicBezTo>
                    <a:pt x="207" y="169"/>
                    <a:pt x="226" y="97"/>
                    <a:pt x="230" y="77"/>
                  </a:cubicBezTo>
                  <a:cubicBezTo>
                    <a:pt x="232" y="71"/>
                    <a:pt x="258" y="11"/>
                    <a:pt x="312" y="11"/>
                  </a:cubicBezTo>
                  <a:cubicBezTo>
                    <a:pt x="334" y="11"/>
                    <a:pt x="339" y="28"/>
                    <a:pt x="339" y="46"/>
                  </a:cubicBezTo>
                  <a:cubicBezTo>
                    <a:pt x="339" y="74"/>
                    <a:pt x="318" y="131"/>
                    <a:pt x="308" y="157"/>
                  </a:cubicBezTo>
                  <a:cubicBezTo>
                    <a:pt x="304" y="169"/>
                    <a:pt x="302" y="175"/>
                    <a:pt x="302" y="185"/>
                  </a:cubicBezTo>
                  <a:cubicBezTo>
                    <a:pt x="302" y="208"/>
                    <a:pt x="319" y="226"/>
                    <a:pt x="343" y="226"/>
                  </a:cubicBezTo>
                  <a:cubicBezTo>
                    <a:pt x="390" y="226"/>
                    <a:pt x="408" y="153"/>
                    <a:pt x="408" y="149"/>
                  </a:cubicBezTo>
                  <a:cubicBezTo>
                    <a:pt x="408" y="144"/>
                    <a:pt x="404" y="144"/>
                    <a:pt x="402" y="144"/>
                  </a:cubicBezTo>
                  <a:cubicBezTo>
                    <a:pt x="397" y="144"/>
                    <a:pt x="397" y="145"/>
                    <a:pt x="395" y="153"/>
                  </a:cubicBezTo>
                  <a:cubicBezTo>
                    <a:pt x="387" y="179"/>
                    <a:pt x="371" y="215"/>
                    <a:pt x="344" y="215"/>
                  </a:cubicBezTo>
                  <a:cubicBezTo>
                    <a:pt x="335" y="215"/>
                    <a:pt x="332" y="210"/>
                    <a:pt x="332" y="198"/>
                  </a:cubicBezTo>
                  <a:cubicBezTo>
                    <a:pt x="332" y="186"/>
                    <a:pt x="336" y="174"/>
                    <a:pt x="341" y="163"/>
                  </a:cubicBezTo>
                  <a:cubicBezTo>
                    <a:pt x="350" y="137"/>
                    <a:pt x="371" y="82"/>
                    <a:pt x="371" y="53"/>
                  </a:cubicBezTo>
                  <a:cubicBezTo>
                    <a:pt x="371" y="21"/>
                    <a:pt x="351" y="0"/>
                    <a:pt x="314" y="0"/>
                  </a:cubicBezTo>
                  <a:cubicBezTo>
                    <a:pt x="276" y="0"/>
                    <a:pt x="251" y="22"/>
                    <a:pt x="233" y="48"/>
                  </a:cubicBezTo>
                  <a:cubicBezTo>
                    <a:pt x="232" y="42"/>
                    <a:pt x="231" y="25"/>
                    <a:pt x="217" y="13"/>
                  </a:cubicBezTo>
                  <a:cubicBezTo>
                    <a:pt x="204" y="2"/>
                    <a:pt x="188" y="0"/>
                    <a:pt x="176" y="0"/>
                  </a:cubicBezTo>
                  <a:cubicBezTo>
                    <a:pt x="131" y="0"/>
                    <a:pt x="107" y="32"/>
                    <a:pt x="98" y="43"/>
                  </a:cubicBezTo>
                  <a:cubicBezTo>
                    <a:pt x="96" y="15"/>
                    <a:pt x="75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6" y="46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0"/>
                  </a:cubicBezTo>
                  <a:cubicBezTo>
                    <a:pt x="23" y="35"/>
                    <a:pt x="33" y="11"/>
                    <a:pt x="51" y="11"/>
                  </a:cubicBezTo>
                  <a:cubicBezTo>
                    <a:pt x="59" y="11"/>
                    <a:pt x="66" y="15"/>
                    <a:pt x="66" y="34"/>
                  </a:cubicBezTo>
                  <a:cubicBezTo>
                    <a:pt x="66" y="44"/>
                    <a:pt x="65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8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708275" y="2716213"/>
              <a:ext cx="50800" cy="133350"/>
            </a:xfrm>
            <a:custGeom>
              <a:avLst/>
              <a:gdLst>
                <a:gd name="T0" fmla="*/ 127 w 132"/>
                <a:gd name="T1" fmla="*/ 18 h 335"/>
                <a:gd name="T2" fmla="*/ 109 w 132"/>
                <a:gd name="T3" fmla="*/ 0 h 335"/>
                <a:gd name="T4" fmla="*/ 82 w 132"/>
                <a:gd name="T5" fmla="*/ 26 h 335"/>
                <a:gd name="T6" fmla="*/ 101 w 132"/>
                <a:gd name="T7" fmla="*/ 44 h 335"/>
                <a:gd name="T8" fmla="*/ 127 w 132"/>
                <a:gd name="T9" fmla="*/ 18 h 335"/>
                <a:gd name="T10" fmla="*/ 90 w 132"/>
                <a:gd name="T11" fmla="*/ 205 h 335"/>
                <a:gd name="T12" fmla="*/ 101 w 132"/>
                <a:gd name="T13" fmla="*/ 176 h 335"/>
                <a:gd name="T14" fmla="*/ 107 w 132"/>
                <a:gd name="T15" fmla="*/ 150 h 335"/>
                <a:gd name="T16" fmla="*/ 66 w 132"/>
                <a:gd name="T17" fmla="*/ 109 h 335"/>
                <a:gd name="T18" fmla="*/ 0 w 132"/>
                <a:gd name="T19" fmla="*/ 186 h 335"/>
                <a:gd name="T20" fmla="*/ 6 w 132"/>
                <a:gd name="T21" fmla="*/ 191 h 335"/>
                <a:gd name="T22" fmla="*/ 14 w 132"/>
                <a:gd name="T23" fmla="*/ 182 h 335"/>
                <a:gd name="T24" fmla="*/ 65 w 132"/>
                <a:gd name="T25" fmla="*/ 120 h 335"/>
                <a:gd name="T26" fmla="*/ 77 w 132"/>
                <a:gd name="T27" fmla="*/ 136 h 335"/>
                <a:gd name="T28" fmla="*/ 72 w 132"/>
                <a:gd name="T29" fmla="*/ 162 h 335"/>
                <a:gd name="T30" fmla="*/ 37 w 132"/>
                <a:gd name="T31" fmla="*/ 254 h 335"/>
                <a:gd name="T32" fmla="*/ 26 w 132"/>
                <a:gd name="T33" fmla="*/ 294 h 335"/>
                <a:gd name="T34" fmla="*/ 67 w 132"/>
                <a:gd name="T35" fmla="*/ 335 h 335"/>
                <a:gd name="T36" fmla="*/ 132 w 132"/>
                <a:gd name="T37" fmla="*/ 258 h 335"/>
                <a:gd name="T38" fmla="*/ 126 w 132"/>
                <a:gd name="T39" fmla="*/ 253 h 335"/>
                <a:gd name="T40" fmla="*/ 119 w 132"/>
                <a:gd name="T41" fmla="*/ 262 h 335"/>
                <a:gd name="T42" fmla="*/ 68 w 132"/>
                <a:gd name="T43" fmla="*/ 324 h 335"/>
                <a:gd name="T44" fmla="*/ 56 w 132"/>
                <a:gd name="T45" fmla="*/ 307 h 335"/>
                <a:gd name="T46" fmla="*/ 70 w 132"/>
                <a:gd name="T47" fmla="*/ 257 h 335"/>
                <a:gd name="T48" fmla="*/ 90 w 132"/>
                <a:gd name="T49" fmla="*/ 20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2" h="335">
                  <a:moveTo>
                    <a:pt x="127" y="18"/>
                  </a:moveTo>
                  <a:cubicBezTo>
                    <a:pt x="127" y="8"/>
                    <a:pt x="121" y="0"/>
                    <a:pt x="109" y="0"/>
                  </a:cubicBezTo>
                  <a:cubicBezTo>
                    <a:pt x="96" y="0"/>
                    <a:pt x="82" y="13"/>
                    <a:pt x="82" y="26"/>
                  </a:cubicBezTo>
                  <a:cubicBezTo>
                    <a:pt x="82" y="36"/>
                    <a:pt x="89" y="44"/>
                    <a:pt x="101" y="44"/>
                  </a:cubicBezTo>
                  <a:cubicBezTo>
                    <a:pt x="113" y="44"/>
                    <a:pt x="127" y="33"/>
                    <a:pt x="127" y="18"/>
                  </a:cubicBezTo>
                  <a:close/>
                  <a:moveTo>
                    <a:pt x="90" y="205"/>
                  </a:moveTo>
                  <a:cubicBezTo>
                    <a:pt x="96" y="191"/>
                    <a:pt x="96" y="190"/>
                    <a:pt x="101" y="176"/>
                  </a:cubicBezTo>
                  <a:cubicBezTo>
                    <a:pt x="105" y="166"/>
                    <a:pt x="107" y="159"/>
                    <a:pt x="107" y="150"/>
                  </a:cubicBezTo>
                  <a:cubicBezTo>
                    <a:pt x="107" y="127"/>
                    <a:pt x="91" y="109"/>
                    <a:pt x="66" y="109"/>
                  </a:cubicBezTo>
                  <a:cubicBezTo>
                    <a:pt x="19" y="109"/>
                    <a:pt x="0" y="181"/>
                    <a:pt x="0" y="186"/>
                  </a:cubicBezTo>
                  <a:cubicBezTo>
                    <a:pt x="0" y="191"/>
                    <a:pt x="5" y="191"/>
                    <a:pt x="6" y="191"/>
                  </a:cubicBezTo>
                  <a:cubicBezTo>
                    <a:pt x="11" y="191"/>
                    <a:pt x="12" y="190"/>
                    <a:pt x="14" y="182"/>
                  </a:cubicBezTo>
                  <a:cubicBezTo>
                    <a:pt x="28" y="135"/>
                    <a:pt x="48" y="120"/>
                    <a:pt x="65" y="120"/>
                  </a:cubicBezTo>
                  <a:cubicBezTo>
                    <a:pt x="69" y="120"/>
                    <a:pt x="77" y="120"/>
                    <a:pt x="77" y="136"/>
                  </a:cubicBezTo>
                  <a:cubicBezTo>
                    <a:pt x="77" y="146"/>
                    <a:pt x="74" y="157"/>
                    <a:pt x="72" y="162"/>
                  </a:cubicBezTo>
                  <a:cubicBezTo>
                    <a:pt x="68" y="175"/>
                    <a:pt x="45" y="232"/>
                    <a:pt x="37" y="254"/>
                  </a:cubicBezTo>
                  <a:cubicBezTo>
                    <a:pt x="32" y="267"/>
                    <a:pt x="26" y="283"/>
                    <a:pt x="26" y="294"/>
                  </a:cubicBezTo>
                  <a:cubicBezTo>
                    <a:pt x="26" y="317"/>
                    <a:pt x="43" y="335"/>
                    <a:pt x="67" y="335"/>
                  </a:cubicBezTo>
                  <a:cubicBezTo>
                    <a:pt x="114" y="335"/>
                    <a:pt x="132" y="262"/>
                    <a:pt x="132" y="258"/>
                  </a:cubicBezTo>
                  <a:cubicBezTo>
                    <a:pt x="132" y="253"/>
                    <a:pt x="127" y="253"/>
                    <a:pt x="126" y="253"/>
                  </a:cubicBezTo>
                  <a:cubicBezTo>
                    <a:pt x="121" y="253"/>
                    <a:pt x="121" y="254"/>
                    <a:pt x="119" y="262"/>
                  </a:cubicBezTo>
                  <a:cubicBezTo>
                    <a:pt x="110" y="293"/>
                    <a:pt x="93" y="324"/>
                    <a:pt x="68" y="324"/>
                  </a:cubicBezTo>
                  <a:cubicBezTo>
                    <a:pt x="59" y="324"/>
                    <a:pt x="56" y="319"/>
                    <a:pt x="56" y="307"/>
                  </a:cubicBezTo>
                  <a:cubicBezTo>
                    <a:pt x="56" y="295"/>
                    <a:pt x="59" y="288"/>
                    <a:pt x="70" y="257"/>
                  </a:cubicBezTo>
                  <a:lnTo>
                    <a:pt x="90" y="20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9"/>
            <p:cNvSpPr/>
            <p:nvPr>
              <p:custDataLst>
                <p:tags r:id="rId13"/>
              </p:custDataLst>
            </p:nvPr>
          </p:nvSpPr>
          <p:spPr bwMode="auto">
            <a:xfrm>
              <a:off x="2774950" y="2759075"/>
              <a:ext cx="103188" cy="90488"/>
            </a:xfrm>
            <a:custGeom>
              <a:avLst/>
              <a:gdLst>
                <a:gd name="T0" fmla="*/ 29 w 270"/>
                <a:gd name="T1" fmla="*/ 191 h 226"/>
                <a:gd name="T2" fmla="*/ 25 w 270"/>
                <a:gd name="T3" fmla="*/ 212 h 226"/>
                <a:gd name="T4" fmla="*/ 39 w 270"/>
                <a:gd name="T5" fmla="*/ 226 h 226"/>
                <a:gd name="T6" fmla="*/ 58 w 270"/>
                <a:gd name="T7" fmla="*/ 212 h 226"/>
                <a:gd name="T8" fmla="*/ 67 w 270"/>
                <a:gd name="T9" fmla="*/ 175 h 226"/>
                <a:gd name="T10" fmla="*/ 78 w 270"/>
                <a:gd name="T11" fmla="*/ 130 h 226"/>
                <a:gd name="T12" fmla="*/ 87 w 270"/>
                <a:gd name="T13" fmla="*/ 97 h 226"/>
                <a:gd name="T14" fmla="*/ 93 w 270"/>
                <a:gd name="T15" fmla="*/ 72 h 226"/>
                <a:gd name="T16" fmla="*/ 174 w 270"/>
                <a:gd name="T17" fmla="*/ 11 h 226"/>
                <a:gd name="T18" fmla="*/ 201 w 270"/>
                <a:gd name="T19" fmla="*/ 46 h 226"/>
                <a:gd name="T20" fmla="*/ 169 w 270"/>
                <a:gd name="T21" fmla="*/ 162 h 226"/>
                <a:gd name="T22" fmla="*/ 164 w 270"/>
                <a:gd name="T23" fmla="*/ 185 h 226"/>
                <a:gd name="T24" fmla="*/ 205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7 w 270"/>
                <a:gd name="T31" fmla="*/ 153 h 226"/>
                <a:gd name="T32" fmla="*/ 206 w 270"/>
                <a:gd name="T33" fmla="*/ 215 h 226"/>
                <a:gd name="T34" fmla="*/ 194 w 270"/>
                <a:gd name="T35" fmla="*/ 198 h 226"/>
                <a:gd name="T36" fmla="*/ 203 w 270"/>
                <a:gd name="T37" fmla="*/ 163 h 226"/>
                <a:gd name="T38" fmla="*/ 233 w 270"/>
                <a:gd name="T39" fmla="*/ 53 h 226"/>
                <a:gd name="T40" fmla="*/ 176 w 270"/>
                <a:gd name="T41" fmla="*/ 0 h 226"/>
                <a:gd name="T42" fmla="*/ 98 w 270"/>
                <a:gd name="T43" fmla="*/ 43 h 226"/>
                <a:gd name="T44" fmla="*/ 52 w 270"/>
                <a:gd name="T45" fmla="*/ 0 h 226"/>
                <a:gd name="T46" fmla="*/ 15 w 270"/>
                <a:gd name="T47" fmla="*/ 28 h 226"/>
                <a:gd name="T48" fmla="*/ 0 w 270"/>
                <a:gd name="T49" fmla="*/ 77 h 226"/>
                <a:gd name="T50" fmla="*/ 6 w 270"/>
                <a:gd name="T51" fmla="*/ 82 h 226"/>
                <a:gd name="T52" fmla="*/ 14 w 270"/>
                <a:gd name="T53" fmla="*/ 70 h 226"/>
                <a:gd name="T54" fmla="*/ 51 w 270"/>
                <a:gd name="T55" fmla="*/ 11 h 226"/>
                <a:gd name="T56" fmla="*/ 66 w 270"/>
                <a:gd name="T57" fmla="*/ 34 h 226"/>
                <a:gd name="T58" fmla="*/ 58 w 270"/>
                <a:gd name="T59" fmla="*/ 76 h 226"/>
                <a:gd name="T60" fmla="*/ 29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29" y="191"/>
                  </a:moveTo>
                  <a:cubicBezTo>
                    <a:pt x="28" y="198"/>
                    <a:pt x="25" y="210"/>
                    <a:pt x="25" y="212"/>
                  </a:cubicBezTo>
                  <a:cubicBezTo>
                    <a:pt x="25" y="221"/>
                    <a:pt x="32" y="226"/>
                    <a:pt x="39" y="226"/>
                  </a:cubicBezTo>
                  <a:cubicBezTo>
                    <a:pt x="45" y="226"/>
                    <a:pt x="54" y="222"/>
                    <a:pt x="58" y="212"/>
                  </a:cubicBezTo>
                  <a:cubicBezTo>
                    <a:pt x="58" y="211"/>
                    <a:pt x="64" y="187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7" y="97"/>
                  </a:cubicBezTo>
                  <a:cubicBezTo>
                    <a:pt x="89" y="88"/>
                    <a:pt x="93" y="74"/>
                    <a:pt x="93" y="72"/>
                  </a:cubicBezTo>
                  <a:cubicBezTo>
                    <a:pt x="101" y="56"/>
                    <a:pt x="127" y="11"/>
                    <a:pt x="174" y="11"/>
                  </a:cubicBezTo>
                  <a:cubicBezTo>
                    <a:pt x="197" y="11"/>
                    <a:pt x="201" y="29"/>
                    <a:pt x="201" y="46"/>
                  </a:cubicBezTo>
                  <a:cubicBezTo>
                    <a:pt x="201" y="77"/>
                    <a:pt x="177" y="140"/>
                    <a:pt x="169" y="162"/>
                  </a:cubicBezTo>
                  <a:cubicBezTo>
                    <a:pt x="164" y="173"/>
                    <a:pt x="164" y="179"/>
                    <a:pt x="164" y="185"/>
                  </a:cubicBezTo>
                  <a:cubicBezTo>
                    <a:pt x="164" y="208"/>
                    <a:pt x="181" y="226"/>
                    <a:pt x="205" y="226"/>
                  </a:cubicBezTo>
                  <a:cubicBezTo>
                    <a:pt x="252" y="226"/>
                    <a:pt x="270" y="153"/>
                    <a:pt x="270" y="149"/>
                  </a:cubicBezTo>
                  <a:cubicBezTo>
                    <a:pt x="270" y="144"/>
                    <a:pt x="266" y="144"/>
                    <a:pt x="264" y="144"/>
                  </a:cubicBezTo>
                  <a:cubicBezTo>
                    <a:pt x="259" y="144"/>
                    <a:pt x="259" y="145"/>
                    <a:pt x="257" y="153"/>
                  </a:cubicBezTo>
                  <a:cubicBezTo>
                    <a:pt x="247" y="187"/>
                    <a:pt x="230" y="215"/>
                    <a:pt x="206" y="215"/>
                  </a:cubicBezTo>
                  <a:cubicBezTo>
                    <a:pt x="197" y="215"/>
                    <a:pt x="194" y="210"/>
                    <a:pt x="194" y="198"/>
                  </a:cubicBezTo>
                  <a:cubicBezTo>
                    <a:pt x="194" y="186"/>
                    <a:pt x="198" y="174"/>
                    <a:pt x="203" y="163"/>
                  </a:cubicBezTo>
                  <a:cubicBezTo>
                    <a:pt x="212" y="136"/>
                    <a:pt x="233" y="82"/>
                    <a:pt x="233" y="53"/>
                  </a:cubicBezTo>
                  <a:cubicBezTo>
                    <a:pt x="233" y="20"/>
                    <a:pt x="212" y="0"/>
                    <a:pt x="176" y="0"/>
                  </a:cubicBezTo>
                  <a:cubicBezTo>
                    <a:pt x="131" y="0"/>
                    <a:pt x="107" y="32"/>
                    <a:pt x="98" y="43"/>
                  </a:cubicBezTo>
                  <a:cubicBezTo>
                    <a:pt x="96" y="15"/>
                    <a:pt x="75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7" y="45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0"/>
                  </a:cubicBezTo>
                  <a:cubicBezTo>
                    <a:pt x="23" y="35"/>
                    <a:pt x="33" y="11"/>
                    <a:pt x="51" y="11"/>
                  </a:cubicBezTo>
                  <a:cubicBezTo>
                    <a:pt x="61" y="11"/>
                    <a:pt x="66" y="17"/>
                    <a:pt x="66" y="34"/>
                  </a:cubicBezTo>
                  <a:cubicBezTo>
                    <a:pt x="66" y="44"/>
                    <a:pt x="65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0"/>
            <p:cNvSpPr/>
            <p:nvPr>
              <p:custDataLst>
                <p:tags r:id="rId14"/>
              </p:custDataLst>
            </p:nvPr>
          </p:nvSpPr>
          <p:spPr bwMode="auto">
            <a:xfrm>
              <a:off x="3014663" y="2540000"/>
              <a:ext cx="80963" cy="6191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2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2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3 w 213"/>
                <a:gd name="T53" fmla="*/ 48 h 158"/>
                <a:gd name="T54" fmla="*/ 39 w 213"/>
                <a:gd name="T55" fmla="*/ 10 h 158"/>
                <a:gd name="T56" fmla="*/ 50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4" y="158"/>
                  </a:cubicBezTo>
                  <a:cubicBezTo>
                    <a:pt x="41" y="158"/>
                    <a:pt x="46" y="153"/>
                    <a:pt x="48" y="150"/>
                  </a:cubicBezTo>
                  <a:cubicBezTo>
                    <a:pt x="50" y="147"/>
                    <a:pt x="53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2" y="57"/>
                    <a:pt x="82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0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2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6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2" y="60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3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0" y="18"/>
                    <a:pt x="50" y="27"/>
                  </a:cubicBezTo>
                  <a:cubicBezTo>
                    <a:pt x="50" y="34"/>
                    <a:pt x="47" y="47"/>
                    <a:pt x="45" y="56"/>
                  </a:cubicBezTo>
                  <a:cubicBezTo>
                    <a:pt x="42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1"/>
            <p:cNvSpPr/>
            <p:nvPr>
              <p:custDataLst>
                <p:tags r:id="rId15"/>
              </p:custDataLst>
            </p:nvPr>
          </p:nvSpPr>
          <p:spPr bwMode="auto">
            <a:xfrm>
              <a:off x="2927350" y="2660650"/>
              <a:ext cx="255588" cy="274638"/>
            </a:xfrm>
            <a:custGeom>
              <a:avLst/>
              <a:gdLst>
                <a:gd name="T0" fmla="*/ 603 w 663"/>
                <a:gd name="T1" fmla="*/ 697 h 697"/>
                <a:gd name="T2" fmla="*/ 663 w 663"/>
                <a:gd name="T3" fmla="*/ 538 h 697"/>
                <a:gd name="T4" fmla="*/ 650 w 663"/>
                <a:gd name="T5" fmla="*/ 538 h 697"/>
                <a:gd name="T6" fmla="*/ 521 w 663"/>
                <a:gd name="T7" fmla="*/ 639 h 697"/>
                <a:gd name="T8" fmla="*/ 366 w 663"/>
                <a:gd name="T9" fmla="*/ 654 h 697"/>
                <a:gd name="T10" fmla="*/ 65 w 663"/>
                <a:gd name="T11" fmla="*/ 654 h 697"/>
                <a:gd name="T12" fmla="*/ 319 w 663"/>
                <a:gd name="T13" fmla="*/ 356 h 697"/>
                <a:gd name="T14" fmla="*/ 324 w 663"/>
                <a:gd name="T15" fmla="*/ 348 h 697"/>
                <a:gd name="T16" fmla="*/ 320 w 663"/>
                <a:gd name="T17" fmla="*/ 341 h 697"/>
                <a:gd name="T18" fmla="*/ 88 w 663"/>
                <a:gd name="T19" fmla="*/ 24 h 697"/>
                <a:gd name="T20" fmla="*/ 361 w 663"/>
                <a:gd name="T21" fmla="*/ 24 h 697"/>
                <a:gd name="T22" fmla="*/ 478 w 663"/>
                <a:gd name="T23" fmla="*/ 32 h 697"/>
                <a:gd name="T24" fmla="*/ 587 w 663"/>
                <a:gd name="T25" fmla="*/ 69 h 697"/>
                <a:gd name="T26" fmla="*/ 650 w 663"/>
                <a:gd name="T27" fmla="*/ 140 h 697"/>
                <a:gd name="T28" fmla="*/ 663 w 663"/>
                <a:gd name="T29" fmla="*/ 140 h 697"/>
                <a:gd name="T30" fmla="*/ 603 w 663"/>
                <a:gd name="T31" fmla="*/ 0 h 697"/>
                <a:gd name="T32" fmla="*/ 14 w 663"/>
                <a:gd name="T33" fmla="*/ 0 h 697"/>
                <a:gd name="T34" fmla="*/ 0 w 663"/>
                <a:gd name="T35" fmla="*/ 3 h 697"/>
                <a:gd name="T36" fmla="*/ 0 w 663"/>
                <a:gd name="T37" fmla="*/ 20 h 697"/>
                <a:gd name="T38" fmla="*/ 263 w 663"/>
                <a:gd name="T39" fmla="*/ 380 h 697"/>
                <a:gd name="T40" fmla="*/ 5 w 663"/>
                <a:gd name="T41" fmla="*/ 683 h 697"/>
                <a:gd name="T42" fmla="*/ 0 w 663"/>
                <a:gd name="T43" fmla="*/ 692 h 697"/>
                <a:gd name="T44" fmla="*/ 14 w 663"/>
                <a:gd name="T45" fmla="*/ 697 h 697"/>
                <a:gd name="T46" fmla="*/ 603 w 663"/>
                <a:gd name="T4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7">
                  <a:moveTo>
                    <a:pt x="603" y="697"/>
                  </a:moveTo>
                  <a:lnTo>
                    <a:pt x="663" y="538"/>
                  </a:lnTo>
                  <a:lnTo>
                    <a:pt x="650" y="538"/>
                  </a:lnTo>
                  <a:cubicBezTo>
                    <a:pt x="631" y="590"/>
                    <a:pt x="578" y="624"/>
                    <a:pt x="521" y="639"/>
                  </a:cubicBezTo>
                  <a:cubicBezTo>
                    <a:pt x="510" y="641"/>
                    <a:pt x="462" y="654"/>
                    <a:pt x="366" y="654"/>
                  </a:cubicBezTo>
                  <a:lnTo>
                    <a:pt x="65" y="654"/>
                  </a:lnTo>
                  <a:lnTo>
                    <a:pt x="319" y="356"/>
                  </a:lnTo>
                  <a:cubicBezTo>
                    <a:pt x="323" y="352"/>
                    <a:pt x="324" y="351"/>
                    <a:pt x="324" y="348"/>
                  </a:cubicBezTo>
                  <a:cubicBezTo>
                    <a:pt x="324" y="347"/>
                    <a:pt x="324" y="346"/>
                    <a:pt x="320" y="341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0"/>
                    <a:pt x="478" y="32"/>
                  </a:cubicBezTo>
                  <a:cubicBezTo>
                    <a:pt x="504" y="35"/>
                    <a:pt x="548" y="44"/>
                    <a:pt x="587" y="69"/>
                  </a:cubicBezTo>
                  <a:cubicBezTo>
                    <a:pt x="600" y="77"/>
                    <a:pt x="634" y="99"/>
                    <a:pt x="650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0"/>
                    <a:pt x="0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3" y="380"/>
                  </a:lnTo>
                  <a:lnTo>
                    <a:pt x="5" y="683"/>
                  </a:lnTo>
                  <a:cubicBezTo>
                    <a:pt x="0" y="689"/>
                    <a:pt x="0" y="691"/>
                    <a:pt x="0" y="692"/>
                  </a:cubicBezTo>
                  <a:cubicBezTo>
                    <a:pt x="0" y="697"/>
                    <a:pt x="5" y="697"/>
                    <a:pt x="14" y="697"/>
                  </a:cubicBezTo>
                  <a:lnTo>
                    <a:pt x="603" y="6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2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2936875" y="2987675"/>
              <a:ext cx="41275" cy="92075"/>
            </a:xfrm>
            <a:custGeom>
              <a:avLst/>
              <a:gdLst>
                <a:gd name="T0" fmla="*/ 97 w 106"/>
                <a:gd name="T1" fmla="*/ 13 h 234"/>
                <a:gd name="T2" fmla="*/ 83 w 106"/>
                <a:gd name="T3" fmla="*/ 0 h 234"/>
                <a:gd name="T4" fmla="*/ 63 w 106"/>
                <a:gd name="T5" fmla="*/ 19 h 234"/>
                <a:gd name="T6" fmla="*/ 77 w 106"/>
                <a:gd name="T7" fmla="*/ 32 h 234"/>
                <a:gd name="T8" fmla="*/ 97 w 106"/>
                <a:gd name="T9" fmla="*/ 13 h 234"/>
                <a:gd name="T10" fmla="*/ 26 w 106"/>
                <a:gd name="T11" fmla="*/ 190 h 234"/>
                <a:gd name="T12" fmla="*/ 22 w 106"/>
                <a:gd name="T13" fmla="*/ 205 h 234"/>
                <a:gd name="T14" fmla="*/ 56 w 106"/>
                <a:gd name="T15" fmla="*/ 234 h 234"/>
                <a:gd name="T16" fmla="*/ 106 w 106"/>
                <a:gd name="T17" fmla="*/ 181 h 234"/>
                <a:gd name="T18" fmla="*/ 100 w 106"/>
                <a:gd name="T19" fmla="*/ 177 h 234"/>
                <a:gd name="T20" fmla="*/ 94 w 106"/>
                <a:gd name="T21" fmla="*/ 182 h 234"/>
                <a:gd name="T22" fmla="*/ 57 w 106"/>
                <a:gd name="T23" fmla="*/ 225 h 234"/>
                <a:gd name="T24" fmla="*/ 48 w 106"/>
                <a:gd name="T25" fmla="*/ 212 h 234"/>
                <a:gd name="T26" fmla="*/ 54 w 106"/>
                <a:gd name="T27" fmla="*/ 190 h 234"/>
                <a:gd name="T28" fmla="*/ 65 w 106"/>
                <a:gd name="T29" fmla="*/ 162 h 234"/>
                <a:gd name="T30" fmla="*/ 82 w 106"/>
                <a:gd name="T31" fmla="*/ 118 h 234"/>
                <a:gd name="T32" fmla="*/ 84 w 106"/>
                <a:gd name="T33" fmla="*/ 107 h 234"/>
                <a:gd name="T34" fmla="*/ 51 w 106"/>
                <a:gd name="T35" fmla="*/ 77 h 234"/>
                <a:gd name="T36" fmla="*/ 0 w 106"/>
                <a:gd name="T37" fmla="*/ 130 h 234"/>
                <a:gd name="T38" fmla="*/ 6 w 106"/>
                <a:gd name="T39" fmla="*/ 135 h 234"/>
                <a:gd name="T40" fmla="*/ 12 w 106"/>
                <a:gd name="T41" fmla="*/ 129 h 234"/>
                <a:gd name="T42" fmla="*/ 50 w 106"/>
                <a:gd name="T43" fmla="*/ 87 h 234"/>
                <a:gd name="T44" fmla="*/ 58 w 106"/>
                <a:gd name="T45" fmla="*/ 99 h 234"/>
                <a:gd name="T46" fmla="*/ 48 w 106"/>
                <a:gd name="T47" fmla="*/ 134 h 234"/>
                <a:gd name="T48" fmla="*/ 26 w 106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4">
                  <a:moveTo>
                    <a:pt x="97" y="13"/>
                  </a:moveTo>
                  <a:cubicBezTo>
                    <a:pt x="97" y="7"/>
                    <a:pt x="93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2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6" y="234"/>
                  </a:cubicBezTo>
                  <a:cubicBezTo>
                    <a:pt x="90" y="234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2"/>
                  </a:cubicBezTo>
                  <a:cubicBezTo>
                    <a:pt x="86" y="210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2"/>
                  </a:cubicBezTo>
                  <a:cubicBezTo>
                    <a:pt x="48" y="204"/>
                    <a:pt x="50" y="198"/>
                    <a:pt x="54" y="190"/>
                  </a:cubicBezTo>
                  <a:cubicBezTo>
                    <a:pt x="57" y="181"/>
                    <a:pt x="61" y="171"/>
                    <a:pt x="65" y="162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4"/>
                    <a:pt x="84" y="110"/>
                    <a:pt x="84" y="107"/>
                  </a:cubicBezTo>
                  <a:cubicBezTo>
                    <a:pt x="84" y="90"/>
                    <a:pt x="70" y="77"/>
                    <a:pt x="51" y="77"/>
                  </a:cubicBezTo>
                  <a:cubicBezTo>
                    <a:pt x="16" y="77"/>
                    <a:pt x="0" y="125"/>
                    <a:pt x="0" y="130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29"/>
                  </a:cubicBezTo>
                  <a:cubicBezTo>
                    <a:pt x="21" y="99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3"/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2994025" y="3025775"/>
              <a:ext cx="100013" cy="36513"/>
            </a:xfrm>
            <a:custGeom>
              <a:avLst/>
              <a:gdLst>
                <a:gd name="T0" fmla="*/ 244 w 257"/>
                <a:gd name="T1" fmla="*/ 17 h 93"/>
                <a:gd name="T2" fmla="*/ 257 w 257"/>
                <a:gd name="T3" fmla="*/ 8 h 93"/>
                <a:gd name="T4" fmla="*/ 244 w 257"/>
                <a:gd name="T5" fmla="*/ 0 h 93"/>
                <a:gd name="T6" fmla="*/ 13 w 257"/>
                <a:gd name="T7" fmla="*/ 0 h 93"/>
                <a:gd name="T8" fmla="*/ 0 w 257"/>
                <a:gd name="T9" fmla="*/ 8 h 93"/>
                <a:gd name="T10" fmla="*/ 13 w 257"/>
                <a:gd name="T11" fmla="*/ 17 h 93"/>
                <a:gd name="T12" fmla="*/ 244 w 257"/>
                <a:gd name="T13" fmla="*/ 17 h 93"/>
                <a:gd name="T14" fmla="*/ 244 w 257"/>
                <a:gd name="T15" fmla="*/ 93 h 93"/>
                <a:gd name="T16" fmla="*/ 257 w 257"/>
                <a:gd name="T17" fmla="*/ 85 h 93"/>
                <a:gd name="T18" fmla="*/ 244 w 257"/>
                <a:gd name="T19" fmla="*/ 76 h 93"/>
                <a:gd name="T20" fmla="*/ 13 w 257"/>
                <a:gd name="T21" fmla="*/ 76 h 93"/>
                <a:gd name="T22" fmla="*/ 0 w 257"/>
                <a:gd name="T23" fmla="*/ 85 h 93"/>
                <a:gd name="T24" fmla="*/ 13 w 257"/>
                <a:gd name="T25" fmla="*/ 93 h 93"/>
                <a:gd name="T26" fmla="*/ 244 w 257"/>
                <a:gd name="T2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3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4" y="17"/>
                  </a:lnTo>
                  <a:close/>
                  <a:moveTo>
                    <a:pt x="244" y="93"/>
                  </a:moveTo>
                  <a:cubicBezTo>
                    <a:pt x="249" y="93"/>
                    <a:pt x="257" y="93"/>
                    <a:pt x="257" y="85"/>
                  </a:cubicBezTo>
                  <a:cubicBezTo>
                    <a:pt x="257" y="76"/>
                    <a:pt x="249" y="76"/>
                    <a:pt x="244" y="76"/>
                  </a:cubicBezTo>
                  <a:lnTo>
                    <a:pt x="13" y="76"/>
                  </a:lnTo>
                  <a:cubicBezTo>
                    <a:pt x="8" y="76"/>
                    <a:pt x="0" y="76"/>
                    <a:pt x="0" y="85"/>
                  </a:cubicBezTo>
                  <a:cubicBezTo>
                    <a:pt x="0" y="93"/>
                    <a:pt x="9" y="93"/>
                    <a:pt x="13" y="93"/>
                  </a:cubicBezTo>
                  <a:lnTo>
                    <a:pt x="244" y="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4"/>
            <p:cNvSpPr/>
            <p:nvPr>
              <p:custDataLst>
                <p:tags r:id="rId18"/>
              </p:custDataLst>
            </p:nvPr>
          </p:nvSpPr>
          <p:spPr bwMode="auto">
            <a:xfrm>
              <a:off x="3117850" y="2987675"/>
              <a:ext cx="49213" cy="90488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1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2"/>
                    <a:pt x="51" y="231"/>
                    <a:pt x="64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5"/>
            <p:cNvSpPr/>
            <p:nvPr>
              <p:custDataLst>
                <p:tags r:id="rId19"/>
              </p:custDataLst>
            </p:nvPr>
          </p:nvSpPr>
          <p:spPr bwMode="auto">
            <a:xfrm>
              <a:off x="3324225" y="2540000"/>
              <a:ext cx="80963" cy="61913"/>
            </a:xfrm>
            <a:custGeom>
              <a:avLst/>
              <a:gdLst>
                <a:gd name="T0" fmla="*/ 26 w 213"/>
                <a:gd name="T1" fmla="*/ 132 h 158"/>
                <a:gd name="T2" fmla="*/ 22 w 213"/>
                <a:gd name="T3" fmla="*/ 147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2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29 w 213"/>
                <a:gd name="T23" fmla="*/ 128 h 158"/>
                <a:gd name="T24" fmla="*/ 162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0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1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2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3 w 213"/>
                <a:gd name="T53" fmla="*/ 48 h 158"/>
                <a:gd name="T54" fmla="*/ 39 w 213"/>
                <a:gd name="T55" fmla="*/ 10 h 158"/>
                <a:gd name="T56" fmla="*/ 50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4" y="137"/>
                    <a:pt x="22" y="146"/>
                    <a:pt x="22" y="147"/>
                  </a:cubicBezTo>
                  <a:cubicBezTo>
                    <a:pt x="22" y="154"/>
                    <a:pt x="29" y="158"/>
                    <a:pt x="34" y="158"/>
                  </a:cubicBezTo>
                  <a:cubicBezTo>
                    <a:pt x="40" y="158"/>
                    <a:pt x="46" y="153"/>
                    <a:pt x="48" y="150"/>
                  </a:cubicBezTo>
                  <a:cubicBezTo>
                    <a:pt x="49" y="147"/>
                    <a:pt x="52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1" y="59"/>
                    <a:pt x="72" y="57"/>
                    <a:pt x="82" y="42"/>
                  </a:cubicBezTo>
                  <a:cubicBezTo>
                    <a:pt x="92" y="28"/>
                    <a:pt x="108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0" y="94"/>
                    <a:pt x="135" y="109"/>
                  </a:cubicBezTo>
                  <a:cubicBezTo>
                    <a:pt x="131" y="119"/>
                    <a:pt x="129" y="122"/>
                    <a:pt x="129" y="128"/>
                  </a:cubicBezTo>
                  <a:cubicBezTo>
                    <a:pt x="129" y="146"/>
                    <a:pt x="145" y="158"/>
                    <a:pt x="162" y="158"/>
                  </a:cubicBezTo>
                  <a:cubicBezTo>
                    <a:pt x="197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2" y="100"/>
                    <a:pt x="202" y="102"/>
                    <a:pt x="200" y="106"/>
                  </a:cubicBezTo>
                  <a:cubicBezTo>
                    <a:pt x="192" y="134"/>
                    <a:pt x="177" y="148"/>
                    <a:pt x="164" y="148"/>
                  </a:cubicBezTo>
                  <a:cubicBezTo>
                    <a:pt x="156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1" y="60"/>
                    <a:pt x="181" y="40"/>
                  </a:cubicBezTo>
                  <a:cubicBezTo>
                    <a:pt x="181" y="6"/>
                    <a:pt x="154" y="0"/>
                    <a:pt x="136" y="0"/>
                  </a:cubicBezTo>
                  <a:cubicBezTo>
                    <a:pt x="107" y="0"/>
                    <a:pt x="87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4" y="32"/>
                    <a:pt x="0" y="52"/>
                    <a:pt x="0" y="54"/>
                  </a:cubicBezTo>
                  <a:cubicBezTo>
                    <a:pt x="0" y="58"/>
                    <a:pt x="4" y="58"/>
                    <a:pt x="6" y="58"/>
                  </a:cubicBezTo>
                  <a:cubicBezTo>
                    <a:pt x="10" y="58"/>
                    <a:pt x="11" y="57"/>
                    <a:pt x="13" y="48"/>
                  </a:cubicBezTo>
                  <a:cubicBezTo>
                    <a:pt x="18" y="27"/>
                    <a:pt x="25" y="10"/>
                    <a:pt x="39" y="10"/>
                  </a:cubicBezTo>
                  <a:cubicBezTo>
                    <a:pt x="48" y="10"/>
                    <a:pt x="50" y="18"/>
                    <a:pt x="50" y="27"/>
                  </a:cubicBezTo>
                  <a:cubicBezTo>
                    <a:pt x="50" y="34"/>
                    <a:pt x="47" y="47"/>
                    <a:pt x="45" y="56"/>
                  </a:cubicBezTo>
                  <a:cubicBezTo>
                    <a:pt x="42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6"/>
            <p:cNvSpPr/>
            <p:nvPr>
              <p:custDataLst>
                <p:tags r:id="rId20"/>
              </p:custDataLst>
            </p:nvPr>
          </p:nvSpPr>
          <p:spPr bwMode="auto">
            <a:xfrm>
              <a:off x="3236913" y="2660650"/>
              <a:ext cx="255588" cy="274638"/>
            </a:xfrm>
            <a:custGeom>
              <a:avLst/>
              <a:gdLst>
                <a:gd name="T0" fmla="*/ 603 w 664"/>
                <a:gd name="T1" fmla="*/ 697 h 697"/>
                <a:gd name="T2" fmla="*/ 664 w 664"/>
                <a:gd name="T3" fmla="*/ 538 h 697"/>
                <a:gd name="T4" fmla="*/ 651 w 664"/>
                <a:gd name="T5" fmla="*/ 538 h 697"/>
                <a:gd name="T6" fmla="*/ 522 w 664"/>
                <a:gd name="T7" fmla="*/ 639 h 697"/>
                <a:gd name="T8" fmla="*/ 367 w 664"/>
                <a:gd name="T9" fmla="*/ 654 h 697"/>
                <a:gd name="T10" fmla="*/ 66 w 664"/>
                <a:gd name="T11" fmla="*/ 654 h 697"/>
                <a:gd name="T12" fmla="*/ 320 w 664"/>
                <a:gd name="T13" fmla="*/ 356 h 697"/>
                <a:gd name="T14" fmla="*/ 324 w 664"/>
                <a:gd name="T15" fmla="*/ 348 h 697"/>
                <a:gd name="T16" fmla="*/ 321 w 664"/>
                <a:gd name="T17" fmla="*/ 341 h 697"/>
                <a:gd name="T18" fmla="*/ 89 w 664"/>
                <a:gd name="T19" fmla="*/ 24 h 697"/>
                <a:gd name="T20" fmla="*/ 362 w 664"/>
                <a:gd name="T21" fmla="*/ 24 h 697"/>
                <a:gd name="T22" fmla="*/ 478 w 664"/>
                <a:gd name="T23" fmla="*/ 32 h 697"/>
                <a:gd name="T24" fmla="*/ 588 w 664"/>
                <a:gd name="T25" fmla="*/ 69 h 697"/>
                <a:gd name="T26" fmla="*/ 651 w 664"/>
                <a:gd name="T27" fmla="*/ 140 h 697"/>
                <a:gd name="T28" fmla="*/ 664 w 664"/>
                <a:gd name="T29" fmla="*/ 140 h 697"/>
                <a:gd name="T30" fmla="*/ 603 w 664"/>
                <a:gd name="T31" fmla="*/ 0 h 697"/>
                <a:gd name="T32" fmla="*/ 14 w 664"/>
                <a:gd name="T33" fmla="*/ 0 h 697"/>
                <a:gd name="T34" fmla="*/ 1 w 664"/>
                <a:gd name="T35" fmla="*/ 3 h 697"/>
                <a:gd name="T36" fmla="*/ 0 w 664"/>
                <a:gd name="T37" fmla="*/ 20 h 697"/>
                <a:gd name="T38" fmla="*/ 264 w 664"/>
                <a:gd name="T39" fmla="*/ 380 h 697"/>
                <a:gd name="T40" fmla="*/ 6 w 664"/>
                <a:gd name="T41" fmla="*/ 683 h 697"/>
                <a:gd name="T42" fmla="*/ 1 w 664"/>
                <a:gd name="T43" fmla="*/ 692 h 697"/>
                <a:gd name="T44" fmla="*/ 14 w 664"/>
                <a:gd name="T45" fmla="*/ 697 h 697"/>
                <a:gd name="T46" fmla="*/ 603 w 664"/>
                <a:gd name="T4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7">
                  <a:moveTo>
                    <a:pt x="603" y="697"/>
                  </a:moveTo>
                  <a:lnTo>
                    <a:pt x="664" y="538"/>
                  </a:lnTo>
                  <a:lnTo>
                    <a:pt x="651" y="538"/>
                  </a:lnTo>
                  <a:cubicBezTo>
                    <a:pt x="632" y="590"/>
                    <a:pt x="579" y="624"/>
                    <a:pt x="522" y="639"/>
                  </a:cubicBezTo>
                  <a:cubicBezTo>
                    <a:pt x="511" y="641"/>
                    <a:pt x="462" y="654"/>
                    <a:pt x="367" y="654"/>
                  </a:cubicBezTo>
                  <a:lnTo>
                    <a:pt x="66" y="654"/>
                  </a:lnTo>
                  <a:lnTo>
                    <a:pt x="320" y="356"/>
                  </a:lnTo>
                  <a:cubicBezTo>
                    <a:pt x="323" y="352"/>
                    <a:pt x="324" y="351"/>
                    <a:pt x="324" y="348"/>
                  </a:cubicBezTo>
                  <a:cubicBezTo>
                    <a:pt x="324" y="347"/>
                    <a:pt x="324" y="346"/>
                    <a:pt x="321" y="341"/>
                  </a:cubicBezTo>
                  <a:lnTo>
                    <a:pt x="89" y="24"/>
                  </a:lnTo>
                  <a:lnTo>
                    <a:pt x="362" y="24"/>
                  </a:lnTo>
                  <a:cubicBezTo>
                    <a:pt x="428" y="24"/>
                    <a:pt x="474" y="30"/>
                    <a:pt x="478" y="32"/>
                  </a:cubicBezTo>
                  <a:cubicBezTo>
                    <a:pt x="505" y="35"/>
                    <a:pt x="549" y="44"/>
                    <a:pt x="588" y="69"/>
                  </a:cubicBezTo>
                  <a:cubicBezTo>
                    <a:pt x="600" y="77"/>
                    <a:pt x="634" y="99"/>
                    <a:pt x="651" y="140"/>
                  </a:cubicBezTo>
                  <a:lnTo>
                    <a:pt x="664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0"/>
                  </a:lnTo>
                  <a:lnTo>
                    <a:pt x="6" y="683"/>
                  </a:lnTo>
                  <a:cubicBezTo>
                    <a:pt x="1" y="689"/>
                    <a:pt x="1" y="691"/>
                    <a:pt x="1" y="692"/>
                  </a:cubicBezTo>
                  <a:cubicBezTo>
                    <a:pt x="1" y="697"/>
                    <a:pt x="5" y="697"/>
                    <a:pt x="14" y="697"/>
                  </a:cubicBezTo>
                  <a:lnTo>
                    <a:pt x="603" y="6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7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232150" y="2987675"/>
              <a:ext cx="58738" cy="119063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19 w 153"/>
                <a:gd name="T5" fmla="*/ 19 h 302"/>
                <a:gd name="T6" fmla="*/ 133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2 h 302"/>
                <a:gd name="T14" fmla="*/ 21 w 153"/>
                <a:gd name="T15" fmla="*/ 290 h 302"/>
                <a:gd name="T16" fmla="*/ 33 w 153"/>
                <a:gd name="T17" fmla="*/ 272 h 302"/>
                <a:gd name="T18" fmla="*/ 19 w 153"/>
                <a:gd name="T19" fmla="*/ 260 h 302"/>
                <a:gd name="T20" fmla="*/ 0 w 153"/>
                <a:gd name="T21" fmla="*/ 280 h 302"/>
                <a:gd name="T22" fmla="*/ 34 w 153"/>
                <a:gd name="T23" fmla="*/ 302 h 302"/>
                <a:gd name="T24" fmla="*/ 107 w 153"/>
                <a:gd name="T25" fmla="*/ 247 h 302"/>
                <a:gd name="T26" fmla="*/ 138 w 153"/>
                <a:gd name="T27" fmla="*/ 122 h 302"/>
                <a:gd name="T28" fmla="*/ 140 w 153"/>
                <a:gd name="T29" fmla="*/ 110 h 302"/>
                <a:gd name="T30" fmla="*/ 102 w 153"/>
                <a:gd name="T31" fmla="*/ 77 h 302"/>
                <a:gd name="T32" fmla="*/ 41 w 153"/>
                <a:gd name="T33" fmla="*/ 130 h 302"/>
                <a:gd name="T34" fmla="*/ 47 w 153"/>
                <a:gd name="T35" fmla="*/ 135 h 302"/>
                <a:gd name="T36" fmla="*/ 54 w 153"/>
                <a:gd name="T37" fmla="*/ 129 h 302"/>
                <a:gd name="T38" fmla="*/ 101 w 153"/>
                <a:gd name="T39" fmla="*/ 87 h 302"/>
                <a:gd name="T40" fmla="*/ 113 w 153"/>
                <a:gd name="T41" fmla="*/ 104 h 302"/>
                <a:gd name="T42" fmla="*/ 112 w 153"/>
                <a:gd name="T43" fmla="*/ 114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8" y="0"/>
                    <a:pt x="139" y="0"/>
                  </a:cubicBezTo>
                  <a:cubicBezTo>
                    <a:pt x="129" y="0"/>
                    <a:pt x="119" y="9"/>
                    <a:pt x="119" y="19"/>
                  </a:cubicBezTo>
                  <a:cubicBezTo>
                    <a:pt x="119" y="24"/>
                    <a:pt x="123" y="32"/>
                    <a:pt x="133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4" y="292"/>
                    <a:pt x="34" y="292"/>
                  </a:cubicBezTo>
                  <a:cubicBezTo>
                    <a:pt x="29" y="292"/>
                    <a:pt x="25" y="292"/>
                    <a:pt x="21" y="290"/>
                  </a:cubicBezTo>
                  <a:cubicBezTo>
                    <a:pt x="30" y="286"/>
                    <a:pt x="33" y="278"/>
                    <a:pt x="33" y="272"/>
                  </a:cubicBezTo>
                  <a:cubicBezTo>
                    <a:pt x="33" y="264"/>
                    <a:pt x="26" y="260"/>
                    <a:pt x="19" y="260"/>
                  </a:cubicBezTo>
                  <a:cubicBezTo>
                    <a:pt x="9" y="260"/>
                    <a:pt x="0" y="269"/>
                    <a:pt x="0" y="280"/>
                  </a:cubicBezTo>
                  <a:cubicBezTo>
                    <a:pt x="0" y="293"/>
                    <a:pt x="13" y="302"/>
                    <a:pt x="34" y="302"/>
                  </a:cubicBezTo>
                  <a:cubicBezTo>
                    <a:pt x="55" y="302"/>
                    <a:pt x="96" y="290"/>
                    <a:pt x="107" y="247"/>
                  </a:cubicBezTo>
                  <a:lnTo>
                    <a:pt x="138" y="122"/>
                  </a:lnTo>
                  <a:cubicBezTo>
                    <a:pt x="139" y="118"/>
                    <a:pt x="140" y="115"/>
                    <a:pt x="140" y="110"/>
                  </a:cubicBezTo>
                  <a:cubicBezTo>
                    <a:pt x="140" y="91"/>
                    <a:pt x="123" y="77"/>
                    <a:pt x="102" y="77"/>
                  </a:cubicBezTo>
                  <a:cubicBezTo>
                    <a:pt x="64" y="77"/>
                    <a:pt x="41" y="126"/>
                    <a:pt x="41" y="130"/>
                  </a:cubicBezTo>
                  <a:cubicBezTo>
                    <a:pt x="41" y="135"/>
                    <a:pt x="46" y="135"/>
                    <a:pt x="47" y="135"/>
                  </a:cubicBezTo>
                  <a:cubicBezTo>
                    <a:pt x="52" y="135"/>
                    <a:pt x="52" y="134"/>
                    <a:pt x="54" y="129"/>
                  </a:cubicBezTo>
                  <a:cubicBezTo>
                    <a:pt x="63" y="108"/>
                    <a:pt x="81" y="87"/>
                    <a:pt x="101" y="87"/>
                  </a:cubicBezTo>
                  <a:cubicBezTo>
                    <a:pt x="110" y="87"/>
                    <a:pt x="113" y="93"/>
                    <a:pt x="113" y="104"/>
                  </a:cubicBezTo>
                  <a:cubicBezTo>
                    <a:pt x="113" y="108"/>
                    <a:pt x="113" y="113"/>
                    <a:pt x="112" y="114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8"/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3313113" y="3025775"/>
              <a:ext cx="98425" cy="36513"/>
            </a:xfrm>
            <a:custGeom>
              <a:avLst/>
              <a:gdLst>
                <a:gd name="T0" fmla="*/ 244 w 257"/>
                <a:gd name="T1" fmla="*/ 17 h 93"/>
                <a:gd name="T2" fmla="*/ 257 w 257"/>
                <a:gd name="T3" fmla="*/ 8 h 93"/>
                <a:gd name="T4" fmla="*/ 244 w 257"/>
                <a:gd name="T5" fmla="*/ 0 h 93"/>
                <a:gd name="T6" fmla="*/ 13 w 257"/>
                <a:gd name="T7" fmla="*/ 0 h 93"/>
                <a:gd name="T8" fmla="*/ 0 w 257"/>
                <a:gd name="T9" fmla="*/ 8 h 93"/>
                <a:gd name="T10" fmla="*/ 13 w 257"/>
                <a:gd name="T11" fmla="*/ 17 h 93"/>
                <a:gd name="T12" fmla="*/ 244 w 257"/>
                <a:gd name="T13" fmla="*/ 17 h 93"/>
                <a:gd name="T14" fmla="*/ 244 w 257"/>
                <a:gd name="T15" fmla="*/ 93 h 93"/>
                <a:gd name="T16" fmla="*/ 257 w 257"/>
                <a:gd name="T17" fmla="*/ 85 h 93"/>
                <a:gd name="T18" fmla="*/ 244 w 257"/>
                <a:gd name="T19" fmla="*/ 76 h 93"/>
                <a:gd name="T20" fmla="*/ 13 w 257"/>
                <a:gd name="T21" fmla="*/ 76 h 93"/>
                <a:gd name="T22" fmla="*/ 0 w 257"/>
                <a:gd name="T23" fmla="*/ 85 h 93"/>
                <a:gd name="T24" fmla="*/ 13 w 257"/>
                <a:gd name="T25" fmla="*/ 93 h 93"/>
                <a:gd name="T26" fmla="*/ 244 w 257"/>
                <a:gd name="T2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3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4" y="17"/>
                  </a:lnTo>
                  <a:close/>
                  <a:moveTo>
                    <a:pt x="244" y="93"/>
                  </a:moveTo>
                  <a:cubicBezTo>
                    <a:pt x="248" y="93"/>
                    <a:pt x="257" y="93"/>
                    <a:pt x="257" y="85"/>
                  </a:cubicBezTo>
                  <a:cubicBezTo>
                    <a:pt x="257" y="76"/>
                    <a:pt x="249" y="76"/>
                    <a:pt x="244" y="76"/>
                  </a:cubicBezTo>
                  <a:lnTo>
                    <a:pt x="13" y="76"/>
                  </a:lnTo>
                  <a:cubicBezTo>
                    <a:pt x="8" y="76"/>
                    <a:pt x="0" y="76"/>
                    <a:pt x="0" y="85"/>
                  </a:cubicBezTo>
                  <a:cubicBezTo>
                    <a:pt x="0" y="93"/>
                    <a:pt x="8" y="93"/>
                    <a:pt x="13" y="93"/>
                  </a:cubicBezTo>
                  <a:lnTo>
                    <a:pt x="244" y="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9"/>
            <p:cNvSpPr/>
            <p:nvPr>
              <p:custDataLst>
                <p:tags r:id="rId23"/>
              </p:custDataLst>
            </p:nvPr>
          </p:nvSpPr>
          <p:spPr bwMode="auto">
            <a:xfrm>
              <a:off x="3435350" y="2987675"/>
              <a:ext cx="49213" cy="90488"/>
            </a:xfrm>
            <a:custGeom>
              <a:avLst/>
              <a:gdLst>
                <a:gd name="T0" fmla="*/ 78 w 126"/>
                <a:gd name="T1" fmla="*/ 10 h 232"/>
                <a:gd name="T2" fmla="*/ 68 w 126"/>
                <a:gd name="T3" fmla="*/ 0 h 232"/>
                <a:gd name="T4" fmla="*/ 0 w 126"/>
                <a:gd name="T5" fmla="*/ 23 h 232"/>
                <a:gd name="T6" fmla="*/ 0 w 126"/>
                <a:gd name="T7" fmla="*/ 35 h 232"/>
                <a:gd name="T8" fmla="*/ 50 w 126"/>
                <a:gd name="T9" fmla="*/ 25 h 232"/>
                <a:gd name="T10" fmla="*/ 50 w 126"/>
                <a:gd name="T11" fmla="*/ 203 h 232"/>
                <a:gd name="T12" fmla="*/ 15 w 126"/>
                <a:gd name="T13" fmla="*/ 219 h 232"/>
                <a:gd name="T14" fmla="*/ 2 w 126"/>
                <a:gd name="T15" fmla="*/ 219 h 232"/>
                <a:gd name="T16" fmla="*/ 2 w 126"/>
                <a:gd name="T17" fmla="*/ 232 h 232"/>
                <a:gd name="T18" fmla="*/ 64 w 126"/>
                <a:gd name="T19" fmla="*/ 231 h 232"/>
                <a:gd name="T20" fmla="*/ 126 w 126"/>
                <a:gd name="T21" fmla="*/ 232 h 232"/>
                <a:gd name="T22" fmla="*/ 126 w 126"/>
                <a:gd name="T23" fmla="*/ 219 h 232"/>
                <a:gd name="T24" fmla="*/ 113 w 126"/>
                <a:gd name="T25" fmla="*/ 219 h 232"/>
                <a:gd name="T26" fmla="*/ 78 w 126"/>
                <a:gd name="T27" fmla="*/ 203 h 232"/>
                <a:gd name="T28" fmla="*/ 78 w 126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2"/>
                    <a:pt x="51" y="231"/>
                    <a:pt x="64" y="231"/>
                  </a:cubicBezTo>
                  <a:cubicBezTo>
                    <a:pt x="75" y="231"/>
                    <a:pt x="119" y="232"/>
                    <a:pt x="126" y="232"/>
                  </a:cubicBezTo>
                  <a:lnTo>
                    <a:pt x="126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3543300" y="2709863"/>
              <a:ext cx="90488" cy="139700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8 w 237"/>
                <a:gd name="T5" fmla="*/ 6 h 352"/>
                <a:gd name="T6" fmla="*/ 161 w 237"/>
                <a:gd name="T7" fmla="*/ 15 h 352"/>
                <a:gd name="T8" fmla="*/ 173 w 237"/>
                <a:gd name="T9" fmla="*/ 21 h 352"/>
                <a:gd name="T10" fmla="*/ 197 w 237"/>
                <a:gd name="T11" fmla="*/ 30 h 352"/>
                <a:gd name="T12" fmla="*/ 196 w 237"/>
                <a:gd name="T13" fmla="*/ 40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7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8 w 237"/>
                <a:gd name="T35" fmla="*/ 341 h 352"/>
                <a:gd name="T36" fmla="*/ 163 w 237"/>
                <a:gd name="T37" fmla="*/ 318 h 352"/>
                <a:gd name="T38" fmla="*/ 166 w 237"/>
                <a:gd name="T39" fmla="*/ 294 h 352"/>
                <a:gd name="T40" fmla="*/ 237 w 237"/>
                <a:gd name="T41" fmla="*/ 6 h 352"/>
                <a:gd name="T42" fmla="*/ 134 w 237"/>
                <a:gd name="T43" fmla="*/ 287 h 352"/>
                <a:gd name="T44" fmla="*/ 124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1 w 237"/>
                <a:gd name="T53" fmla="*/ 137 h 352"/>
                <a:gd name="T54" fmla="*/ 160 w 237"/>
                <a:gd name="T55" fmla="*/ 181 h 352"/>
                <a:gd name="T56" fmla="*/ 159 w 237"/>
                <a:gd name="T57" fmla="*/ 189 h 352"/>
                <a:gd name="T58" fmla="*/ 134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6" y="21"/>
                    <a:pt x="197" y="25"/>
                    <a:pt x="197" y="30"/>
                  </a:cubicBezTo>
                  <a:lnTo>
                    <a:pt x="196" y="40"/>
                  </a:lnTo>
                  <a:lnTo>
                    <a:pt x="166" y="158"/>
                  </a:lnTo>
                  <a:cubicBezTo>
                    <a:pt x="157" y="139"/>
                    <a:pt x="143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3" y="352"/>
                    <a:pt x="177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4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7" y="6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5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1" y="137"/>
                    <a:pt x="121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1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3641725" y="2784475"/>
              <a:ext cx="41275" cy="92075"/>
            </a:xfrm>
            <a:custGeom>
              <a:avLst/>
              <a:gdLst>
                <a:gd name="T0" fmla="*/ 97 w 106"/>
                <a:gd name="T1" fmla="*/ 13 h 234"/>
                <a:gd name="T2" fmla="*/ 83 w 106"/>
                <a:gd name="T3" fmla="*/ 0 h 234"/>
                <a:gd name="T4" fmla="*/ 63 w 106"/>
                <a:gd name="T5" fmla="*/ 19 h 234"/>
                <a:gd name="T6" fmla="*/ 77 w 106"/>
                <a:gd name="T7" fmla="*/ 32 h 234"/>
                <a:gd name="T8" fmla="*/ 97 w 106"/>
                <a:gd name="T9" fmla="*/ 13 h 234"/>
                <a:gd name="T10" fmla="*/ 25 w 106"/>
                <a:gd name="T11" fmla="*/ 190 h 234"/>
                <a:gd name="T12" fmla="*/ 22 w 106"/>
                <a:gd name="T13" fmla="*/ 205 h 234"/>
                <a:gd name="T14" fmla="*/ 55 w 106"/>
                <a:gd name="T15" fmla="*/ 234 h 234"/>
                <a:gd name="T16" fmla="*/ 106 w 106"/>
                <a:gd name="T17" fmla="*/ 181 h 234"/>
                <a:gd name="T18" fmla="*/ 100 w 106"/>
                <a:gd name="T19" fmla="*/ 176 h 234"/>
                <a:gd name="T20" fmla="*/ 93 w 106"/>
                <a:gd name="T21" fmla="*/ 182 h 234"/>
                <a:gd name="T22" fmla="*/ 56 w 106"/>
                <a:gd name="T23" fmla="*/ 225 h 234"/>
                <a:gd name="T24" fmla="*/ 48 w 106"/>
                <a:gd name="T25" fmla="*/ 212 h 234"/>
                <a:gd name="T26" fmla="*/ 53 w 106"/>
                <a:gd name="T27" fmla="*/ 190 h 234"/>
                <a:gd name="T28" fmla="*/ 64 w 106"/>
                <a:gd name="T29" fmla="*/ 162 h 234"/>
                <a:gd name="T30" fmla="*/ 82 w 106"/>
                <a:gd name="T31" fmla="*/ 118 h 234"/>
                <a:gd name="T32" fmla="*/ 84 w 106"/>
                <a:gd name="T33" fmla="*/ 107 h 234"/>
                <a:gd name="T34" fmla="*/ 51 w 106"/>
                <a:gd name="T35" fmla="*/ 77 h 234"/>
                <a:gd name="T36" fmla="*/ 0 w 106"/>
                <a:gd name="T37" fmla="*/ 130 h 234"/>
                <a:gd name="T38" fmla="*/ 6 w 106"/>
                <a:gd name="T39" fmla="*/ 135 h 234"/>
                <a:gd name="T40" fmla="*/ 12 w 106"/>
                <a:gd name="T41" fmla="*/ 129 h 234"/>
                <a:gd name="T42" fmla="*/ 49 w 106"/>
                <a:gd name="T43" fmla="*/ 87 h 234"/>
                <a:gd name="T44" fmla="*/ 58 w 106"/>
                <a:gd name="T45" fmla="*/ 99 h 234"/>
                <a:gd name="T46" fmla="*/ 47 w 106"/>
                <a:gd name="T47" fmla="*/ 134 h 234"/>
                <a:gd name="T48" fmla="*/ 25 w 106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4">
                  <a:moveTo>
                    <a:pt x="97" y="13"/>
                  </a:moveTo>
                  <a:cubicBezTo>
                    <a:pt x="97" y="7"/>
                    <a:pt x="92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2"/>
                    <a:pt x="97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5" y="234"/>
                  </a:cubicBezTo>
                  <a:cubicBezTo>
                    <a:pt x="90" y="234"/>
                    <a:pt x="106" y="186"/>
                    <a:pt x="106" y="181"/>
                  </a:cubicBezTo>
                  <a:cubicBezTo>
                    <a:pt x="106" y="176"/>
                    <a:pt x="101" y="176"/>
                    <a:pt x="100" y="176"/>
                  </a:cubicBezTo>
                  <a:cubicBezTo>
                    <a:pt x="95" y="176"/>
                    <a:pt x="95" y="178"/>
                    <a:pt x="93" y="182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8" y="220"/>
                    <a:pt x="48" y="212"/>
                  </a:cubicBezTo>
                  <a:cubicBezTo>
                    <a:pt x="48" y="204"/>
                    <a:pt x="50" y="198"/>
                    <a:pt x="53" y="190"/>
                  </a:cubicBezTo>
                  <a:cubicBezTo>
                    <a:pt x="57" y="181"/>
                    <a:pt x="61" y="171"/>
                    <a:pt x="64" y="162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4"/>
                    <a:pt x="84" y="110"/>
                    <a:pt x="84" y="107"/>
                  </a:cubicBezTo>
                  <a:cubicBezTo>
                    <a:pt x="84" y="90"/>
                    <a:pt x="70" y="77"/>
                    <a:pt x="51" y="77"/>
                  </a:cubicBezTo>
                  <a:cubicBezTo>
                    <a:pt x="16" y="77"/>
                    <a:pt x="0" y="124"/>
                    <a:pt x="0" y="130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29"/>
                  </a:cubicBezTo>
                  <a:cubicBezTo>
                    <a:pt x="21" y="99"/>
                    <a:pt x="37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2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3689350" y="2784475"/>
              <a:ext cx="60325" cy="119063"/>
            </a:xfrm>
            <a:custGeom>
              <a:avLst/>
              <a:gdLst>
                <a:gd name="T0" fmla="*/ 154 w 154"/>
                <a:gd name="T1" fmla="*/ 13 h 302"/>
                <a:gd name="T2" fmla="*/ 140 w 154"/>
                <a:gd name="T3" fmla="*/ 0 h 302"/>
                <a:gd name="T4" fmla="*/ 120 w 154"/>
                <a:gd name="T5" fmla="*/ 19 h 302"/>
                <a:gd name="T6" fmla="*/ 134 w 154"/>
                <a:gd name="T7" fmla="*/ 32 h 302"/>
                <a:gd name="T8" fmla="*/ 154 w 154"/>
                <a:gd name="T9" fmla="*/ 13 h 302"/>
                <a:gd name="T10" fmla="*/ 80 w 154"/>
                <a:gd name="T11" fmla="*/ 248 h 302"/>
                <a:gd name="T12" fmla="*/ 35 w 154"/>
                <a:gd name="T13" fmla="*/ 292 h 302"/>
                <a:gd name="T14" fmla="*/ 22 w 154"/>
                <a:gd name="T15" fmla="*/ 290 h 302"/>
                <a:gd name="T16" fmla="*/ 34 w 154"/>
                <a:gd name="T17" fmla="*/ 272 h 302"/>
                <a:gd name="T18" fmla="*/ 20 w 154"/>
                <a:gd name="T19" fmla="*/ 259 h 302"/>
                <a:gd name="T20" fmla="*/ 0 w 154"/>
                <a:gd name="T21" fmla="*/ 280 h 302"/>
                <a:gd name="T22" fmla="*/ 35 w 154"/>
                <a:gd name="T23" fmla="*/ 302 h 302"/>
                <a:gd name="T24" fmla="*/ 108 w 154"/>
                <a:gd name="T25" fmla="*/ 247 h 302"/>
                <a:gd name="T26" fmla="*/ 139 w 154"/>
                <a:gd name="T27" fmla="*/ 122 h 302"/>
                <a:gd name="T28" fmla="*/ 141 w 154"/>
                <a:gd name="T29" fmla="*/ 110 h 302"/>
                <a:gd name="T30" fmla="*/ 103 w 154"/>
                <a:gd name="T31" fmla="*/ 77 h 302"/>
                <a:gd name="T32" fmla="*/ 42 w 154"/>
                <a:gd name="T33" fmla="*/ 130 h 302"/>
                <a:gd name="T34" fmla="*/ 48 w 154"/>
                <a:gd name="T35" fmla="*/ 135 h 302"/>
                <a:gd name="T36" fmla="*/ 55 w 154"/>
                <a:gd name="T37" fmla="*/ 129 h 302"/>
                <a:gd name="T38" fmla="*/ 102 w 154"/>
                <a:gd name="T39" fmla="*/ 87 h 302"/>
                <a:gd name="T40" fmla="*/ 114 w 154"/>
                <a:gd name="T41" fmla="*/ 104 h 302"/>
                <a:gd name="T42" fmla="*/ 113 w 154"/>
                <a:gd name="T43" fmla="*/ 114 h 302"/>
                <a:gd name="T44" fmla="*/ 80 w 154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302">
                  <a:moveTo>
                    <a:pt x="154" y="13"/>
                  </a:moveTo>
                  <a:cubicBezTo>
                    <a:pt x="154" y="7"/>
                    <a:pt x="149" y="0"/>
                    <a:pt x="140" y="0"/>
                  </a:cubicBezTo>
                  <a:cubicBezTo>
                    <a:pt x="129" y="0"/>
                    <a:pt x="120" y="9"/>
                    <a:pt x="120" y="19"/>
                  </a:cubicBezTo>
                  <a:cubicBezTo>
                    <a:pt x="120" y="24"/>
                    <a:pt x="124" y="32"/>
                    <a:pt x="134" y="32"/>
                  </a:cubicBezTo>
                  <a:cubicBezTo>
                    <a:pt x="143" y="32"/>
                    <a:pt x="154" y="23"/>
                    <a:pt x="154" y="13"/>
                  </a:cubicBezTo>
                  <a:close/>
                  <a:moveTo>
                    <a:pt x="80" y="248"/>
                  </a:moveTo>
                  <a:cubicBezTo>
                    <a:pt x="74" y="272"/>
                    <a:pt x="55" y="292"/>
                    <a:pt x="35" y="292"/>
                  </a:cubicBezTo>
                  <a:cubicBezTo>
                    <a:pt x="30" y="292"/>
                    <a:pt x="26" y="291"/>
                    <a:pt x="22" y="290"/>
                  </a:cubicBezTo>
                  <a:cubicBezTo>
                    <a:pt x="31" y="286"/>
                    <a:pt x="34" y="278"/>
                    <a:pt x="34" y="272"/>
                  </a:cubicBezTo>
                  <a:cubicBezTo>
                    <a:pt x="34" y="264"/>
                    <a:pt x="27" y="259"/>
                    <a:pt x="20" y="259"/>
                  </a:cubicBezTo>
                  <a:cubicBezTo>
                    <a:pt x="10" y="259"/>
                    <a:pt x="0" y="269"/>
                    <a:pt x="0" y="280"/>
                  </a:cubicBezTo>
                  <a:cubicBezTo>
                    <a:pt x="0" y="293"/>
                    <a:pt x="14" y="302"/>
                    <a:pt x="35" y="302"/>
                  </a:cubicBezTo>
                  <a:cubicBezTo>
                    <a:pt x="56" y="302"/>
                    <a:pt x="97" y="289"/>
                    <a:pt x="108" y="247"/>
                  </a:cubicBezTo>
                  <a:lnTo>
                    <a:pt x="139" y="122"/>
                  </a:lnTo>
                  <a:cubicBezTo>
                    <a:pt x="140" y="118"/>
                    <a:pt x="141" y="115"/>
                    <a:pt x="141" y="110"/>
                  </a:cubicBezTo>
                  <a:cubicBezTo>
                    <a:pt x="141" y="91"/>
                    <a:pt x="124" y="77"/>
                    <a:pt x="103" y="77"/>
                  </a:cubicBezTo>
                  <a:cubicBezTo>
                    <a:pt x="65" y="77"/>
                    <a:pt x="42" y="125"/>
                    <a:pt x="42" y="130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3" y="134"/>
                    <a:pt x="55" y="129"/>
                  </a:cubicBezTo>
                  <a:cubicBezTo>
                    <a:pt x="64" y="108"/>
                    <a:pt x="82" y="87"/>
                    <a:pt x="102" y="87"/>
                  </a:cubicBezTo>
                  <a:cubicBezTo>
                    <a:pt x="111" y="87"/>
                    <a:pt x="114" y="93"/>
                    <a:pt x="114" y="104"/>
                  </a:cubicBezTo>
                  <a:cubicBezTo>
                    <a:pt x="114" y="108"/>
                    <a:pt x="113" y="113"/>
                    <a:pt x="113" y="114"/>
                  </a:cubicBezTo>
                  <a:lnTo>
                    <a:pt x="80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"/>
            <p:cNvSpPr/>
            <p:nvPr>
              <p:custDataLst>
                <p:tags r:id="rId27"/>
              </p:custDataLst>
            </p:nvPr>
          </p:nvSpPr>
          <p:spPr bwMode="auto">
            <a:xfrm>
              <a:off x="3776663" y="2759075"/>
              <a:ext cx="95250" cy="904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49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49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"/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3886200" y="2784475"/>
              <a:ext cx="41275" cy="92075"/>
            </a:xfrm>
            <a:custGeom>
              <a:avLst/>
              <a:gdLst>
                <a:gd name="T0" fmla="*/ 96 w 105"/>
                <a:gd name="T1" fmla="*/ 13 h 234"/>
                <a:gd name="T2" fmla="*/ 82 w 105"/>
                <a:gd name="T3" fmla="*/ 0 h 234"/>
                <a:gd name="T4" fmla="*/ 63 w 105"/>
                <a:gd name="T5" fmla="*/ 19 h 234"/>
                <a:gd name="T6" fmla="*/ 77 w 105"/>
                <a:gd name="T7" fmla="*/ 32 h 234"/>
                <a:gd name="T8" fmla="*/ 96 w 105"/>
                <a:gd name="T9" fmla="*/ 13 h 234"/>
                <a:gd name="T10" fmla="*/ 25 w 105"/>
                <a:gd name="T11" fmla="*/ 190 h 234"/>
                <a:gd name="T12" fmla="*/ 22 w 105"/>
                <a:gd name="T13" fmla="*/ 205 h 234"/>
                <a:gd name="T14" fmla="*/ 55 w 105"/>
                <a:gd name="T15" fmla="*/ 234 h 234"/>
                <a:gd name="T16" fmla="*/ 105 w 105"/>
                <a:gd name="T17" fmla="*/ 181 h 234"/>
                <a:gd name="T18" fmla="*/ 100 w 105"/>
                <a:gd name="T19" fmla="*/ 176 h 234"/>
                <a:gd name="T20" fmla="*/ 93 w 105"/>
                <a:gd name="T21" fmla="*/ 182 h 234"/>
                <a:gd name="T22" fmla="*/ 56 w 105"/>
                <a:gd name="T23" fmla="*/ 225 h 234"/>
                <a:gd name="T24" fmla="*/ 47 w 105"/>
                <a:gd name="T25" fmla="*/ 212 h 234"/>
                <a:gd name="T26" fmla="*/ 53 w 105"/>
                <a:gd name="T27" fmla="*/ 190 h 234"/>
                <a:gd name="T28" fmla="*/ 64 w 105"/>
                <a:gd name="T29" fmla="*/ 162 h 234"/>
                <a:gd name="T30" fmla="*/ 81 w 105"/>
                <a:gd name="T31" fmla="*/ 118 h 234"/>
                <a:gd name="T32" fmla="*/ 83 w 105"/>
                <a:gd name="T33" fmla="*/ 107 h 234"/>
                <a:gd name="T34" fmla="*/ 50 w 105"/>
                <a:gd name="T35" fmla="*/ 77 h 234"/>
                <a:gd name="T36" fmla="*/ 0 w 105"/>
                <a:gd name="T37" fmla="*/ 130 h 234"/>
                <a:gd name="T38" fmla="*/ 6 w 105"/>
                <a:gd name="T39" fmla="*/ 135 h 234"/>
                <a:gd name="T40" fmla="*/ 12 w 105"/>
                <a:gd name="T41" fmla="*/ 129 h 234"/>
                <a:gd name="T42" fmla="*/ 49 w 105"/>
                <a:gd name="T43" fmla="*/ 87 h 234"/>
                <a:gd name="T44" fmla="*/ 58 w 105"/>
                <a:gd name="T45" fmla="*/ 99 h 234"/>
                <a:gd name="T46" fmla="*/ 47 w 105"/>
                <a:gd name="T47" fmla="*/ 134 h 234"/>
                <a:gd name="T48" fmla="*/ 25 w 105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4">
                  <a:moveTo>
                    <a:pt x="96" y="13"/>
                  </a:moveTo>
                  <a:cubicBezTo>
                    <a:pt x="96" y="7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5" y="234"/>
                  </a:cubicBezTo>
                  <a:cubicBezTo>
                    <a:pt x="90" y="234"/>
                    <a:pt x="105" y="186"/>
                    <a:pt x="105" y="181"/>
                  </a:cubicBezTo>
                  <a:cubicBezTo>
                    <a:pt x="105" y="176"/>
                    <a:pt x="101" y="176"/>
                    <a:pt x="100" y="176"/>
                  </a:cubicBezTo>
                  <a:cubicBezTo>
                    <a:pt x="95" y="176"/>
                    <a:pt x="94" y="178"/>
                    <a:pt x="93" y="182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7" y="220"/>
                    <a:pt x="47" y="212"/>
                  </a:cubicBezTo>
                  <a:cubicBezTo>
                    <a:pt x="47" y="204"/>
                    <a:pt x="50" y="198"/>
                    <a:pt x="53" y="190"/>
                  </a:cubicBezTo>
                  <a:cubicBezTo>
                    <a:pt x="56" y="181"/>
                    <a:pt x="60" y="171"/>
                    <a:pt x="64" y="162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4"/>
                    <a:pt x="83" y="110"/>
                    <a:pt x="83" y="107"/>
                  </a:cubicBezTo>
                  <a:cubicBezTo>
                    <a:pt x="83" y="90"/>
                    <a:pt x="69" y="77"/>
                    <a:pt x="50" y="77"/>
                  </a:cubicBezTo>
                  <a:cubicBezTo>
                    <a:pt x="16" y="77"/>
                    <a:pt x="0" y="124"/>
                    <a:pt x="0" y="130"/>
                  </a:cubicBezTo>
                  <a:cubicBezTo>
                    <a:pt x="0" y="135"/>
                    <a:pt x="4" y="135"/>
                    <a:pt x="6" y="135"/>
                  </a:cubicBezTo>
                  <a:cubicBezTo>
                    <a:pt x="10" y="135"/>
                    <a:pt x="11" y="133"/>
                    <a:pt x="12" y="129"/>
                  </a:cubicBezTo>
                  <a:cubicBezTo>
                    <a:pt x="21" y="99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5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3935413" y="2784475"/>
              <a:ext cx="58738" cy="119063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20 w 153"/>
                <a:gd name="T5" fmla="*/ 19 h 302"/>
                <a:gd name="T6" fmla="*/ 134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2 h 302"/>
                <a:gd name="T14" fmla="*/ 22 w 153"/>
                <a:gd name="T15" fmla="*/ 290 h 302"/>
                <a:gd name="T16" fmla="*/ 34 w 153"/>
                <a:gd name="T17" fmla="*/ 272 h 302"/>
                <a:gd name="T18" fmla="*/ 20 w 153"/>
                <a:gd name="T19" fmla="*/ 259 h 302"/>
                <a:gd name="T20" fmla="*/ 0 w 153"/>
                <a:gd name="T21" fmla="*/ 280 h 302"/>
                <a:gd name="T22" fmla="*/ 35 w 153"/>
                <a:gd name="T23" fmla="*/ 302 h 302"/>
                <a:gd name="T24" fmla="*/ 107 w 153"/>
                <a:gd name="T25" fmla="*/ 247 h 302"/>
                <a:gd name="T26" fmla="*/ 139 w 153"/>
                <a:gd name="T27" fmla="*/ 122 h 302"/>
                <a:gd name="T28" fmla="*/ 140 w 153"/>
                <a:gd name="T29" fmla="*/ 110 h 302"/>
                <a:gd name="T30" fmla="*/ 103 w 153"/>
                <a:gd name="T31" fmla="*/ 77 h 302"/>
                <a:gd name="T32" fmla="*/ 42 w 153"/>
                <a:gd name="T33" fmla="*/ 130 h 302"/>
                <a:gd name="T34" fmla="*/ 48 w 153"/>
                <a:gd name="T35" fmla="*/ 135 h 302"/>
                <a:gd name="T36" fmla="*/ 55 w 153"/>
                <a:gd name="T37" fmla="*/ 129 h 302"/>
                <a:gd name="T38" fmla="*/ 102 w 153"/>
                <a:gd name="T39" fmla="*/ 87 h 302"/>
                <a:gd name="T40" fmla="*/ 114 w 153"/>
                <a:gd name="T41" fmla="*/ 104 h 302"/>
                <a:gd name="T42" fmla="*/ 113 w 153"/>
                <a:gd name="T43" fmla="*/ 114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9" y="0"/>
                    <a:pt x="139" y="0"/>
                  </a:cubicBezTo>
                  <a:cubicBezTo>
                    <a:pt x="129" y="0"/>
                    <a:pt x="120" y="9"/>
                    <a:pt x="120" y="19"/>
                  </a:cubicBezTo>
                  <a:cubicBezTo>
                    <a:pt x="120" y="24"/>
                    <a:pt x="124" y="32"/>
                    <a:pt x="134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5" y="292"/>
                    <a:pt x="34" y="292"/>
                  </a:cubicBezTo>
                  <a:cubicBezTo>
                    <a:pt x="30" y="292"/>
                    <a:pt x="26" y="291"/>
                    <a:pt x="22" y="290"/>
                  </a:cubicBezTo>
                  <a:cubicBezTo>
                    <a:pt x="31" y="286"/>
                    <a:pt x="34" y="278"/>
                    <a:pt x="34" y="272"/>
                  </a:cubicBezTo>
                  <a:cubicBezTo>
                    <a:pt x="34" y="264"/>
                    <a:pt x="27" y="259"/>
                    <a:pt x="20" y="259"/>
                  </a:cubicBezTo>
                  <a:cubicBezTo>
                    <a:pt x="9" y="259"/>
                    <a:pt x="0" y="269"/>
                    <a:pt x="0" y="280"/>
                  </a:cubicBezTo>
                  <a:cubicBezTo>
                    <a:pt x="0" y="293"/>
                    <a:pt x="14" y="302"/>
                    <a:pt x="35" y="302"/>
                  </a:cubicBezTo>
                  <a:cubicBezTo>
                    <a:pt x="56" y="302"/>
                    <a:pt x="96" y="289"/>
                    <a:pt x="107" y="247"/>
                  </a:cubicBezTo>
                  <a:lnTo>
                    <a:pt x="139" y="122"/>
                  </a:lnTo>
                  <a:cubicBezTo>
                    <a:pt x="140" y="118"/>
                    <a:pt x="140" y="115"/>
                    <a:pt x="140" y="110"/>
                  </a:cubicBezTo>
                  <a:cubicBezTo>
                    <a:pt x="140" y="91"/>
                    <a:pt x="124" y="77"/>
                    <a:pt x="103" y="77"/>
                  </a:cubicBezTo>
                  <a:cubicBezTo>
                    <a:pt x="64" y="77"/>
                    <a:pt x="42" y="125"/>
                    <a:pt x="42" y="130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3" y="134"/>
                    <a:pt x="55" y="129"/>
                  </a:cubicBezTo>
                  <a:cubicBezTo>
                    <a:pt x="64" y="108"/>
                    <a:pt x="82" y="87"/>
                    <a:pt x="102" y="87"/>
                  </a:cubicBezTo>
                  <a:cubicBezTo>
                    <a:pt x="111" y="87"/>
                    <a:pt x="114" y="93"/>
                    <a:pt x="114" y="104"/>
                  </a:cubicBezTo>
                  <a:cubicBezTo>
                    <a:pt x="114" y="108"/>
                    <a:pt x="113" y="113"/>
                    <a:pt x="113" y="114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5686299" y="4372287"/>
            <a:ext cx="3590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从起点城市出发，回到起点城市</a:t>
            </a:r>
            <a:endParaRPr lang="zh-CN" altLang="en-US" dirty="0"/>
          </a:p>
        </p:txBody>
      </p:sp>
      <p:grpSp>
        <p:nvGrpSpPr>
          <p:cNvPr id="191" name="组合 190"/>
          <p:cNvGrpSpPr/>
          <p:nvPr/>
        </p:nvGrpSpPr>
        <p:grpSpPr>
          <a:xfrm>
            <a:off x="7228541" y="3656580"/>
            <a:ext cx="3819337" cy="677737"/>
            <a:chOff x="7228541" y="3695662"/>
            <a:chExt cx="3819337" cy="677737"/>
          </a:xfrm>
        </p:grpSpPr>
        <p:grpSp>
          <p:nvGrpSpPr>
            <p:cNvPr id="87" name="组合 86" descr="\documentclass{article}&#10;\usepackage{amsmath}&#10;\pagestyle{empty}&#10;\begin{document}&#10;&#10;&#10;\begin{align*}&#10;   \sum_{i = 1}^{n}x_{ij} = 1  ,\forall j \in n&#10;\end{align*}&#10;&#10;\end{document}" title="IguanaTex Vector Display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9284824" y="3711365"/>
              <a:ext cx="1763054" cy="646330"/>
              <a:chOff x="2540000" y="2540000"/>
              <a:chExt cx="1511301" cy="554038"/>
            </a:xfrm>
          </p:grpSpPr>
          <p:sp>
            <p:nvSpPr>
              <p:cNvPr id="71" name="Freeform 32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2625725" y="2540000"/>
                <a:ext cx="82550" cy="63500"/>
              </a:xfrm>
              <a:custGeom>
                <a:avLst/>
                <a:gdLst>
                  <a:gd name="T0" fmla="*/ 26 w 213"/>
                  <a:gd name="T1" fmla="*/ 132 h 158"/>
                  <a:gd name="T2" fmla="*/ 23 w 213"/>
                  <a:gd name="T3" fmla="*/ 146 h 158"/>
                  <a:gd name="T4" fmla="*/ 35 w 213"/>
                  <a:gd name="T5" fmla="*/ 158 h 158"/>
                  <a:gd name="T6" fmla="*/ 48 w 213"/>
                  <a:gd name="T7" fmla="*/ 150 h 158"/>
                  <a:gd name="T8" fmla="*/ 54 w 213"/>
                  <a:gd name="T9" fmla="*/ 128 h 158"/>
                  <a:gd name="T10" fmla="*/ 62 w 213"/>
                  <a:gd name="T11" fmla="*/ 97 h 158"/>
                  <a:gd name="T12" fmla="*/ 68 w 213"/>
                  <a:gd name="T13" fmla="*/ 74 h 158"/>
                  <a:gd name="T14" fmla="*/ 83 w 213"/>
                  <a:gd name="T15" fmla="*/ 42 h 158"/>
                  <a:gd name="T16" fmla="*/ 135 w 213"/>
                  <a:gd name="T17" fmla="*/ 10 h 158"/>
                  <a:gd name="T18" fmla="*/ 156 w 213"/>
                  <a:gd name="T19" fmla="*/ 35 h 158"/>
                  <a:gd name="T20" fmla="*/ 135 w 213"/>
                  <a:gd name="T21" fmla="*/ 109 h 158"/>
                  <a:gd name="T22" fmla="*/ 130 w 213"/>
                  <a:gd name="T23" fmla="*/ 128 h 158"/>
                  <a:gd name="T24" fmla="*/ 163 w 213"/>
                  <a:gd name="T25" fmla="*/ 158 h 158"/>
                  <a:gd name="T26" fmla="*/ 213 w 213"/>
                  <a:gd name="T27" fmla="*/ 104 h 158"/>
                  <a:gd name="T28" fmla="*/ 208 w 213"/>
                  <a:gd name="T29" fmla="*/ 100 h 158"/>
                  <a:gd name="T30" fmla="*/ 201 w 213"/>
                  <a:gd name="T31" fmla="*/ 106 h 158"/>
                  <a:gd name="T32" fmla="*/ 164 w 213"/>
                  <a:gd name="T33" fmla="*/ 148 h 158"/>
                  <a:gd name="T34" fmla="*/ 155 w 213"/>
                  <a:gd name="T35" fmla="*/ 136 h 158"/>
                  <a:gd name="T36" fmla="*/ 163 w 213"/>
                  <a:gd name="T37" fmla="*/ 107 h 158"/>
                  <a:gd name="T38" fmla="*/ 182 w 213"/>
                  <a:gd name="T39" fmla="*/ 40 h 158"/>
                  <a:gd name="T40" fmla="*/ 136 w 213"/>
                  <a:gd name="T41" fmla="*/ 0 h 158"/>
                  <a:gd name="T42" fmla="*/ 77 w 213"/>
                  <a:gd name="T43" fmla="*/ 32 h 158"/>
                  <a:gd name="T44" fmla="*/ 40 w 213"/>
                  <a:gd name="T45" fmla="*/ 0 h 158"/>
                  <a:gd name="T46" fmla="*/ 13 w 213"/>
                  <a:gd name="T47" fmla="*/ 19 h 158"/>
                  <a:gd name="T48" fmla="*/ 0 w 213"/>
                  <a:gd name="T49" fmla="*/ 54 h 158"/>
                  <a:gd name="T50" fmla="*/ 6 w 213"/>
                  <a:gd name="T51" fmla="*/ 58 h 158"/>
                  <a:gd name="T52" fmla="*/ 14 w 213"/>
                  <a:gd name="T53" fmla="*/ 48 h 158"/>
                  <a:gd name="T54" fmla="*/ 39 w 213"/>
                  <a:gd name="T55" fmla="*/ 10 h 158"/>
                  <a:gd name="T56" fmla="*/ 51 w 213"/>
                  <a:gd name="T57" fmla="*/ 27 h 158"/>
                  <a:gd name="T58" fmla="*/ 45 w 213"/>
                  <a:gd name="T59" fmla="*/ 56 h 158"/>
                  <a:gd name="T60" fmla="*/ 37 w 213"/>
                  <a:gd name="T61" fmla="*/ 88 h 158"/>
                  <a:gd name="T62" fmla="*/ 26 w 213"/>
                  <a:gd name="T63" fmla="*/ 13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158">
                    <a:moveTo>
                      <a:pt x="26" y="132"/>
                    </a:moveTo>
                    <a:cubicBezTo>
                      <a:pt x="25" y="137"/>
                      <a:pt x="23" y="145"/>
                      <a:pt x="23" y="146"/>
                    </a:cubicBezTo>
                    <a:cubicBezTo>
                      <a:pt x="23" y="154"/>
                      <a:pt x="29" y="158"/>
                      <a:pt x="35" y="158"/>
                    </a:cubicBezTo>
                    <a:cubicBezTo>
                      <a:pt x="41" y="158"/>
                      <a:pt x="46" y="153"/>
                      <a:pt x="48" y="150"/>
                    </a:cubicBezTo>
                    <a:cubicBezTo>
                      <a:pt x="50" y="147"/>
                      <a:pt x="53" y="136"/>
                      <a:pt x="54" y="128"/>
                    </a:cubicBezTo>
                    <a:cubicBezTo>
                      <a:pt x="56" y="122"/>
                      <a:pt x="60" y="106"/>
                      <a:pt x="62" y="97"/>
                    </a:cubicBezTo>
                    <a:cubicBezTo>
                      <a:pt x="64" y="89"/>
                      <a:pt x="66" y="82"/>
                      <a:pt x="68" y="74"/>
                    </a:cubicBezTo>
                    <a:cubicBezTo>
                      <a:pt x="72" y="59"/>
                      <a:pt x="73" y="57"/>
                      <a:pt x="83" y="42"/>
                    </a:cubicBezTo>
                    <a:cubicBezTo>
                      <a:pt x="92" y="28"/>
                      <a:pt x="109" y="10"/>
                      <a:pt x="135" y="10"/>
                    </a:cubicBezTo>
                    <a:cubicBezTo>
                      <a:pt x="155" y="10"/>
                      <a:pt x="156" y="28"/>
                      <a:pt x="156" y="35"/>
                    </a:cubicBezTo>
                    <a:cubicBezTo>
                      <a:pt x="156" y="55"/>
                      <a:pt x="141" y="94"/>
                      <a:pt x="135" y="109"/>
                    </a:cubicBezTo>
                    <a:cubicBezTo>
                      <a:pt x="131" y="119"/>
                      <a:pt x="130" y="122"/>
                      <a:pt x="130" y="128"/>
                    </a:cubicBezTo>
                    <a:cubicBezTo>
                      <a:pt x="130" y="146"/>
                      <a:pt x="145" y="158"/>
                      <a:pt x="163" y="158"/>
                    </a:cubicBezTo>
                    <a:cubicBezTo>
                      <a:pt x="198" y="158"/>
                      <a:pt x="213" y="110"/>
                      <a:pt x="213" y="104"/>
                    </a:cubicBezTo>
                    <a:cubicBezTo>
                      <a:pt x="213" y="100"/>
                      <a:pt x="209" y="100"/>
                      <a:pt x="208" y="100"/>
                    </a:cubicBezTo>
                    <a:cubicBezTo>
                      <a:pt x="203" y="100"/>
                      <a:pt x="202" y="102"/>
                      <a:pt x="201" y="106"/>
                    </a:cubicBezTo>
                    <a:cubicBezTo>
                      <a:pt x="193" y="134"/>
                      <a:pt x="178" y="148"/>
                      <a:pt x="164" y="148"/>
                    </a:cubicBezTo>
                    <a:cubicBezTo>
                      <a:pt x="157" y="148"/>
                      <a:pt x="155" y="143"/>
                      <a:pt x="155" y="136"/>
                    </a:cubicBezTo>
                    <a:cubicBezTo>
                      <a:pt x="155" y="128"/>
                      <a:pt x="157" y="123"/>
                      <a:pt x="163" y="107"/>
                    </a:cubicBezTo>
                    <a:cubicBezTo>
                      <a:pt x="167" y="97"/>
                      <a:pt x="182" y="60"/>
                      <a:pt x="182" y="40"/>
                    </a:cubicBezTo>
                    <a:cubicBezTo>
                      <a:pt x="182" y="6"/>
                      <a:pt x="155" y="0"/>
                      <a:pt x="136" y="0"/>
                    </a:cubicBezTo>
                    <a:cubicBezTo>
                      <a:pt x="107" y="0"/>
                      <a:pt x="88" y="18"/>
                      <a:pt x="77" y="32"/>
                    </a:cubicBezTo>
                    <a:cubicBezTo>
                      <a:pt x="75" y="8"/>
                      <a:pt x="54" y="0"/>
                      <a:pt x="40" y="0"/>
                    </a:cubicBezTo>
                    <a:cubicBezTo>
                      <a:pt x="25" y="0"/>
                      <a:pt x="17" y="11"/>
                      <a:pt x="13" y="19"/>
                    </a:cubicBezTo>
                    <a:cubicBezTo>
                      <a:pt x="5" y="32"/>
                      <a:pt x="0" y="52"/>
                      <a:pt x="0" y="54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7"/>
                      <a:pt x="14" y="48"/>
                    </a:cubicBezTo>
                    <a:cubicBezTo>
                      <a:pt x="19" y="27"/>
                      <a:pt x="26" y="10"/>
                      <a:pt x="39" y="10"/>
                    </a:cubicBezTo>
                    <a:cubicBezTo>
                      <a:pt x="48" y="10"/>
                      <a:pt x="51" y="18"/>
                      <a:pt x="51" y="27"/>
                    </a:cubicBezTo>
                    <a:cubicBezTo>
                      <a:pt x="51" y="34"/>
                      <a:pt x="47" y="47"/>
                      <a:pt x="45" y="56"/>
                    </a:cubicBezTo>
                    <a:cubicBezTo>
                      <a:pt x="43" y="66"/>
                      <a:pt x="39" y="80"/>
                      <a:pt x="37" y="88"/>
                    </a:cubicBezTo>
                    <a:lnTo>
                      <a:pt x="26" y="13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33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2540000" y="2663825"/>
                <a:ext cx="254000" cy="282575"/>
              </a:xfrm>
              <a:custGeom>
                <a:avLst/>
                <a:gdLst>
                  <a:gd name="T0" fmla="*/ 603 w 663"/>
                  <a:gd name="T1" fmla="*/ 697 h 697"/>
                  <a:gd name="T2" fmla="*/ 663 w 663"/>
                  <a:gd name="T3" fmla="*/ 538 h 697"/>
                  <a:gd name="T4" fmla="*/ 651 w 663"/>
                  <a:gd name="T5" fmla="*/ 538 h 697"/>
                  <a:gd name="T6" fmla="*/ 521 w 663"/>
                  <a:gd name="T7" fmla="*/ 638 h 697"/>
                  <a:gd name="T8" fmla="*/ 366 w 663"/>
                  <a:gd name="T9" fmla="*/ 654 h 697"/>
                  <a:gd name="T10" fmla="*/ 66 w 663"/>
                  <a:gd name="T11" fmla="*/ 654 h 697"/>
                  <a:gd name="T12" fmla="*/ 319 w 663"/>
                  <a:gd name="T13" fmla="*/ 356 h 697"/>
                  <a:gd name="T14" fmla="*/ 324 w 663"/>
                  <a:gd name="T15" fmla="*/ 348 h 697"/>
                  <a:gd name="T16" fmla="*/ 320 w 663"/>
                  <a:gd name="T17" fmla="*/ 341 h 697"/>
                  <a:gd name="T18" fmla="*/ 88 w 663"/>
                  <a:gd name="T19" fmla="*/ 24 h 697"/>
                  <a:gd name="T20" fmla="*/ 361 w 663"/>
                  <a:gd name="T21" fmla="*/ 24 h 697"/>
                  <a:gd name="T22" fmla="*/ 478 w 663"/>
                  <a:gd name="T23" fmla="*/ 31 h 697"/>
                  <a:gd name="T24" fmla="*/ 588 w 663"/>
                  <a:gd name="T25" fmla="*/ 69 h 697"/>
                  <a:gd name="T26" fmla="*/ 651 w 663"/>
                  <a:gd name="T27" fmla="*/ 140 h 697"/>
                  <a:gd name="T28" fmla="*/ 663 w 663"/>
                  <a:gd name="T29" fmla="*/ 140 h 697"/>
                  <a:gd name="T30" fmla="*/ 603 w 663"/>
                  <a:gd name="T31" fmla="*/ 0 h 697"/>
                  <a:gd name="T32" fmla="*/ 14 w 663"/>
                  <a:gd name="T33" fmla="*/ 0 h 697"/>
                  <a:gd name="T34" fmla="*/ 1 w 663"/>
                  <a:gd name="T35" fmla="*/ 3 h 697"/>
                  <a:gd name="T36" fmla="*/ 0 w 663"/>
                  <a:gd name="T37" fmla="*/ 20 h 697"/>
                  <a:gd name="T38" fmla="*/ 264 w 663"/>
                  <a:gd name="T39" fmla="*/ 380 h 697"/>
                  <a:gd name="T40" fmla="*/ 6 w 663"/>
                  <a:gd name="T41" fmla="*/ 683 h 697"/>
                  <a:gd name="T42" fmla="*/ 1 w 663"/>
                  <a:gd name="T43" fmla="*/ 692 h 697"/>
                  <a:gd name="T44" fmla="*/ 14 w 663"/>
                  <a:gd name="T45" fmla="*/ 697 h 697"/>
                  <a:gd name="T46" fmla="*/ 603 w 663"/>
                  <a:gd name="T47" fmla="*/ 697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3" h="697">
                    <a:moveTo>
                      <a:pt x="603" y="697"/>
                    </a:moveTo>
                    <a:lnTo>
                      <a:pt x="663" y="538"/>
                    </a:lnTo>
                    <a:lnTo>
                      <a:pt x="651" y="538"/>
                    </a:lnTo>
                    <a:cubicBezTo>
                      <a:pt x="631" y="590"/>
                      <a:pt x="579" y="623"/>
                      <a:pt x="521" y="638"/>
                    </a:cubicBezTo>
                    <a:cubicBezTo>
                      <a:pt x="511" y="641"/>
                      <a:pt x="462" y="654"/>
                      <a:pt x="366" y="654"/>
                    </a:cubicBezTo>
                    <a:lnTo>
                      <a:pt x="66" y="654"/>
                    </a:lnTo>
                    <a:lnTo>
                      <a:pt x="319" y="356"/>
                    </a:lnTo>
                    <a:cubicBezTo>
                      <a:pt x="323" y="352"/>
                      <a:pt x="324" y="351"/>
                      <a:pt x="324" y="348"/>
                    </a:cubicBezTo>
                    <a:cubicBezTo>
                      <a:pt x="324" y="347"/>
                      <a:pt x="324" y="346"/>
                      <a:pt x="320" y="341"/>
                    </a:cubicBezTo>
                    <a:lnTo>
                      <a:pt x="88" y="24"/>
                    </a:lnTo>
                    <a:lnTo>
                      <a:pt x="361" y="24"/>
                    </a:lnTo>
                    <a:cubicBezTo>
                      <a:pt x="428" y="24"/>
                      <a:pt x="473" y="31"/>
                      <a:pt x="478" y="31"/>
                    </a:cubicBezTo>
                    <a:cubicBezTo>
                      <a:pt x="505" y="35"/>
                      <a:pt x="548" y="44"/>
                      <a:pt x="588" y="69"/>
                    </a:cubicBezTo>
                    <a:cubicBezTo>
                      <a:pt x="600" y="77"/>
                      <a:pt x="634" y="99"/>
                      <a:pt x="651" y="140"/>
                    </a:cubicBezTo>
                    <a:lnTo>
                      <a:pt x="663" y="140"/>
                    </a:lnTo>
                    <a:lnTo>
                      <a:pt x="603" y="0"/>
                    </a:lnTo>
                    <a:lnTo>
                      <a:pt x="14" y="0"/>
                    </a:lnTo>
                    <a:cubicBezTo>
                      <a:pt x="3" y="0"/>
                      <a:pt x="2" y="0"/>
                      <a:pt x="1" y="3"/>
                    </a:cubicBezTo>
                    <a:cubicBezTo>
                      <a:pt x="0" y="5"/>
                      <a:pt x="0" y="14"/>
                      <a:pt x="0" y="20"/>
                    </a:cubicBezTo>
                    <a:lnTo>
                      <a:pt x="264" y="380"/>
                    </a:lnTo>
                    <a:lnTo>
                      <a:pt x="6" y="683"/>
                    </a:lnTo>
                    <a:cubicBezTo>
                      <a:pt x="1" y="689"/>
                      <a:pt x="1" y="691"/>
                      <a:pt x="1" y="692"/>
                    </a:cubicBezTo>
                    <a:cubicBezTo>
                      <a:pt x="1" y="697"/>
                      <a:pt x="5" y="697"/>
                      <a:pt x="14" y="697"/>
                    </a:cubicBezTo>
                    <a:lnTo>
                      <a:pt x="603" y="69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34"/>
              <p:cNvSpPr>
                <a:spLocks noEditPoint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549525" y="2998788"/>
                <a:ext cx="41275" cy="95250"/>
              </a:xfrm>
              <a:custGeom>
                <a:avLst/>
                <a:gdLst>
                  <a:gd name="T0" fmla="*/ 96 w 105"/>
                  <a:gd name="T1" fmla="*/ 14 h 235"/>
                  <a:gd name="T2" fmla="*/ 82 w 105"/>
                  <a:gd name="T3" fmla="*/ 0 h 235"/>
                  <a:gd name="T4" fmla="*/ 63 w 105"/>
                  <a:gd name="T5" fmla="*/ 20 h 235"/>
                  <a:gd name="T6" fmla="*/ 77 w 105"/>
                  <a:gd name="T7" fmla="*/ 33 h 235"/>
                  <a:gd name="T8" fmla="*/ 96 w 105"/>
                  <a:gd name="T9" fmla="*/ 14 h 235"/>
                  <a:gd name="T10" fmla="*/ 25 w 105"/>
                  <a:gd name="T11" fmla="*/ 191 h 235"/>
                  <a:gd name="T12" fmla="*/ 22 w 105"/>
                  <a:gd name="T13" fmla="*/ 205 h 235"/>
                  <a:gd name="T14" fmla="*/ 55 w 105"/>
                  <a:gd name="T15" fmla="*/ 235 h 235"/>
                  <a:gd name="T16" fmla="*/ 105 w 105"/>
                  <a:gd name="T17" fmla="*/ 182 h 235"/>
                  <a:gd name="T18" fmla="*/ 100 w 105"/>
                  <a:gd name="T19" fmla="*/ 177 h 235"/>
                  <a:gd name="T20" fmla="*/ 93 w 105"/>
                  <a:gd name="T21" fmla="*/ 183 h 235"/>
                  <a:gd name="T22" fmla="*/ 56 w 105"/>
                  <a:gd name="T23" fmla="*/ 225 h 235"/>
                  <a:gd name="T24" fmla="*/ 47 w 105"/>
                  <a:gd name="T25" fmla="*/ 213 h 235"/>
                  <a:gd name="T26" fmla="*/ 53 w 105"/>
                  <a:gd name="T27" fmla="*/ 191 h 235"/>
                  <a:gd name="T28" fmla="*/ 64 w 105"/>
                  <a:gd name="T29" fmla="*/ 163 h 235"/>
                  <a:gd name="T30" fmla="*/ 81 w 105"/>
                  <a:gd name="T31" fmla="*/ 119 h 235"/>
                  <a:gd name="T32" fmla="*/ 83 w 105"/>
                  <a:gd name="T33" fmla="*/ 107 h 235"/>
                  <a:gd name="T34" fmla="*/ 50 w 105"/>
                  <a:gd name="T35" fmla="*/ 78 h 235"/>
                  <a:gd name="T36" fmla="*/ 0 w 105"/>
                  <a:gd name="T37" fmla="*/ 131 h 235"/>
                  <a:gd name="T38" fmla="*/ 5 w 105"/>
                  <a:gd name="T39" fmla="*/ 136 h 235"/>
                  <a:gd name="T40" fmla="*/ 12 w 105"/>
                  <a:gd name="T41" fmla="*/ 130 h 235"/>
                  <a:gd name="T42" fmla="*/ 49 w 105"/>
                  <a:gd name="T43" fmla="*/ 88 h 235"/>
                  <a:gd name="T44" fmla="*/ 58 w 105"/>
                  <a:gd name="T45" fmla="*/ 100 h 235"/>
                  <a:gd name="T46" fmla="*/ 47 w 105"/>
                  <a:gd name="T47" fmla="*/ 135 h 235"/>
                  <a:gd name="T48" fmla="*/ 25 w 105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235">
                    <a:moveTo>
                      <a:pt x="96" y="14"/>
                    </a:moveTo>
                    <a:cubicBezTo>
                      <a:pt x="96" y="8"/>
                      <a:pt x="92" y="0"/>
                      <a:pt x="82" y="0"/>
                    </a:cubicBezTo>
                    <a:cubicBezTo>
                      <a:pt x="73" y="0"/>
                      <a:pt x="63" y="9"/>
                      <a:pt x="63" y="20"/>
                    </a:cubicBezTo>
                    <a:cubicBezTo>
                      <a:pt x="63" y="26"/>
                      <a:pt x="67" y="33"/>
                      <a:pt x="77" y="33"/>
                    </a:cubicBezTo>
                    <a:cubicBezTo>
                      <a:pt x="87" y="33"/>
                      <a:pt x="96" y="23"/>
                      <a:pt x="96" y="14"/>
                    </a:cubicBezTo>
                    <a:close/>
                    <a:moveTo>
                      <a:pt x="25" y="191"/>
                    </a:moveTo>
                    <a:cubicBezTo>
                      <a:pt x="24" y="195"/>
                      <a:pt x="22" y="200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5" y="187"/>
                      <a:pt x="105" y="182"/>
                    </a:cubicBezTo>
                    <a:cubicBezTo>
                      <a:pt x="105" y="177"/>
                      <a:pt x="101" y="177"/>
                      <a:pt x="100" y="177"/>
                    </a:cubicBezTo>
                    <a:cubicBezTo>
                      <a:pt x="95" y="177"/>
                      <a:pt x="94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7" y="221"/>
                      <a:pt x="47" y="213"/>
                    </a:cubicBezTo>
                    <a:cubicBezTo>
                      <a:pt x="47" y="205"/>
                      <a:pt x="50" y="198"/>
                      <a:pt x="53" y="191"/>
                    </a:cubicBezTo>
                    <a:cubicBezTo>
                      <a:pt x="56" y="181"/>
                      <a:pt x="60" y="172"/>
                      <a:pt x="64" y="163"/>
                    </a:cubicBezTo>
                    <a:cubicBezTo>
                      <a:pt x="67" y="155"/>
                      <a:pt x="80" y="123"/>
                      <a:pt x="81" y="119"/>
                    </a:cubicBezTo>
                    <a:cubicBezTo>
                      <a:pt x="82" y="115"/>
                      <a:pt x="83" y="111"/>
                      <a:pt x="83" y="107"/>
                    </a:cubicBezTo>
                    <a:cubicBezTo>
                      <a:pt x="83" y="91"/>
                      <a:pt x="69" y="78"/>
                      <a:pt x="50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6"/>
                      <a:pt x="4" y="136"/>
                      <a:pt x="5" y="136"/>
                    </a:cubicBezTo>
                    <a:cubicBezTo>
                      <a:pt x="10" y="136"/>
                      <a:pt x="11" y="134"/>
                      <a:pt x="12" y="130"/>
                    </a:cubicBezTo>
                    <a:cubicBezTo>
                      <a:pt x="21" y="100"/>
                      <a:pt x="36" y="88"/>
                      <a:pt x="49" y="88"/>
                    </a:cubicBezTo>
                    <a:cubicBezTo>
                      <a:pt x="55" y="88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7" y="135"/>
                    </a:cubicBezTo>
                    <a:lnTo>
                      <a:pt x="25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35"/>
              <p:cNvSpPr>
                <a:spLocks noEditPoint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606675" y="3038475"/>
                <a:ext cx="98425" cy="38100"/>
              </a:xfrm>
              <a:custGeom>
                <a:avLst/>
                <a:gdLst>
                  <a:gd name="T0" fmla="*/ 243 w 256"/>
                  <a:gd name="T1" fmla="*/ 17 h 94"/>
                  <a:gd name="T2" fmla="*/ 256 w 256"/>
                  <a:gd name="T3" fmla="*/ 9 h 94"/>
                  <a:gd name="T4" fmla="*/ 243 w 256"/>
                  <a:gd name="T5" fmla="*/ 0 h 94"/>
                  <a:gd name="T6" fmla="*/ 13 w 256"/>
                  <a:gd name="T7" fmla="*/ 0 h 94"/>
                  <a:gd name="T8" fmla="*/ 0 w 256"/>
                  <a:gd name="T9" fmla="*/ 9 h 94"/>
                  <a:gd name="T10" fmla="*/ 13 w 256"/>
                  <a:gd name="T11" fmla="*/ 17 h 94"/>
                  <a:gd name="T12" fmla="*/ 243 w 256"/>
                  <a:gd name="T13" fmla="*/ 17 h 94"/>
                  <a:gd name="T14" fmla="*/ 243 w 256"/>
                  <a:gd name="T15" fmla="*/ 94 h 94"/>
                  <a:gd name="T16" fmla="*/ 256 w 256"/>
                  <a:gd name="T17" fmla="*/ 86 h 94"/>
                  <a:gd name="T18" fmla="*/ 243 w 256"/>
                  <a:gd name="T19" fmla="*/ 77 h 94"/>
                  <a:gd name="T20" fmla="*/ 13 w 256"/>
                  <a:gd name="T21" fmla="*/ 77 h 94"/>
                  <a:gd name="T22" fmla="*/ 0 w 256"/>
                  <a:gd name="T23" fmla="*/ 86 h 94"/>
                  <a:gd name="T24" fmla="*/ 13 w 256"/>
                  <a:gd name="T25" fmla="*/ 94 h 94"/>
                  <a:gd name="T26" fmla="*/ 243 w 256"/>
                  <a:gd name="T2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6" h="94">
                    <a:moveTo>
                      <a:pt x="243" y="17"/>
                    </a:moveTo>
                    <a:cubicBezTo>
                      <a:pt x="248" y="17"/>
                      <a:pt x="256" y="17"/>
                      <a:pt x="256" y="9"/>
                    </a:cubicBezTo>
                    <a:cubicBezTo>
                      <a:pt x="256" y="0"/>
                      <a:pt x="248" y="0"/>
                      <a:pt x="243" y="0"/>
                    </a:cubicBezTo>
                    <a:lnTo>
                      <a:pt x="13" y="0"/>
                    </a:lnTo>
                    <a:cubicBezTo>
                      <a:pt x="8" y="0"/>
                      <a:pt x="0" y="0"/>
                      <a:pt x="0" y="9"/>
                    </a:cubicBezTo>
                    <a:cubicBezTo>
                      <a:pt x="0" y="17"/>
                      <a:pt x="8" y="17"/>
                      <a:pt x="13" y="17"/>
                    </a:cubicBezTo>
                    <a:lnTo>
                      <a:pt x="243" y="17"/>
                    </a:lnTo>
                    <a:close/>
                    <a:moveTo>
                      <a:pt x="243" y="94"/>
                    </a:moveTo>
                    <a:cubicBezTo>
                      <a:pt x="248" y="94"/>
                      <a:pt x="256" y="94"/>
                      <a:pt x="256" y="86"/>
                    </a:cubicBezTo>
                    <a:cubicBezTo>
                      <a:pt x="256" y="77"/>
                      <a:pt x="248" y="77"/>
                      <a:pt x="243" y="77"/>
                    </a:cubicBezTo>
                    <a:lnTo>
                      <a:pt x="13" y="77"/>
                    </a:lnTo>
                    <a:cubicBezTo>
                      <a:pt x="8" y="77"/>
                      <a:pt x="0" y="77"/>
                      <a:pt x="0" y="86"/>
                    </a:cubicBezTo>
                    <a:cubicBezTo>
                      <a:pt x="0" y="94"/>
                      <a:pt x="8" y="94"/>
                      <a:pt x="13" y="94"/>
                    </a:cubicBezTo>
                    <a:lnTo>
                      <a:pt x="243" y="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36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2728913" y="2998788"/>
                <a:ext cx="49213" cy="95250"/>
              </a:xfrm>
              <a:custGeom>
                <a:avLst/>
                <a:gdLst>
                  <a:gd name="T0" fmla="*/ 79 w 127"/>
                  <a:gd name="T1" fmla="*/ 10 h 232"/>
                  <a:gd name="T2" fmla="*/ 68 w 127"/>
                  <a:gd name="T3" fmla="*/ 0 h 232"/>
                  <a:gd name="T4" fmla="*/ 0 w 127"/>
                  <a:gd name="T5" fmla="*/ 22 h 232"/>
                  <a:gd name="T6" fmla="*/ 0 w 127"/>
                  <a:gd name="T7" fmla="*/ 35 h 232"/>
                  <a:gd name="T8" fmla="*/ 51 w 127"/>
                  <a:gd name="T9" fmla="*/ 25 h 232"/>
                  <a:gd name="T10" fmla="*/ 51 w 127"/>
                  <a:gd name="T11" fmla="*/ 203 h 232"/>
                  <a:gd name="T12" fmla="*/ 16 w 127"/>
                  <a:gd name="T13" fmla="*/ 219 h 232"/>
                  <a:gd name="T14" fmla="*/ 2 w 127"/>
                  <a:gd name="T15" fmla="*/ 219 h 232"/>
                  <a:gd name="T16" fmla="*/ 2 w 127"/>
                  <a:gd name="T17" fmla="*/ 232 h 232"/>
                  <a:gd name="T18" fmla="*/ 65 w 127"/>
                  <a:gd name="T19" fmla="*/ 230 h 232"/>
                  <a:gd name="T20" fmla="*/ 127 w 127"/>
                  <a:gd name="T21" fmla="*/ 232 h 232"/>
                  <a:gd name="T22" fmla="*/ 127 w 127"/>
                  <a:gd name="T23" fmla="*/ 219 h 232"/>
                  <a:gd name="T24" fmla="*/ 114 w 127"/>
                  <a:gd name="T25" fmla="*/ 219 h 232"/>
                  <a:gd name="T26" fmla="*/ 79 w 127"/>
                  <a:gd name="T27" fmla="*/ 203 h 232"/>
                  <a:gd name="T28" fmla="*/ 79 w 127"/>
                  <a:gd name="T2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2">
                    <a:moveTo>
                      <a:pt x="79" y="10"/>
                    </a:moveTo>
                    <a:cubicBezTo>
                      <a:pt x="79" y="0"/>
                      <a:pt x="78" y="0"/>
                      <a:pt x="68" y="0"/>
                    </a:cubicBezTo>
                    <a:cubicBezTo>
                      <a:pt x="46" y="22"/>
                      <a:pt x="14" y="22"/>
                      <a:pt x="0" y="22"/>
                    </a:cubicBezTo>
                    <a:lnTo>
                      <a:pt x="0" y="35"/>
                    </a:lnTo>
                    <a:cubicBezTo>
                      <a:pt x="8" y="35"/>
                      <a:pt x="31" y="35"/>
                      <a:pt x="51" y="25"/>
                    </a:cubicBezTo>
                    <a:lnTo>
                      <a:pt x="51" y="203"/>
                    </a:lnTo>
                    <a:cubicBezTo>
                      <a:pt x="51" y="214"/>
                      <a:pt x="51" y="219"/>
                      <a:pt x="16" y="219"/>
                    </a:cubicBezTo>
                    <a:lnTo>
                      <a:pt x="2" y="219"/>
                    </a:lnTo>
                    <a:lnTo>
                      <a:pt x="2" y="232"/>
                    </a:lnTo>
                    <a:cubicBezTo>
                      <a:pt x="9" y="231"/>
                      <a:pt x="52" y="230"/>
                      <a:pt x="65" y="230"/>
                    </a:cubicBezTo>
                    <a:cubicBezTo>
                      <a:pt x="75" y="230"/>
                      <a:pt x="119" y="231"/>
                      <a:pt x="127" y="232"/>
                    </a:cubicBezTo>
                    <a:lnTo>
                      <a:pt x="127" y="219"/>
                    </a:lnTo>
                    <a:lnTo>
                      <a:pt x="114" y="219"/>
                    </a:lnTo>
                    <a:cubicBezTo>
                      <a:pt x="79" y="219"/>
                      <a:pt x="79" y="214"/>
                      <a:pt x="79" y="203"/>
                    </a:cubicBezTo>
                    <a:lnTo>
                      <a:pt x="7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37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2841625" y="2765425"/>
                <a:ext cx="95250" cy="92075"/>
              </a:xfrm>
              <a:custGeom>
                <a:avLst/>
                <a:gdLst>
                  <a:gd name="T0" fmla="*/ 152 w 248"/>
                  <a:gd name="T1" fmla="*/ 69 h 225"/>
                  <a:gd name="T2" fmla="*/ 201 w 248"/>
                  <a:gd name="T3" fmla="*/ 11 h 225"/>
                  <a:gd name="T4" fmla="*/ 226 w 248"/>
                  <a:gd name="T5" fmla="*/ 17 h 225"/>
                  <a:gd name="T6" fmla="*/ 202 w 248"/>
                  <a:gd name="T7" fmla="*/ 44 h 225"/>
                  <a:gd name="T8" fmla="*/ 221 w 248"/>
                  <a:gd name="T9" fmla="*/ 61 h 225"/>
                  <a:gd name="T10" fmla="*/ 248 w 248"/>
                  <a:gd name="T11" fmla="*/ 32 h 225"/>
                  <a:gd name="T12" fmla="*/ 202 w 248"/>
                  <a:gd name="T13" fmla="*/ 0 h 225"/>
                  <a:gd name="T14" fmla="*/ 150 w 248"/>
                  <a:gd name="T15" fmla="*/ 37 h 225"/>
                  <a:gd name="T16" fmla="*/ 96 w 248"/>
                  <a:gd name="T17" fmla="*/ 0 h 225"/>
                  <a:gd name="T18" fmla="*/ 16 w 248"/>
                  <a:gd name="T19" fmla="*/ 76 h 225"/>
                  <a:gd name="T20" fmla="*/ 22 w 248"/>
                  <a:gd name="T21" fmla="*/ 81 h 225"/>
                  <a:gd name="T22" fmla="*/ 28 w 248"/>
                  <a:gd name="T23" fmla="*/ 76 h 225"/>
                  <a:gd name="T24" fmla="*/ 95 w 248"/>
                  <a:gd name="T25" fmla="*/ 11 h 225"/>
                  <a:gd name="T26" fmla="*/ 122 w 248"/>
                  <a:gd name="T27" fmla="*/ 44 h 225"/>
                  <a:gd name="T28" fmla="*/ 95 w 248"/>
                  <a:gd name="T29" fmla="*/ 163 h 225"/>
                  <a:gd name="T30" fmla="*/ 48 w 248"/>
                  <a:gd name="T31" fmla="*/ 214 h 225"/>
                  <a:gd name="T32" fmla="*/ 23 w 248"/>
                  <a:gd name="T33" fmla="*/ 208 h 225"/>
                  <a:gd name="T34" fmla="*/ 46 w 248"/>
                  <a:gd name="T35" fmla="*/ 181 h 225"/>
                  <a:gd name="T36" fmla="*/ 28 w 248"/>
                  <a:gd name="T37" fmla="*/ 164 h 225"/>
                  <a:gd name="T38" fmla="*/ 0 w 248"/>
                  <a:gd name="T39" fmla="*/ 192 h 225"/>
                  <a:gd name="T40" fmla="*/ 47 w 248"/>
                  <a:gd name="T41" fmla="*/ 225 h 225"/>
                  <a:gd name="T42" fmla="*/ 99 w 248"/>
                  <a:gd name="T43" fmla="*/ 187 h 225"/>
                  <a:gd name="T44" fmla="*/ 153 w 248"/>
                  <a:gd name="T45" fmla="*/ 225 h 225"/>
                  <a:gd name="T46" fmla="*/ 233 w 248"/>
                  <a:gd name="T47" fmla="*/ 149 h 225"/>
                  <a:gd name="T48" fmla="*/ 227 w 248"/>
                  <a:gd name="T49" fmla="*/ 144 h 225"/>
                  <a:gd name="T50" fmla="*/ 220 w 248"/>
                  <a:gd name="T51" fmla="*/ 149 h 225"/>
                  <a:gd name="T52" fmla="*/ 154 w 248"/>
                  <a:gd name="T53" fmla="*/ 214 h 225"/>
                  <a:gd name="T54" fmla="*/ 127 w 248"/>
                  <a:gd name="T55" fmla="*/ 181 h 225"/>
                  <a:gd name="T56" fmla="*/ 135 w 248"/>
                  <a:gd name="T57" fmla="*/ 138 h 225"/>
                  <a:gd name="T58" fmla="*/ 152 w 248"/>
                  <a:gd name="T59" fmla="*/ 6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225">
                    <a:moveTo>
                      <a:pt x="152" y="69"/>
                    </a:moveTo>
                    <a:cubicBezTo>
                      <a:pt x="155" y="56"/>
                      <a:pt x="167" y="11"/>
                      <a:pt x="201" y="11"/>
                    </a:cubicBezTo>
                    <a:cubicBezTo>
                      <a:pt x="204" y="11"/>
                      <a:pt x="216" y="11"/>
                      <a:pt x="226" y="17"/>
                    </a:cubicBezTo>
                    <a:cubicBezTo>
                      <a:pt x="212" y="20"/>
                      <a:pt x="202" y="32"/>
                      <a:pt x="202" y="44"/>
                    </a:cubicBezTo>
                    <a:cubicBezTo>
                      <a:pt x="202" y="52"/>
                      <a:pt x="208" y="61"/>
                      <a:pt x="221" y="61"/>
                    </a:cubicBezTo>
                    <a:cubicBezTo>
                      <a:pt x="232" y="61"/>
                      <a:pt x="248" y="52"/>
                      <a:pt x="248" y="32"/>
                    </a:cubicBezTo>
                    <a:cubicBezTo>
                      <a:pt x="248" y="7"/>
                      <a:pt x="219" y="0"/>
                      <a:pt x="202" y="0"/>
                    </a:cubicBezTo>
                    <a:cubicBezTo>
                      <a:pt x="173" y="0"/>
                      <a:pt x="156" y="26"/>
                      <a:pt x="150" y="37"/>
                    </a:cubicBezTo>
                    <a:cubicBezTo>
                      <a:pt x="137" y="5"/>
                      <a:pt x="110" y="0"/>
                      <a:pt x="96" y="0"/>
                    </a:cubicBezTo>
                    <a:cubicBezTo>
                      <a:pt x="44" y="0"/>
                      <a:pt x="16" y="64"/>
                      <a:pt x="16" y="76"/>
                    </a:cubicBezTo>
                    <a:cubicBezTo>
                      <a:pt x="16" y="81"/>
                      <a:pt x="21" y="81"/>
                      <a:pt x="22" y="81"/>
                    </a:cubicBezTo>
                    <a:cubicBezTo>
                      <a:pt x="26" y="81"/>
                      <a:pt x="27" y="80"/>
                      <a:pt x="28" y="76"/>
                    </a:cubicBezTo>
                    <a:cubicBezTo>
                      <a:pt x="45" y="23"/>
                      <a:pt x="78" y="11"/>
                      <a:pt x="95" y="11"/>
                    </a:cubicBezTo>
                    <a:cubicBezTo>
                      <a:pt x="104" y="11"/>
                      <a:pt x="122" y="15"/>
                      <a:pt x="122" y="44"/>
                    </a:cubicBezTo>
                    <a:cubicBezTo>
                      <a:pt x="122" y="59"/>
                      <a:pt x="113" y="93"/>
                      <a:pt x="95" y="163"/>
                    </a:cubicBezTo>
                    <a:cubicBezTo>
                      <a:pt x="87" y="193"/>
                      <a:pt x="69" y="214"/>
                      <a:pt x="48" y="214"/>
                    </a:cubicBezTo>
                    <a:cubicBezTo>
                      <a:pt x="45" y="214"/>
                      <a:pt x="33" y="214"/>
                      <a:pt x="23" y="208"/>
                    </a:cubicBezTo>
                    <a:cubicBezTo>
                      <a:pt x="35" y="205"/>
                      <a:pt x="46" y="195"/>
                      <a:pt x="46" y="181"/>
                    </a:cubicBezTo>
                    <a:cubicBezTo>
                      <a:pt x="46" y="168"/>
                      <a:pt x="35" y="164"/>
                      <a:pt x="28" y="164"/>
                    </a:cubicBezTo>
                    <a:cubicBezTo>
                      <a:pt x="13" y="164"/>
                      <a:pt x="0" y="176"/>
                      <a:pt x="0" y="192"/>
                    </a:cubicBezTo>
                    <a:cubicBezTo>
                      <a:pt x="0" y="215"/>
                      <a:pt x="25" y="225"/>
                      <a:pt x="47" y="225"/>
                    </a:cubicBezTo>
                    <a:cubicBezTo>
                      <a:pt x="80" y="225"/>
                      <a:pt x="98" y="190"/>
                      <a:pt x="99" y="187"/>
                    </a:cubicBezTo>
                    <a:cubicBezTo>
                      <a:pt x="105" y="206"/>
                      <a:pt x="123" y="225"/>
                      <a:pt x="153" y="225"/>
                    </a:cubicBezTo>
                    <a:cubicBezTo>
                      <a:pt x="204" y="225"/>
                      <a:pt x="233" y="161"/>
                      <a:pt x="233" y="149"/>
                    </a:cubicBezTo>
                    <a:cubicBezTo>
                      <a:pt x="233" y="144"/>
                      <a:pt x="228" y="144"/>
                      <a:pt x="227" y="144"/>
                    </a:cubicBezTo>
                    <a:cubicBezTo>
                      <a:pt x="222" y="144"/>
                      <a:pt x="221" y="146"/>
                      <a:pt x="220" y="149"/>
                    </a:cubicBezTo>
                    <a:cubicBezTo>
                      <a:pt x="204" y="202"/>
                      <a:pt x="170" y="214"/>
                      <a:pt x="154" y="214"/>
                    </a:cubicBezTo>
                    <a:cubicBezTo>
                      <a:pt x="135" y="214"/>
                      <a:pt x="127" y="198"/>
                      <a:pt x="127" y="181"/>
                    </a:cubicBezTo>
                    <a:cubicBezTo>
                      <a:pt x="127" y="170"/>
                      <a:pt x="130" y="160"/>
                      <a:pt x="135" y="138"/>
                    </a:cubicBezTo>
                    <a:lnTo>
                      <a:pt x="152" y="6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38"/>
              <p:cNvSpPr>
                <a:spLocks noEditPoint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951163" y="2790825"/>
                <a:ext cx="41275" cy="95250"/>
              </a:xfrm>
              <a:custGeom>
                <a:avLst/>
                <a:gdLst>
                  <a:gd name="T0" fmla="*/ 96 w 106"/>
                  <a:gd name="T1" fmla="*/ 14 h 235"/>
                  <a:gd name="T2" fmla="*/ 83 w 106"/>
                  <a:gd name="T3" fmla="*/ 0 h 235"/>
                  <a:gd name="T4" fmla="*/ 63 w 106"/>
                  <a:gd name="T5" fmla="*/ 19 h 235"/>
                  <a:gd name="T6" fmla="*/ 77 w 106"/>
                  <a:gd name="T7" fmla="*/ 33 h 235"/>
                  <a:gd name="T8" fmla="*/ 96 w 106"/>
                  <a:gd name="T9" fmla="*/ 14 h 235"/>
                  <a:gd name="T10" fmla="*/ 25 w 106"/>
                  <a:gd name="T11" fmla="*/ 191 h 235"/>
                  <a:gd name="T12" fmla="*/ 22 w 106"/>
                  <a:gd name="T13" fmla="*/ 205 h 235"/>
                  <a:gd name="T14" fmla="*/ 55 w 106"/>
                  <a:gd name="T15" fmla="*/ 235 h 235"/>
                  <a:gd name="T16" fmla="*/ 106 w 106"/>
                  <a:gd name="T17" fmla="*/ 182 h 235"/>
                  <a:gd name="T18" fmla="*/ 100 w 106"/>
                  <a:gd name="T19" fmla="*/ 177 h 235"/>
                  <a:gd name="T20" fmla="*/ 93 w 106"/>
                  <a:gd name="T21" fmla="*/ 183 h 235"/>
                  <a:gd name="T22" fmla="*/ 56 w 106"/>
                  <a:gd name="T23" fmla="*/ 225 h 235"/>
                  <a:gd name="T24" fmla="*/ 48 w 106"/>
                  <a:gd name="T25" fmla="*/ 213 h 235"/>
                  <a:gd name="T26" fmla="*/ 53 w 106"/>
                  <a:gd name="T27" fmla="*/ 191 h 235"/>
                  <a:gd name="T28" fmla="*/ 64 w 106"/>
                  <a:gd name="T29" fmla="*/ 163 h 235"/>
                  <a:gd name="T30" fmla="*/ 81 w 106"/>
                  <a:gd name="T31" fmla="*/ 118 h 235"/>
                  <a:gd name="T32" fmla="*/ 84 w 106"/>
                  <a:gd name="T33" fmla="*/ 107 h 235"/>
                  <a:gd name="T34" fmla="*/ 50 w 106"/>
                  <a:gd name="T35" fmla="*/ 78 h 235"/>
                  <a:gd name="T36" fmla="*/ 0 w 106"/>
                  <a:gd name="T37" fmla="*/ 131 h 235"/>
                  <a:gd name="T38" fmla="*/ 6 w 106"/>
                  <a:gd name="T39" fmla="*/ 136 h 235"/>
                  <a:gd name="T40" fmla="*/ 12 w 106"/>
                  <a:gd name="T41" fmla="*/ 130 h 235"/>
                  <a:gd name="T42" fmla="*/ 49 w 106"/>
                  <a:gd name="T43" fmla="*/ 87 h 235"/>
                  <a:gd name="T44" fmla="*/ 58 w 106"/>
                  <a:gd name="T45" fmla="*/ 100 h 235"/>
                  <a:gd name="T46" fmla="*/ 47 w 106"/>
                  <a:gd name="T47" fmla="*/ 135 h 235"/>
                  <a:gd name="T48" fmla="*/ 25 w 106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6" h="235">
                    <a:moveTo>
                      <a:pt x="96" y="14"/>
                    </a:moveTo>
                    <a:cubicBezTo>
                      <a:pt x="96" y="8"/>
                      <a:pt x="92" y="0"/>
                      <a:pt x="83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8" y="33"/>
                      <a:pt x="77" y="33"/>
                    </a:cubicBezTo>
                    <a:cubicBezTo>
                      <a:pt x="87" y="33"/>
                      <a:pt x="96" y="23"/>
                      <a:pt x="96" y="14"/>
                    </a:cubicBezTo>
                    <a:close/>
                    <a:moveTo>
                      <a:pt x="25" y="191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6" y="187"/>
                      <a:pt x="106" y="182"/>
                    </a:cubicBezTo>
                    <a:cubicBezTo>
                      <a:pt x="106" y="177"/>
                      <a:pt x="101" y="177"/>
                      <a:pt x="100" y="177"/>
                    </a:cubicBezTo>
                    <a:cubicBezTo>
                      <a:pt x="95" y="177"/>
                      <a:pt x="95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8" y="221"/>
                      <a:pt x="48" y="213"/>
                    </a:cubicBezTo>
                    <a:cubicBezTo>
                      <a:pt x="48" y="205"/>
                      <a:pt x="50" y="198"/>
                      <a:pt x="53" y="191"/>
                    </a:cubicBezTo>
                    <a:cubicBezTo>
                      <a:pt x="57" y="181"/>
                      <a:pt x="61" y="172"/>
                      <a:pt x="64" y="163"/>
                    </a:cubicBezTo>
                    <a:cubicBezTo>
                      <a:pt x="68" y="154"/>
                      <a:pt x="80" y="123"/>
                      <a:pt x="81" y="118"/>
                    </a:cubicBezTo>
                    <a:cubicBezTo>
                      <a:pt x="83" y="115"/>
                      <a:pt x="84" y="111"/>
                      <a:pt x="84" y="107"/>
                    </a:cubicBezTo>
                    <a:cubicBezTo>
                      <a:pt x="84" y="91"/>
                      <a:pt x="70" y="78"/>
                      <a:pt x="50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6"/>
                      <a:pt x="5" y="136"/>
                      <a:pt x="6" y="136"/>
                    </a:cubicBezTo>
                    <a:cubicBezTo>
                      <a:pt x="11" y="136"/>
                      <a:pt x="11" y="134"/>
                      <a:pt x="12" y="130"/>
                    </a:cubicBezTo>
                    <a:cubicBezTo>
                      <a:pt x="21" y="100"/>
                      <a:pt x="37" y="87"/>
                      <a:pt x="49" y="87"/>
                    </a:cubicBezTo>
                    <a:cubicBezTo>
                      <a:pt x="55" y="87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7" y="135"/>
                    </a:cubicBezTo>
                    <a:lnTo>
                      <a:pt x="25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39"/>
              <p:cNvSpPr>
                <a:spLocks noEditPoint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998788" y="2790825"/>
                <a:ext cx="58738" cy="123825"/>
              </a:xfrm>
              <a:custGeom>
                <a:avLst/>
                <a:gdLst>
                  <a:gd name="T0" fmla="*/ 153 w 153"/>
                  <a:gd name="T1" fmla="*/ 14 h 303"/>
                  <a:gd name="T2" fmla="*/ 139 w 153"/>
                  <a:gd name="T3" fmla="*/ 0 h 303"/>
                  <a:gd name="T4" fmla="*/ 120 w 153"/>
                  <a:gd name="T5" fmla="*/ 19 h 303"/>
                  <a:gd name="T6" fmla="*/ 134 w 153"/>
                  <a:gd name="T7" fmla="*/ 33 h 303"/>
                  <a:gd name="T8" fmla="*/ 153 w 153"/>
                  <a:gd name="T9" fmla="*/ 14 h 303"/>
                  <a:gd name="T10" fmla="*/ 79 w 153"/>
                  <a:gd name="T11" fmla="*/ 249 h 303"/>
                  <a:gd name="T12" fmla="*/ 35 w 153"/>
                  <a:gd name="T13" fmla="*/ 293 h 303"/>
                  <a:gd name="T14" fmla="*/ 22 w 153"/>
                  <a:gd name="T15" fmla="*/ 291 h 303"/>
                  <a:gd name="T16" fmla="*/ 34 w 153"/>
                  <a:gd name="T17" fmla="*/ 273 h 303"/>
                  <a:gd name="T18" fmla="*/ 20 w 153"/>
                  <a:gd name="T19" fmla="*/ 260 h 303"/>
                  <a:gd name="T20" fmla="*/ 0 w 153"/>
                  <a:gd name="T21" fmla="*/ 281 h 303"/>
                  <a:gd name="T22" fmla="*/ 35 w 153"/>
                  <a:gd name="T23" fmla="*/ 303 h 303"/>
                  <a:gd name="T24" fmla="*/ 107 w 153"/>
                  <a:gd name="T25" fmla="*/ 247 h 303"/>
                  <a:gd name="T26" fmla="*/ 139 w 153"/>
                  <a:gd name="T27" fmla="*/ 123 h 303"/>
                  <a:gd name="T28" fmla="*/ 141 w 153"/>
                  <a:gd name="T29" fmla="*/ 110 h 303"/>
                  <a:gd name="T30" fmla="*/ 103 w 153"/>
                  <a:gd name="T31" fmla="*/ 78 h 303"/>
                  <a:gd name="T32" fmla="*/ 42 w 153"/>
                  <a:gd name="T33" fmla="*/ 131 h 303"/>
                  <a:gd name="T34" fmla="*/ 48 w 153"/>
                  <a:gd name="T35" fmla="*/ 136 h 303"/>
                  <a:gd name="T36" fmla="*/ 55 w 153"/>
                  <a:gd name="T37" fmla="*/ 129 h 303"/>
                  <a:gd name="T38" fmla="*/ 102 w 153"/>
                  <a:gd name="T39" fmla="*/ 87 h 303"/>
                  <a:gd name="T40" fmla="*/ 114 w 153"/>
                  <a:gd name="T41" fmla="*/ 105 h 303"/>
                  <a:gd name="T42" fmla="*/ 113 w 153"/>
                  <a:gd name="T43" fmla="*/ 115 h 303"/>
                  <a:gd name="T44" fmla="*/ 79 w 153"/>
                  <a:gd name="T45" fmla="*/ 249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303">
                    <a:moveTo>
                      <a:pt x="153" y="14"/>
                    </a:moveTo>
                    <a:cubicBezTo>
                      <a:pt x="153" y="8"/>
                      <a:pt x="149" y="0"/>
                      <a:pt x="139" y="0"/>
                    </a:cubicBezTo>
                    <a:cubicBezTo>
                      <a:pt x="129" y="0"/>
                      <a:pt x="120" y="10"/>
                      <a:pt x="120" y="19"/>
                    </a:cubicBezTo>
                    <a:cubicBezTo>
                      <a:pt x="120" y="25"/>
                      <a:pt x="124" y="33"/>
                      <a:pt x="134" y="33"/>
                    </a:cubicBezTo>
                    <a:cubicBezTo>
                      <a:pt x="143" y="33"/>
                      <a:pt x="153" y="24"/>
                      <a:pt x="153" y="14"/>
                    </a:cubicBezTo>
                    <a:close/>
                    <a:moveTo>
                      <a:pt x="79" y="249"/>
                    </a:moveTo>
                    <a:cubicBezTo>
                      <a:pt x="74" y="273"/>
                      <a:pt x="55" y="293"/>
                      <a:pt x="35" y="293"/>
                    </a:cubicBezTo>
                    <a:cubicBezTo>
                      <a:pt x="30" y="293"/>
                      <a:pt x="26" y="292"/>
                      <a:pt x="22" y="291"/>
                    </a:cubicBezTo>
                    <a:cubicBezTo>
                      <a:pt x="31" y="287"/>
                      <a:pt x="34" y="278"/>
                      <a:pt x="34" y="273"/>
                    </a:cubicBezTo>
                    <a:cubicBezTo>
                      <a:pt x="34" y="265"/>
                      <a:pt x="27" y="260"/>
                      <a:pt x="20" y="260"/>
                    </a:cubicBezTo>
                    <a:cubicBezTo>
                      <a:pt x="9" y="260"/>
                      <a:pt x="0" y="269"/>
                      <a:pt x="0" y="281"/>
                    </a:cubicBezTo>
                    <a:cubicBezTo>
                      <a:pt x="0" y="294"/>
                      <a:pt x="14" y="303"/>
                      <a:pt x="35" y="303"/>
                    </a:cubicBezTo>
                    <a:cubicBezTo>
                      <a:pt x="56" y="303"/>
                      <a:pt x="97" y="290"/>
                      <a:pt x="107" y="247"/>
                    </a:cubicBezTo>
                    <a:lnTo>
                      <a:pt x="139" y="123"/>
                    </a:lnTo>
                    <a:cubicBezTo>
                      <a:pt x="140" y="119"/>
                      <a:pt x="141" y="116"/>
                      <a:pt x="141" y="110"/>
                    </a:cubicBezTo>
                    <a:cubicBezTo>
                      <a:pt x="141" y="91"/>
                      <a:pt x="124" y="78"/>
                      <a:pt x="103" y="78"/>
                    </a:cubicBezTo>
                    <a:cubicBezTo>
                      <a:pt x="64" y="78"/>
                      <a:pt x="42" y="126"/>
                      <a:pt x="42" y="131"/>
                    </a:cubicBezTo>
                    <a:cubicBezTo>
                      <a:pt x="42" y="136"/>
                      <a:pt x="47" y="136"/>
                      <a:pt x="48" y="136"/>
                    </a:cubicBezTo>
                    <a:cubicBezTo>
                      <a:pt x="52" y="136"/>
                      <a:pt x="53" y="135"/>
                      <a:pt x="55" y="129"/>
                    </a:cubicBezTo>
                    <a:cubicBezTo>
                      <a:pt x="64" y="109"/>
                      <a:pt x="82" y="87"/>
                      <a:pt x="102" y="87"/>
                    </a:cubicBezTo>
                    <a:cubicBezTo>
                      <a:pt x="111" y="87"/>
                      <a:pt x="114" y="93"/>
                      <a:pt x="114" y="105"/>
                    </a:cubicBezTo>
                    <a:cubicBezTo>
                      <a:pt x="114" y="108"/>
                      <a:pt x="113" y="113"/>
                      <a:pt x="113" y="115"/>
                    </a:cubicBezTo>
                    <a:lnTo>
                      <a:pt x="79" y="24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40"/>
              <p:cNvSpPr>
                <a:spLocks noEditPoint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143250" y="2781300"/>
                <a:ext cx="127000" cy="47625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41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3351213" y="2720975"/>
                <a:ext cx="63500" cy="133350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5 w 165"/>
                  <a:gd name="T9" fmla="*/ 34 h 332"/>
                  <a:gd name="T10" fmla="*/ 65 w 165"/>
                  <a:gd name="T11" fmla="*/ 292 h 332"/>
                  <a:gd name="T12" fmla="*/ 19 w 165"/>
                  <a:gd name="T13" fmla="*/ 316 h 332"/>
                  <a:gd name="T14" fmla="*/ 3 w 165"/>
                  <a:gd name="T15" fmla="*/ 316 h 332"/>
                  <a:gd name="T16" fmla="*/ 3 w 165"/>
                  <a:gd name="T17" fmla="*/ 332 h 332"/>
                  <a:gd name="T18" fmla="*/ 84 w 165"/>
                  <a:gd name="T19" fmla="*/ 330 h 332"/>
                  <a:gd name="T20" fmla="*/ 165 w 165"/>
                  <a:gd name="T21" fmla="*/ 332 h 332"/>
                  <a:gd name="T22" fmla="*/ 165 w 165"/>
                  <a:gd name="T23" fmla="*/ 316 h 332"/>
                  <a:gd name="T24" fmla="*/ 149 w 165"/>
                  <a:gd name="T25" fmla="*/ 316 h 332"/>
                  <a:gd name="T26" fmla="*/ 102 w 165"/>
                  <a:gd name="T27" fmla="*/ 292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2"/>
                    </a:lnTo>
                    <a:cubicBezTo>
                      <a:pt x="65" y="310"/>
                      <a:pt x="64" y="316"/>
                      <a:pt x="19" y="316"/>
                    </a:cubicBezTo>
                    <a:lnTo>
                      <a:pt x="3" y="316"/>
                    </a:lnTo>
                    <a:lnTo>
                      <a:pt x="3" y="332"/>
                    </a:lnTo>
                    <a:cubicBezTo>
                      <a:pt x="20" y="330"/>
                      <a:pt x="64" y="330"/>
                      <a:pt x="84" y="330"/>
                    </a:cubicBezTo>
                    <a:cubicBezTo>
                      <a:pt x="104" y="330"/>
                      <a:pt x="147" y="330"/>
                      <a:pt x="165" y="332"/>
                    </a:cubicBezTo>
                    <a:lnTo>
                      <a:pt x="165" y="316"/>
                    </a:lnTo>
                    <a:lnTo>
                      <a:pt x="149" y="316"/>
                    </a:lnTo>
                    <a:cubicBezTo>
                      <a:pt x="104" y="316"/>
                      <a:pt x="102" y="311"/>
                      <a:pt x="102" y="292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42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3446463" y="2833688"/>
                <a:ext cx="22225" cy="60325"/>
              </a:xfrm>
              <a:custGeom>
                <a:avLst/>
                <a:gdLst>
                  <a:gd name="T0" fmla="*/ 58 w 58"/>
                  <a:gd name="T1" fmla="*/ 52 h 149"/>
                  <a:gd name="T2" fmla="*/ 26 w 58"/>
                  <a:gd name="T3" fmla="*/ 0 h 149"/>
                  <a:gd name="T4" fmla="*/ 0 w 58"/>
                  <a:gd name="T5" fmla="*/ 26 h 149"/>
                  <a:gd name="T6" fmla="*/ 26 w 58"/>
                  <a:gd name="T7" fmla="*/ 53 h 149"/>
                  <a:gd name="T8" fmla="*/ 43 w 58"/>
                  <a:gd name="T9" fmla="*/ 46 h 149"/>
                  <a:gd name="T10" fmla="*/ 46 w 58"/>
                  <a:gd name="T11" fmla="*/ 45 h 149"/>
                  <a:gd name="T12" fmla="*/ 47 w 58"/>
                  <a:gd name="T13" fmla="*/ 52 h 149"/>
                  <a:gd name="T14" fmla="*/ 13 w 58"/>
                  <a:gd name="T15" fmla="*/ 136 h 149"/>
                  <a:gd name="T16" fmla="*/ 8 w 58"/>
                  <a:gd name="T17" fmla="*/ 143 h 149"/>
                  <a:gd name="T18" fmla="*/ 12 w 58"/>
                  <a:gd name="T19" fmla="*/ 149 h 149"/>
                  <a:gd name="T20" fmla="*/ 58 w 58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2"/>
                    </a:moveTo>
                    <a:cubicBezTo>
                      <a:pt x="58" y="19"/>
                      <a:pt x="45" y="0"/>
                      <a:pt x="26" y="0"/>
                    </a:cubicBezTo>
                    <a:cubicBezTo>
                      <a:pt x="9" y="0"/>
                      <a:pt x="0" y="12"/>
                      <a:pt x="0" y="26"/>
                    </a:cubicBezTo>
                    <a:cubicBezTo>
                      <a:pt x="0" y="40"/>
                      <a:pt x="9" y="53"/>
                      <a:pt x="26" y="53"/>
                    </a:cubicBezTo>
                    <a:cubicBezTo>
                      <a:pt x="32" y="53"/>
                      <a:pt x="38" y="51"/>
                      <a:pt x="43" y="46"/>
                    </a:cubicBezTo>
                    <a:cubicBezTo>
                      <a:pt x="45" y="45"/>
                      <a:pt x="45" y="45"/>
                      <a:pt x="46" y="45"/>
                    </a:cubicBezTo>
                    <a:cubicBezTo>
                      <a:pt x="46" y="45"/>
                      <a:pt x="47" y="45"/>
                      <a:pt x="47" y="52"/>
                    </a:cubicBezTo>
                    <a:cubicBezTo>
                      <a:pt x="47" y="89"/>
                      <a:pt x="29" y="119"/>
                      <a:pt x="13" y="136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0" y="149"/>
                      <a:pt x="12" y="149"/>
                    </a:cubicBezTo>
                    <a:cubicBezTo>
                      <a:pt x="18" y="149"/>
                      <a:pt x="58" y="111"/>
                      <a:pt x="58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43"/>
              <p:cNvSpPr>
                <a:spLocks noEditPoint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514725" y="2714625"/>
                <a:ext cx="104775" cy="144463"/>
              </a:xfrm>
              <a:custGeom>
                <a:avLst/>
                <a:gdLst>
                  <a:gd name="T0" fmla="*/ 275 w 277"/>
                  <a:gd name="T1" fmla="*/ 19 h 357"/>
                  <a:gd name="T2" fmla="*/ 277 w 277"/>
                  <a:gd name="T3" fmla="*/ 10 h 357"/>
                  <a:gd name="T4" fmla="*/ 267 w 277"/>
                  <a:gd name="T5" fmla="*/ 0 h 357"/>
                  <a:gd name="T6" fmla="*/ 256 w 277"/>
                  <a:gd name="T7" fmla="*/ 11 h 357"/>
                  <a:gd name="T8" fmla="*/ 214 w 277"/>
                  <a:gd name="T9" fmla="*/ 121 h 357"/>
                  <a:gd name="T10" fmla="*/ 63 w 277"/>
                  <a:gd name="T11" fmla="*/ 121 h 357"/>
                  <a:gd name="T12" fmla="*/ 22 w 277"/>
                  <a:gd name="T13" fmla="*/ 11 h 357"/>
                  <a:gd name="T14" fmla="*/ 10 w 277"/>
                  <a:gd name="T15" fmla="*/ 0 h 357"/>
                  <a:gd name="T16" fmla="*/ 0 w 277"/>
                  <a:gd name="T17" fmla="*/ 10 h 357"/>
                  <a:gd name="T18" fmla="*/ 3 w 277"/>
                  <a:gd name="T19" fmla="*/ 19 h 357"/>
                  <a:gd name="T20" fmla="*/ 127 w 277"/>
                  <a:gd name="T21" fmla="*/ 345 h 357"/>
                  <a:gd name="T22" fmla="*/ 139 w 277"/>
                  <a:gd name="T23" fmla="*/ 357 h 357"/>
                  <a:gd name="T24" fmla="*/ 150 w 277"/>
                  <a:gd name="T25" fmla="*/ 346 h 357"/>
                  <a:gd name="T26" fmla="*/ 275 w 277"/>
                  <a:gd name="T27" fmla="*/ 19 h 357"/>
                  <a:gd name="T28" fmla="*/ 71 w 277"/>
                  <a:gd name="T29" fmla="*/ 141 h 357"/>
                  <a:gd name="T30" fmla="*/ 206 w 277"/>
                  <a:gd name="T31" fmla="*/ 141 h 357"/>
                  <a:gd name="T32" fmla="*/ 139 w 277"/>
                  <a:gd name="T33" fmla="*/ 318 h 357"/>
                  <a:gd name="T34" fmla="*/ 71 w 277"/>
                  <a:gd name="T35" fmla="*/ 141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7" h="357">
                    <a:moveTo>
                      <a:pt x="275" y="19"/>
                    </a:moveTo>
                    <a:cubicBezTo>
                      <a:pt x="277" y="13"/>
                      <a:pt x="277" y="12"/>
                      <a:pt x="277" y="10"/>
                    </a:cubicBezTo>
                    <a:cubicBezTo>
                      <a:pt x="277" y="5"/>
                      <a:pt x="273" y="0"/>
                      <a:pt x="267" y="0"/>
                    </a:cubicBezTo>
                    <a:cubicBezTo>
                      <a:pt x="261" y="0"/>
                      <a:pt x="258" y="6"/>
                      <a:pt x="256" y="11"/>
                    </a:cubicBezTo>
                    <a:lnTo>
                      <a:pt x="214" y="121"/>
                    </a:lnTo>
                    <a:lnTo>
                      <a:pt x="63" y="121"/>
                    </a:lnTo>
                    <a:lnTo>
                      <a:pt x="22" y="11"/>
                    </a:lnTo>
                    <a:cubicBezTo>
                      <a:pt x="19" y="5"/>
                      <a:pt x="17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1"/>
                      <a:pt x="0" y="12"/>
                      <a:pt x="3" y="19"/>
                    </a:cubicBezTo>
                    <a:lnTo>
                      <a:pt x="127" y="345"/>
                    </a:lnTo>
                    <a:cubicBezTo>
                      <a:pt x="130" y="352"/>
                      <a:pt x="132" y="357"/>
                      <a:pt x="139" y="357"/>
                    </a:cubicBezTo>
                    <a:cubicBezTo>
                      <a:pt x="146" y="357"/>
                      <a:pt x="148" y="351"/>
                      <a:pt x="150" y="346"/>
                    </a:cubicBezTo>
                    <a:lnTo>
                      <a:pt x="275" y="19"/>
                    </a:lnTo>
                    <a:close/>
                    <a:moveTo>
                      <a:pt x="71" y="141"/>
                    </a:moveTo>
                    <a:lnTo>
                      <a:pt x="206" y="141"/>
                    </a:lnTo>
                    <a:lnTo>
                      <a:pt x="139" y="318"/>
                    </a:lnTo>
                    <a:lnTo>
                      <a:pt x="71" y="1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44"/>
              <p:cNvSpPr>
                <a:spLocks noEditPoint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17913" y="2720975"/>
                <a:ext cx="77788" cy="176213"/>
              </a:xfrm>
              <a:custGeom>
                <a:avLst/>
                <a:gdLst>
                  <a:gd name="T0" fmla="*/ 205 w 205"/>
                  <a:gd name="T1" fmla="*/ 18 h 432"/>
                  <a:gd name="T2" fmla="*/ 186 w 205"/>
                  <a:gd name="T3" fmla="*/ 0 h 432"/>
                  <a:gd name="T4" fmla="*/ 159 w 205"/>
                  <a:gd name="T5" fmla="*/ 27 h 432"/>
                  <a:gd name="T6" fmla="*/ 178 w 205"/>
                  <a:gd name="T7" fmla="*/ 45 h 432"/>
                  <a:gd name="T8" fmla="*/ 205 w 205"/>
                  <a:gd name="T9" fmla="*/ 18 h 432"/>
                  <a:gd name="T10" fmla="*/ 105 w 205"/>
                  <a:gd name="T11" fmla="*/ 355 h 432"/>
                  <a:gd name="T12" fmla="*/ 43 w 205"/>
                  <a:gd name="T13" fmla="*/ 421 h 432"/>
                  <a:gd name="T14" fmla="*/ 24 w 205"/>
                  <a:gd name="T15" fmla="*/ 417 h 432"/>
                  <a:gd name="T16" fmla="*/ 46 w 205"/>
                  <a:gd name="T17" fmla="*/ 390 h 432"/>
                  <a:gd name="T18" fmla="*/ 27 w 205"/>
                  <a:gd name="T19" fmla="*/ 373 h 432"/>
                  <a:gd name="T20" fmla="*/ 0 w 205"/>
                  <a:gd name="T21" fmla="*/ 401 h 432"/>
                  <a:gd name="T22" fmla="*/ 44 w 205"/>
                  <a:gd name="T23" fmla="*/ 432 h 432"/>
                  <a:gd name="T24" fmla="*/ 138 w 205"/>
                  <a:gd name="T25" fmla="*/ 356 h 432"/>
                  <a:gd name="T26" fmla="*/ 184 w 205"/>
                  <a:gd name="T27" fmla="*/ 174 h 432"/>
                  <a:gd name="T28" fmla="*/ 186 w 205"/>
                  <a:gd name="T29" fmla="*/ 155 h 432"/>
                  <a:gd name="T30" fmla="*/ 140 w 205"/>
                  <a:gd name="T31" fmla="*/ 110 h 432"/>
                  <a:gd name="T32" fmla="*/ 61 w 205"/>
                  <a:gd name="T33" fmla="*/ 186 h 432"/>
                  <a:gd name="T34" fmla="*/ 67 w 205"/>
                  <a:gd name="T35" fmla="*/ 191 h 432"/>
                  <a:gd name="T36" fmla="*/ 76 w 205"/>
                  <a:gd name="T37" fmla="*/ 181 h 432"/>
                  <a:gd name="T38" fmla="*/ 139 w 205"/>
                  <a:gd name="T39" fmla="*/ 121 h 432"/>
                  <a:gd name="T40" fmla="*/ 155 w 205"/>
                  <a:gd name="T41" fmla="*/ 143 h 432"/>
                  <a:gd name="T42" fmla="*/ 151 w 205"/>
                  <a:gd name="T43" fmla="*/ 169 h 432"/>
                  <a:gd name="T44" fmla="*/ 105 w 205"/>
                  <a:gd name="T45" fmla="*/ 35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5" h="432">
                    <a:moveTo>
                      <a:pt x="205" y="18"/>
                    </a:moveTo>
                    <a:cubicBezTo>
                      <a:pt x="205" y="9"/>
                      <a:pt x="198" y="0"/>
                      <a:pt x="186" y="0"/>
                    </a:cubicBezTo>
                    <a:cubicBezTo>
                      <a:pt x="174" y="0"/>
                      <a:pt x="159" y="12"/>
                      <a:pt x="159" y="27"/>
                    </a:cubicBezTo>
                    <a:cubicBezTo>
                      <a:pt x="159" y="37"/>
                      <a:pt x="166" y="45"/>
                      <a:pt x="178" y="45"/>
                    </a:cubicBezTo>
                    <a:cubicBezTo>
                      <a:pt x="191" y="45"/>
                      <a:pt x="205" y="32"/>
                      <a:pt x="205" y="18"/>
                    </a:cubicBezTo>
                    <a:close/>
                    <a:moveTo>
                      <a:pt x="105" y="355"/>
                    </a:moveTo>
                    <a:cubicBezTo>
                      <a:pt x="95" y="393"/>
                      <a:pt x="71" y="421"/>
                      <a:pt x="43" y="421"/>
                    </a:cubicBezTo>
                    <a:cubicBezTo>
                      <a:pt x="40" y="421"/>
                      <a:pt x="33" y="421"/>
                      <a:pt x="24" y="417"/>
                    </a:cubicBezTo>
                    <a:cubicBezTo>
                      <a:pt x="39" y="413"/>
                      <a:pt x="46" y="400"/>
                      <a:pt x="46" y="390"/>
                    </a:cubicBezTo>
                    <a:cubicBezTo>
                      <a:pt x="46" y="382"/>
                      <a:pt x="41" y="373"/>
                      <a:pt x="27" y="373"/>
                    </a:cubicBezTo>
                    <a:cubicBezTo>
                      <a:pt x="15" y="373"/>
                      <a:pt x="0" y="383"/>
                      <a:pt x="0" y="401"/>
                    </a:cubicBezTo>
                    <a:cubicBezTo>
                      <a:pt x="0" y="421"/>
                      <a:pt x="20" y="432"/>
                      <a:pt x="44" y="432"/>
                    </a:cubicBezTo>
                    <a:cubicBezTo>
                      <a:pt x="79" y="432"/>
                      <a:pt x="126" y="406"/>
                      <a:pt x="138" y="356"/>
                    </a:cubicBezTo>
                    <a:lnTo>
                      <a:pt x="184" y="174"/>
                    </a:lnTo>
                    <a:cubicBezTo>
                      <a:pt x="186" y="164"/>
                      <a:pt x="186" y="157"/>
                      <a:pt x="186" y="155"/>
                    </a:cubicBezTo>
                    <a:cubicBezTo>
                      <a:pt x="186" y="127"/>
                      <a:pt x="165" y="110"/>
                      <a:pt x="140" y="110"/>
                    </a:cubicBezTo>
                    <a:cubicBezTo>
                      <a:pt x="90" y="110"/>
                      <a:pt x="61" y="182"/>
                      <a:pt x="61" y="186"/>
                    </a:cubicBezTo>
                    <a:cubicBezTo>
                      <a:pt x="61" y="191"/>
                      <a:pt x="66" y="191"/>
                      <a:pt x="67" y="191"/>
                    </a:cubicBezTo>
                    <a:cubicBezTo>
                      <a:pt x="72" y="191"/>
                      <a:pt x="72" y="191"/>
                      <a:pt x="76" y="181"/>
                    </a:cubicBezTo>
                    <a:cubicBezTo>
                      <a:pt x="89" y="151"/>
                      <a:pt x="112" y="121"/>
                      <a:pt x="139" y="121"/>
                    </a:cubicBezTo>
                    <a:cubicBezTo>
                      <a:pt x="146" y="121"/>
                      <a:pt x="155" y="123"/>
                      <a:pt x="155" y="143"/>
                    </a:cubicBezTo>
                    <a:cubicBezTo>
                      <a:pt x="155" y="155"/>
                      <a:pt x="153" y="160"/>
                      <a:pt x="151" y="169"/>
                    </a:cubicBezTo>
                    <a:lnTo>
                      <a:pt x="105" y="35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45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3778250" y="2746375"/>
                <a:ext cx="95250" cy="117475"/>
              </a:xfrm>
              <a:custGeom>
                <a:avLst/>
                <a:gdLst>
                  <a:gd name="T0" fmla="*/ 232 w 249"/>
                  <a:gd name="T1" fmla="*/ 154 h 289"/>
                  <a:gd name="T2" fmla="*/ 249 w 249"/>
                  <a:gd name="T3" fmla="*/ 144 h 289"/>
                  <a:gd name="T4" fmla="*/ 232 w 249"/>
                  <a:gd name="T5" fmla="*/ 134 h 289"/>
                  <a:gd name="T6" fmla="*/ 21 w 249"/>
                  <a:gd name="T7" fmla="*/ 134 h 289"/>
                  <a:gd name="T8" fmla="*/ 154 w 249"/>
                  <a:gd name="T9" fmla="*/ 20 h 289"/>
                  <a:gd name="T10" fmla="*/ 232 w 249"/>
                  <a:gd name="T11" fmla="*/ 20 h 289"/>
                  <a:gd name="T12" fmla="*/ 249 w 249"/>
                  <a:gd name="T13" fmla="*/ 10 h 289"/>
                  <a:gd name="T14" fmla="*/ 232 w 249"/>
                  <a:gd name="T15" fmla="*/ 0 h 289"/>
                  <a:gd name="T16" fmla="*/ 153 w 249"/>
                  <a:gd name="T17" fmla="*/ 0 h 289"/>
                  <a:gd name="T18" fmla="*/ 0 w 249"/>
                  <a:gd name="T19" fmla="*/ 144 h 289"/>
                  <a:gd name="T20" fmla="*/ 153 w 249"/>
                  <a:gd name="T21" fmla="*/ 289 h 289"/>
                  <a:gd name="T22" fmla="*/ 232 w 249"/>
                  <a:gd name="T23" fmla="*/ 289 h 289"/>
                  <a:gd name="T24" fmla="*/ 249 w 249"/>
                  <a:gd name="T25" fmla="*/ 279 h 289"/>
                  <a:gd name="T26" fmla="*/ 232 w 249"/>
                  <a:gd name="T27" fmla="*/ 269 h 289"/>
                  <a:gd name="T28" fmla="*/ 154 w 249"/>
                  <a:gd name="T29" fmla="*/ 269 h 289"/>
                  <a:gd name="T30" fmla="*/ 21 w 249"/>
                  <a:gd name="T31" fmla="*/ 154 h 289"/>
                  <a:gd name="T32" fmla="*/ 232 w 249"/>
                  <a:gd name="T33" fmla="*/ 15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89">
                    <a:moveTo>
                      <a:pt x="232" y="154"/>
                    </a:moveTo>
                    <a:cubicBezTo>
                      <a:pt x="240" y="154"/>
                      <a:pt x="249" y="154"/>
                      <a:pt x="249" y="144"/>
                    </a:cubicBezTo>
                    <a:cubicBezTo>
                      <a:pt x="249" y="134"/>
                      <a:pt x="240" y="134"/>
                      <a:pt x="232" y="134"/>
                    </a:cubicBezTo>
                    <a:lnTo>
                      <a:pt x="21" y="134"/>
                    </a:lnTo>
                    <a:cubicBezTo>
                      <a:pt x="27" y="68"/>
                      <a:pt x="84" y="20"/>
                      <a:pt x="154" y="20"/>
                    </a:cubicBezTo>
                    <a:lnTo>
                      <a:pt x="232" y="20"/>
                    </a:lnTo>
                    <a:cubicBezTo>
                      <a:pt x="240" y="20"/>
                      <a:pt x="249" y="20"/>
                      <a:pt x="249" y="10"/>
                    </a:cubicBezTo>
                    <a:cubicBezTo>
                      <a:pt x="249" y="0"/>
                      <a:pt x="240" y="0"/>
                      <a:pt x="232" y="0"/>
                    </a:cubicBezTo>
                    <a:lnTo>
                      <a:pt x="153" y="0"/>
                    </a:lnTo>
                    <a:cubicBezTo>
                      <a:pt x="68" y="0"/>
                      <a:pt x="0" y="65"/>
                      <a:pt x="0" y="144"/>
                    </a:cubicBezTo>
                    <a:cubicBezTo>
                      <a:pt x="0" y="224"/>
                      <a:pt x="68" y="289"/>
                      <a:pt x="153" y="289"/>
                    </a:cubicBezTo>
                    <a:lnTo>
                      <a:pt x="232" y="289"/>
                    </a:lnTo>
                    <a:cubicBezTo>
                      <a:pt x="240" y="289"/>
                      <a:pt x="249" y="289"/>
                      <a:pt x="249" y="279"/>
                    </a:cubicBezTo>
                    <a:cubicBezTo>
                      <a:pt x="249" y="269"/>
                      <a:pt x="240" y="269"/>
                      <a:pt x="232" y="269"/>
                    </a:cubicBezTo>
                    <a:lnTo>
                      <a:pt x="154" y="269"/>
                    </a:lnTo>
                    <a:cubicBezTo>
                      <a:pt x="84" y="269"/>
                      <a:pt x="27" y="221"/>
                      <a:pt x="21" y="154"/>
                    </a:cubicBezTo>
                    <a:lnTo>
                      <a:pt x="232" y="15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46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3948113" y="2765425"/>
                <a:ext cx="103188" cy="92075"/>
              </a:xfrm>
              <a:custGeom>
                <a:avLst/>
                <a:gdLst>
                  <a:gd name="T0" fmla="*/ 29 w 270"/>
                  <a:gd name="T1" fmla="*/ 190 h 225"/>
                  <a:gd name="T2" fmla="*/ 25 w 270"/>
                  <a:gd name="T3" fmla="*/ 212 h 225"/>
                  <a:gd name="T4" fmla="*/ 39 w 270"/>
                  <a:gd name="T5" fmla="*/ 225 h 225"/>
                  <a:gd name="T6" fmla="*/ 58 w 270"/>
                  <a:gd name="T7" fmla="*/ 211 h 225"/>
                  <a:gd name="T8" fmla="*/ 67 w 270"/>
                  <a:gd name="T9" fmla="*/ 174 h 225"/>
                  <a:gd name="T10" fmla="*/ 78 w 270"/>
                  <a:gd name="T11" fmla="*/ 130 h 225"/>
                  <a:gd name="T12" fmla="*/ 87 w 270"/>
                  <a:gd name="T13" fmla="*/ 96 h 225"/>
                  <a:gd name="T14" fmla="*/ 93 w 270"/>
                  <a:gd name="T15" fmla="*/ 71 h 225"/>
                  <a:gd name="T16" fmla="*/ 174 w 270"/>
                  <a:gd name="T17" fmla="*/ 11 h 225"/>
                  <a:gd name="T18" fmla="*/ 201 w 270"/>
                  <a:gd name="T19" fmla="*/ 45 h 225"/>
                  <a:gd name="T20" fmla="*/ 169 w 270"/>
                  <a:gd name="T21" fmla="*/ 162 h 225"/>
                  <a:gd name="T22" fmla="*/ 164 w 270"/>
                  <a:gd name="T23" fmla="*/ 184 h 225"/>
                  <a:gd name="T24" fmla="*/ 205 w 270"/>
                  <a:gd name="T25" fmla="*/ 225 h 225"/>
                  <a:gd name="T26" fmla="*/ 270 w 270"/>
                  <a:gd name="T27" fmla="*/ 149 h 225"/>
                  <a:gd name="T28" fmla="*/ 264 w 270"/>
                  <a:gd name="T29" fmla="*/ 144 h 225"/>
                  <a:gd name="T30" fmla="*/ 257 w 270"/>
                  <a:gd name="T31" fmla="*/ 153 h 225"/>
                  <a:gd name="T32" fmla="*/ 206 w 270"/>
                  <a:gd name="T33" fmla="*/ 214 h 225"/>
                  <a:gd name="T34" fmla="*/ 194 w 270"/>
                  <a:gd name="T35" fmla="*/ 198 h 225"/>
                  <a:gd name="T36" fmla="*/ 203 w 270"/>
                  <a:gd name="T37" fmla="*/ 163 h 225"/>
                  <a:gd name="T38" fmla="*/ 233 w 270"/>
                  <a:gd name="T39" fmla="*/ 53 h 225"/>
                  <a:gd name="T40" fmla="*/ 176 w 270"/>
                  <a:gd name="T41" fmla="*/ 0 h 225"/>
                  <a:gd name="T42" fmla="*/ 98 w 270"/>
                  <a:gd name="T43" fmla="*/ 43 h 225"/>
                  <a:gd name="T44" fmla="*/ 52 w 270"/>
                  <a:gd name="T45" fmla="*/ 0 h 225"/>
                  <a:gd name="T46" fmla="*/ 15 w 270"/>
                  <a:gd name="T47" fmla="*/ 28 h 225"/>
                  <a:gd name="T48" fmla="*/ 0 w 270"/>
                  <a:gd name="T49" fmla="*/ 76 h 225"/>
                  <a:gd name="T50" fmla="*/ 6 w 270"/>
                  <a:gd name="T51" fmla="*/ 81 h 225"/>
                  <a:gd name="T52" fmla="*/ 14 w 270"/>
                  <a:gd name="T53" fmla="*/ 70 h 225"/>
                  <a:gd name="T54" fmla="*/ 51 w 270"/>
                  <a:gd name="T55" fmla="*/ 11 h 225"/>
                  <a:gd name="T56" fmla="*/ 66 w 270"/>
                  <a:gd name="T57" fmla="*/ 33 h 225"/>
                  <a:gd name="T58" fmla="*/ 58 w 270"/>
                  <a:gd name="T59" fmla="*/ 75 h 225"/>
                  <a:gd name="T60" fmla="*/ 29 w 270"/>
                  <a:gd name="T61" fmla="*/ 19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0" h="225">
                    <a:moveTo>
                      <a:pt x="29" y="190"/>
                    </a:moveTo>
                    <a:cubicBezTo>
                      <a:pt x="28" y="198"/>
                      <a:pt x="25" y="209"/>
                      <a:pt x="25" y="212"/>
                    </a:cubicBezTo>
                    <a:cubicBezTo>
                      <a:pt x="25" y="221"/>
                      <a:pt x="32" y="225"/>
                      <a:pt x="39" y="225"/>
                    </a:cubicBezTo>
                    <a:cubicBezTo>
                      <a:pt x="45" y="225"/>
                      <a:pt x="54" y="221"/>
                      <a:pt x="58" y="211"/>
                    </a:cubicBezTo>
                    <a:cubicBezTo>
                      <a:pt x="58" y="210"/>
                      <a:pt x="64" y="187"/>
                      <a:pt x="67" y="174"/>
                    </a:cubicBezTo>
                    <a:lnTo>
                      <a:pt x="78" y="130"/>
                    </a:lnTo>
                    <a:cubicBezTo>
                      <a:pt x="81" y="119"/>
                      <a:pt x="84" y="108"/>
                      <a:pt x="87" y="96"/>
                    </a:cubicBezTo>
                    <a:cubicBezTo>
                      <a:pt x="89" y="88"/>
                      <a:pt x="93" y="73"/>
                      <a:pt x="93" y="71"/>
                    </a:cubicBezTo>
                    <a:cubicBezTo>
                      <a:pt x="101" y="56"/>
                      <a:pt x="127" y="11"/>
                      <a:pt x="174" y="11"/>
                    </a:cubicBezTo>
                    <a:cubicBezTo>
                      <a:pt x="197" y="11"/>
                      <a:pt x="201" y="29"/>
                      <a:pt x="201" y="45"/>
                    </a:cubicBezTo>
                    <a:cubicBezTo>
                      <a:pt x="201" y="76"/>
                      <a:pt x="177" y="140"/>
                      <a:pt x="169" y="162"/>
                    </a:cubicBezTo>
                    <a:cubicBezTo>
                      <a:pt x="164" y="173"/>
                      <a:pt x="164" y="179"/>
                      <a:pt x="164" y="184"/>
                    </a:cubicBezTo>
                    <a:cubicBezTo>
                      <a:pt x="164" y="208"/>
                      <a:pt x="181" y="225"/>
                      <a:pt x="205" y="225"/>
                    </a:cubicBezTo>
                    <a:cubicBezTo>
                      <a:pt x="252" y="225"/>
                      <a:pt x="270" y="153"/>
                      <a:pt x="270" y="149"/>
                    </a:cubicBezTo>
                    <a:cubicBezTo>
                      <a:pt x="270" y="144"/>
                      <a:pt x="266" y="144"/>
                      <a:pt x="264" y="144"/>
                    </a:cubicBezTo>
                    <a:cubicBezTo>
                      <a:pt x="259" y="144"/>
                      <a:pt x="259" y="145"/>
                      <a:pt x="257" y="153"/>
                    </a:cubicBezTo>
                    <a:cubicBezTo>
                      <a:pt x="247" y="186"/>
                      <a:pt x="230" y="214"/>
                      <a:pt x="206" y="214"/>
                    </a:cubicBezTo>
                    <a:cubicBezTo>
                      <a:pt x="197" y="214"/>
                      <a:pt x="194" y="209"/>
                      <a:pt x="194" y="198"/>
                    </a:cubicBezTo>
                    <a:cubicBezTo>
                      <a:pt x="194" y="185"/>
                      <a:pt x="198" y="173"/>
                      <a:pt x="203" y="163"/>
                    </a:cubicBezTo>
                    <a:cubicBezTo>
                      <a:pt x="212" y="136"/>
                      <a:pt x="233" y="81"/>
                      <a:pt x="233" y="53"/>
                    </a:cubicBezTo>
                    <a:cubicBezTo>
                      <a:pt x="233" y="20"/>
                      <a:pt x="212" y="0"/>
                      <a:pt x="176" y="0"/>
                    </a:cubicBezTo>
                    <a:cubicBezTo>
                      <a:pt x="131" y="0"/>
                      <a:pt x="107" y="31"/>
                      <a:pt x="98" y="43"/>
                    </a:cubicBezTo>
                    <a:cubicBezTo>
                      <a:pt x="96" y="15"/>
                      <a:pt x="75" y="0"/>
                      <a:pt x="52" y="0"/>
                    </a:cubicBezTo>
                    <a:cubicBezTo>
                      <a:pt x="29" y="0"/>
                      <a:pt x="20" y="19"/>
                      <a:pt x="15" y="28"/>
                    </a:cubicBezTo>
                    <a:cubicBezTo>
                      <a:pt x="7" y="45"/>
                      <a:pt x="0" y="74"/>
                      <a:pt x="0" y="76"/>
                    </a:cubicBezTo>
                    <a:cubicBezTo>
                      <a:pt x="0" y="81"/>
                      <a:pt x="5" y="81"/>
                      <a:pt x="6" y="81"/>
                    </a:cubicBezTo>
                    <a:cubicBezTo>
                      <a:pt x="11" y="81"/>
                      <a:pt x="11" y="81"/>
                      <a:pt x="14" y="70"/>
                    </a:cubicBezTo>
                    <a:cubicBezTo>
                      <a:pt x="23" y="34"/>
                      <a:pt x="33" y="11"/>
                      <a:pt x="51" y="11"/>
                    </a:cubicBezTo>
                    <a:cubicBezTo>
                      <a:pt x="61" y="11"/>
                      <a:pt x="66" y="17"/>
                      <a:pt x="66" y="33"/>
                    </a:cubicBezTo>
                    <a:cubicBezTo>
                      <a:pt x="66" y="44"/>
                      <a:pt x="65" y="49"/>
                      <a:pt x="58" y="75"/>
                    </a:cubicBezTo>
                    <a:lnTo>
                      <a:pt x="29" y="19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1" name="组合 110" descr="\documentclass{article}&#10;\usepackage{amsmath}&#10;\pagestyle{empty}&#10;\begin{document}&#10;&#10;&#10;\begin{align*}&#10;  \sum_{j = 1}^{n}x_{ij} = 1  ,\forall i \in n&#10;\end{align*}&#10;&#10;\end{document}" title="IguanaTex Vector Display"/>
            <p:cNvGrpSpPr>
              <a:grpSpLocks noChangeAspect="1"/>
            </p:cNvGrpSpPr>
            <p:nvPr>
              <p:custDataLst>
                <p:tags r:id="rId46"/>
              </p:custDataLst>
            </p:nvPr>
          </p:nvGrpSpPr>
          <p:grpSpPr>
            <a:xfrm>
              <a:off x="7228541" y="3695662"/>
              <a:ext cx="1786415" cy="677737"/>
              <a:chOff x="2541588" y="2540000"/>
              <a:chExt cx="1493838" cy="566738"/>
            </a:xfrm>
          </p:grpSpPr>
          <p:sp>
            <p:nvSpPr>
              <p:cNvPr id="95" name="Freeform 53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2632076" y="2540000"/>
                <a:ext cx="80963" cy="61913"/>
              </a:xfrm>
              <a:custGeom>
                <a:avLst/>
                <a:gdLst>
                  <a:gd name="T0" fmla="*/ 26 w 213"/>
                  <a:gd name="T1" fmla="*/ 132 h 158"/>
                  <a:gd name="T2" fmla="*/ 23 w 213"/>
                  <a:gd name="T3" fmla="*/ 147 h 158"/>
                  <a:gd name="T4" fmla="*/ 35 w 213"/>
                  <a:gd name="T5" fmla="*/ 158 h 158"/>
                  <a:gd name="T6" fmla="*/ 48 w 213"/>
                  <a:gd name="T7" fmla="*/ 150 h 158"/>
                  <a:gd name="T8" fmla="*/ 54 w 213"/>
                  <a:gd name="T9" fmla="*/ 128 h 158"/>
                  <a:gd name="T10" fmla="*/ 62 w 213"/>
                  <a:gd name="T11" fmla="*/ 97 h 158"/>
                  <a:gd name="T12" fmla="*/ 68 w 213"/>
                  <a:gd name="T13" fmla="*/ 74 h 158"/>
                  <a:gd name="T14" fmla="*/ 83 w 213"/>
                  <a:gd name="T15" fmla="*/ 42 h 158"/>
                  <a:gd name="T16" fmla="*/ 135 w 213"/>
                  <a:gd name="T17" fmla="*/ 10 h 158"/>
                  <a:gd name="T18" fmla="*/ 156 w 213"/>
                  <a:gd name="T19" fmla="*/ 35 h 158"/>
                  <a:gd name="T20" fmla="*/ 135 w 213"/>
                  <a:gd name="T21" fmla="*/ 109 h 158"/>
                  <a:gd name="T22" fmla="*/ 130 w 213"/>
                  <a:gd name="T23" fmla="*/ 128 h 158"/>
                  <a:gd name="T24" fmla="*/ 163 w 213"/>
                  <a:gd name="T25" fmla="*/ 158 h 158"/>
                  <a:gd name="T26" fmla="*/ 213 w 213"/>
                  <a:gd name="T27" fmla="*/ 104 h 158"/>
                  <a:gd name="T28" fmla="*/ 207 w 213"/>
                  <a:gd name="T29" fmla="*/ 100 h 158"/>
                  <a:gd name="T30" fmla="*/ 201 w 213"/>
                  <a:gd name="T31" fmla="*/ 106 h 158"/>
                  <a:gd name="T32" fmla="*/ 164 w 213"/>
                  <a:gd name="T33" fmla="*/ 148 h 158"/>
                  <a:gd name="T34" fmla="*/ 155 w 213"/>
                  <a:gd name="T35" fmla="*/ 136 h 158"/>
                  <a:gd name="T36" fmla="*/ 163 w 213"/>
                  <a:gd name="T37" fmla="*/ 108 h 158"/>
                  <a:gd name="T38" fmla="*/ 182 w 213"/>
                  <a:gd name="T39" fmla="*/ 40 h 158"/>
                  <a:gd name="T40" fmla="*/ 136 w 213"/>
                  <a:gd name="T41" fmla="*/ 0 h 158"/>
                  <a:gd name="T42" fmla="*/ 77 w 213"/>
                  <a:gd name="T43" fmla="*/ 32 h 158"/>
                  <a:gd name="T44" fmla="*/ 40 w 213"/>
                  <a:gd name="T45" fmla="*/ 0 h 158"/>
                  <a:gd name="T46" fmla="*/ 13 w 213"/>
                  <a:gd name="T47" fmla="*/ 19 h 158"/>
                  <a:gd name="T48" fmla="*/ 0 w 213"/>
                  <a:gd name="T49" fmla="*/ 54 h 158"/>
                  <a:gd name="T50" fmla="*/ 6 w 213"/>
                  <a:gd name="T51" fmla="*/ 58 h 158"/>
                  <a:gd name="T52" fmla="*/ 14 w 213"/>
                  <a:gd name="T53" fmla="*/ 48 h 158"/>
                  <a:gd name="T54" fmla="*/ 39 w 213"/>
                  <a:gd name="T55" fmla="*/ 10 h 158"/>
                  <a:gd name="T56" fmla="*/ 51 w 213"/>
                  <a:gd name="T57" fmla="*/ 27 h 158"/>
                  <a:gd name="T58" fmla="*/ 45 w 213"/>
                  <a:gd name="T59" fmla="*/ 56 h 158"/>
                  <a:gd name="T60" fmla="*/ 37 w 213"/>
                  <a:gd name="T61" fmla="*/ 88 h 158"/>
                  <a:gd name="T62" fmla="*/ 26 w 213"/>
                  <a:gd name="T63" fmla="*/ 13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158">
                    <a:moveTo>
                      <a:pt x="26" y="132"/>
                    </a:moveTo>
                    <a:cubicBezTo>
                      <a:pt x="25" y="137"/>
                      <a:pt x="23" y="146"/>
                      <a:pt x="23" y="147"/>
                    </a:cubicBezTo>
                    <a:cubicBezTo>
                      <a:pt x="23" y="154"/>
                      <a:pt x="29" y="158"/>
                      <a:pt x="35" y="158"/>
                    </a:cubicBezTo>
                    <a:cubicBezTo>
                      <a:pt x="41" y="158"/>
                      <a:pt x="46" y="153"/>
                      <a:pt x="48" y="150"/>
                    </a:cubicBezTo>
                    <a:cubicBezTo>
                      <a:pt x="50" y="147"/>
                      <a:pt x="53" y="136"/>
                      <a:pt x="54" y="128"/>
                    </a:cubicBezTo>
                    <a:cubicBezTo>
                      <a:pt x="56" y="122"/>
                      <a:pt x="60" y="106"/>
                      <a:pt x="62" y="97"/>
                    </a:cubicBezTo>
                    <a:cubicBezTo>
                      <a:pt x="64" y="89"/>
                      <a:pt x="66" y="82"/>
                      <a:pt x="68" y="74"/>
                    </a:cubicBezTo>
                    <a:cubicBezTo>
                      <a:pt x="72" y="59"/>
                      <a:pt x="73" y="57"/>
                      <a:pt x="83" y="42"/>
                    </a:cubicBezTo>
                    <a:cubicBezTo>
                      <a:pt x="92" y="28"/>
                      <a:pt x="109" y="10"/>
                      <a:pt x="135" y="10"/>
                    </a:cubicBezTo>
                    <a:cubicBezTo>
                      <a:pt x="155" y="10"/>
                      <a:pt x="156" y="28"/>
                      <a:pt x="156" y="35"/>
                    </a:cubicBezTo>
                    <a:cubicBezTo>
                      <a:pt x="156" y="56"/>
                      <a:pt x="141" y="94"/>
                      <a:pt x="135" y="109"/>
                    </a:cubicBezTo>
                    <a:cubicBezTo>
                      <a:pt x="131" y="119"/>
                      <a:pt x="130" y="122"/>
                      <a:pt x="130" y="128"/>
                    </a:cubicBezTo>
                    <a:cubicBezTo>
                      <a:pt x="130" y="146"/>
                      <a:pt x="145" y="158"/>
                      <a:pt x="163" y="158"/>
                    </a:cubicBezTo>
                    <a:cubicBezTo>
                      <a:pt x="198" y="158"/>
                      <a:pt x="213" y="110"/>
                      <a:pt x="213" y="104"/>
                    </a:cubicBezTo>
                    <a:cubicBezTo>
                      <a:pt x="213" y="100"/>
                      <a:pt x="209" y="100"/>
                      <a:pt x="207" y="100"/>
                    </a:cubicBezTo>
                    <a:cubicBezTo>
                      <a:pt x="203" y="100"/>
                      <a:pt x="202" y="102"/>
                      <a:pt x="201" y="106"/>
                    </a:cubicBezTo>
                    <a:cubicBezTo>
                      <a:pt x="193" y="134"/>
                      <a:pt x="178" y="148"/>
                      <a:pt x="164" y="148"/>
                    </a:cubicBezTo>
                    <a:cubicBezTo>
                      <a:pt x="157" y="148"/>
                      <a:pt x="155" y="143"/>
                      <a:pt x="155" y="136"/>
                    </a:cubicBezTo>
                    <a:cubicBezTo>
                      <a:pt x="155" y="128"/>
                      <a:pt x="157" y="123"/>
                      <a:pt x="163" y="108"/>
                    </a:cubicBezTo>
                    <a:cubicBezTo>
                      <a:pt x="167" y="97"/>
                      <a:pt x="182" y="60"/>
                      <a:pt x="182" y="40"/>
                    </a:cubicBezTo>
                    <a:cubicBezTo>
                      <a:pt x="182" y="6"/>
                      <a:pt x="155" y="0"/>
                      <a:pt x="136" y="0"/>
                    </a:cubicBezTo>
                    <a:cubicBezTo>
                      <a:pt x="107" y="0"/>
                      <a:pt x="88" y="18"/>
                      <a:pt x="77" y="32"/>
                    </a:cubicBezTo>
                    <a:cubicBezTo>
                      <a:pt x="75" y="8"/>
                      <a:pt x="54" y="0"/>
                      <a:pt x="40" y="0"/>
                    </a:cubicBezTo>
                    <a:cubicBezTo>
                      <a:pt x="25" y="0"/>
                      <a:pt x="17" y="11"/>
                      <a:pt x="13" y="19"/>
                    </a:cubicBezTo>
                    <a:cubicBezTo>
                      <a:pt x="5" y="32"/>
                      <a:pt x="0" y="52"/>
                      <a:pt x="0" y="54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7"/>
                      <a:pt x="14" y="48"/>
                    </a:cubicBezTo>
                    <a:cubicBezTo>
                      <a:pt x="19" y="27"/>
                      <a:pt x="25" y="10"/>
                      <a:pt x="39" y="10"/>
                    </a:cubicBezTo>
                    <a:cubicBezTo>
                      <a:pt x="48" y="10"/>
                      <a:pt x="51" y="18"/>
                      <a:pt x="51" y="27"/>
                    </a:cubicBezTo>
                    <a:cubicBezTo>
                      <a:pt x="51" y="34"/>
                      <a:pt x="47" y="47"/>
                      <a:pt x="45" y="56"/>
                    </a:cubicBezTo>
                    <a:cubicBezTo>
                      <a:pt x="43" y="66"/>
                      <a:pt x="39" y="80"/>
                      <a:pt x="37" y="88"/>
                    </a:cubicBezTo>
                    <a:lnTo>
                      <a:pt x="26" y="13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54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2546351" y="2660650"/>
                <a:ext cx="254000" cy="274638"/>
              </a:xfrm>
              <a:custGeom>
                <a:avLst/>
                <a:gdLst>
                  <a:gd name="T0" fmla="*/ 603 w 663"/>
                  <a:gd name="T1" fmla="*/ 697 h 697"/>
                  <a:gd name="T2" fmla="*/ 663 w 663"/>
                  <a:gd name="T3" fmla="*/ 538 h 697"/>
                  <a:gd name="T4" fmla="*/ 651 w 663"/>
                  <a:gd name="T5" fmla="*/ 538 h 697"/>
                  <a:gd name="T6" fmla="*/ 521 w 663"/>
                  <a:gd name="T7" fmla="*/ 639 h 697"/>
                  <a:gd name="T8" fmla="*/ 366 w 663"/>
                  <a:gd name="T9" fmla="*/ 654 h 697"/>
                  <a:gd name="T10" fmla="*/ 66 w 663"/>
                  <a:gd name="T11" fmla="*/ 654 h 697"/>
                  <a:gd name="T12" fmla="*/ 319 w 663"/>
                  <a:gd name="T13" fmla="*/ 356 h 697"/>
                  <a:gd name="T14" fmla="*/ 324 w 663"/>
                  <a:gd name="T15" fmla="*/ 348 h 697"/>
                  <a:gd name="T16" fmla="*/ 320 w 663"/>
                  <a:gd name="T17" fmla="*/ 341 h 697"/>
                  <a:gd name="T18" fmla="*/ 88 w 663"/>
                  <a:gd name="T19" fmla="*/ 24 h 697"/>
                  <a:gd name="T20" fmla="*/ 361 w 663"/>
                  <a:gd name="T21" fmla="*/ 24 h 697"/>
                  <a:gd name="T22" fmla="*/ 478 w 663"/>
                  <a:gd name="T23" fmla="*/ 32 h 697"/>
                  <a:gd name="T24" fmla="*/ 587 w 663"/>
                  <a:gd name="T25" fmla="*/ 69 h 697"/>
                  <a:gd name="T26" fmla="*/ 651 w 663"/>
                  <a:gd name="T27" fmla="*/ 140 h 697"/>
                  <a:gd name="T28" fmla="*/ 663 w 663"/>
                  <a:gd name="T29" fmla="*/ 140 h 697"/>
                  <a:gd name="T30" fmla="*/ 603 w 663"/>
                  <a:gd name="T31" fmla="*/ 0 h 697"/>
                  <a:gd name="T32" fmla="*/ 14 w 663"/>
                  <a:gd name="T33" fmla="*/ 0 h 697"/>
                  <a:gd name="T34" fmla="*/ 0 w 663"/>
                  <a:gd name="T35" fmla="*/ 3 h 697"/>
                  <a:gd name="T36" fmla="*/ 0 w 663"/>
                  <a:gd name="T37" fmla="*/ 20 h 697"/>
                  <a:gd name="T38" fmla="*/ 263 w 663"/>
                  <a:gd name="T39" fmla="*/ 380 h 697"/>
                  <a:gd name="T40" fmla="*/ 5 w 663"/>
                  <a:gd name="T41" fmla="*/ 683 h 697"/>
                  <a:gd name="T42" fmla="*/ 0 w 663"/>
                  <a:gd name="T43" fmla="*/ 692 h 697"/>
                  <a:gd name="T44" fmla="*/ 14 w 663"/>
                  <a:gd name="T45" fmla="*/ 697 h 697"/>
                  <a:gd name="T46" fmla="*/ 603 w 663"/>
                  <a:gd name="T47" fmla="*/ 697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3" h="697">
                    <a:moveTo>
                      <a:pt x="603" y="697"/>
                    </a:moveTo>
                    <a:lnTo>
                      <a:pt x="663" y="538"/>
                    </a:lnTo>
                    <a:lnTo>
                      <a:pt x="651" y="538"/>
                    </a:lnTo>
                    <a:cubicBezTo>
                      <a:pt x="631" y="590"/>
                      <a:pt x="578" y="624"/>
                      <a:pt x="521" y="639"/>
                    </a:cubicBezTo>
                    <a:cubicBezTo>
                      <a:pt x="511" y="641"/>
                      <a:pt x="462" y="654"/>
                      <a:pt x="366" y="654"/>
                    </a:cubicBezTo>
                    <a:lnTo>
                      <a:pt x="66" y="654"/>
                    </a:lnTo>
                    <a:lnTo>
                      <a:pt x="319" y="356"/>
                    </a:lnTo>
                    <a:cubicBezTo>
                      <a:pt x="323" y="352"/>
                      <a:pt x="324" y="351"/>
                      <a:pt x="324" y="348"/>
                    </a:cubicBezTo>
                    <a:cubicBezTo>
                      <a:pt x="324" y="347"/>
                      <a:pt x="324" y="346"/>
                      <a:pt x="320" y="341"/>
                    </a:cubicBezTo>
                    <a:lnTo>
                      <a:pt x="88" y="24"/>
                    </a:lnTo>
                    <a:lnTo>
                      <a:pt x="361" y="24"/>
                    </a:lnTo>
                    <a:cubicBezTo>
                      <a:pt x="428" y="24"/>
                      <a:pt x="473" y="30"/>
                      <a:pt x="478" y="32"/>
                    </a:cubicBezTo>
                    <a:cubicBezTo>
                      <a:pt x="505" y="35"/>
                      <a:pt x="548" y="44"/>
                      <a:pt x="587" y="69"/>
                    </a:cubicBezTo>
                    <a:cubicBezTo>
                      <a:pt x="600" y="77"/>
                      <a:pt x="634" y="99"/>
                      <a:pt x="651" y="140"/>
                    </a:cubicBezTo>
                    <a:lnTo>
                      <a:pt x="663" y="140"/>
                    </a:lnTo>
                    <a:lnTo>
                      <a:pt x="603" y="0"/>
                    </a:lnTo>
                    <a:lnTo>
                      <a:pt x="14" y="0"/>
                    </a:lnTo>
                    <a:cubicBezTo>
                      <a:pt x="2" y="0"/>
                      <a:pt x="2" y="0"/>
                      <a:pt x="0" y="3"/>
                    </a:cubicBezTo>
                    <a:cubicBezTo>
                      <a:pt x="0" y="5"/>
                      <a:pt x="0" y="14"/>
                      <a:pt x="0" y="20"/>
                    </a:cubicBezTo>
                    <a:lnTo>
                      <a:pt x="263" y="380"/>
                    </a:lnTo>
                    <a:lnTo>
                      <a:pt x="5" y="683"/>
                    </a:lnTo>
                    <a:cubicBezTo>
                      <a:pt x="0" y="689"/>
                      <a:pt x="0" y="691"/>
                      <a:pt x="0" y="692"/>
                    </a:cubicBezTo>
                    <a:cubicBezTo>
                      <a:pt x="0" y="697"/>
                      <a:pt x="5" y="697"/>
                      <a:pt x="14" y="697"/>
                    </a:cubicBezTo>
                    <a:lnTo>
                      <a:pt x="603" y="69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55"/>
              <p:cNvSpPr>
                <a:spLocks noEditPoint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2541588" y="2987675"/>
                <a:ext cx="57150" cy="119063"/>
              </a:xfrm>
              <a:custGeom>
                <a:avLst/>
                <a:gdLst>
                  <a:gd name="T0" fmla="*/ 153 w 153"/>
                  <a:gd name="T1" fmla="*/ 13 h 302"/>
                  <a:gd name="T2" fmla="*/ 139 w 153"/>
                  <a:gd name="T3" fmla="*/ 0 h 302"/>
                  <a:gd name="T4" fmla="*/ 120 w 153"/>
                  <a:gd name="T5" fmla="*/ 19 h 302"/>
                  <a:gd name="T6" fmla="*/ 134 w 153"/>
                  <a:gd name="T7" fmla="*/ 32 h 302"/>
                  <a:gd name="T8" fmla="*/ 153 w 153"/>
                  <a:gd name="T9" fmla="*/ 13 h 302"/>
                  <a:gd name="T10" fmla="*/ 79 w 153"/>
                  <a:gd name="T11" fmla="*/ 248 h 302"/>
                  <a:gd name="T12" fmla="*/ 34 w 153"/>
                  <a:gd name="T13" fmla="*/ 292 h 302"/>
                  <a:gd name="T14" fmla="*/ 22 w 153"/>
                  <a:gd name="T15" fmla="*/ 290 h 302"/>
                  <a:gd name="T16" fmla="*/ 33 w 153"/>
                  <a:gd name="T17" fmla="*/ 272 h 302"/>
                  <a:gd name="T18" fmla="*/ 20 w 153"/>
                  <a:gd name="T19" fmla="*/ 260 h 302"/>
                  <a:gd name="T20" fmla="*/ 0 w 153"/>
                  <a:gd name="T21" fmla="*/ 280 h 302"/>
                  <a:gd name="T22" fmla="*/ 35 w 153"/>
                  <a:gd name="T23" fmla="*/ 302 h 302"/>
                  <a:gd name="T24" fmla="*/ 107 w 153"/>
                  <a:gd name="T25" fmla="*/ 247 h 302"/>
                  <a:gd name="T26" fmla="*/ 138 w 153"/>
                  <a:gd name="T27" fmla="*/ 122 h 302"/>
                  <a:gd name="T28" fmla="*/ 140 w 153"/>
                  <a:gd name="T29" fmla="*/ 110 h 302"/>
                  <a:gd name="T30" fmla="*/ 103 w 153"/>
                  <a:gd name="T31" fmla="*/ 77 h 302"/>
                  <a:gd name="T32" fmla="*/ 42 w 153"/>
                  <a:gd name="T33" fmla="*/ 130 h 302"/>
                  <a:gd name="T34" fmla="*/ 48 w 153"/>
                  <a:gd name="T35" fmla="*/ 135 h 302"/>
                  <a:gd name="T36" fmla="*/ 55 w 153"/>
                  <a:gd name="T37" fmla="*/ 129 h 302"/>
                  <a:gd name="T38" fmla="*/ 102 w 153"/>
                  <a:gd name="T39" fmla="*/ 87 h 302"/>
                  <a:gd name="T40" fmla="*/ 114 w 153"/>
                  <a:gd name="T41" fmla="*/ 104 h 302"/>
                  <a:gd name="T42" fmla="*/ 113 w 153"/>
                  <a:gd name="T43" fmla="*/ 114 h 302"/>
                  <a:gd name="T44" fmla="*/ 79 w 153"/>
                  <a:gd name="T45" fmla="*/ 24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302">
                    <a:moveTo>
                      <a:pt x="153" y="13"/>
                    </a:moveTo>
                    <a:cubicBezTo>
                      <a:pt x="153" y="7"/>
                      <a:pt x="149" y="0"/>
                      <a:pt x="139" y="0"/>
                    </a:cubicBezTo>
                    <a:cubicBezTo>
                      <a:pt x="129" y="0"/>
                      <a:pt x="120" y="9"/>
                      <a:pt x="120" y="19"/>
                    </a:cubicBezTo>
                    <a:cubicBezTo>
                      <a:pt x="120" y="24"/>
                      <a:pt x="124" y="32"/>
                      <a:pt x="134" y="32"/>
                    </a:cubicBezTo>
                    <a:cubicBezTo>
                      <a:pt x="143" y="32"/>
                      <a:pt x="153" y="23"/>
                      <a:pt x="153" y="13"/>
                    </a:cubicBezTo>
                    <a:close/>
                    <a:moveTo>
                      <a:pt x="79" y="248"/>
                    </a:moveTo>
                    <a:cubicBezTo>
                      <a:pt x="73" y="272"/>
                      <a:pt x="55" y="292"/>
                      <a:pt x="34" y="292"/>
                    </a:cubicBezTo>
                    <a:cubicBezTo>
                      <a:pt x="30" y="292"/>
                      <a:pt x="25" y="292"/>
                      <a:pt x="22" y="290"/>
                    </a:cubicBezTo>
                    <a:cubicBezTo>
                      <a:pt x="31" y="286"/>
                      <a:pt x="33" y="278"/>
                      <a:pt x="33" y="272"/>
                    </a:cubicBezTo>
                    <a:cubicBezTo>
                      <a:pt x="33" y="264"/>
                      <a:pt x="27" y="260"/>
                      <a:pt x="20" y="260"/>
                    </a:cubicBezTo>
                    <a:cubicBezTo>
                      <a:pt x="9" y="260"/>
                      <a:pt x="0" y="269"/>
                      <a:pt x="0" y="280"/>
                    </a:cubicBezTo>
                    <a:cubicBezTo>
                      <a:pt x="0" y="293"/>
                      <a:pt x="14" y="302"/>
                      <a:pt x="35" y="302"/>
                    </a:cubicBezTo>
                    <a:cubicBezTo>
                      <a:pt x="55" y="302"/>
                      <a:pt x="96" y="290"/>
                      <a:pt x="107" y="247"/>
                    </a:cubicBezTo>
                    <a:lnTo>
                      <a:pt x="138" y="122"/>
                    </a:lnTo>
                    <a:cubicBezTo>
                      <a:pt x="139" y="118"/>
                      <a:pt x="140" y="115"/>
                      <a:pt x="140" y="110"/>
                    </a:cubicBezTo>
                    <a:cubicBezTo>
                      <a:pt x="140" y="91"/>
                      <a:pt x="124" y="77"/>
                      <a:pt x="103" y="77"/>
                    </a:cubicBezTo>
                    <a:cubicBezTo>
                      <a:pt x="64" y="77"/>
                      <a:pt x="42" y="126"/>
                      <a:pt x="42" y="130"/>
                    </a:cubicBezTo>
                    <a:cubicBezTo>
                      <a:pt x="42" y="135"/>
                      <a:pt x="47" y="135"/>
                      <a:pt x="48" y="135"/>
                    </a:cubicBezTo>
                    <a:cubicBezTo>
                      <a:pt x="52" y="135"/>
                      <a:pt x="52" y="134"/>
                      <a:pt x="55" y="129"/>
                    </a:cubicBezTo>
                    <a:cubicBezTo>
                      <a:pt x="63" y="108"/>
                      <a:pt x="82" y="87"/>
                      <a:pt x="102" y="87"/>
                    </a:cubicBezTo>
                    <a:cubicBezTo>
                      <a:pt x="111" y="87"/>
                      <a:pt x="114" y="93"/>
                      <a:pt x="114" y="104"/>
                    </a:cubicBezTo>
                    <a:cubicBezTo>
                      <a:pt x="114" y="108"/>
                      <a:pt x="113" y="113"/>
                      <a:pt x="113" y="114"/>
                    </a:cubicBezTo>
                    <a:lnTo>
                      <a:pt x="79" y="24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56"/>
              <p:cNvSpPr>
                <a:spLocks noEditPoint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620963" y="3025775"/>
                <a:ext cx="98425" cy="36513"/>
              </a:xfrm>
              <a:custGeom>
                <a:avLst/>
                <a:gdLst>
                  <a:gd name="T0" fmla="*/ 244 w 257"/>
                  <a:gd name="T1" fmla="*/ 17 h 93"/>
                  <a:gd name="T2" fmla="*/ 257 w 257"/>
                  <a:gd name="T3" fmla="*/ 8 h 93"/>
                  <a:gd name="T4" fmla="*/ 244 w 257"/>
                  <a:gd name="T5" fmla="*/ 0 h 93"/>
                  <a:gd name="T6" fmla="*/ 13 w 257"/>
                  <a:gd name="T7" fmla="*/ 0 h 93"/>
                  <a:gd name="T8" fmla="*/ 0 w 257"/>
                  <a:gd name="T9" fmla="*/ 8 h 93"/>
                  <a:gd name="T10" fmla="*/ 14 w 257"/>
                  <a:gd name="T11" fmla="*/ 17 h 93"/>
                  <a:gd name="T12" fmla="*/ 244 w 257"/>
                  <a:gd name="T13" fmla="*/ 17 h 93"/>
                  <a:gd name="T14" fmla="*/ 244 w 257"/>
                  <a:gd name="T15" fmla="*/ 93 h 93"/>
                  <a:gd name="T16" fmla="*/ 257 w 257"/>
                  <a:gd name="T17" fmla="*/ 85 h 93"/>
                  <a:gd name="T18" fmla="*/ 244 w 257"/>
                  <a:gd name="T19" fmla="*/ 76 h 93"/>
                  <a:gd name="T20" fmla="*/ 14 w 257"/>
                  <a:gd name="T21" fmla="*/ 76 h 93"/>
                  <a:gd name="T22" fmla="*/ 0 w 257"/>
                  <a:gd name="T23" fmla="*/ 85 h 93"/>
                  <a:gd name="T24" fmla="*/ 13 w 257"/>
                  <a:gd name="T25" fmla="*/ 93 h 93"/>
                  <a:gd name="T26" fmla="*/ 244 w 257"/>
                  <a:gd name="T2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93">
                    <a:moveTo>
                      <a:pt x="244" y="17"/>
                    </a:moveTo>
                    <a:cubicBezTo>
                      <a:pt x="249" y="17"/>
                      <a:pt x="257" y="17"/>
                      <a:pt x="257" y="8"/>
                    </a:cubicBezTo>
                    <a:cubicBezTo>
                      <a:pt x="257" y="0"/>
                      <a:pt x="249" y="0"/>
                      <a:pt x="244" y="0"/>
                    </a:cubicBezTo>
                    <a:lnTo>
                      <a:pt x="13" y="0"/>
                    </a:lnTo>
                    <a:cubicBezTo>
                      <a:pt x="9" y="0"/>
                      <a:pt x="0" y="0"/>
                      <a:pt x="0" y="8"/>
                    </a:cubicBezTo>
                    <a:cubicBezTo>
                      <a:pt x="0" y="17"/>
                      <a:pt x="8" y="17"/>
                      <a:pt x="14" y="17"/>
                    </a:cubicBezTo>
                    <a:lnTo>
                      <a:pt x="244" y="17"/>
                    </a:lnTo>
                    <a:close/>
                    <a:moveTo>
                      <a:pt x="244" y="93"/>
                    </a:moveTo>
                    <a:cubicBezTo>
                      <a:pt x="249" y="93"/>
                      <a:pt x="257" y="93"/>
                      <a:pt x="257" y="85"/>
                    </a:cubicBezTo>
                    <a:cubicBezTo>
                      <a:pt x="257" y="76"/>
                      <a:pt x="249" y="76"/>
                      <a:pt x="244" y="76"/>
                    </a:cubicBezTo>
                    <a:lnTo>
                      <a:pt x="14" y="76"/>
                    </a:lnTo>
                    <a:cubicBezTo>
                      <a:pt x="8" y="76"/>
                      <a:pt x="0" y="76"/>
                      <a:pt x="0" y="85"/>
                    </a:cubicBezTo>
                    <a:cubicBezTo>
                      <a:pt x="0" y="93"/>
                      <a:pt x="9" y="93"/>
                      <a:pt x="13" y="93"/>
                    </a:cubicBezTo>
                    <a:lnTo>
                      <a:pt x="244" y="9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57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2743201" y="2987675"/>
                <a:ext cx="49213" cy="90488"/>
              </a:xfrm>
              <a:custGeom>
                <a:avLst/>
                <a:gdLst>
                  <a:gd name="T0" fmla="*/ 79 w 127"/>
                  <a:gd name="T1" fmla="*/ 10 h 232"/>
                  <a:gd name="T2" fmla="*/ 68 w 127"/>
                  <a:gd name="T3" fmla="*/ 0 h 232"/>
                  <a:gd name="T4" fmla="*/ 0 w 127"/>
                  <a:gd name="T5" fmla="*/ 23 h 232"/>
                  <a:gd name="T6" fmla="*/ 0 w 127"/>
                  <a:gd name="T7" fmla="*/ 35 h 232"/>
                  <a:gd name="T8" fmla="*/ 50 w 127"/>
                  <a:gd name="T9" fmla="*/ 25 h 232"/>
                  <a:gd name="T10" fmla="*/ 50 w 127"/>
                  <a:gd name="T11" fmla="*/ 203 h 232"/>
                  <a:gd name="T12" fmla="*/ 16 w 127"/>
                  <a:gd name="T13" fmla="*/ 219 h 232"/>
                  <a:gd name="T14" fmla="*/ 2 w 127"/>
                  <a:gd name="T15" fmla="*/ 219 h 232"/>
                  <a:gd name="T16" fmla="*/ 2 w 127"/>
                  <a:gd name="T17" fmla="*/ 232 h 232"/>
                  <a:gd name="T18" fmla="*/ 64 w 127"/>
                  <a:gd name="T19" fmla="*/ 231 h 232"/>
                  <a:gd name="T20" fmla="*/ 127 w 127"/>
                  <a:gd name="T21" fmla="*/ 232 h 232"/>
                  <a:gd name="T22" fmla="*/ 127 w 127"/>
                  <a:gd name="T23" fmla="*/ 219 h 232"/>
                  <a:gd name="T24" fmla="*/ 114 w 127"/>
                  <a:gd name="T25" fmla="*/ 219 h 232"/>
                  <a:gd name="T26" fmla="*/ 79 w 127"/>
                  <a:gd name="T27" fmla="*/ 203 h 232"/>
                  <a:gd name="T28" fmla="*/ 79 w 127"/>
                  <a:gd name="T2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2">
                    <a:moveTo>
                      <a:pt x="79" y="10"/>
                    </a:moveTo>
                    <a:cubicBezTo>
                      <a:pt x="79" y="1"/>
                      <a:pt x="78" y="0"/>
                      <a:pt x="68" y="0"/>
                    </a:cubicBezTo>
                    <a:cubicBezTo>
                      <a:pt x="46" y="22"/>
                      <a:pt x="14" y="23"/>
                      <a:pt x="0" y="23"/>
                    </a:cubicBezTo>
                    <a:lnTo>
                      <a:pt x="0" y="35"/>
                    </a:lnTo>
                    <a:cubicBezTo>
                      <a:pt x="8" y="35"/>
                      <a:pt x="31" y="35"/>
                      <a:pt x="50" y="25"/>
                    </a:cubicBezTo>
                    <a:lnTo>
                      <a:pt x="50" y="203"/>
                    </a:lnTo>
                    <a:cubicBezTo>
                      <a:pt x="50" y="215"/>
                      <a:pt x="50" y="219"/>
                      <a:pt x="16" y="219"/>
                    </a:cubicBezTo>
                    <a:lnTo>
                      <a:pt x="2" y="219"/>
                    </a:lnTo>
                    <a:lnTo>
                      <a:pt x="2" y="232"/>
                    </a:lnTo>
                    <a:cubicBezTo>
                      <a:pt x="9" y="232"/>
                      <a:pt x="51" y="231"/>
                      <a:pt x="64" y="231"/>
                    </a:cubicBezTo>
                    <a:cubicBezTo>
                      <a:pt x="75" y="231"/>
                      <a:pt x="119" y="232"/>
                      <a:pt x="127" y="232"/>
                    </a:cubicBezTo>
                    <a:lnTo>
                      <a:pt x="127" y="219"/>
                    </a:lnTo>
                    <a:lnTo>
                      <a:pt x="114" y="219"/>
                    </a:lnTo>
                    <a:cubicBezTo>
                      <a:pt x="79" y="219"/>
                      <a:pt x="79" y="215"/>
                      <a:pt x="79" y="203"/>
                    </a:cubicBezTo>
                    <a:lnTo>
                      <a:pt x="7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58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2847976" y="2759075"/>
                <a:ext cx="95250" cy="90488"/>
              </a:xfrm>
              <a:custGeom>
                <a:avLst/>
                <a:gdLst>
                  <a:gd name="T0" fmla="*/ 152 w 248"/>
                  <a:gd name="T1" fmla="*/ 70 h 226"/>
                  <a:gd name="T2" fmla="*/ 201 w 248"/>
                  <a:gd name="T3" fmla="*/ 11 h 226"/>
                  <a:gd name="T4" fmla="*/ 226 w 248"/>
                  <a:gd name="T5" fmla="*/ 17 h 226"/>
                  <a:gd name="T6" fmla="*/ 202 w 248"/>
                  <a:gd name="T7" fmla="*/ 44 h 226"/>
                  <a:gd name="T8" fmla="*/ 221 w 248"/>
                  <a:gd name="T9" fmla="*/ 62 h 226"/>
                  <a:gd name="T10" fmla="*/ 248 w 248"/>
                  <a:gd name="T11" fmla="*/ 33 h 226"/>
                  <a:gd name="T12" fmla="*/ 202 w 248"/>
                  <a:gd name="T13" fmla="*/ 0 h 226"/>
                  <a:gd name="T14" fmla="*/ 149 w 248"/>
                  <a:gd name="T15" fmla="*/ 38 h 226"/>
                  <a:gd name="T16" fmla="*/ 96 w 248"/>
                  <a:gd name="T17" fmla="*/ 0 h 226"/>
                  <a:gd name="T18" fmla="*/ 15 w 248"/>
                  <a:gd name="T19" fmla="*/ 77 h 226"/>
                  <a:gd name="T20" fmla="*/ 21 w 248"/>
                  <a:gd name="T21" fmla="*/ 82 h 226"/>
                  <a:gd name="T22" fmla="*/ 28 w 248"/>
                  <a:gd name="T23" fmla="*/ 76 h 226"/>
                  <a:gd name="T24" fmla="*/ 95 w 248"/>
                  <a:gd name="T25" fmla="*/ 11 h 226"/>
                  <a:gd name="T26" fmla="*/ 122 w 248"/>
                  <a:gd name="T27" fmla="*/ 44 h 226"/>
                  <a:gd name="T28" fmla="*/ 95 w 248"/>
                  <a:gd name="T29" fmla="*/ 163 h 226"/>
                  <a:gd name="T30" fmla="*/ 47 w 248"/>
                  <a:gd name="T31" fmla="*/ 215 h 226"/>
                  <a:gd name="T32" fmla="*/ 22 w 248"/>
                  <a:gd name="T33" fmla="*/ 208 h 226"/>
                  <a:gd name="T34" fmla="*/ 46 w 248"/>
                  <a:gd name="T35" fmla="*/ 181 h 226"/>
                  <a:gd name="T36" fmla="*/ 27 w 248"/>
                  <a:gd name="T37" fmla="*/ 164 h 226"/>
                  <a:gd name="T38" fmla="*/ 0 w 248"/>
                  <a:gd name="T39" fmla="*/ 193 h 226"/>
                  <a:gd name="T40" fmla="*/ 47 w 248"/>
                  <a:gd name="T41" fmla="*/ 226 h 226"/>
                  <a:gd name="T42" fmla="*/ 99 w 248"/>
                  <a:gd name="T43" fmla="*/ 188 h 226"/>
                  <a:gd name="T44" fmla="*/ 153 w 248"/>
                  <a:gd name="T45" fmla="*/ 226 h 226"/>
                  <a:gd name="T46" fmla="*/ 233 w 248"/>
                  <a:gd name="T47" fmla="*/ 149 h 226"/>
                  <a:gd name="T48" fmla="*/ 227 w 248"/>
                  <a:gd name="T49" fmla="*/ 144 h 226"/>
                  <a:gd name="T50" fmla="*/ 220 w 248"/>
                  <a:gd name="T51" fmla="*/ 149 h 226"/>
                  <a:gd name="T52" fmla="*/ 154 w 248"/>
                  <a:gd name="T53" fmla="*/ 215 h 226"/>
                  <a:gd name="T54" fmla="*/ 127 w 248"/>
                  <a:gd name="T55" fmla="*/ 182 h 226"/>
                  <a:gd name="T56" fmla="*/ 135 w 248"/>
                  <a:gd name="T57" fmla="*/ 138 h 226"/>
                  <a:gd name="T58" fmla="*/ 152 w 248"/>
                  <a:gd name="T59" fmla="*/ 7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226">
                    <a:moveTo>
                      <a:pt x="152" y="70"/>
                    </a:moveTo>
                    <a:cubicBezTo>
                      <a:pt x="155" y="57"/>
                      <a:pt x="166" y="11"/>
                      <a:pt x="201" y="11"/>
                    </a:cubicBezTo>
                    <a:cubicBezTo>
                      <a:pt x="204" y="11"/>
                      <a:pt x="216" y="11"/>
                      <a:pt x="226" y="17"/>
                    </a:cubicBezTo>
                    <a:cubicBezTo>
                      <a:pt x="212" y="20"/>
                      <a:pt x="202" y="32"/>
                      <a:pt x="202" y="44"/>
                    </a:cubicBezTo>
                    <a:cubicBezTo>
                      <a:pt x="202" y="52"/>
                      <a:pt x="208" y="62"/>
                      <a:pt x="221" y="62"/>
                    </a:cubicBezTo>
                    <a:cubicBezTo>
                      <a:pt x="232" y="62"/>
                      <a:pt x="248" y="53"/>
                      <a:pt x="248" y="33"/>
                    </a:cubicBezTo>
                    <a:cubicBezTo>
                      <a:pt x="248" y="7"/>
                      <a:pt x="219" y="0"/>
                      <a:pt x="202" y="0"/>
                    </a:cubicBezTo>
                    <a:cubicBezTo>
                      <a:pt x="173" y="0"/>
                      <a:pt x="155" y="26"/>
                      <a:pt x="149" y="38"/>
                    </a:cubicBezTo>
                    <a:cubicBezTo>
                      <a:pt x="137" y="5"/>
                      <a:pt x="110" y="0"/>
                      <a:pt x="96" y="0"/>
                    </a:cubicBezTo>
                    <a:cubicBezTo>
                      <a:pt x="44" y="0"/>
                      <a:pt x="15" y="64"/>
                      <a:pt x="15" y="77"/>
                    </a:cubicBezTo>
                    <a:cubicBezTo>
                      <a:pt x="15" y="82"/>
                      <a:pt x="20" y="82"/>
                      <a:pt x="21" y="82"/>
                    </a:cubicBezTo>
                    <a:cubicBezTo>
                      <a:pt x="25" y="82"/>
                      <a:pt x="27" y="81"/>
                      <a:pt x="28" y="76"/>
                    </a:cubicBezTo>
                    <a:cubicBezTo>
                      <a:pt x="45" y="23"/>
                      <a:pt x="78" y="11"/>
                      <a:pt x="95" y="11"/>
                    </a:cubicBezTo>
                    <a:cubicBezTo>
                      <a:pt x="104" y="11"/>
                      <a:pt x="122" y="15"/>
                      <a:pt x="122" y="44"/>
                    </a:cubicBezTo>
                    <a:cubicBezTo>
                      <a:pt x="122" y="60"/>
                      <a:pt x="113" y="93"/>
                      <a:pt x="95" y="163"/>
                    </a:cubicBezTo>
                    <a:cubicBezTo>
                      <a:pt x="87" y="194"/>
                      <a:pt x="69" y="215"/>
                      <a:pt x="47" y="215"/>
                    </a:cubicBezTo>
                    <a:cubicBezTo>
                      <a:pt x="44" y="215"/>
                      <a:pt x="33" y="215"/>
                      <a:pt x="22" y="208"/>
                    </a:cubicBezTo>
                    <a:cubicBezTo>
                      <a:pt x="35" y="206"/>
                      <a:pt x="46" y="195"/>
                      <a:pt x="46" y="181"/>
                    </a:cubicBezTo>
                    <a:cubicBezTo>
                      <a:pt x="46" y="168"/>
                      <a:pt x="35" y="164"/>
                      <a:pt x="27" y="164"/>
                    </a:cubicBezTo>
                    <a:cubicBezTo>
                      <a:pt x="12" y="164"/>
                      <a:pt x="0" y="177"/>
                      <a:pt x="0" y="193"/>
                    </a:cubicBezTo>
                    <a:cubicBezTo>
                      <a:pt x="0" y="216"/>
                      <a:pt x="25" y="226"/>
                      <a:pt x="47" y="226"/>
                    </a:cubicBezTo>
                    <a:cubicBezTo>
                      <a:pt x="80" y="226"/>
                      <a:pt x="98" y="191"/>
                      <a:pt x="99" y="188"/>
                    </a:cubicBezTo>
                    <a:cubicBezTo>
                      <a:pt x="105" y="206"/>
                      <a:pt x="123" y="226"/>
                      <a:pt x="153" y="226"/>
                    </a:cubicBezTo>
                    <a:cubicBezTo>
                      <a:pt x="204" y="226"/>
                      <a:pt x="233" y="161"/>
                      <a:pt x="233" y="149"/>
                    </a:cubicBezTo>
                    <a:cubicBezTo>
                      <a:pt x="233" y="144"/>
                      <a:pt x="228" y="144"/>
                      <a:pt x="227" y="144"/>
                    </a:cubicBezTo>
                    <a:cubicBezTo>
                      <a:pt x="222" y="144"/>
                      <a:pt x="221" y="146"/>
                      <a:pt x="220" y="149"/>
                    </a:cubicBezTo>
                    <a:cubicBezTo>
                      <a:pt x="204" y="203"/>
                      <a:pt x="170" y="215"/>
                      <a:pt x="154" y="215"/>
                    </a:cubicBezTo>
                    <a:cubicBezTo>
                      <a:pt x="134" y="215"/>
                      <a:pt x="127" y="199"/>
                      <a:pt x="127" y="182"/>
                    </a:cubicBezTo>
                    <a:cubicBezTo>
                      <a:pt x="127" y="171"/>
                      <a:pt x="129" y="160"/>
                      <a:pt x="135" y="138"/>
                    </a:cubicBezTo>
                    <a:lnTo>
                      <a:pt x="152" y="7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59"/>
              <p:cNvSpPr>
                <a:spLocks noEditPoint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2957513" y="2784475"/>
                <a:ext cx="41275" cy="92075"/>
              </a:xfrm>
              <a:custGeom>
                <a:avLst/>
                <a:gdLst>
                  <a:gd name="T0" fmla="*/ 96 w 105"/>
                  <a:gd name="T1" fmla="*/ 13 h 234"/>
                  <a:gd name="T2" fmla="*/ 82 w 105"/>
                  <a:gd name="T3" fmla="*/ 0 h 234"/>
                  <a:gd name="T4" fmla="*/ 63 w 105"/>
                  <a:gd name="T5" fmla="*/ 19 h 234"/>
                  <a:gd name="T6" fmla="*/ 77 w 105"/>
                  <a:gd name="T7" fmla="*/ 32 h 234"/>
                  <a:gd name="T8" fmla="*/ 96 w 105"/>
                  <a:gd name="T9" fmla="*/ 13 h 234"/>
                  <a:gd name="T10" fmla="*/ 25 w 105"/>
                  <a:gd name="T11" fmla="*/ 190 h 234"/>
                  <a:gd name="T12" fmla="*/ 22 w 105"/>
                  <a:gd name="T13" fmla="*/ 205 h 234"/>
                  <a:gd name="T14" fmla="*/ 55 w 105"/>
                  <a:gd name="T15" fmla="*/ 234 h 234"/>
                  <a:gd name="T16" fmla="*/ 105 w 105"/>
                  <a:gd name="T17" fmla="*/ 181 h 234"/>
                  <a:gd name="T18" fmla="*/ 100 w 105"/>
                  <a:gd name="T19" fmla="*/ 176 h 234"/>
                  <a:gd name="T20" fmla="*/ 93 w 105"/>
                  <a:gd name="T21" fmla="*/ 182 h 234"/>
                  <a:gd name="T22" fmla="*/ 56 w 105"/>
                  <a:gd name="T23" fmla="*/ 225 h 234"/>
                  <a:gd name="T24" fmla="*/ 47 w 105"/>
                  <a:gd name="T25" fmla="*/ 212 h 234"/>
                  <a:gd name="T26" fmla="*/ 53 w 105"/>
                  <a:gd name="T27" fmla="*/ 190 h 234"/>
                  <a:gd name="T28" fmla="*/ 64 w 105"/>
                  <a:gd name="T29" fmla="*/ 162 h 234"/>
                  <a:gd name="T30" fmla="*/ 81 w 105"/>
                  <a:gd name="T31" fmla="*/ 118 h 234"/>
                  <a:gd name="T32" fmla="*/ 83 w 105"/>
                  <a:gd name="T33" fmla="*/ 107 h 234"/>
                  <a:gd name="T34" fmla="*/ 50 w 105"/>
                  <a:gd name="T35" fmla="*/ 77 h 234"/>
                  <a:gd name="T36" fmla="*/ 0 w 105"/>
                  <a:gd name="T37" fmla="*/ 130 h 234"/>
                  <a:gd name="T38" fmla="*/ 6 w 105"/>
                  <a:gd name="T39" fmla="*/ 135 h 234"/>
                  <a:gd name="T40" fmla="*/ 12 w 105"/>
                  <a:gd name="T41" fmla="*/ 129 h 234"/>
                  <a:gd name="T42" fmla="*/ 49 w 105"/>
                  <a:gd name="T43" fmla="*/ 87 h 234"/>
                  <a:gd name="T44" fmla="*/ 58 w 105"/>
                  <a:gd name="T45" fmla="*/ 99 h 234"/>
                  <a:gd name="T46" fmla="*/ 47 w 105"/>
                  <a:gd name="T47" fmla="*/ 134 h 234"/>
                  <a:gd name="T48" fmla="*/ 25 w 105"/>
                  <a:gd name="T49" fmla="*/ 19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234">
                    <a:moveTo>
                      <a:pt x="96" y="13"/>
                    </a:moveTo>
                    <a:cubicBezTo>
                      <a:pt x="96" y="7"/>
                      <a:pt x="92" y="0"/>
                      <a:pt x="82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7" y="32"/>
                      <a:pt x="77" y="32"/>
                    </a:cubicBezTo>
                    <a:cubicBezTo>
                      <a:pt x="87" y="32"/>
                      <a:pt x="96" y="22"/>
                      <a:pt x="96" y="13"/>
                    </a:cubicBezTo>
                    <a:close/>
                    <a:moveTo>
                      <a:pt x="25" y="190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1"/>
                      <a:pt x="36" y="234"/>
                      <a:pt x="55" y="234"/>
                    </a:cubicBezTo>
                    <a:cubicBezTo>
                      <a:pt x="90" y="234"/>
                      <a:pt x="105" y="186"/>
                      <a:pt x="105" y="181"/>
                    </a:cubicBezTo>
                    <a:cubicBezTo>
                      <a:pt x="105" y="176"/>
                      <a:pt x="101" y="176"/>
                      <a:pt x="100" y="176"/>
                    </a:cubicBezTo>
                    <a:cubicBezTo>
                      <a:pt x="95" y="176"/>
                      <a:pt x="94" y="178"/>
                      <a:pt x="93" y="182"/>
                    </a:cubicBezTo>
                    <a:cubicBezTo>
                      <a:pt x="85" y="210"/>
                      <a:pt x="70" y="225"/>
                      <a:pt x="56" y="225"/>
                    </a:cubicBezTo>
                    <a:cubicBezTo>
                      <a:pt x="49" y="225"/>
                      <a:pt x="47" y="220"/>
                      <a:pt x="47" y="212"/>
                    </a:cubicBezTo>
                    <a:cubicBezTo>
                      <a:pt x="47" y="204"/>
                      <a:pt x="50" y="198"/>
                      <a:pt x="53" y="190"/>
                    </a:cubicBezTo>
                    <a:cubicBezTo>
                      <a:pt x="56" y="181"/>
                      <a:pt x="60" y="171"/>
                      <a:pt x="64" y="162"/>
                    </a:cubicBezTo>
                    <a:cubicBezTo>
                      <a:pt x="67" y="154"/>
                      <a:pt x="80" y="122"/>
                      <a:pt x="81" y="118"/>
                    </a:cubicBezTo>
                    <a:cubicBezTo>
                      <a:pt x="82" y="114"/>
                      <a:pt x="83" y="110"/>
                      <a:pt x="83" y="107"/>
                    </a:cubicBezTo>
                    <a:cubicBezTo>
                      <a:pt x="83" y="90"/>
                      <a:pt x="69" y="77"/>
                      <a:pt x="50" y="77"/>
                    </a:cubicBezTo>
                    <a:cubicBezTo>
                      <a:pt x="16" y="77"/>
                      <a:pt x="0" y="124"/>
                      <a:pt x="0" y="130"/>
                    </a:cubicBezTo>
                    <a:cubicBezTo>
                      <a:pt x="0" y="135"/>
                      <a:pt x="5" y="135"/>
                      <a:pt x="6" y="135"/>
                    </a:cubicBezTo>
                    <a:cubicBezTo>
                      <a:pt x="10" y="135"/>
                      <a:pt x="11" y="133"/>
                      <a:pt x="12" y="129"/>
                    </a:cubicBezTo>
                    <a:cubicBezTo>
                      <a:pt x="21" y="99"/>
                      <a:pt x="36" y="87"/>
                      <a:pt x="49" y="87"/>
                    </a:cubicBezTo>
                    <a:cubicBezTo>
                      <a:pt x="55" y="87"/>
                      <a:pt x="58" y="90"/>
                      <a:pt x="58" y="99"/>
                    </a:cubicBezTo>
                    <a:cubicBezTo>
                      <a:pt x="58" y="107"/>
                      <a:pt x="56" y="112"/>
                      <a:pt x="47" y="134"/>
                    </a:cubicBezTo>
                    <a:lnTo>
                      <a:pt x="25" y="19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60"/>
              <p:cNvSpPr>
                <a:spLocks noEditPoint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3005138" y="2784475"/>
                <a:ext cx="58738" cy="119063"/>
              </a:xfrm>
              <a:custGeom>
                <a:avLst/>
                <a:gdLst>
                  <a:gd name="T0" fmla="*/ 153 w 153"/>
                  <a:gd name="T1" fmla="*/ 13 h 302"/>
                  <a:gd name="T2" fmla="*/ 139 w 153"/>
                  <a:gd name="T3" fmla="*/ 0 h 302"/>
                  <a:gd name="T4" fmla="*/ 120 w 153"/>
                  <a:gd name="T5" fmla="*/ 19 h 302"/>
                  <a:gd name="T6" fmla="*/ 134 w 153"/>
                  <a:gd name="T7" fmla="*/ 32 h 302"/>
                  <a:gd name="T8" fmla="*/ 153 w 153"/>
                  <a:gd name="T9" fmla="*/ 13 h 302"/>
                  <a:gd name="T10" fmla="*/ 79 w 153"/>
                  <a:gd name="T11" fmla="*/ 248 h 302"/>
                  <a:gd name="T12" fmla="*/ 34 w 153"/>
                  <a:gd name="T13" fmla="*/ 292 h 302"/>
                  <a:gd name="T14" fmla="*/ 22 w 153"/>
                  <a:gd name="T15" fmla="*/ 290 h 302"/>
                  <a:gd name="T16" fmla="*/ 34 w 153"/>
                  <a:gd name="T17" fmla="*/ 272 h 302"/>
                  <a:gd name="T18" fmla="*/ 20 w 153"/>
                  <a:gd name="T19" fmla="*/ 259 h 302"/>
                  <a:gd name="T20" fmla="*/ 0 w 153"/>
                  <a:gd name="T21" fmla="*/ 280 h 302"/>
                  <a:gd name="T22" fmla="*/ 35 w 153"/>
                  <a:gd name="T23" fmla="*/ 302 h 302"/>
                  <a:gd name="T24" fmla="*/ 107 w 153"/>
                  <a:gd name="T25" fmla="*/ 247 h 302"/>
                  <a:gd name="T26" fmla="*/ 139 w 153"/>
                  <a:gd name="T27" fmla="*/ 122 h 302"/>
                  <a:gd name="T28" fmla="*/ 140 w 153"/>
                  <a:gd name="T29" fmla="*/ 110 h 302"/>
                  <a:gd name="T30" fmla="*/ 103 w 153"/>
                  <a:gd name="T31" fmla="*/ 77 h 302"/>
                  <a:gd name="T32" fmla="*/ 42 w 153"/>
                  <a:gd name="T33" fmla="*/ 130 h 302"/>
                  <a:gd name="T34" fmla="*/ 48 w 153"/>
                  <a:gd name="T35" fmla="*/ 135 h 302"/>
                  <a:gd name="T36" fmla="*/ 55 w 153"/>
                  <a:gd name="T37" fmla="*/ 129 h 302"/>
                  <a:gd name="T38" fmla="*/ 102 w 153"/>
                  <a:gd name="T39" fmla="*/ 87 h 302"/>
                  <a:gd name="T40" fmla="*/ 114 w 153"/>
                  <a:gd name="T41" fmla="*/ 104 h 302"/>
                  <a:gd name="T42" fmla="*/ 113 w 153"/>
                  <a:gd name="T43" fmla="*/ 114 h 302"/>
                  <a:gd name="T44" fmla="*/ 79 w 153"/>
                  <a:gd name="T45" fmla="*/ 24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302">
                    <a:moveTo>
                      <a:pt x="153" y="13"/>
                    </a:moveTo>
                    <a:cubicBezTo>
                      <a:pt x="153" y="7"/>
                      <a:pt x="149" y="0"/>
                      <a:pt x="139" y="0"/>
                    </a:cubicBezTo>
                    <a:cubicBezTo>
                      <a:pt x="129" y="0"/>
                      <a:pt x="120" y="9"/>
                      <a:pt x="120" y="19"/>
                    </a:cubicBezTo>
                    <a:cubicBezTo>
                      <a:pt x="120" y="24"/>
                      <a:pt x="124" y="32"/>
                      <a:pt x="134" y="32"/>
                    </a:cubicBezTo>
                    <a:cubicBezTo>
                      <a:pt x="143" y="32"/>
                      <a:pt x="153" y="23"/>
                      <a:pt x="153" y="13"/>
                    </a:cubicBezTo>
                    <a:close/>
                    <a:moveTo>
                      <a:pt x="79" y="248"/>
                    </a:moveTo>
                    <a:cubicBezTo>
                      <a:pt x="74" y="272"/>
                      <a:pt x="55" y="292"/>
                      <a:pt x="34" y="292"/>
                    </a:cubicBezTo>
                    <a:cubicBezTo>
                      <a:pt x="30" y="292"/>
                      <a:pt x="26" y="291"/>
                      <a:pt x="22" y="290"/>
                    </a:cubicBezTo>
                    <a:cubicBezTo>
                      <a:pt x="31" y="286"/>
                      <a:pt x="34" y="278"/>
                      <a:pt x="34" y="272"/>
                    </a:cubicBezTo>
                    <a:cubicBezTo>
                      <a:pt x="34" y="264"/>
                      <a:pt x="27" y="259"/>
                      <a:pt x="20" y="259"/>
                    </a:cubicBezTo>
                    <a:cubicBezTo>
                      <a:pt x="9" y="259"/>
                      <a:pt x="0" y="269"/>
                      <a:pt x="0" y="280"/>
                    </a:cubicBezTo>
                    <a:cubicBezTo>
                      <a:pt x="0" y="293"/>
                      <a:pt x="14" y="302"/>
                      <a:pt x="35" y="302"/>
                    </a:cubicBezTo>
                    <a:cubicBezTo>
                      <a:pt x="56" y="302"/>
                      <a:pt x="97" y="289"/>
                      <a:pt x="107" y="247"/>
                    </a:cubicBezTo>
                    <a:lnTo>
                      <a:pt x="139" y="122"/>
                    </a:lnTo>
                    <a:cubicBezTo>
                      <a:pt x="140" y="118"/>
                      <a:pt x="140" y="115"/>
                      <a:pt x="140" y="110"/>
                    </a:cubicBezTo>
                    <a:cubicBezTo>
                      <a:pt x="140" y="91"/>
                      <a:pt x="124" y="77"/>
                      <a:pt x="103" y="77"/>
                    </a:cubicBezTo>
                    <a:cubicBezTo>
                      <a:pt x="64" y="77"/>
                      <a:pt x="42" y="125"/>
                      <a:pt x="42" y="130"/>
                    </a:cubicBezTo>
                    <a:cubicBezTo>
                      <a:pt x="42" y="135"/>
                      <a:pt x="47" y="135"/>
                      <a:pt x="48" y="135"/>
                    </a:cubicBezTo>
                    <a:cubicBezTo>
                      <a:pt x="52" y="135"/>
                      <a:pt x="53" y="134"/>
                      <a:pt x="55" y="129"/>
                    </a:cubicBezTo>
                    <a:cubicBezTo>
                      <a:pt x="64" y="108"/>
                      <a:pt x="82" y="87"/>
                      <a:pt x="102" y="87"/>
                    </a:cubicBezTo>
                    <a:cubicBezTo>
                      <a:pt x="111" y="87"/>
                      <a:pt x="114" y="93"/>
                      <a:pt x="114" y="104"/>
                    </a:cubicBezTo>
                    <a:cubicBezTo>
                      <a:pt x="114" y="108"/>
                      <a:pt x="113" y="113"/>
                      <a:pt x="113" y="114"/>
                    </a:cubicBezTo>
                    <a:lnTo>
                      <a:pt x="79" y="24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61"/>
              <p:cNvSpPr>
                <a:spLocks noEditPoint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3149601" y="2774950"/>
                <a:ext cx="127000" cy="4603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62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3357563" y="2716213"/>
                <a:ext cx="63500" cy="130175"/>
              </a:xfrm>
              <a:custGeom>
                <a:avLst/>
                <a:gdLst>
                  <a:gd name="T0" fmla="*/ 102 w 164"/>
                  <a:gd name="T1" fmla="*/ 13 h 332"/>
                  <a:gd name="T2" fmla="*/ 91 w 164"/>
                  <a:gd name="T3" fmla="*/ 0 h 332"/>
                  <a:gd name="T4" fmla="*/ 0 w 164"/>
                  <a:gd name="T5" fmla="*/ 32 h 332"/>
                  <a:gd name="T6" fmla="*/ 0 w 164"/>
                  <a:gd name="T7" fmla="*/ 48 h 332"/>
                  <a:gd name="T8" fmla="*/ 65 w 164"/>
                  <a:gd name="T9" fmla="*/ 35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4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8"/>
                    </a:lnTo>
                    <a:cubicBezTo>
                      <a:pt x="10" y="48"/>
                      <a:pt x="39" y="48"/>
                      <a:pt x="65" y="35"/>
                    </a:cubicBezTo>
                    <a:lnTo>
                      <a:pt x="65" y="293"/>
                    </a:lnTo>
                    <a:cubicBezTo>
                      <a:pt x="65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4" y="331"/>
                      <a:pt x="84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63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3452813" y="2825750"/>
                <a:ext cx="22225" cy="58738"/>
              </a:xfrm>
              <a:custGeom>
                <a:avLst/>
                <a:gdLst>
                  <a:gd name="T0" fmla="*/ 59 w 59"/>
                  <a:gd name="T1" fmla="*/ 53 h 149"/>
                  <a:gd name="T2" fmla="*/ 27 w 59"/>
                  <a:gd name="T3" fmla="*/ 0 h 149"/>
                  <a:gd name="T4" fmla="*/ 0 w 59"/>
                  <a:gd name="T5" fmla="*/ 27 h 149"/>
                  <a:gd name="T6" fmla="*/ 27 w 59"/>
                  <a:gd name="T7" fmla="*/ 53 h 149"/>
                  <a:gd name="T8" fmla="*/ 44 w 59"/>
                  <a:gd name="T9" fmla="*/ 47 h 149"/>
                  <a:gd name="T10" fmla="*/ 47 w 59"/>
                  <a:gd name="T11" fmla="*/ 45 h 149"/>
                  <a:gd name="T12" fmla="*/ 48 w 59"/>
                  <a:gd name="T13" fmla="*/ 53 h 149"/>
                  <a:gd name="T14" fmla="*/ 14 w 59"/>
                  <a:gd name="T15" fmla="*/ 136 h 149"/>
                  <a:gd name="T16" fmla="*/ 8 w 59"/>
                  <a:gd name="T17" fmla="*/ 144 h 149"/>
                  <a:gd name="T18" fmla="*/ 13 w 59"/>
                  <a:gd name="T19" fmla="*/ 149 h 149"/>
                  <a:gd name="T20" fmla="*/ 59 w 59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3"/>
                    </a:moveTo>
                    <a:cubicBezTo>
                      <a:pt x="59" y="20"/>
                      <a:pt x="46" y="0"/>
                      <a:pt x="27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7"/>
                    </a:cubicBezTo>
                    <a:cubicBezTo>
                      <a:pt x="46" y="46"/>
                      <a:pt x="46" y="45"/>
                      <a:pt x="47" y="45"/>
                    </a:cubicBezTo>
                    <a:cubicBezTo>
                      <a:pt x="47" y="45"/>
                      <a:pt x="48" y="46"/>
                      <a:pt x="48" y="53"/>
                    </a:cubicBezTo>
                    <a:cubicBezTo>
                      <a:pt x="48" y="90"/>
                      <a:pt x="30" y="119"/>
                      <a:pt x="14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1"/>
                      <a:pt x="59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64"/>
              <p:cNvSpPr>
                <a:spLocks noEditPoint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3521076" y="2709863"/>
                <a:ext cx="106363" cy="141288"/>
              </a:xfrm>
              <a:custGeom>
                <a:avLst/>
                <a:gdLst>
                  <a:gd name="T0" fmla="*/ 274 w 277"/>
                  <a:gd name="T1" fmla="*/ 19 h 357"/>
                  <a:gd name="T2" fmla="*/ 277 w 277"/>
                  <a:gd name="T3" fmla="*/ 10 h 357"/>
                  <a:gd name="T4" fmla="*/ 267 w 277"/>
                  <a:gd name="T5" fmla="*/ 0 h 357"/>
                  <a:gd name="T6" fmla="*/ 255 w 277"/>
                  <a:gd name="T7" fmla="*/ 12 h 357"/>
                  <a:gd name="T8" fmla="*/ 214 w 277"/>
                  <a:gd name="T9" fmla="*/ 121 h 357"/>
                  <a:gd name="T10" fmla="*/ 63 w 277"/>
                  <a:gd name="T11" fmla="*/ 121 h 357"/>
                  <a:gd name="T12" fmla="*/ 21 w 277"/>
                  <a:gd name="T13" fmla="*/ 12 h 357"/>
                  <a:gd name="T14" fmla="*/ 10 w 277"/>
                  <a:gd name="T15" fmla="*/ 0 h 357"/>
                  <a:gd name="T16" fmla="*/ 0 w 277"/>
                  <a:gd name="T17" fmla="*/ 10 h 357"/>
                  <a:gd name="T18" fmla="*/ 3 w 277"/>
                  <a:gd name="T19" fmla="*/ 19 h 357"/>
                  <a:gd name="T20" fmla="*/ 127 w 277"/>
                  <a:gd name="T21" fmla="*/ 346 h 357"/>
                  <a:gd name="T22" fmla="*/ 138 w 277"/>
                  <a:gd name="T23" fmla="*/ 357 h 357"/>
                  <a:gd name="T24" fmla="*/ 149 w 277"/>
                  <a:gd name="T25" fmla="*/ 347 h 357"/>
                  <a:gd name="T26" fmla="*/ 274 w 277"/>
                  <a:gd name="T27" fmla="*/ 19 h 357"/>
                  <a:gd name="T28" fmla="*/ 71 w 277"/>
                  <a:gd name="T29" fmla="*/ 141 h 357"/>
                  <a:gd name="T30" fmla="*/ 206 w 277"/>
                  <a:gd name="T31" fmla="*/ 141 h 357"/>
                  <a:gd name="T32" fmla="*/ 138 w 277"/>
                  <a:gd name="T33" fmla="*/ 319 h 357"/>
                  <a:gd name="T34" fmla="*/ 71 w 277"/>
                  <a:gd name="T35" fmla="*/ 141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7" h="357">
                    <a:moveTo>
                      <a:pt x="274" y="19"/>
                    </a:moveTo>
                    <a:cubicBezTo>
                      <a:pt x="277" y="14"/>
                      <a:pt x="277" y="13"/>
                      <a:pt x="277" y="10"/>
                    </a:cubicBezTo>
                    <a:cubicBezTo>
                      <a:pt x="277" y="5"/>
                      <a:pt x="273" y="0"/>
                      <a:pt x="267" y="0"/>
                    </a:cubicBezTo>
                    <a:cubicBezTo>
                      <a:pt x="260" y="0"/>
                      <a:pt x="257" y="6"/>
                      <a:pt x="255" y="12"/>
                    </a:cubicBezTo>
                    <a:lnTo>
                      <a:pt x="214" y="121"/>
                    </a:lnTo>
                    <a:lnTo>
                      <a:pt x="63" y="121"/>
                    </a:lnTo>
                    <a:lnTo>
                      <a:pt x="21" y="12"/>
                    </a:lnTo>
                    <a:cubicBezTo>
                      <a:pt x="19" y="5"/>
                      <a:pt x="16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1"/>
                      <a:pt x="0" y="12"/>
                      <a:pt x="3" y="19"/>
                    </a:cubicBezTo>
                    <a:lnTo>
                      <a:pt x="127" y="346"/>
                    </a:lnTo>
                    <a:cubicBezTo>
                      <a:pt x="129" y="353"/>
                      <a:pt x="132" y="357"/>
                      <a:pt x="138" y="357"/>
                    </a:cubicBezTo>
                    <a:cubicBezTo>
                      <a:pt x="145" y="357"/>
                      <a:pt x="147" y="352"/>
                      <a:pt x="149" y="347"/>
                    </a:cubicBezTo>
                    <a:lnTo>
                      <a:pt x="274" y="19"/>
                    </a:lnTo>
                    <a:close/>
                    <a:moveTo>
                      <a:pt x="71" y="141"/>
                    </a:moveTo>
                    <a:lnTo>
                      <a:pt x="206" y="141"/>
                    </a:lnTo>
                    <a:lnTo>
                      <a:pt x="138" y="319"/>
                    </a:lnTo>
                    <a:lnTo>
                      <a:pt x="71" y="1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65"/>
              <p:cNvSpPr>
                <a:spLocks noEditPoint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3632201" y="2716213"/>
                <a:ext cx="50800" cy="133350"/>
              </a:xfrm>
              <a:custGeom>
                <a:avLst/>
                <a:gdLst>
                  <a:gd name="T0" fmla="*/ 127 w 132"/>
                  <a:gd name="T1" fmla="*/ 18 h 335"/>
                  <a:gd name="T2" fmla="*/ 109 w 132"/>
                  <a:gd name="T3" fmla="*/ 0 h 335"/>
                  <a:gd name="T4" fmla="*/ 82 w 132"/>
                  <a:gd name="T5" fmla="*/ 26 h 335"/>
                  <a:gd name="T6" fmla="*/ 101 w 132"/>
                  <a:gd name="T7" fmla="*/ 44 h 335"/>
                  <a:gd name="T8" fmla="*/ 127 w 132"/>
                  <a:gd name="T9" fmla="*/ 18 h 335"/>
                  <a:gd name="T10" fmla="*/ 89 w 132"/>
                  <a:gd name="T11" fmla="*/ 205 h 335"/>
                  <a:gd name="T12" fmla="*/ 100 w 132"/>
                  <a:gd name="T13" fmla="*/ 176 h 335"/>
                  <a:gd name="T14" fmla="*/ 107 w 132"/>
                  <a:gd name="T15" fmla="*/ 150 h 335"/>
                  <a:gd name="T16" fmla="*/ 66 w 132"/>
                  <a:gd name="T17" fmla="*/ 109 h 335"/>
                  <a:gd name="T18" fmla="*/ 0 w 132"/>
                  <a:gd name="T19" fmla="*/ 186 h 335"/>
                  <a:gd name="T20" fmla="*/ 6 w 132"/>
                  <a:gd name="T21" fmla="*/ 191 h 335"/>
                  <a:gd name="T22" fmla="*/ 14 w 132"/>
                  <a:gd name="T23" fmla="*/ 182 h 335"/>
                  <a:gd name="T24" fmla="*/ 64 w 132"/>
                  <a:gd name="T25" fmla="*/ 120 h 335"/>
                  <a:gd name="T26" fmla="*/ 77 w 132"/>
                  <a:gd name="T27" fmla="*/ 136 h 335"/>
                  <a:gd name="T28" fmla="*/ 71 w 132"/>
                  <a:gd name="T29" fmla="*/ 162 h 335"/>
                  <a:gd name="T30" fmla="*/ 37 w 132"/>
                  <a:gd name="T31" fmla="*/ 254 h 335"/>
                  <a:gd name="T32" fmla="*/ 26 w 132"/>
                  <a:gd name="T33" fmla="*/ 294 h 335"/>
                  <a:gd name="T34" fmla="*/ 66 w 132"/>
                  <a:gd name="T35" fmla="*/ 335 h 335"/>
                  <a:gd name="T36" fmla="*/ 132 w 132"/>
                  <a:gd name="T37" fmla="*/ 258 h 335"/>
                  <a:gd name="T38" fmla="*/ 126 w 132"/>
                  <a:gd name="T39" fmla="*/ 253 h 335"/>
                  <a:gd name="T40" fmla="*/ 118 w 132"/>
                  <a:gd name="T41" fmla="*/ 262 h 335"/>
                  <a:gd name="T42" fmla="*/ 67 w 132"/>
                  <a:gd name="T43" fmla="*/ 324 h 335"/>
                  <a:gd name="T44" fmla="*/ 55 w 132"/>
                  <a:gd name="T45" fmla="*/ 307 h 335"/>
                  <a:gd name="T46" fmla="*/ 70 w 132"/>
                  <a:gd name="T47" fmla="*/ 257 h 335"/>
                  <a:gd name="T48" fmla="*/ 89 w 132"/>
                  <a:gd name="T49" fmla="*/ 20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335">
                    <a:moveTo>
                      <a:pt x="127" y="18"/>
                    </a:moveTo>
                    <a:cubicBezTo>
                      <a:pt x="127" y="8"/>
                      <a:pt x="120" y="0"/>
                      <a:pt x="109" y="0"/>
                    </a:cubicBezTo>
                    <a:cubicBezTo>
                      <a:pt x="95" y="0"/>
                      <a:pt x="82" y="13"/>
                      <a:pt x="82" y="26"/>
                    </a:cubicBezTo>
                    <a:cubicBezTo>
                      <a:pt x="82" y="36"/>
                      <a:pt x="89" y="44"/>
                      <a:pt x="101" y="44"/>
                    </a:cubicBezTo>
                    <a:cubicBezTo>
                      <a:pt x="112" y="44"/>
                      <a:pt x="127" y="33"/>
                      <a:pt x="127" y="18"/>
                    </a:cubicBezTo>
                    <a:close/>
                    <a:moveTo>
                      <a:pt x="89" y="205"/>
                    </a:moveTo>
                    <a:cubicBezTo>
                      <a:pt x="95" y="191"/>
                      <a:pt x="95" y="190"/>
                      <a:pt x="100" y="176"/>
                    </a:cubicBezTo>
                    <a:cubicBezTo>
                      <a:pt x="104" y="166"/>
                      <a:pt x="107" y="159"/>
                      <a:pt x="107" y="150"/>
                    </a:cubicBezTo>
                    <a:cubicBezTo>
                      <a:pt x="107" y="127"/>
                      <a:pt x="91" y="109"/>
                      <a:pt x="66" y="109"/>
                    </a:cubicBezTo>
                    <a:cubicBezTo>
                      <a:pt x="19" y="109"/>
                      <a:pt x="0" y="181"/>
                      <a:pt x="0" y="186"/>
                    </a:cubicBezTo>
                    <a:cubicBezTo>
                      <a:pt x="0" y="191"/>
                      <a:pt x="5" y="191"/>
                      <a:pt x="6" y="191"/>
                    </a:cubicBezTo>
                    <a:cubicBezTo>
                      <a:pt x="11" y="191"/>
                      <a:pt x="12" y="190"/>
                      <a:pt x="14" y="182"/>
                    </a:cubicBezTo>
                    <a:cubicBezTo>
                      <a:pt x="28" y="135"/>
                      <a:pt x="47" y="120"/>
                      <a:pt x="64" y="120"/>
                    </a:cubicBezTo>
                    <a:cubicBezTo>
                      <a:pt x="68" y="120"/>
                      <a:pt x="77" y="120"/>
                      <a:pt x="77" y="136"/>
                    </a:cubicBezTo>
                    <a:cubicBezTo>
                      <a:pt x="77" y="146"/>
                      <a:pt x="73" y="157"/>
                      <a:pt x="71" y="162"/>
                    </a:cubicBezTo>
                    <a:cubicBezTo>
                      <a:pt x="67" y="175"/>
                      <a:pt x="45" y="232"/>
                      <a:pt x="37" y="254"/>
                    </a:cubicBezTo>
                    <a:cubicBezTo>
                      <a:pt x="32" y="267"/>
                      <a:pt x="26" y="283"/>
                      <a:pt x="26" y="294"/>
                    </a:cubicBezTo>
                    <a:cubicBezTo>
                      <a:pt x="26" y="317"/>
                      <a:pt x="42" y="335"/>
                      <a:pt x="66" y="335"/>
                    </a:cubicBezTo>
                    <a:cubicBezTo>
                      <a:pt x="113" y="335"/>
                      <a:pt x="132" y="262"/>
                      <a:pt x="132" y="258"/>
                    </a:cubicBezTo>
                    <a:cubicBezTo>
                      <a:pt x="132" y="253"/>
                      <a:pt x="127" y="253"/>
                      <a:pt x="126" y="253"/>
                    </a:cubicBezTo>
                    <a:cubicBezTo>
                      <a:pt x="121" y="253"/>
                      <a:pt x="121" y="254"/>
                      <a:pt x="118" y="262"/>
                    </a:cubicBezTo>
                    <a:cubicBezTo>
                      <a:pt x="109" y="293"/>
                      <a:pt x="93" y="324"/>
                      <a:pt x="67" y="324"/>
                    </a:cubicBezTo>
                    <a:cubicBezTo>
                      <a:pt x="59" y="324"/>
                      <a:pt x="55" y="319"/>
                      <a:pt x="55" y="307"/>
                    </a:cubicBezTo>
                    <a:cubicBezTo>
                      <a:pt x="55" y="295"/>
                      <a:pt x="58" y="288"/>
                      <a:pt x="70" y="257"/>
                    </a:cubicBezTo>
                    <a:lnTo>
                      <a:pt x="89" y="20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66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3760788" y="2740025"/>
                <a:ext cx="95250" cy="114300"/>
              </a:xfrm>
              <a:custGeom>
                <a:avLst/>
                <a:gdLst>
                  <a:gd name="T0" fmla="*/ 232 w 249"/>
                  <a:gd name="T1" fmla="*/ 155 h 289"/>
                  <a:gd name="T2" fmla="*/ 249 w 249"/>
                  <a:gd name="T3" fmla="*/ 145 h 289"/>
                  <a:gd name="T4" fmla="*/ 232 w 249"/>
                  <a:gd name="T5" fmla="*/ 135 h 289"/>
                  <a:gd name="T6" fmla="*/ 20 w 249"/>
                  <a:gd name="T7" fmla="*/ 135 h 289"/>
                  <a:gd name="T8" fmla="*/ 154 w 249"/>
                  <a:gd name="T9" fmla="*/ 20 h 289"/>
                  <a:gd name="T10" fmla="*/ 232 w 249"/>
                  <a:gd name="T11" fmla="*/ 20 h 289"/>
                  <a:gd name="T12" fmla="*/ 249 w 249"/>
                  <a:gd name="T13" fmla="*/ 10 h 289"/>
                  <a:gd name="T14" fmla="*/ 232 w 249"/>
                  <a:gd name="T15" fmla="*/ 0 h 289"/>
                  <a:gd name="T16" fmla="*/ 153 w 249"/>
                  <a:gd name="T17" fmla="*/ 0 h 289"/>
                  <a:gd name="T18" fmla="*/ 0 w 249"/>
                  <a:gd name="T19" fmla="*/ 145 h 289"/>
                  <a:gd name="T20" fmla="*/ 153 w 249"/>
                  <a:gd name="T21" fmla="*/ 289 h 289"/>
                  <a:gd name="T22" fmla="*/ 232 w 249"/>
                  <a:gd name="T23" fmla="*/ 289 h 289"/>
                  <a:gd name="T24" fmla="*/ 249 w 249"/>
                  <a:gd name="T25" fmla="*/ 279 h 289"/>
                  <a:gd name="T26" fmla="*/ 232 w 249"/>
                  <a:gd name="T27" fmla="*/ 269 h 289"/>
                  <a:gd name="T28" fmla="*/ 154 w 249"/>
                  <a:gd name="T29" fmla="*/ 269 h 289"/>
                  <a:gd name="T30" fmla="*/ 20 w 249"/>
                  <a:gd name="T31" fmla="*/ 155 h 289"/>
                  <a:gd name="T32" fmla="*/ 232 w 249"/>
                  <a:gd name="T33" fmla="*/ 15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89">
                    <a:moveTo>
                      <a:pt x="232" y="155"/>
                    </a:moveTo>
                    <a:cubicBezTo>
                      <a:pt x="240" y="155"/>
                      <a:pt x="249" y="155"/>
                      <a:pt x="249" y="145"/>
                    </a:cubicBezTo>
                    <a:cubicBezTo>
                      <a:pt x="249" y="135"/>
                      <a:pt x="240" y="135"/>
                      <a:pt x="232" y="135"/>
                    </a:cubicBezTo>
                    <a:lnTo>
                      <a:pt x="20" y="135"/>
                    </a:lnTo>
                    <a:cubicBezTo>
                      <a:pt x="26" y="68"/>
                      <a:pt x="84" y="20"/>
                      <a:pt x="154" y="20"/>
                    </a:cubicBezTo>
                    <a:lnTo>
                      <a:pt x="232" y="20"/>
                    </a:lnTo>
                    <a:cubicBezTo>
                      <a:pt x="240" y="20"/>
                      <a:pt x="249" y="20"/>
                      <a:pt x="249" y="10"/>
                    </a:cubicBezTo>
                    <a:cubicBezTo>
                      <a:pt x="249" y="0"/>
                      <a:pt x="240" y="0"/>
                      <a:pt x="232" y="0"/>
                    </a:cubicBezTo>
                    <a:lnTo>
                      <a:pt x="153" y="0"/>
                    </a:lnTo>
                    <a:cubicBezTo>
                      <a:pt x="68" y="0"/>
                      <a:pt x="0" y="65"/>
                      <a:pt x="0" y="145"/>
                    </a:cubicBezTo>
                    <a:cubicBezTo>
                      <a:pt x="0" y="224"/>
                      <a:pt x="68" y="289"/>
                      <a:pt x="153" y="289"/>
                    </a:cubicBezTo>
                    <a:lnTo>
                      <a:pt x="232" y="289"/>
                    </a:lnTo>
                    <a:cubicBezTo>
                      <a:pt x="240" y="289"/>
                      <a:pt x="249" y="289"/>
                      <a:pt x="249" y="279"/>
                    </a:cubicBezTo>
                    <a:cubicBezTo>
                      <a:pt x="249" y="269"/>
                      <a:pt x="240" y="269"/>
                      <a:pt x="232" y="269"/>
                    </a:cubicBezTo>
                    <a:lnTo>
                      <a:pt x="154" y="269"/>
                    </a:lnTo>
                    <a:cubicBezTo>
                      <a:pt x="84" y="269"/>
                      <a:pt x="26" y="221"/>
                      <a:pt x="20" y="155"/>
                    </a:cubicBezTo>
                    <a:lnTo>
                      <a:pt x="232" y="15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67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3930651" y="2759075"/>
                <a:ext cx="104775" cy="90488"/>
              </a:xfrm>
              <a:custGeom>
                <a:avLst/>
                <a:gdLst>
                  <a:gd name="T0" fmla="*/ 29 w 270"/>
                  <a:gd name="T1" fmla="*/ 191 h 226"/>
                  <a:gd name="T2" fmla="*/ 25 w 270"/>
                  <a:gd name="T3" fmla="*/ 212 h 226"/>
                  <a:gd name="T4" fmla="*/ 39 w 270"/>
                  <a:gd name="T5" fmla="*/ 226 h 226"/>
                  <a:gd name="T6" fmla="*/ 57 w 270"/>
                  <a:gd name="T7" fmla="*/ 212 h 226"/>
                  <a:gd name="T8" fmla="*/ 67 w 270"/>
                  <a:gd name="T9" fmla="*/ 175 h 226"/>
                  <a:gd name="T10" fmla="*/ 78 w 270"/>
                  <a:gd name="T11" fmla="*/ 130 h 226"/>
                  <a:gd name="T12" fmla="*/ 86 w 270"/>
                  <a:gd name="T13" fmla="*/ 97 h 226"/>
                  <a:gd name="T14" fmla="*/ 93 w 270"/>
                  <a:gd name="T15" fmla="*/ 72 h 226"/>
                  <a:gd name="T16" fmla="*/ 174 w 270"/>
                  <a:gd name="T17" fmla="*/ 11 h 226"/>
                  <a:gd name="T18" fmla="*/ 201 w 270"/>
                  <a:gd name="T19" fmla="*/ 46 h 226"/>
                  <a:gd name="T20" fmla="*/ 169 w 270"/>
                  <a:gd name="T21" fmla="*/ 162 h 226"/>
                  <a:gd name="T22" fmla="*/ 164 w 270"/>
                  <a:gd name="T23" fmla="*/ 185 h 226"/>
                  <a:gd name="T24" fmla="*/ 204 w 270"/>
                  <a:gd name="T25" fmla="*/ 226 h 226"/>
                  <a:gd name="T26" fmla="*/ 270 w 270"/>
                  <a:gd name="T27" fmla="*/ 149 h 226"/>
                  <a:gd name="T28" fmla="*/ 264 w 270"/>
                  <a:gd name="T29" fmla="*/ 144 h 226"/>
                  <a:gd name="T30" fmla="*/ 256 w 270"/>
                  <a:gd name="T31" fmla="*/ 153 h 226"/>
                  <a:gd name="T32" fmla="*/ 205 w 270"/>
                  <a:gd name="T33" fmla="*/ 215 h 226"/>
                  <a:gd name="T34" fmla="*/ 193 w 270"/>
                  <a:gd name="T35" fmla="*/ 198 h 226"/>
                  <a:gd name="T36" fmla="*/ 202 w 270"/>
                  <a:gd name="T37" fmla="*/ 163 h 226"/>
                  <a:gd name="T38" fmla="*/ 233 w 270"/>
                  <a:gd name="T39" fmla="*/ 53 h 226"/>
                  <a:gd name="T40" fmla="*/ 176 w 270"/>
                  <a:gd name="T41" fmla="*/ 0 h 226"/>
                  <a:gd name="T42" fmla="*/ 98 w 270"/>
                  <a:gd name="T43" fmla="*/ 43 h 226"/>
                  <a:gd name="T44" fmla="*/ 52 w 270"/>
                  <a:gd name="T45" fmla="*/ 0 h 226"/>
                  <a:gd name="T46" fmla="*/ 15 w 270"/>
                  <a:gd name="T47" fmla="*/ 28 h 226"/>
                  <a:gd name="T48" fmla="*/ 0 w 270"/>
                  <a:gd name="T49" fmla="*/ 77 h 226"/>
                  <a:gd name="T50" fmla="*/ 6 w 270"/>
                  <a:gd name="T51" fmla="*/ 82 h 226"/>
                  <a:gd name="T52" fmla="*/ 14 w 270"/>
                  <a:gd name="T53" fmla="*/ 70 h 226"/>
                  <a:gd name="T54" fmla="*/ 50 w 270"/>
                  <a:gd name="T55" fmla="*/ 11 h 226"/>
                  <a:gd name="T56" fmla="*/ 66 w 270"/>
                  <a:gd name="T57" fmla="*/ 34 h 226"/>
                  <a:gd name="T58" fmla="*/ 58 w 270"/>
                  <a:gd name="T59" fmla="*/ 76 h 226"/>
                  <a:gd name="T60" fmla="*/ 29 w 270"/>
                  <a:gd name="T61" fmla="*/ 191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0" h="226">
                    <a:moveTo>
                      <a:pt x="29" y="191"/>
                    </a:moveTo>
                    <a:cubicBezTo>
                      <a:pt x="28" y="198"/>
                      <a:pt x="25" y="210"/>
                      <a:pt x="25" y="212"/>
                    </a:cubicBezTo>
                    <a:cubicBezTo>
                      <a:pt x="25" y="221"/>
                      <a:pt x="32" y="226"/>
                      <a:pt x="39" y="226"/>
                    </a:cubicBezTo>
                    <a:cubicBezTo>
                      <a:pt x="45" y="226"/>
                      <a:pt x="54" y="222"/>
                      <a:pt x="57" y="212"/>
                    </a:cubicBezTo>
                    <a:cubicBezTo>
                      <a:pt x="58" y="211"/>
                      <a:pt x="64" y="187"/>
                      <a:pt x="67" y="175"/>
                    </a:cubicBezTo>
                    <a:lnTo>
                      <a:pt x="78" y="130"/>
                    </a:lnTo>
                    <a:cubicBezTo>
                      <a:pt x="81" y="119"/>
                      <a:pt x="84" y="108"/>
                      <a:pt x="86" y="97"/>
                    </a:cubicBezTo>
                    <a:cubicBezTo>
                      <a:pt x="88" y="88"/>
                      <a:pt x="92" y="74"/>
                      <a:pt x="93" y="72"/>
                    </a:cubicBezTo>
                    <a:cubicBezTo>
                      <a:pt x="100" y="56"/>
                      <a:pt x="127" y="11"/>
                      <a:pt x="174" y="11"/>
                    </a:cubicBezTo>
                    <a:cubicBezTo>
                      <a:pt x="196" y="11"/>
                      <a:pt x="201" y="29"/>
                      <a:pt x="201" y="46"/>
                    </a:cubicBezTo>
                    <a:cubicBezTo>
                      <a:pt x="201" y="77"/>
                      <a:pt x="177" y="140"/>
                      <a:pt x="169" y="162"/>
                    </a:cubicBezTo>
                    <a:cubicBezTo>
                      <a:pt x="164" y="173"/>
                      <a:pt x="164" y="179"/>
                      <a:pt x="164" y="185"/>
                    </a:cubicBezTo>
                    <a:cubicBezTo>
                      <a:pt x="164" y="208"/>
                      <a:pt x="181" y="226"/>
                      <a:pt x="204" y="226"/>
                    </a:cubicBezTo>
                    <a:cubicBezTo>
                      <a:pt x="251" y="226"/>
                      <a:pt x="270" y="153"/>
                      <a:pt x="270" y="149"/>
                    </a:cubicBezTo>
                    <a:cubicBezTo>
                      <a:pt x="270" y="144"/>
                      <a:pt x="265" y="144"/>
                      <a:pt x="264" y="144"/>
                    </a:cubicBezTo>
                    <a:cubicBezTo>
                      <a:pt x="259" y="144"/>
                      <a:pt x="259" y="145"/>
                      <a:pt x="256" y="153"/>
                    </a:cubicBezTo>
                    <a:cubicBezTo>
                      <a:pt x="246" y="187"/>
                      <a:pt x="230" y="215"/>
                      <a:pt x="205" y="215"/>
                    </a:cubicBezTo>
                    <a:cubicBezTo>
                      <a:pt x="197" y="215"/>
                      <a:pt x="193" y="210"/>
                      <a:pt x="193" y="198"/>
                    </a:cubicBezTo>
                    <a:cubicBezTo>
                      <a:pt x="193" y="186"/>
                      <a:pt x="198" y="174"/>
                      <a:pt x="202" y="163"/>
                    </a:cubicBezTo>
                    <a:cubicBezTo>
                      <a:pt x="212" y="136"/>
                      <a:pt x="233" y="82"/>
                      <a:pt x="233" y="53"/>
                    </a:cubicBezTo>
                    <a:cubicBezTo>
                      <a:pt x="233" y="20"/>
                      <a:pt x="211" y="0"/>
                      <a:pt x="176" y="0"/>
                    </a:cubicBezTo>
                    <a:cubicBezTo>
                      <a:pt x="131" y="0"/>
                      <a:pt x="106" y="32"/>
                      <a:pt x="98" y="43"/>
                    </a:cubicBezTo>
                    <a:cubicBezTo>
                      <a:pt x="95" y="15"/>
                      <a:pt x="75" y="0"/>
                      <a:pt x="52" y="0"/>
                    </a:cubicBezTo>
                    <a:cubicBezTo>
                      <a:pt x="29" y="0"/>
                      <a:pt x="20" y="19"/>
                      <a:pt x="15" y="28"/>
                    </a:cubicBezTo>
                    <a:cubicBezTo>
                      <a:pt x="7" y="45"/>
                      <a:pt x="0" y="75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0"/>
                    </a:cubicBezTo>
                    <a:cubicBezTo>
                      <a:pt x="23" y="35"/>
                      <a:pt x="33" y="11"/>
                      <a:pt x="50" y="11"/>
                    </a:cubicBezTo>
                    <a:cubicBezTo>
                      <a:pt x="60" y="11"/>
                      <a:pt x="66" y="17"/>
                      <a:pt x="66" y="34"/>
                    </a:cubicBezTo>
                    <a:cubicBezTo>
                      <a:pt x="66" y="44"/>
                      <a:pt x="64" y="50"/>
                      <a:pt x="58" y="76"/>
                    </a:cubicBezTo>
                    <a:lnTo>
                      <a:pt x="29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1" name="组合 140" descr="\documentclass{article}&#10;\usepackage{amsmath}&#10;\pagestyle{empty}&#10;\begin{document}&#10;&#10;&#10;\begin{align*}&#10;    \sum_{i = 1}^{n}x_{i1} = 1,\sum_{j = 1}^{n}x_{1j} = 1&#10;\end{align*}&#10;&#10;\end{document}" title="IguanaTex Vector Display"/>
          <p:cNvGrpSpPr>
            <a:grpSpLocks noChangeAspect="1"/>
          </p:cNvGrpSpPr>
          <p:nvPr>
            <p:custDataLst>
              <p:tags r:id="rId62"/>
            </p:custDataLst>
          </p:nvPr>
        </p:nvGrpSpPr>
        <p:grpSpPr>
          <a:xfrm>
            <a:off x="8255982" y="4779589"/>
            <a:ext cx="1868488" cy="566738"/>
            <a:chOff x="2540000" y="2540000"/>
            <a:chExt cx="1868488" cy="566738"/>
          </a:xfrm>
        </p:grpSpPr>
        <p:sp>
          <p:nvSpPr>
            <p:cNvPr id="119" name="Freeform 74"/>
            <p:cNvSpPr/>
            <p:nvPr>
              <p:custDataLst>
                <p:tags r:id="rId63"/>
              </p:custDataLst>
            </p:nvPr>
          </p:nvSpPr>
          <p:spPr bwMode="auto">
            <a:xfrm>
              <a:off x="2625725" y="2540000"/>
              <a:ext cx="80963" cy="6191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5 w 213"/>
                <a:gd name="T5" fmla="*/ 158 h 158"/>
                <a:gd name="T6" fmla="*/ 48 w 213"/>
                <a:gd name="T7" fmla="*/ 150 h 158"/>
                <a:gd name="T8" fmla="*/ 55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6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8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7 w 213"/>
                <a:gd name="T41" fmla="*/ 0 h 158"/>
                <a:gd name="T42" fmla="*/ 78 w 213"/>
                <a:gd name="T43" fmla="*/ 32 h 158"/>
                <a:gd name="T44" fmla="*/ 40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8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5" y="158"/>
                  </a:cubicBezTo>
                  <a:cubicBezTo>
                    <a:pt x="41" y="158"/>
                    <a:pt x="47" y="153"/>
                    <a:pt x="48" y="150"/>
                  </a:cubicBezTo>
                  <a:cubicBezTo>
                    <a:pt x="50" y="147"/>
                    <a:pt x="53" y="136"/>
                    <a:pt x="55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3" y="57"/>
                    <a:pt x="83" y="42"/>
                  </a:cubicBezTo>
                  <a:cubicBezTo>
                    <a:pt x="93" y="28"/>
                    <a:pt x="109" y="10"/>
                    <a:pt x="135" y="10"/>
                  </a:cubicBezTo>
                  <a:cubicBezTo>
                    <a:pt x="155" y="10"/>
                    <a:pt x="156" y="28"/>
                    <a:pt x="156" y="35"/>
                  </a:cubicBezTo>
                  <a:cubicBezTo>
                    <a:pt x="156" y="56"/>
                    <a:pt x="141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9" y="100"/>
                    <a:pt x="208" y="100"/>
                  </a:cubicBezTo>
                  <a:cubicBezTo>
                    <a:pt x="203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8" y="97"/>
                    <a:pt x="182" y="60"/>
                    <a:pt x="182" y="40"/>
                  </a:cubicBezTo>
                  <a:cubicBezTo>
                    <a:pt x="182" y="6"/>
                    <a:pt x="155" y="0"/>
                    <a:pt x="137" y="0"/>
                  </a:cubicBezTo>
                  <a:cubicBezTo>
                    <a:pt x="108" y="0"/>
                    <a:pt x="88" y="18"/>
                    <a:pt x="78" y="32"/>
                  </a:cubicBezTo>
                  <a:cubicBezTo>
                    <a:pt x="75" y="8"/>
                    <a:pt x="55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8"/>
                  </a:cubicBezTo>
                  <a:cubicBezTo>
                    <a:pt x="19" y="27"/>
                    <a:pt x="26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8" y="47"/>
                    <a:pt x="45" y="56"/>
                  </a:cubicBezTo>
                  <a:cubicBezTo>
                    <a:pt x="43" y="66"/>
                    <a:pt x="39" y="80"/>
                    <a:pt x="38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75"/>
            <p:cNvSpPr/>
            <p:nvPr>
              <p:custDataLst>
                <p:tags r:id="rId64"/>
              </p:custDataLst>
            </p:nvPr>
          </p:nvSpPr>
          <p:spPr bwMode="auto">
            <a:xfrm>
              <a:off x="2540000" y="2660650"/>
              <a:ext cx="250825" cy="274638"/>
            </a:xfrm>
            <a:custGeom>
              <a:avLst/>
              <a:gdLst>
                <a:gd name="T0" fmla="*/ 603 w 663"/>
                <a:gd name="T1" fmla="*/ 697 h 697"/>
                <a:gd name="T2" fmla="*/ 663 w 663"/>
                <a:gd name="T3" fmla="*/ 538 h 697"/>
                <a:gd name="T4" fmla="*/ 651 w 663"/>
                <a:gd name="T5" fmla="*/ 538 h 697"/>
                <a:gd name="T6" fmla="*/ 521 w 663"/>
                <a:gd name="T7" fmla="*/ 639 h 697"/>
                <a:gd name="T8" fmla="*/ 366 w 663"/>
                <a:gd name="T9" fmla="*/ 654 h 697"/>
                <a:gd name="T10" fmla="*/ 66 w 663"/>
                <a:gd name="T11" fmla="*/ 654 h 697"/>
                <a:gd name="T12" fmla="*/ 319 w 663"/>
                <a:gd name="T13" fmla="*/ 356 h 697"/>
                <a:gd name="T14" fmla="*/ 324 w 663"/>
                <a:gd name="T15" fmla="*/ 348 h 697"/>
                <a:gd name="T16" fmla="*/ 320 w 663"/>
                <a:gd name="T17" fmla="*/ 341 h 697"/>
                <a:gd name="T18" fmla="*/ 88 w 663"/>
                <a:gd name="T19" fmla="*/ 24 h 697"/>
                <a:gd name="T20" fmla="*/ 361 w 663"/>
                <a:gd name="T21" fmla="*/ 24 h 697"/>
                <a:gd name="T22" fmla="*/ 478 w 663"/>
                <a:gd name="T23" fmla="*/ 32 h 697"/>
                <a:gd name="T24" fmla="*/ 587 w 663"/>
                <a:gd name="T25" fmla="*/ 69 h 697"/>
                <a:gd name="T26" fmla="*/ 651 w 663"/>
                <a:gd name="T27" fmla="*/ 140 h 697"/>
                <a:gd name="T28" fmla="*/ 663 w 663"/>
                <a:gd name="T29" fmla="*/ 140 h 697"/>
                <a:gd name="T30" fmla="*/ 603 w 663"/>
                <a:gd name="T31" fmla="*/ 0 h 697"/>
                <a:gd name="T32" fmla="*/ 14 w 663"/>
                <a:gd name="T33" fmla="*/ 0 h 697"/>
                <a:gd name="T34" fmla="*/ 1 w 663"/>
                <a:gd name="T35" fmla="*/ 3 h 697"/>
                <a:gd name="T36" fmla="*/ 0 w 663"/>
                <a:gd name="T37" fmla="*/ 20 h 697"/>
                <a:gd name="T38" fmla="*/ 264 w 663"/>
                <a:gd name="T39" fmla="*/ 380 h 697"/>
                <a:gd name="T40" fmla="*/ 6 w 663"/>
                <a:gd name="T41" fmla="*/ 683 h 697"/>
                <a:gd name="T42" fmla="*/ 1 w 663"/>
                <a:gd name="T43" fmla="*/ 692 h 697"/>
                <a:gd name="T44" fmla="*/ 14 w 663"/>
                <a:gd name="T45" fmla="*/ 697 h 697"/>
                <a:gd name="T46" fmla="*/ 603 w 663"/>
                <a:gd name="T4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7">
                  <a:moveTo>
                    <a:pt x="603" y="697"/>
                  </a:moveTo>
                  <a:lnTo>
                    <a:pt x="663" y="538"/>
                  </a:lnTo>
                  <a:lnTo>
                    <a:pt x="651" y="538"/>
                  </a:lnTo>
                  <a:cubicBezTo>
                    <a:pt x="631" y="590"/>
                    <a:pt x="579" y="624"/>
                    <a:pt x="521" y="639"/>
                  </a:cubicBezTo>
                  <a:cubicBezTo>
                    <a:pt x="511" y="641"/>
                    <a:pt x="462" y="654"/>
                    <a:pt x="366" y="654"/>
                  </a:cubicBezTo>
                  <a:lnTo>
                    <a:pt x="66" y="654"/>
                  </a:lnTo>
                  <a:lnTo>
                    <a:pt x="319" y="356"/>
                  </a:lnTo>
                  <a:cubicBezTo>
                    <a:pt x="323" y="352"/>
                    <a:pt x="324" y="351"/>
                    <a:pt x="324" y="348"/>
                  </a:cubicBezTo>
                  <a:cubicBezTo>
                    <a:pt x="324" y="347"/>
                    <a:pt x="324" y="346"/>
                    <a:pt x="320" y="341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0"/>
                    <a:pt x="478" y="32"/>
                  </a:cubicBezTo>
                  <a:cubicBezTo>
                    <a:pt x="505" y="35"/>
                    <a:pt x="548" y="44"/>
                    <a:pt x="587" y="69"/>
                  </a:cubicBezTo>
                  <a:cubicBezTo>
                    <a:pt x="600" y="77"/>
                    <a:pt x="634" y="99"/>
                    <a:pt x="651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0"/>
                  </a:lnTo>
                  <a:lnTo>
                    <a:pt x="6" y="683"/>
                  </a:lnTo>
                  <a:cubicBezTo>
                    <a:pt x="1" y="689"/>
                    <a:pt x="1" y="691"/>
                    <a:pt x="1" y="692"/>
                  </a:cubicBezTo>
                  <a:cubicBezTo>
                    <a:pt x="1" y="697"/>
                    <a:pt x="5" y="697"/>
                    <a:pt x="14" y="697"/>
                  </a:cubicBezTo>
                  <a:lnTo>
                    <a:pt x="603" y="6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6"/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2549525" y="2987675"/>
              <a:ext cx="39688" cy="92075"/>
            </a:xfrm>
            <a:custGeom>
              <a:avLst/>
              <a:gdLst>
                <a:gd name="T0" fmla="*/ 96 w 105"/>
                <a:gd name="T1" fmla="*/ 13 h 234"/>
                <a:gd name="T2" fmla="*/ 82 w 105"/>
                <a:gd name="T3" fmla="*/ 0 h 234"/>
                <a:gd name="T4" fmla="*/ 63 w 105"/>
                <a:gd name="T5" fmla="*/ 19 h 234"/>
                <a:gd name="T6" fmla="*/ 77 w 105"/>
                <a:gd name="T7" fmla="*/ 32 h 234"/>
                <a:gd name="T8" fmla="*/ 96 w 105"/>
                <a:gd name="T9" fmla="*/ 13 h 234"/>
                <a:gd name="T10" fmla="*/ 25 w 105"/>
                <a:gd name="T11" fmla="*/ 190 h 234"/>
                <a:gd name="T12" fmla="*/ 22 w 105"/>
                <a:gd name="T13" fmla="*/ 205 h 234"/>
                <a:gd name="T14" fmla="*/ 55 w 105"/>
                <a:gd name="T15" fmla="*/ 234 h 234"/>
                <a:gd name="T16" fmla="*/ 105 w 105"/>
                <a:gd name="T17" fmla="*/ 181 h 234"/>
                <a:gd name="T18" fmla="*/ 100 w 105"/>
                <a:gd name="T19" fmla="*/ 177 h 234"/>
                <a:gd name="T20" fmla="*/ 93 w 105"/>
                <a:gd name="T21" fmla="*/ 182 h 234"/>
                <a:gd name="T22" fmla="*/ 56 w 105"/>
                <a:gd name="T23" fmla="*/ 225 h 234"/>
                <a:gd name="T24" fmla="*/ 47 w 105"/>
                <a:gd name="T25" fmla="*/ 212 h 234"/>
                <a:gd name="T26" fmla="*/ 53 w 105"/>
                <a:gd name="T27" fmla="*/ 190 h 234"/>
                <a:gd name="T28" fmla="*/ 64 w 105"/>
                <a:gd name="T29" fmla="*/ 162 h 234"/>
                <a:gd name="T30" fmla="*/ 81 w 105"/>
                <a:gd name="T31" fmla="*/ 118 h 234"/>
                <a:gd name="T32" fmla="*/ 83 w 105"/>
                <a:gd name="T33" fmla="*/ 107 h 234"/>
                <a:gd name="T34" fmla="*/ 50 w 105"/>
                <a:gd name="T35" fmla="*/ 77 h 234"/>
                <a:gd name="T36" fmla="*/ 0 w 105"/>
                <a:gd name="T37" fmla="*/ 130 h 234"/>
                <a:gd name="T38" fmla="*/ 5 w 105"/>
                <a:gd name="T39" fmla="*/ 135 h 234"/>
                <a:gd name="T40" fmla="*/ 12 w 105"/>
                <a:gd name="T41" fmla="*/ 129 h 234"/>
                <a:gd name="T42" fmla="*/ 49 w 105"/>
                <a:gd name="T43" fmla="*/ 87 h 234"/>
                <a:gd name="T44" fmla="*/ 58 w 105"/>
                <a:gd name="T45" fmla="*/ 99 h 234"/>
                <a:gd name="T46" fmla="*/ 47 w 105"/>
                <a:gd name="T47" fmla="*/ 134 h 234"/>
                <a:gd name="T48" fmla="*/ 25 w 105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4">
                  <a:moveTo>
                    <a:pt x="96" y="13"/>
                  </a:moveTo>
                  <a:cubicBezTo>
                    <a:pt x="96" y="7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5" y="234"/>
                  </a:cubicBezTo>
                  <a:cubicBezTo>
                    <a:pt x="90" y="234"/>
                    <a:pt x="105" y="186"/>
                    <a:pt x="105" y="181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2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7" y="220"/>
                    <a:pt x="47" y="212"/>
                  </a:cubicBezTo>
                  <a:cubicBezTo>
                    <a:pt x="47" y="204"/>
                    <a:pt x="50" y="198"/>
                    <a:pt x="53" y="190"/>
                  </a:cubicBezTo>
                  <a:cubicBezTo>
                    <a:pt x="56" y="181"/>
                    <a:pt x="60" y="171"/>
                    <a:pt x="64" y="162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4"/>
                    <a:pt x="83" y="110"/>
                    <a:pt x="83" y="107"/>
                  </a:cubicBezTo>
                  <a:cubicBezTo>
                    <a:pt x="83" y="90"/>
                    <a:pt x="69" y="77"/>
                    <a:pt x="50" y="77"/>
                  </a:cubicBezTo>
                  <a:cubicBezTo>
                    <a:pt x="16" y="77"/>
                    <a:pt x="0" y="125"/>
                    <a:pt x="0" y="130"/>
                  </a:cubicBezTo>
                  <a:cubicBezTo>
                    <a:pt x="0" y="135"/>
                    <a:pt x="4" y="135"/>
                    <a:pt x="5" y="135"/>
                  </a:cubicBezTo>
                  <a:cubicBezTo>
                    <a:pt x="10" y="135"/>
                    <a:pt x="11" y="133"/>
                    <a:pt x="12" y="129"/>
                  </a:cubicBezTo>
                  <a:cubicBezTo>
                    <a:pt x="21" y="99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77"/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2606675" y="3025775"/>
              <a:ext cx="96838" cy="36513"/>
            </a:xfrm>
            <a:custGeom>
              <a:avLst/>
              <a:gdLst>
                <a:gd name="T0" fmla="*/ 243 w 256"/>
                <a:gd name="T1" fmla="*/ 17 h 93"/>
                <a:gd name="T2" fmla="*/ 256 w 256"/>
                <a:gd name="T3" fmla="*/ 8 h 93"/>
                <a:gd name="T4" fmla="*/ 243 w 256"/>
                <a:gd name="T5" fmla="*/ 0 h 93"/>
                <a:gd name="T6" fmla="*/ 12 w 256"/>
                <a:gd name="T7" fmla="*/ 0 h 93"/>
                <a:gd name="T8" fmla="*/ 0 w 256"/>
                <a:gd name="T9" fmla="*/ 8 h 93"/>
                <a:gd name="T10" fmla="*/ 13 w 256"/>
                <a:gd name="T11" fmla="*/ 17 h 93"/>
                <a:gd name="T12" fmla="*/ 243 w 256"/>
                <a:gd name="T13" fmla="*/ 17 h 93"/>
                <a:gd name="T14" fmla="*/ 243 w 256"/>
                <a:gd name="T15" fmla="*/ 93 h 93"/>
                <a:gd name="T16" fmla="*/ 256 w 256"/>
                <a:gd name="T17" fmla="*/ 85 h 93"/>
                <a:gd name="T18" fmla="*/ 243 w 256"/>
                <a:gd name="T19" fmla="*/ 76 h 93"/>
                <a:gd name="T20" fmla="*/ 13 w 256"/>
                <a:gd name="T21" fmla="*/ 76 h 93"/>
                <a:gd name="T22" fmla="*/ 0 w 256"/>
                <a:gd name="T23" fmla="*/ 85 h 93"/>
                <a:gd name="T24" fmla="*/ 12 w 256"/>
                <a:gd name="T25" fmla="*/ 93 h 93"/>
                <a:gd name="T26" fmla="*/ 243 w 256"/>
                <a:gd name="T2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93">
                  <a:moveTo>
                    <a:pt x="243" y="17"/>
                  </a:moveTo>
                  <a:cubicBezTo>
                    <a:pt x="248" y="17"/>
                    <a:pt x="256" y="17"/>
                    <a:pt x="256" y="8"/>
                  </a:cubicBezTo>
                  <a:cubicBezTo>
                    <a:pt x="256" y="0"/>
                    <a:pt x="248" y="0"/>
                    <a:pt x="243" y="0"/>
                  </a:cubicBezTo>
                  <a:lnTo>
                    <a:pt x="12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3" y="93"/>
                  </a:moveTo>
                  <a:cubicBezTo>
                    <a:pt x="248" y="93"/>
                    <a:pt x="256" y="93"/>
                    <a:pt x="256" y="85"/>
                  </a:cubicBezTo>
                  <a:cubicBezTo>
                    <a:pt x="256" y="76"/>
                    <a:pt x="248" y="76"/>
                    <a:pt x="243" y="76"/>
                  </a:cubicBezTo>
                  <a:lnTo>
                    <a:pt x="13" y="76"/>
                  </a:lnTo>
                  <a:cubicBezTo>
                    <a:pt x="8" y="76"/>
                    <a:pt x="0" y="76"/>
                    <a:pt x="0" y="85"/>
                  </a:cubicBezTo>
                  <a:cubicBezTo>
                    <a:pt x="0" y="93"/>
                    <a:pt x="8" y="93"/>
                    <a:pt x="12" y="93"/>
                  </a:cubicBezTo>
                  <a:lnTo>
                    <a:pt x="243" y="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8"/>
            <p:cNvSpPr/>
            <p:nvPr>
              <p:custDataLst>
                <p:tags r:id="rId67"/>
              </p:custDataLst>
            </p:nvPr>
          </p:nvSpPr>
          <p:spPr bwMode="auto">
            <a:xfrm>
              <a:off x="2727325" y="2987675"/>
              <a:ext cx="47625" cy="90488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5 w 127"/>
                <a:gd name="T19" fmla="*/ 231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2"/>
                    <a:pt x="52" y="231"/>
                    <a:pt x="65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79"/>
            <p:cNvSpPr/>
            <p:nvPr>
              <p:custDataLst>
                <p:tags r:id="rId68"/>
              </p:custDataLst>
            </p:nvPr>
          </p:nvSpPr>
          <p:spPr bwMode="auto">
            <a:xfrm>
              <a:off x="2838450" y="2759075"/>
              <a:ext cx="95250" cy="904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6 w 248"/>
                <a:gd name="T19" fmla="*/ 77 h 226"/>
                <a:gd name="T20" fmla="*/ 22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8 w 248"/>
                <a:gd name="T31" fmla="*/ 215 h 226"/>
                <a:gd name="T32" fmla="*/ 23 w 248"/>
                <a:gd name="T33" fmla="*/ 208 h 226"/>
                <a:gd name="T34" fmla="*/ 46 w 248"/>
                <a:gd name="T35" fmla="*/ 181 h 226"/>
                <a:gd name="T36" fmla="*/ 28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49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49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80"/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2947988" y="2784475"/>
              <a:ext cx="39688" cy="92075"/>
            </a:xfrm>
            <a:custGeom>
              <a:avLst/>
              <a:gdLst>
                <a:gd name="T0" fmla="*/ 96 w 106"/>
                <a:gd name="T1" fmla="*/ 13 h 234"/>
                <a:gd name="T2" fmla="*/ 82 w 106"/>
                <a:gd name="T3" fmla="*/ 0 h 234"/>
                <a:gd name="T4" fmla="*/ 63 w 106"/>
                <a:gd name="T5" fmla="*/ 19 h 234"/>
                <a:gd name="T6" fmla="*/ 77 w 106"/>
                <a:gd name="T7" fmla="*/ 32 h 234"/>
                <a:gd name="T8" fmla="*/ 96 w 106"/>
                <a:gd name="T9" fmla="*/ 13 h 234"/>
                <a:gd name="T10" fmla="*/ 25 w 106"/>
                <a:gd name="T11" fmla="*/ 190 h 234"/>
                <a:gd name="T12" fmla="*/ 22 w 106"/>
                <a:gd name="T13" fmla="*/ 205 h 234"/>
                <a:gd name="T14" fmla="*/ 55 w 106"/>
                <a:gd name="T15" fmla="*/ 234 h 234"/>
                <a:gd name="T16" fmla="*/ 106 w 106"/>
                <a:gd name="T17" fmla="*/ 181 h 234"/>
                <a:gd name="T18" fmla="*/ 100 w 106"/>
                <a:gd name="T19" fmla="*/ 176 h 234"/>
                <a:gd name="T20" fmla="*/ 93 w 106"/>
                <a:gd name="T21" fmla="*/ 182 h 234"/>
                <a:gd name="T22" fmla="*/ 56 w 106"/>
                <a:gd name="T23" fmla="*/ 225 h 234"/>
                <a:gd name="T24" fmla="*/ 48 w 106"/>
                <a:gd name="T25" fmla="*/ 212 h 234"/>
                <a:gd name="T26" fmla="*/ 53 w 106"/>
                <a:gd name="T27" fmla="*/ 190 h 234"/>
                <a:gd name="T28" fmla="*/ 64 w 106"/>
                <a:gd name="T29" fmla="*/ 162 h 234"/>
                <a:gd name="T30" fmla="*/ 81 w 106"/>
                <a:gd name="T31" fmla="*/ 118 h 234"/>
                <a:gd name="T32" fmla="*/ 84 w 106"/>
                <a:gd name="T33" fmla="*/ 107 h 234"/>
                <a:gd name="T34" fmla="*/ 50 w 106"/>
                <a:gd name="T35" fmla="*/ 77 h 234"/>
                <a:gd name="T36" fmla="*/ 0 w 106"/>
                <a:gd name="T37" fmla="*/ 130 h 234"/>
                <a:gd name="T38" fmla="*/ 6 w 106"/>
                <a:gd name="T39" fmla="*/ 135 h 234"/>
                <a:gd name="T40" fmla="*/ 12 w 106"/>
                <a:gd name="T41" fmla="*/ 129 h 234"/>
                <a:gd name="T42" fmla="*/ 49 w 106"/>
                <a:gd name="T43" fmla="*/ 87 h 234"/>
                <a:gd name="T44" fmla="*/ 58 w 106"/>
                <a:gd name="T45" fmla="*/ 99 h 234"/>
                <a:gd name="T46" fmla="*/ 47 w 106"/>
                <a:gd name="T47" fmla="*/ 134 h 234"/>
                <a:gd name="T48" fmla="*/ 25 w 106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4">
                  <a:moveTo>
                    <a:pt x="96" y="13"/>
                  </a:moveTo>
                  <a:cubicBezTo>
                    <a:pt x="96" y="7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5" y="234"/>
                  </a:cubicBezTo>
                  <a:cubicBezTo>
                    <a:pt x="90" y="234"/>
                    <a:pt x="106" y="186"/>
                    <a:pt x="106" y="181"/>
                  </a:cubicBezTo>
                  <a:cubicBezTo>
                    <a:pt x="106" y="176"/>
                    <a:pt x="101" y="176"/>
                    <a:pt x="100" y="176"/>
                  </a:cubicBezTo>
                  <a:cubicBezTo>
                    <a:pt x="95" y="176"/>
                    <a:pt x="95" y="178"/>
                    <a:pt x="93" y="182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8" y="220"/>
                    <a:pt x="48" y="212"/>
                  </a:cubicBezTo>
                  <a:cubicBezTo>
                    <a:pt x="48" y="204"/>
                    <a:pt x="50" y="198"/>
                    <a:pt x="53" y="190"/>
                  </a:cubicBezTo>
                  <a:cubicBezTo>
                    <a:pt x="57" y="181"/>
                    <a:pt x="61" y="171"/>
                    <a:pt x="64" y="162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4"/>
                    <a:pt x="84" y="110"/>
                    <a:pt x="84" y="107"/>
                  </a:cubicBezTo>
                  <a:cubicBezTo>
                    <a:pt x="84" y="90"/>
                    <a:pt x="70" y="77"/>
                    <a:pt x="50" y="77"/>
                  </a:cubicBezTo>
                  <a:cubicBezTo>
                    <a:pt x="16" y="77"/>
                    <a:pt x="0" y="124"/>
                    <a:pt x="0" y="130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29"/>
                  </a:cubicBezTo>
                  <a:cubicBezTo>
                    <a:pt x="21" y="99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81"/>
            <p:cNvSpPr/>
            <p:nvPr>
              <p:custDataLst>
                <p:tags r:id="rId70"/>
              </p:custDataLst>
            </p:nvPr>
          </p:nvSpPr>
          <p:spPr bwMode="auto">
            <a:xfrm>
              <a:off x="3009900" y="2784475"/>
              <a:ext cx="47625" cy="92075"/>
            </a:xfrm>
            <a:custGeom>
              <a:avLst/>
              <a:gdLst>
                <a:gd name="T0" fmla="*/ 79 w 127"/>
                <a:gd name="T1" fmla="*/ 10 h 232"/>
                <a:gd name="T2" fmla="*/ 69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9" y="0"/>
                  </a:cubicBezTo>
                  <a:cubicBezTo>
                    <a:pt x="46" y="22"/>
                    <a:pt x="15" y="23"/>
                    <a:pt x="0" y="23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6" y="230"/>
                    <a:pt x="120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82"/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3143250" y="2774950"/>
              <a:ext cx="125413" cy="46038"/>
            </a:xfrm>
            <a:custGeom>
              <a:avLst/>
              <a:gdLst>
                <a:gd name="T0" fmla="*/ 315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7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5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5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7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3"/>
            <p:cNvSpPr/>
            <p:nvPr>
              <p:custDataLst>
                <p:tags r:id="rId72"/>
              </p:custDataLst>
            </p:nvPr>
          </p:nvSpPr>
          <p:spPr bwMode="auto">
            <a:xfrm>
              <a:off x="3348038" y="2716213"/>
              <a:ext cx="63500" cy="130175"/>
            </a:xfrm>
            <a:custGeom>
              <a:avLst/>
              <a:gdLst>
                <a:gd name="T0" fmla="*/ 102 w 164"/>
                <a:gd name="T1" fmla="*/ 13 h 332"/>
                <a:gd name="T2" fmla="*/ 90 w 164"/>
                <a:gd name="T3" fmla="*/ 0 h 332"/>
                <a:gd name="T4" fmla="*/ 0 w 164"/>
                <a:gd name="T5" fmla="*/ 32 h 332"/>
                <a:gd name="T6" fmla="*/ 0 w 164"/>
                <a:gd name="T7" fmla="*/ 48 h 332"/>
                <a:gd name="T8" fmla="*/ 65 w 164"/>
                <a:gd name="T9" fmla="*/ 35 h 332"/>
                <a:gd name="T10" fmla="*/ 65 w 164"/>
                <a:gd name="T11" fmla="*/ 293 h 332"/>
                <a:gd name="T12" fmla="*/ 18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3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8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0" y="0"/>
                  </a:cubicBezTo>
                  <a:cubicBezTo>
                    <a:pt x="59" y="32"/>
                    <a:pt x="15" y="32"/>
                    <a:pt x="0" y="32"/>
                  </a:cubicBezTo>
                  <a:lnTo>
                    <a:pt x="0" y="48"/>
                  </a:lnTo>
                  <a:cubicBezTo>
                    <a:pt x="9" y="48"/>
                    <a:pt x="39" y="48"/>
                    <a:pt x="65" y="35"/>
                  </a:cubicBezTo>
                  <a:lnTo>
                    <a:pt x="65" y="293"/>
                  </a:lnTo>
                  <a:cubicBezTo>
                    <a:pt x="65" y="311"/>
                    <a:pt x="63" y="317"/>
                    <a:pt x="18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3" y="331"/>
                    <a:pt x="83" y="331"/>
                  </a:cubicBezTo>
                  <a:cubicBezTo>
                    <a:pt x="103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3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84"/>
            <p:cNvSpPr/>
            <p:nvPr>
              <p:custDataLst>
                <p:tags r:id="rId73"/>
              </p:custDataLst>
            </p:nvPr>
          </p:nvSpPr>
          <p:spPr bwMode="auto">
            <a:xfrm>
              <a:off x="3441700" y="2825750"/>
              <a:ext cx="22225" cy="58738"/>
            </a:xfrm>
            <a:custGeom>
              <a:avLst/>
              <a:gdLst>
                <a:gd name="T0" fmla="*/ 58 w 58"/>
                <a:gd name="T1" fmla="*/ 53 h 149"/>
                <a:gd name="T2" fmla="*/ 27 w 58"/>
                <a:gd name="T3" fmla="*/ 0 h 149"/>
                <a:gd name="T4" fmla="*/ 0 w 58"/>
                <a:gd name="T5" fmla="*/ 27 h 149"/>
                <a:gd name="T6" fmla="*/ 27 w 58"/>
                <a:gd name="T7" fmla="*/ 53 h 149"/>
                <a:gd name="T8" fmla="*/ 44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4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85"/>
            <p:cNvSpPr/>
            <p:nvPr>
              <p:custDataLst>
                <p:tags r:id="rId74"/>
              </p:custDataLst>
            </p:nvPr>
          </p:nvSpPr>
          <p:spPr bwMode="auto">
            <a:xfrm>
              <a:off x="3606800" y="2540000"/>
              <a:ext cx="80963" cy="61913"/>
            </a:xfrm>
            <a:custGeom>
              <a:avLst/>
              <a:gdLst>
                <a:gd name="T0" fmla="*/ 26 w 213"/>
                <a:gd name="T1" fmla="*/ 132 h 158"/>
                <a:gd name="T2" fmla="*/ 22 w 213"/>
                <a:gd name="T3" fmla="*/ 147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2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29 w 213"/>
                <a:gd name="T23" fmla="*/ 128 h 158"/>
                <a:gd name="T24" fmla="*/ 162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0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1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2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3 w 213"/>
                <a:gd name="T53" fmla="*/ 48 h 158"/>
                <a:gd name="T54" fmla="*/ 39 w 213"/>
                <a:gd name="T55" fmla="*/ 10 h 158"/>
                <a:gd name="T56" fmla="*/ 50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4" y="137"/>
                    <a:pt x="22" y="146"/>
                    <a:pt x="22" y="147"/>
                  </a:cubicBezTo>
                  <a:cubicBezTo>
                    <a:pt x="22" y="154"/>
                    <a:pt x="29" y="158"/>
                    <a:pt x="34" y="158"/>
                  </a:cubicBezTo>
                  <a:cubicBezTo>
                    <a:pt x="40" y="158"/>
                    <a:pt x="46" y="153"/>
                    <a:pt x="48" y="150"/>
                  </a:cubicBezTo>
                  <a:cubicBezTo>
                    <a:pt x="50" y="147"/>
                    <a:pt x="52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1" y="59"/>
                    <a:pt x="72" y="57"/>
                    <a:pt x="82" y="42"/>
                  </a:cubicBezTo>
                  <a:cubicBezTo>
                    <a:pt x="92" y="28"/>
                    <a:pt x="108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0" y="94"/>
                    <a:pt x="135" y="109"/>
                  </a:cubicBezTo>
                  <a:cubicBezTo>
                    <a:pt x="131" y="119"/>
                    <a:pt x="129" y="122"/>
                    <a:pt x="129" y="128"/>
                  </a:cubicBezTo>
                  <a:cubicBezTo>
                    <a:pt x="129" y="146"/>
                    <a:pt x="145" y="158"/>
                    <a:pt x="162" y="158"/>
                  </a:cubicBezTo>
                  <a:cubicBezTo>
                    <a:pt x="197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2" y="100"/>
                    <a:pt x="202" y="102"/>
                    <a:pt x="200" y="106"/>
                  </a:cubicBezTo>
                  <a:cubicBezTo>
                    <a:pt x="192" y="134"/>
                    <a:pt x="177" y="148"/>
                    <a:pt x="164" y="148"/>
                  </a:cubicBezTo>
                  <a:cubicBezTo>
                    <a:pt x="156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1" y="60"/>
                    <a:pt x="181" y="40"/>
                  </a:cubicBezTo>
                  <a:cubicBezTo>
                    <a:pt x="181" y="6"/>
                    <a:pt x="154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0" y="58"/>
                    <a:pt x="11" y="57"/>
                    <a:pt x="13" y="48"/>
                  </a:cubicBezTo>
                  <a:cubicBezTo>
                    <a:pt x="18" y="27"/>
                    <a:pt x="25" y="10"/>
                    <a:pt x="39" y="10"/>
                  </a:cubicBezTo>
                  <a:cubicBezTo>
                    <a:pt x="48" y="10"/>
                    <a:pt x="50" y="18"/>
                    <a:pt x="50" y="27"/>
                  </a:cubicBezTo>
                  <a:cubicBezTo>
                    <a:pt x="50" y="34"/>
                    <a:pt x="47" y="47"/>
                    <a:pt x="45" y="56"/>
                  </a:cubicBezTo>
                  <a:cubicBezTo>
                    <a:pt x="42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86"/>
            <p:cNvSpPr/>
            <p:nvPr>
              <p:custDataLst>
                <p:tags r:id="rId75"/>
              </p:custDataLst>
            </p:nvPr>
          </p:nvSpPr>
          <p:spPr bwMode="auto">
            <a:xfrm>
              <a:off x="3521075" y="2660650"/>
              <a:ext cx="250825" cy="274638"/>
            </a:xfrm>
            <a:custGeom>
              <a:avLst/>
              <a:gdLst>
                <a:gd name="T0" fmla="*/ 603 w 664"/>
                <a:gd name="T1" fmla="*/ 697 h 697"/>
                <a:gd name="T2" fmla="*/ 664 w 664"/>
                <a:gd name="T3" fmla="*/ 538 h 697"/>
                <a:gd name="T4" fmla="*/ 651 w 664"/>
                <a:gd name="T5" fmla="*/ 538 h 697"/>
                <a:gd name="T6" fmla="*/ 522 w 664"/>
                <a:gd name="T7" fmla="*/ 639 h 697"/>
                <a:gd name="T8" fmla="*/ 367 w 664"/>
                <a:gd name="T9" fmla="*/ 654 h 697"/>
                <a:gd name="T10" fmla="*/ 66 w 664"/>
                <a:gd name="T11" fmla="*/ 654 h 697"/>
                <a:gd name="T12" fmla="*/ 320 w 664"/>
                <a:gd name="T13" fmla="*/ 356 h 697"/>
                <a:gd name="T14" fmla="*/ 324 w 664"/>
                <a:gd name="T15" fmla="*/ 348 h 697"/>
                <a:gd name="T16" fmla="*/ 321 w 664"/>
                <a:gd name="T17" fmla="*/ 341 h 697"/>
                <a:gd name="T18" fmla="*/ 89 w 664"/>
                <a:gd name="T19" fmla="*/ 24 h 697"/>
                <a:gd name="T20" fmla="*/ 362 w 664"/>
                <a:gd name="T21" fmla="*/ 24 h 697"/>
                <a:gd name="T22" fmla="*/ 478 w 664"/>
                <a:gd name="T23" fmla="*/ 32 h 697"/>
                <a:gd name="T24" fmla="*/ 588 w 664"/>
                <a:gd name="T25" fmla="*/ 69 h 697"/>
                <a:gd name="T26" fmla="*/ 651 w 664"/>
                <a:gd name="T27" fmla="*/ 140 h 697"/>
                <a:gd name="T28" fmla="*/ 664 w 664"/>
                <a:gd name="T29" fmla="*/ 140 h 697"/>
                <a:gd name="T30" fmla="*/ 603 w 664"/>
                <a:gd name="T31" fmla="*/ 0 h 697"/>
                <a:gd name="T32" fmla="*/ 14 w 664"/>
                <a:gd name="T33" fmla="*/ 0 h 697"/>
                <a:gd name="T34" fmla="*/ 1 w 664"/>
                <a:gd name="T35" fmla="*/ 3 h 697"/>
                <a:gd name="T36" fmla="*/ 0 w 664"/>
                <a:gd name="T37" fmla="*/ 20 h 697"/>
                <a:gd name="T38" fmla="*/ 264 w 664"/>
                <a:gd name="T39" fmla="*/ 380 h 697"/>
                <a:gd name="T40" fmla="*/ 6 w 664"/>
                <a:gd name="T41" fmla="*/ 683 h 697"/>
                <a:gd name="T42" fmla="*/ 1 w 664"/>
                <a:gd name="T43" fmla="*/ 692 h 697"/>
                <a:gd name="T44" fmla="*/ 14 w 664"/>
                <a:gd name="T45" fmla="*/ 697 h 697"/>
                <a:gd name="T46" fmla="*/ 603 w 664"/>
                <a:gd name="T4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7">
                  <a:moveTo>
                    <a:pt x="603" y="697"/>
                  </a:moveTo>
                  <a:lnTo>
                    <a:pt x="664" y="538"/>
                  </a:lnTo>
                  <a:lnTo>
                    <a:pt x="651" y="538"/>
                  </a:lnTo>
                  <a:cubicBezTo>
                    <a:pt x="632" y="590"/>
                    <a:pt x="579" y="624"/>
                    <a:pt x="522" y="639"/>
                  </a:cubicBezTo>
                  <a:cubicBezTo>
                    <a:pt x="511" y="641"/>
                    <a:pt x="462" y="654"/>
                    <a:pt x="367" y="654"/>
                  </a:cubicBezTo>
                  <a:lnTo>
                    <a:pt x="66" y="654"/>
                  </a:lnTo>
                  <a:lnTo>
                    <a:pt x="320" y="356"/>
                  </a:lnTo>
                  <a:cubicBezTo>
                    <a:pt x="323" y="352"/>
                    <a:pt x="324" y="351"/>
                    <a:pt x="324" y="348"/>
                  </a:cubicBezTo>
                  <a:cubicBezTo>
                    <a:pt x="324" y="347"/>
                    <a:pt x="324" y="346"/>
                    <a:pt x="321" y="341"/>
                  </a:cubicBezTo>
                  <a:lnTo>
                    <a:pt x="89" y="24"/>
                  </a:lnTo>
                  <a:lnTo>
                    <a:pt x="362" y="24"/>
                  </a:lnTo>
                  <a:cubicBezTo>
                    <a:pt x="428" y="24"/>
                    <a:pt x="474" y="30"/>
                    <a:pt x="478" y="32"/>
                  </a:cubicBezTo>
                  <a:cubicBezTo>
                    <a:pt x="505" y="35"/>
                    <a:pt x="549" y="44"/>
                    <a:pt x="588" y="69"/>
                  </a:cubicBezTo>
                  <a:cubicBezTo>
                    <a:pt x="600" y="77"/>
                    <a:pt x="634" y="99"/>
                    <a:pt x="651" y="140"/>
                  </a:cubicBezTo>
                  <a:lnTo>
                    <a:pt x="664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0"/>
                  </a:lnTo>
                  <a:lnTo>
                    <a:pt x="6" y="683"/>
                  </a:lnTo>
                  <a:cubicBezTo>
                    <a:pt x="1" y="689"/>
                    <a:pt x="1" y="691"/>
                    <a:pt x="1" y="692"/>
                  </a:cubicBezTo>
                  <a:cubicBezTo>
                    <a:pt x="1" y="697"/>
                    <a:pt x="5" y="697"/>
                    <a:pt x="14" y="697"/>
                  </a:cubicBezTo>
                  <a:lnTo>
                    <a:pt x="603" y="6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87"/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3516313" y="2987675"/>
              <a:ext cx="57150" cy="119063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19 w 153"/>
                <a:gd name="T5" fmla="*/ 19 h 302"/>
                <a:gd name="T6" fmla="*/ 133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2 h 302"/>
                <a:gd name="T14" fmla="*/ 21 w 153"/>
                <a:gd name="T15" fmla="*/ 290 h 302"/>
                <a:gd name="T16" fmla="*/ 33 w 153"/>
                <a:gd name="T17" fmla="*/ 272 h 302"/>
                <a:gd name="T18" fmla="*/ 20 w 153"/>
                <a:gd name="T19" fmla="*/ 260 h 302"/>
                <a:gd name="T20" fmla="*/ 0 w 153"/>
                <a:gd name="T21" fmla="*/ 280 h 302"/>
                <a:gd name="T22" fmla="*/ 34 w 153"/>
                <a:gd name="T23" fmla="*/ 302 h 302"/>
                <a:gd name="T24" fmla="*/ 107 w 153"/>
                <a:gd name="T25" fmla="*/ 247 h 302"/>
                <a:gd name="T26" fmla="*/ 138 w 153"/>
                <a:gd name="T27" fmla="*/ 122 h 302"/>
                <a:gd name="T28" fmla="*/ 140 w 153"/>
                <a:gd name="T29" fmla="*/ 110 h 302"/>
                <a:gd name="T30" fmla="*/ 103 w 153"/>
                <a:gd name="T31" fmla="*/ 77 h 302"/>
                <a:gd name="T32" fmla="*/ 41 w 153"/>
                <a:gd name="T33" fmla="*/ 130 h 302"/>
                <a:gd name="T34" fmla="*/ 47 w 153"/>
                <a:gd name="T35" fmla="*/ 135 h 302"/>
                <a:gd name="T36" fmla="*/ 54 w 153"/>
                <a:gd name="T37" fmla="*/ 129 h 302"/>
                <a:gd name="T38" fmla="*/ 101 w 153"/>
                <a:gd name="T39" fmla="*/ 87 h 302"/>
                <a:gd name="T40" fmla="*/ 113 w 153"/>
                <a:gd name="T41" fmla="*/ 104 h 302"/>
                <a:gd name="T42" fmla="*/ 112 w 153"/>
                <a:gd name="T43" fmla="*/ 114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8" y="0"/>
                    <a:pt x="139" y="0"/>
                  </a:cubicBezTo>
                  <a:cubicBezTo>
                    <a:pt x="129" y="0"/>
                    <a:pt x="119" y="9"/>
                    <a:pt x="119" y="19"/>
                  </a:cubicBezTo>
                  <a:cubicBezTo>
                    <a:pt x="119" y="24"/>
                    <a:pt x="123" y="32"/>
                    <a:pt x="133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4" y="292"/>
                    <a:pt x="34" y="292"/>
                  </a:cubicBezTo>
                  <a:cubicBezTo>
                    <a:pt x="29" y="292"/>
                    <a:pt x="25" y="292"/>
                    <a:pt x="21" y="290"/>
                  </a:cubicBezTo>
                  <a:cubicBezTo>
                    <a:pt x="30" y="286"/>
                    <a:pt x="33" y="278"/>
                    <a:pt x="33" y="272"/>
                  </a:cubicBezTo>
                  <a:cubicBezTo>
                    <a:pt x="33" y="264"/>
                    <a:pt x="26" y="260"/>
                    <a:pt x="20" y="260"/>
                  </a:cubicBezTo>
                  <a:cubicBezTo>
                    <a:pt x="9" y="260"/>
                    <a:pt x="0" y="269"/>
                    <a:pt x="0" y="280"/>
                  </a:cubicBezTo>
                  <a:cubicBezTo>
                    <a:pt x="0" y="293"/>
                    <a:pt x="13" y="302"/>
                    <a:pt x="34" y="302"/>
                  </a:cubicBezTo>
                  <a:cubicBezTo>
                    <a:pt x="55" y="302"/>
                    <a:pt x="96" y="290"/>
                    <a:pt x="107" y="247"/>
                  </a:cubicBezTo>
                  <a:lnTo>
                    <a:pt x="138" y="122"/>
                  </a:lnTo>
                  <a:cubicBezTo>
                    <a:pt x="139" y="118"/>
                    <a:pt x="140" y="115"/>
                    <a:pt x="140" y="110"/>
                  </a:cubicBezTo>
                  <a:cubicBezTo>
                    <a:pt x="140" y="91"/>
                    <a:pt x="123" y="77"/>
                    <a:pt x="103" y="77"/>
                  </a:cubicBezTo>
                  <a:cubicBezTo>
                    <a:pt x="64" y="77"/>
                    <a:pt x="41" y="126"/>
                    <a:pt x="41" y="130"/>
                  </a:cubicBezTo>
                  <a:cubicBezTo>
                    <a:pt x="41" y="135"/>
                    <a:pt x="46" y="135"/>
                    <a:pt x="47" y="135"/>
                  </a:cubicBezTo>
                  <a:cubicBezTo>
                    <a:pt x="52" y="135"/>
                    <a:pt x="52" y="134"/>
                    <a:pt x="54" y="129"/>
                  </a:cubicBezTo>
                  <a:cubicBezTo>
                    <a:pt x="63" y="108"/>
                    <a:pt x="81" y="87"/>
                    <a:pt x="101" y="87"/>
                  </a:cubicBezTo>
                  <a:cubicBezTo>
                    <a:pt x="110" y="87"/>
                    <a:pt x="113" y="93"/>
                    <a:pt x="113" y="104"/>
                  </a:cubicBezTo>
                  <a:cubicBezTo>
                    <a:pt x="113" y="108"/>
                    <a:pt x="113" y="113"/>
                    <a:pt x="112" y="114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8"/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3595688" y="3025775"/>
              <a:ext cx="96838" cy="36513"/>
            </a:xfrm>
            <a:custGeom>
              <a:avLst/>
              <a:gdLst>
                <a:gd name="T0" fmla="*/ 244 w 257"/>
                <a:gd name="T1" fmla="*/ 17 h 93"/>
                <a:gd name="T2" fmla="*/ 257 w 257"/>
                <a:gd name="T3" fmla="*/ 8 h 93"/>
                <a:gd name="T4" fmla="*/ 244 w 257"/>
                <a:gd name="T5" fmla="*/ 0 h 93"/>
                <a:gd name="T6" fmla="*/ 13 w 257"/>
                <a:gd name="T7" fmla="*/ 0 h 93"/>
                <a:gd name="T8" fmla="*/ 0 w 257"/>
                <a:gd name="T9" fmla="*/ 8 h 93"/>
                <a:gd name="T10" fmla="*/ 13 w 257"/>
                <a:gd name="T11" fmla="*/ 17 h 93"/>
                <a:gd name="T12" fmla="*/ 244 w 257"/>
                <a:gd name="T13" fmla="*/ 17 h 93"/>
                <a:gd name="T14" fmla="*/ 244 w 257"/>
                <a:gd name="T15" fmla="*/ 93 h 93"/>
                <a:gd name="T16" fmla="*/ 257 w 257"/>
                <a:gd name="T17" fmla="*/ 85 h 93"/>
                <a:gd name="T18" fmla="*/ 244 w 257"/>
                <a:gd name="T19" fmla="*/ 76 h 93"/>
                <a:gd name="T20" fmla="*/ 13 w 257"/>
                <a:gd name="T21" fmla="*/ 76 h 93"/>
                <a:gd name="T22" fmla="*/ 0 w 257"/>
                <a:gd name="T23" fmla="*/ 85 h 93"/>
                <a:gd name="T24" fmla="*/ 13 w 257"/>
                <a:gd name="T25" fmla="*/ 93 h 93"/>
                <a:gd name="T26" fmla="*/ 244 w 257"/>
                <a:gd name="T2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3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4" y="17"/>
                  </a:lnTo>
                  <a:close/>
                  <a:moveTo>
                    <a:pt x="244" y="93"/>
                  </a:moveTo>
                  <a:cubicBezTo>
                    <a:pt x="248" y="93"/>
                    <a:pt x="257" y="93"/>
                    <a:pt x="257" y="85"/>
                  </a:cubicBezTo>
                  <a:cubicBezTo>
                    <a:pt x="257" y="76"/>
                    <a:pt x="249" y="76"/>
                    <a:pt x="244" y="76"/>
                  </a:cubicBezTo>
                  <a:lnTo>
                    <a:pt x="13" y="76"/>
                  </a:lnTo>
                  <a:cubicBezTo>
                    <a:pt x="8" y="76"/>
                    <a:pt x="0" y="76"/>
                    <a:pt x="0" y="85"/>
                  </a:cubicBezTo>
                  <a:cubicBezTo>
                    <a:pt x="0" y="93"/>
                    <a:pt x="9" y="93"/>
                    <a:pt x="13" y="93"/>
                  </a:cubicBezTo>
                  <a:lnTo>
                    <a:pt x="244" y="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89"/>
            <p:cNvSpPr/>
            <p:nvPr>
              <p:custDataLst>
                <p:tags r:id="rId78"/>
              </p:custDataLst>
            </p:nvPr>
          </p:nvSpPr>
          <p:spPr bwMode="auto">
            <a:xfrm>
              <a:off x="3716338" y="2987675"/>
              <a:ext cx="47625" cy="90488"/>
            </a:xfrm>
            <a:custGeom>
              <a:avLst/>
              <a:gdLst>
                <a:gd name="T0" fmla="*/ 78 w 126"/>
                <a:gd name="T1" fmla="*/ 10 h 232"/>
                <a:gd name="T2" fmla="*/ 68 w 126"/>
                <a:gd name="T3" fmla="*/ 0 h 232"/>
                <a:gd name="T4" fmla="*/ 0 w 126"/>
                <a:gd name="T5" fmla="*/ 23 h 232"/>
                <a:gd name="T6" fmla="*/ 0 w 126"/>
                <a:gd name="T7" fmla="*/ 35 h 232"/>
                <a:gd name="T8" fmla="*/ 50 w 126"/>
                <a:gd name="T9" fmla="*/ 25 h 232"/>
                <a:gd name="T10" fmla="*/ 50 w 126"/>
                <a:gd name="T11" fmla="*/ 203 h 232"/>
                <a:gd name="T12" fmla="*/ 15 w 126"/>
                <a:gd name="T13" fmla="*/ 219 h 232"/>
                <a:gd name="T14" fmla="*/ 2 w 126"/>
                <a:gd name="T15" fmla="*/ 219 h 232"/>
                <a:gd name="T16" fmla="*/ 2 w 126"/>
                <a:gd name="T17" fmla="*/ 232 h 232"/>
                <a:gd name="T18" fmla="*/ 64 w 126"/>
                <a:gd name="T19" fmla="*/ 231 h 232"/>
                <a:gd name="T20" fmla="*/ 126 w 126"/>
                <a:gd name="T21" fmla="*/ 232 h 232"/>
                <a:gd name="T22" fmla="*/ 126 w 126"/>
                <a:gd name="T23" fmla="*/ 219 h 232"/>
                <a:gd name="T24" fmla="*/ 113 w 126"/>
                <a:gd name="T25" fmla="*/ 219 h 232"/>
                <a:gd name="T26" fmla="*/ 78 w 126"/>
                <a:gd name="T27" fmla="*/ 203 h 232"/>
                <a:gd name="T28" fmla="*/ 78 w 126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2"/>
                    <a:pt x="51" y="231"/>
                    <a:pt x="64" y="231"/>
                  </a:cubicBezTo>
                  <a:cubicBezTo>
                    <a:pt x="75" y="231"/>
                    <a:pt x="119" y="232"/>
                    <a:pt x="126" y="232"/>
                  </a:cubicBezTo>
                  <a:lnTo>
                    <a:pt x="126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90"/>
            <p:cNvSpPr/>
            <p:nvPr>
              <p:custDataLst>
                <p:tags r:id="rId79"/>
              </p:custDataLst>
            </p:nvPr>
          </p:nvSpPr>
          <p:spPr bwMode="auto">
            <a:xfrm>
              <a:off x="3819525" y="2759075"/>
              <a:ext cx="95250" cy="904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49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7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2" y="161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49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1"/>
            <p:cNvSpPr/>
            <p:nvPr>
              <p:custDataLst>
                <p:tags r:id="rId80"/>
              </p:custDataLst>
            </p:nvPr>
          </p:nvSpPr>
          <p:spPr bwMode="auto">
            <a:xfrm>
              <a:off x="3937000" y="2784475"/>
              <a:ext cx="47625" cy="92075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92"/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3997325" y="2784475"/>
              <a:ext cx="58738" cy="119063"/>
            </a:xfrm>
            <a:custGeom>
              <a:avLst/>
              <a:gdLst>
                <a:gd name="T0" fmla="*/ 154 w 154"/>
                <a:gd name="T1" fmla="*/ 13 h 302"/>
                <a:gd name="T2" fmla="*/ 140 w 154"/>
                <a:gd name="T3" fmla="*/ 0 h 302"/>
                <a:gd name="T4" fmla="*/ 120 w 154"/>
                <a:gd name="T5" fmla="*/ 19 h 302"/>
                <a:gd name="T6" fmla="*/ 134 w 154"/>
                <a:gd name="T7" fmla="*/ 32 h 302"/>
                <a:gd name="T8" fmla="*/ 154 w 154"/>
                <a:gd name="T9" fmla="*/ 13 h 302"/>
                <a:gd name="T10" fmla="*/ 80 w 154"/>
                <a:gd name="T11" fmla="*/ 248 h 302"/>
                <a:gd name="T12" fmla="*/ 35 w 154"/>
                <a:gd name="T13" fmla="*/ 292 h 302"/>
                <a:gd name="T14" fmla="*/ 22 w 154"/>
                <a:gd name="T15" fmla="*/ 290 h 302"/>
                <a:gd name="T16" fmla="*/ 34 w 154"/>
                <a:gd name="T17" fmla="*/ 272 h 302"/>
                <a:gd name="T18" fmla="*/ 20 w 154"/>
                <a:gd name="T19" fmla="*/ 259 h 302"/>
                <a:gd name="T20" fmla="*/ 0 w 154"/>
                <a:gd name="T21" fmla="*/ 280 h 302"/>
                <a:gd name="T22" fmla="*/ 35 w 154"/>
                <a:gd name="T23" fmla="*/ 302 h 302"/>
                <a:gd name="T24" fmla="*/ 108 w 154"/>
                <a:gd name="T25" fmla="*/ 247 h 302"/>
                <a:gd name="T26" fmla="*/ 139 w 154"/>
                <a:gd name="T27" fmla="*/ 122 h 302"/>
                <a:gd name="T28" fmla="*/ 141 w 154"/>
                <a:gd name="T29" fmla="*/ 110 h 302"/>
                <a:gd name="T30" fmla="*/ 103 w 154"/>
                <a:gd name="T31" fmla="*/ 77 h 302"/>
                <a:gd name="T32" fmla="*/ 42 w 154"/>
                <a:gd name="T33" fmla="*/ 130 h 302"/>
                <a:gd name="T34" fmla="*/ 48 w 154"/>
                <a:gd name="T35" fmla="*/ 135 h 302"/>
                <a:gd name="T36" fmla="*/ 55 w 154"/>
                <a:gd name="T37" fmla="*/ 129 h 302"/>
                <a:gd name="T38" fmla="*/ 102 w 154"/>
                <a:gd name="T39" fmla="*/ 87 h 302"/>
                <a:gd name="T40" fmla="*/ 114 w 154"/>
                <a:gd name="T41" fmla="*/ 104 h 302"/>
                <a:gd name="T42" fmla="*/ 113 w 154"/>
                <a:gd name="T43" fmla="*/ 114 h 302"/>
                <a:gd name="T44" fmla="*/ 80 w 154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302">
                  <a:moveTo>
                    <a:pt x="154" y="13"/>
                  </a:moveTo>
                  <a:cubicBezTo>
                    <a:pt x="154" y="7"/>
                    <a:pt x="149" y="0"/>
                    <a:pt x="140" y="0"/>
                  </a:cubicBezTo>
                  <a:cubicBezTo>
                    <a:pt x="129" y="0"/>
                    <a:pt x="120" y="9"/>
                    <a:pt x="120" y="19"/>
                  </a:cubicBezTo>
                  <a:cubicBezTo>
                    <a:pt x="120" y="24"/>
                    <a:pt x="124" y="32"/>
                    <a:pt x="134" y="32"/>
                  </a:cubicBezTo>
                  <a:cubicBezTo>
                    <a:pt x="143" y="32"/>
                    <a:pt x="154" y="23"/>
                    <a:pt x="154" y="13"/>
                  </a:cubicBezTo>
                  <a:close/>
                  <a:moveTo>
                    <a:pt x="80" y="248"/>
                  </a:moveTo>
                  <a:cubicBezTo>
                    <a:pt x="74" y="272"/>
                    <a:pt x="55" y="292"/>
                    <a:pt x="35" y="292"/>
                  </a:cubicBezTo>
                  <a:cubicBezTo>
                    <a:pt x="30" y="292"/>
                    <a:pt x="26" y="291"/>
                    <a:pt x="22" y="290"/>
                  </a:cubicBezTo>
                  <a:cubicBezTo>
                    <a:pt x="31" y="286"/>
                    <a:pt x="34" y="278"/>
                    <a:pt x="34" y="272"/>
                  </a:cubicBezTo>
                  <a:cubicBezTo>
                    <a:pt x="34" y="264"/>
                    <a:pt x="27" y="259"/>
                    <a:pt x="20" y="259"/>
                  </a:cubicBezTo>
                  <a:cubicBezTo>
                    <a:pt x="10" y="259"/>
                    <a:pt x="0" y="269"/>
                    <a:pt x="0" y="280"/>
                  </a:cubicBezTo>
                  <a:cubicBezTo>
                    <a:pt x="0" y="293"/>
                    <a:pt x="14" y="302"/>
                    <a:pt x="35" y="302"/>
                  </a:cubicBezTo>
                  <a:cubicBezTo>
                    <a:pt x="56" y="302"/>
                    <a:pt x="97" y="289"/>
                    <a:pt x="108" y="247"/>
                  </a:cubicBezTo>
                  <a:lnTo>
                    <a:pt x="139" y="122"/>
                  </a:lnTo>
                  <a:cubicBezTo>
                    <a:pt x="140" y="118"/>
                    <a:pt x="141" y="115"/>
                    <a:pt x="141" y="110"/>
                  </a:cubicBezTo>
                  <a:cubicBezTo>
                    <a:pt x="141" y="91"/>
                    <a:pt x="124" y="77"/>
                    <a:pt x="103" y="77"/>
                  </a:cubicBezTo>
                  <a:cubicBezTo>
                    <a:pt x="65" y="77"/>
                    <a:pt x="42" y="125"/>
                    <a:pt x="42" y="130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3" y="134"/>
                    <a:pt x="55" y="129"/>
                  </a:cubicBezTo>
                  <a:cubicBezTo>
                    <a:pt x="64" y="108"/>
                    <a:pt x="82" y="87"/>
                    <a:pt x="102" y="87"/>
                  </a:cubicBezTo>
                  <a:cubicBezTo>
                    <a:pt x="111" y="87"/>
                    <a:pt x="114" y="93"/>
                    <a:pt x="114" y="104"/>
                  </a:cubicBezTo>
                  <a:cubicBezTo>
                    <a:pt x="114" y="108"/>
                    <a:pt x="113" y="113"/>
                    <a:pt x="113" y="114"/>
                  </a:cubicBezTo>
                  <a:lnTo>
                    <a:pt x="80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93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4140200" y="2774950"/>
              <a:ext cx="125413" cy="46038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94"/>
            <p:cNvSpPr/>
            <p:nvPr>
              <p:custDataLst>
                <p:tags r:id="rId83"/>
              </p:custDataLst>
            </p:nvPr>
          </p:nvSpPr>
          <p:spPr bwMode="auto">
            <a:xfrm>
              <a:off x="4346575" y="2716213"/>
              <a:ext cx="61913" cy="130175"/>
            </a:xfrm>
            <a:custGeom>
              <a:avLst/>
              <a:gdLst>
                <a:gd name="T0" fmla="*/ 102 w 165"/>
                <a:gd name="T1" fmla="*/ 13 h 332"/>
                <a:gd name="T2" fmla="*/ 91 w 165"/>
                <a:gd name="T3" fmla="*/ 0 h 332"/>
                <a:gd name="T4" fmla="*/ 0 w 165"/>
                <a:gd name="T5" fmla="*/ 32 h 332"/>
                <a:gd name="T6" fmla="*/ 0 w 165"/>
                <a:gd name="T7" fmla="*/ 48 h 332"/>
                <a:gd name="T8" fmla="*/ 65 w 165"/>
                <a:gd name="T9" fmla="*/ 35 h 332"/>
                <a:gd name="T10" fmla="*/ 65 w 165"/>
                <a:gd name="T11" fmla="*/ 293 h 332"/>
                <a:gd name="T12" fmla="*/ 19 w 165"/>
                <a:gd name="T13" fmla="*/ 317 h 332"/>
                <a:gd name="T14" fmla="*/ 3 w 165"/>
                <a:gd name="T15" fmla="*/ 317 h 332"/>
                <a:gd name="T16" fmla="*/ 3 w 165"/>
                <a:gd name="T17" fmla="*/ 332 h 332"/>
                <a:gd name="T18" fmla="*/ 84 w 165"/>
                <a:gd name="T19" fmla="*/ 331 h 332"/>
                <a:gd name="T20" fmla="*/ 165 w 165"/>
                <a:gd name="T21" fmla="*/ 332 h 332"/>
                <a:gd name="T22" fmla="*/ 165 w 165"/>
                <a:gd name="T23" fmla="*/ 317 h 332"/>
                <a:gd name="T24" fmla="*/ 149 w 165"/>
                <a:gd name="T25" fmla="*/ 317 h 332"/>
                <a:gd name="T26" fmla="*/ 102 w 165"/>
                <a:gd name="T27" fmla="*/ 293 h 332"/>
                <a:gd name="T28" fmla="*/ 102 w 165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40" y="48"/>
                    <a:pt x="65" y="35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1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5" y="332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0" name="组合 189" descr="\documentclass{article}&#10;\usepackage{amsmath}&#10;\pagestyle{empty}&#10;\begin{document}&#10;&#10;&#10;\begin{align*}&#10;   \sum_{i = 1,i \ne j}^{n} \sum_{k = 1,k \ne i,k \ne j }^{n} x_{ik} x_{kj} \le n-1, \forall j \in n&#10;\end{align*}&#10;&#10;\end{document}" title="IguanaTex Vector Display"/>
          <p:cNvGrpSpPr>
            <a:grpSpLocks noChangeAspect="1"/>
          </p:cNvGrpSpPr>
          <p:nvPr>
            <p:custDataLst>
              <p:tags r:id="rId84"/>
            </p:custDataLst>
          </p:nvPr>
        </p:nvGrpSpPr>
        <p:grpSpPr>
          <a:xfrm>
            <a:off x="7570478" y="5791597"/>
            <a:ext cx="3297238" cy="579438"/>
            <a:chOff x="2541588" y="2540000"/>
            <a:chExt cx="3297238" cy="579438"/>
          </a:xfrm>
        </p:grpSpPr>
        <p:sp>
          <p:nvSpPr>
            <p:cNvPr id="149" name="Freeform 101"/>
            <p:cNvSpPr/>
            <p:nvPr>
              <p:custDataLst>
                <p:tags r:id="rId85"/>
              </p:custDataLst>
            </p:nvPr>
          </p:nvSpPr>
          <p:spPr bwMode="auto">
            <a:xfrm>
              <a:off x="2759076" y="2540000"/>
              <a:ext cx="80963" cy="63500"/>
            </a:xfrm>
            <a:custGeom>
              <a:avLst/>
              <a:gdLst>
                <a:gd name="T0" fmla="*/ 26 w 213"/>
                <a:gd name="T1" fmla="*/ 132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2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6 w 213"/>
                <a:gd name="T35" fmla="*/ 135 h 157"/>
                <a:gd name="T36" fmla="*/ 164 w 213"/>
                <a:gd name="T37" fmla="*/ 107 h 157"/>
                <a:gd name="T38" fmla="*/ 182 w 213"/>
                <a:gd name="T39" fmla="*/ 39 h 157"/>
                <a:gd name="T40" fmla="*/ 137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8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7 h 157"/>
                <a:gd name="T58" fmla="*/ 45 w 213"/>
                <a:gd name="T59" fmla="*/ 55 h 157"/>
                <a:gd name="T60" fmla="*/ 38 w 213"/>
                <a:gd name="T61" fmla="*/ 87 h 157"/>
                <a:gd name="T62" fmla="*/ 26 w 213"/>
                <a:gd name="T63" fmla="*/ 13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2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4"/>
                    <a:pt x="29" y="157"/>
                    <a:pt x="35" y="157"/>
                  </a:cubicBezTo>
                  <a:cubicBezTo>
                    <a:pt x="41" y="157"/>
                    <a:pt x="47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7" y="81"/>
                    <a:pt x="68" y="73"/>
                  </a:cubicBezTo>
                  <a:cubicBezTo>
                    <a:pt x="72" y="59"/>
                    <a:pt x="73" y="56"/>
                    <a:pt x="83" y="42"/>
                  </a:cubicBezTo>
                  <a:cubicBezTo>
                    <a:pt x="93" y="28"/>
                    <a:pt x="109" y="9"/>
                    <a:pt x="135" y="9"/>
                  </a:cubicBezTo>
                  <a:cubicBezTo>
                    <a:pt x="156" y="9"/>
                    <a:pt x="156" y="27"/>
                    <a:pt x="156" y="34"/>
                  </a:cubicBezTo>
                  <a:cubicBezTo>
                    <a:pt x="156" y="55"/>
                    <a:pt x="141" y="94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4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3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6" y="142"/>
                    <a:pt x="156" y="135"/>
                  </a:cubicBezTo>
                  <a:cubicBezTo>
                    <a:pt x="156" y="127"/>
                    <a:pt x="157" y="122"/>
                    <a:pt x="164" y="107"/>
                  </a:cubicBezTo>
                  <a:cubicBezTo>
                    <a:pt x="168" y="96"/>
                    <a:pt x="182" y="59"/>
                    <a:pt x="182" y="39"/>
                  </a:cubicBezTo>
                  <a:cubicBezTo>
                    <a:pt x="182" y="6"/>
                    <a:pt x="155" y="0"/>
                    <a:pt x="137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7"/>
                  </a:cubicBezTo>
                  <a:cubicBezTo>
                    <a:pt x="19" y="27"/>
                    <a:pt x="26" y="9"/>
                    <a:pt x="39" y="9"/>
                  </a:cubicBezTo>
                  <a:cubicBezTo>
                    <a:pt x="48" y="9"/>
                    <a:pt x="51" y="17"/>
                    <a:pt x="51" y="27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02"/>
            <p:cNvSpPr/>
            <p:nvPr>
              <p:custDataLst>
                <p:tags r:id="rId86"/>
              </p:custDataLst>
            </p:nvPr>
          </p:nvSpPr>
          <p:spPr bwMode="auto">
            <a:xfrm>
              <a:off x="2673351" y="2660650"/>
              <a:ext cx="250825" cy="279400"/>
            </a:xfrm>
            <a:custGeom>
              <a:avLst/>
              <a:gdLst>
                <a:gd name="T0" fmla="*/ 603 w 663"/>
                <a:gd name="T1" fmla="*/ 698 h 698"/>
                <a:gd name="T2" fmla="*/ 663 w 663"/>
                <a:gd name="T3" fmla="*/ 538 h 698"/>
                <a:gd name="T4" fmla="*/ 651 w 663"/>
                <a:gd name="T5" fmla="*/ 538 h 698"/>
                <a:gd name="T6" fmla="*/ 521 w 663"/>
                <a:gd name="T7" fmla="*/ 639 h 698"/>
                <a:gd name="T8" fmla="*/ 366 w 663"/>
                <a:gd name="T9" fmla="*/ 655 h 698"/>
                <a:gd name="T10" fmla="*/ 66 w 663"/>
                <a:gd name="T11" fmla="*/ 655 h 698"/>
                <a:gd name="T12" fmla="*/ 320 w 663"/>
                <a:gd name="T13" fmla="*/ 357 h 698"/>
                <a:gd name="T14" fmla="*/ 324 w 663"/>
                <a:gd name="T15" fmla="*/ 349 h 698"/>
                <a:gd name="T16" fmla="*/ 321 w 663"/>
                <a:gd name="T17" fmla="*/ 341 h 698"/>
                <a:gd name="T18" fmla="*/ 88 w 663"/>
                <a:gd name="T19" fmla="*/ 24 h 698"/>
                <a:gd name="T20" fmla="*/ 361 w 663"/>
                <a:gd name="T21" fmla="*/ 24 h 698"/>
                <a:gd name="T22" fmla="*/ 478 w 663"/>
                <a:gd name="T23" fmla="*/ 32 h 698"/>
                <a:gd name="T24" fmla="*/ 588 w 663"/>
                <a:gd name="T25" fmla="*/ 69 h 698"/>
                <a:gd name="T26" fmla="*/ 651 w 663"/>
                <a:gd name="T27" fmla="*/ 140 h 698"/>
                <a:gd name="T28" fmla="*/ 663 w 663"/>
                <a:gd name="T29" fmla="*/ 140 h 698"/>
                <a:gd name="T30" fmla="*/ 603 w 663"/>
                <a:gd name="T31" fmla="*/ 0 h 698"/>
                <a:gd name="T32" fmla="*/ 14 w 663"/>
                <a:gd name="T33" fmla="*/ 0 h 698"/>
                <a:gd name="T34" fmla="*/ 1 w 663"/>
                <a:gd name="T35" fmla="*/ 3 h 698"/>
                <a:gd name="T36" fmla="*/ 0 w 663"/>
                <a:gd name="T37" fmla="*/ 20 h 698"/>
                <a:gd name="T38" fmla="*/ 264 w 663"/>
                <a:gd name="T39" fmla="*/ 381 h 698"/>
                <a:gd name="T40" fmla="*/ 6 w 663"/>
                <a:gd name="T41" fmla="*/ 683 h 698"/>
                <a:gd name="T42" fmla="*/ 1 w 663"/>
                <a:gd name="T43" fmla="*/ 692 h 698"/>
                <a:gd name="T44" fmla="*/ 14 w 663"/>
                <a:gd name="T45" fmla="*/ 698 h 698"/>
                <a:gd name="T46" fmla="*/ 603 w 663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8">
                  <a:moveTo>
                    <a:pt x="603" y="698"/>
                  </a:moveTo>
                  <a:lnTo>
                    <a:pt x="663" y="538"/>
                  </a:lnTo>
                  <a:lnTo>
                    <a:pt x="651" y="538"/>
                  </a:lnTo>
                  <a:cubicBezTo>
                    <a:pt x="631" y="590"/>
                    <a:pt x="579" y="624"/>
                    <a:pt x="521" y="639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6" y="655"/>
                  </a:lnTo>
                  <a:lnTo>
                    <a:pt x="320" y="357"/>
                  </a:lnTo>
                  <a:cubicBezTo>
                    <a:pt x="323" y="353"/>
                    <a:pt x="324" y="351"/>
                    <a:pt x="324" y="349"/>
                  </a:cubicBezTo>
                  <a:cubicBezTo>
                    <a:pt x="324" y="348"/>
                    <a:pt x="324" y="346"/>
                    <a:pt x="321" y="341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1"/>
                    <a:pt x="478" y="32"/>
                  </a:cubicBezTo>
                  <a:cubicBezTo>
                    <a:pt x="505" y="36"/>
                    <a:pt x="548" y="44"/>
                    <a:pt x="588" y="69"/>
                  </a:cubicBezTo>
                  <a:cubicBezTo>
                    <a:pt x="600" y="77"/>
                    <a:pt x="634" y="100"/>
                    <a:pt x="651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1"/>
                  </a:lnTo>
                  <a:lnTo>
                    <a:pt x="6" y="683"/>
                  </a:lnTo>
                  <a:cubicBezTo>
                    <a:pt x="1" y="689"/>
                    <a:pt x="1" y="692"/>
                    <a:pt x="1" y="692"/>
                  </a:cubicBezTo>
                  <a:cubicBezTo>
                    <a:pt x="1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03"/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2541588" y="2997200"/>
              <a:ext cx="39688" cy="93663"/>
            </a:xfrm>
            <a:custGeom>
              <a:avLst/>
              <a:gdLst>
                <a:gd name="T0" fmla="*/ 96 w 105"/>
                <a:gd name="T1" fmla="*/ 13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2 h 235"/>
                <a:gd name="T8" fmla="*/ 96 w 105"/>
                <a:gd name="T9" fmla="*/ 13 h 235"/>
                <a:gd name="T10" fmla="*/ 25 w 105"/>
                <a:gd name="T11" fmla="*/ 190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1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0 h 235"/>
                <a:gd name="T28" fmla="*/ 64 w 105"/>
                <a:gd name="T29" fmla="*/ 162 h 235"/>
                <a:gd name="T30" fmla="*/ 81 w 105"/>
                <a:gd name="T31" fmla="*/ 118 h 235"/>
                <a:gd name="T32" fmla="*/ 83 w 105"/>
                <a:gd name="T33" fmla="*/ 107 h 235"/>
                <a:gd name="T34" fmla="*/ 50 w 105"/>
                <a:gd name="T35" fmla="*/ 77 h 235"/>
                <a:gd name="T36" fmla="*/ 0 w 105"/>
                <a:gd name="T37" fmla="*/ 131 h 235"/>
                <a:gd name="T38" fmla="*/ 6 w 105"/>
                <a:gd name="T39" fmla="*/ 135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99 h 235"/>
                <a:gd name="T46" fmla="*/ 47 w 105"/>
                <a:gd name="T47" fmla="*/ 134 h 235"/>
                <a:gd name="T48" fmla="*/ 25 w 105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3"/>
                  </a:moveTo>
                  <a:cubicBezTo>
                    <a:pt x="96" y="7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5"/>
                    <a:pt x="55" y="235"/>
                  </a:cubicBezTo>
                  <a:cubicBezTo>
                    <a:pt x="90" y="235"/>
                    <a:pt x="105" y="186"/>
                    <a:pt x="105" y="181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0"/>
                    <a:pt x="47" y="213"/>
                  </a:cubicBezTo>
                  <a:cubicBezTo>
                    <a:pt x="47" y="205"/>
                    <a:pt x="50" y="198"/>
                    <a:pt x="53" y="190"/>
                  </a:cubicBezTo>
                  <a:cubicBezTo>
                    <a:pt x="56" y="181"/>
                    <a:pt x="60" y="171"/>
                    <a:pt x="64" y="162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5"/>
                    <a:pt x="83" y="110"/>
                    <a:pt x="83" y="107"/>
                  </a:cubicBezTo>
                  <a:cubicBezTo>
                    <a:pt x="83" y="91"/>
                    <a:pt x="69" y="77"/>
                    <a:pt x="50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4" y="135"/>
                    <a:pt x="6" y="135"/>
                  </a:cubicBezTo>
                  <a:cubicBezTo>
                    <a:pt x="10" y="135"/>
                    <a:pt x="11" y="133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04"/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auto">
            <a:xfrm>
              <a:off x="2597151" y="3035300"/>
              <a:ext cx="98425" cy="38100"/>
            </a:xfrm>
            <a:custGeom>
              <a:avLst/>
              <a:gdLst>
                <a:gd name="T0" fmla="*/ 243 w 256"/>
                <a:gd name="T1" fmla="*/ 17 h 94"/>
                <a:gd name="T2" fmla="*/ 256 w 256"/>
                <a:gd name="T3" fmla="*/ 8 h 94"/>
                <a:gd name="T4" fmla="*/ 243 w 256"/>
                <a:gd name="T5" fmla="*/ 0 h 94"/>
                <a:gd name="T6" fmla="*/ 13 w 256"/>
                <a:gd name="T7" fmla="*/ 0 h 94"/>
                <a:gd name="T8" fmla="*/ 0 w 256"/>
                <a:gd name="T9" fmla="*/ 8 h 94"/>
                <a:gd name="T10" fmla="*/ 13 w 256"/>
                <a:gd name="T11" fmla="*/ 17 h 94"/>
                <a:gd name="T12" fmla="*/ 243 w 256"/>
                <a:gd name="T13" fmla="*/ 17 h 94"/>
                <a:gd name="T14" fmla="*/ 243 w 256"/>
                <a:gd name="T15" fmla="*/ 94 h 94"/>
                <a:gd name="T16" fmla="*/ 256 w 256"/>
                <a:gd name="T17" fmla="*/ 85 h 94"/>
                <a:gd name="T18" fmla="*/ 243 w 256"/>
                <a:gd name="T19" fmla="*/ 77 h 94"/>
                <a:gd name="T20" fmla="*/ 13 w 256"/>
                <a:gd name="T21" fmla="*/ 77 h 94"/>
                <a:gd name="T22" fmla="*/ 0 w 256"/>
                <a:gd name="T23" fmla="*/ 85 h 94"/>
                <a:gd name="T24" fmla="*/ 13 w 256"/>
                <a:gd name="T25" fmla="*/ 94 h 94"/>
                <a:gd name="T26" fmla="*/ 243 w 256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94">
                  <a:moveTo>
                    <a:pt x="243" y="17"/>
                  </a:moveTo>
                  <a:cubicBezTo>
                    <a:pt x="248" y="17"/>
                    <a:pt x="256" y="17"/>
                    <a:pt x="256" y="8"/>
                  </a:cubicBezTo>
                  <a:cubicBezTo>
                    <a:pt x="256" y="0"/>
                    <a:pt x="248" y="0"/>
                    <a:pt x="243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3" y="94"/>
                  </a:moveTo>
                  <a:cubicBezTo>
                    <a:pt x="248" y="94"/>
                    <a:pt x="256" y="94"/>
                    <a:pt x="256" y="85"/>
                  </a:cubicBezTo>
                  <a:cubicBezTo>
                    <a:pt x="256" y="77"/>
                    <a:pt x="248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3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05"/>
            <p:cNvSpPr/>
            <p:nvPr>
              <p:custDataLst>
                <p:tags r:id="rId89"/>
              </p:custDataLst>
            </p:nvPr>
          </p:nvSpPr>
          <p:spPr bwMode="auto">
            <a:xfrm>
              <a:off x="2719388" y="2997200"/>
              <a:ext cx="47625" cy="92075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6 h 232"/>
                <a:gd name="T10" fmla="*/ 51 w 127"/>
                <a:gd name="T11" fmla="*/ 204 h 232"/>
                <a:gd name="T12" fmla="*/ 16 w 127"/>
                <a:gd name="T13" fmla="*/ 220 h 232"/>
                <a:gd name="T14" fmla="*/ 2 w 127"/>
                <a:gd name="T15" fmla="*/ 220 h 232"/>
                <a:gd name="T16" fmla="*/ 2 w 127"/>
                <a:gd name="T17" fmla="*/ 232 h 232"/>
                <a:gd name="T18" fmla="*/ 65 w 127"/>
                <a:gd name="T19" fmla="*/ 231 h 232"/>
                <a:gd name="T20" fmla="*/ 127 w 127"/>
                <a:gd name="T21" fmla="*/ 232 h 232"/>
                <a:gd name="T22" fmla="*/ 127 w 127"/>
                <a:gd name="T23" fmla="*/ 220 h 232"/>
                <a:gd name="T24" fmla="*/ 114 w 127"/>
                <a:gd name="T25" fmla="*/ 220 h 232"/>
                <a:gd name="T26" fmla="*/ 79 w 127"/>
                <a:gd name="T27" fmla="*/ 204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6"/>
                  </a:cubicBezTo>
                  <a:lnTo>
                    <a:pt x="51" y="204"/>
                  </a:lnTo>
                  <a:cubicBezTo>
                    <a:pt x="51" y="215"/>
                    <a:pt x="51" y="220"/>
                    <a:pt x="16" y="220"/>
                  </a:cubicBezTo>
                  <a:lnTo>
                    <a:pt x="2" y="220"/>
                  </a:lnTo>
                  <a:lnTo>
                    <a:pt x="2" y="232"/>
                  </a:lnTo>
                  <a:cubicBezTo>
                    <a:pt x="9" y="232"/>
                    <a:pt x="52" y="231"/>
                    <a:pt x="65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20"/>
                  </a:lnTo>
                  <a:lnTo>
                    <a:pt x="114" y="220"/>
                  </a:lnTo>
                  <a:cubicBezTo>
                    <a:pt x="79" y="220"/>
                    <a:pt x="79" y="215"/>
                    <a:pt x="79" y="204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06"/>
            <p:cNvSpPr/>
            <p:nvPr>
              <p:custDataLst>
                <p:tags r:id="rId90"/>
              </p:custDataLst>
            </p:nvPr>
          </p:nvSpPr>
          <p:spPr bwMode="auto">
            <a:xfrm>
              <a:off x="2794001" y="3073400"/>
              <a:ext cx="17463" cy="42863"/>
            </a:xfrm>
            <a:custGeom>
              <a:avLst/>
              <a:gdLst>
                <a:gd name="T0" fmla="*/ 34 w 44"/>
                <a:gd name="T1" fmla="*/ 35 h 107"/>
                <a:gd name="T2" fmla="*/ 7 w 44"/>
                <a:gd name="T3" fmla="*/ 98 h 107"/>
                <a:gd name="T4" fmla="*/ 5 w 44"/>
                <a:gd name="T5" fmla="*/ 103 h 107"/>
                <a:gd name="T6" fmla="*/ 9 w 44"/>
                <a:gd name="T7" fmla="*/ 107 h 107"/>
                <a:gd name="T8" fmla="*/ 44 w 44"/>
                <a:gd name="T9" fmla="*/ 38 h 107"/>
                <a:gd name="T10" fmla="*/ 20 w 44"/>
                <a:gd name="T11" fmla="*/ 0 h 107"/>
                <a:gd name="T12" fmla="*/ 0 w 44"/>
                <a:gd name="T13" fmla="*/ 20 h 107"/>
                <a:gd name="T14" fmla="*/ 20 w 44"/>
                <a:gd name="T15" fmla="*/ 40 h 107"/>
                <a:gd name="T16" fmla="*/ 34 w 44"/>
                <a:gd name="T17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07">
                  <a:moveTo>
                    <a:pt x="34" y="35"/>
                  </a:moveTo>
                  <a:cubicBezTo>
                    <a:pt x="34" y="54"/>
                    <a:pt x="31" y="76"/>
                    <a:pt x="7" y="98"/>
                  </a:cubicBezTo>
                  <a:cubicBezTo>
                    <a:pt x="6" y="100"/>
                    <a:pt x="5" y="101"/>
                    <a:pt x="5" y="103"/>
                  </a:cubicBezTo>
                  <a:cubicBezTo>
                    <a:pt x="5" y="105"/>
                    <a:pt x="7" y="107"/>
                    <a:pt x="9" y="107"/>
                  </a:cubicBezTo>
                  <a:cubicBezTo>
                    <a:pt x="14" y="107"/>
                    <a:pt x="44" y="80"/>
                    <a:pt x="44" y="38"/>
                  </a:cubicBezTo>
                  <a:cubicBezTo>
                    <a:pt x="44" y="16"/>
                    <a:pt x="36" y="0"/>
                    <a:pt x="20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20" y="40"/>
                  </a:cubicBezTo>
                  <a:cubicBezTo>
                    <a:pt x="28" y="40"/>
                    <a:pt x="34" y="35"/>
                    <a:pt x="34" y="3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07"/>
            <p:cNvSpPr>
              <a:spLocks noEditPoints="1"/>
            </p:cNvSpPr>
            <p:nvPr>
              <p:custDataLst>
                <p:tags r:id="rId91"/>
              </p:custDataLst>
            </p:nvPr>
          </p:nvSpPr>
          <p:spPr bwMode="auto">
            <a:xfrm>
              <a:off x="2830513" y="2997200"/>
              <a:ext cx="39688" cy="93663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4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3 w 106"/>
                <a:gd name="T13" fmla="*/ 205 h 235"/>
                <a:gd name="T14" fmla="*/ 56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4 w 106"/>
                <a:gd name="T27" fmla="*/ 190 h 235"/>
                <a:gd name="T28" fmla="*/ 65 w 106"/>
                <a:gd name="T29" fmla="*/ 162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3 w 106"/>
                <a:gd name="T41" fmla="*/ 130 h 235"/>
                <a:gd name="T42" fmla="*/ 50 w 106"/>
                <a:gd name="T43" fmla="*/ 87 h 235"/>
                <a:gd name="T44" fmla="*/ 59 w 106"/>
                <a:gd name="T45" fmla="*/ 99 h 235"/>
                <a:gd name="T46" fmla="*/ 48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7"/>
                    <a:pt x="93" y="0"/>
                    <a:pt x="83" y="0"/>
                  </a:cubicBezTo>
                  <a:cubicBezTo>
                    <a:pt x="74" y="0"/>
                    <a:pt x="64" y="9"/>
                    <a:pt x="64" y="19"/>
                  </a:cubicBezTo>
                  <a:cubicBezTo>
                    <a:pt x="64" y="25"/>
                    <a:pt x="68" y="32"/>
                    <a:pt x="77" y="32"/>
                  </a:cubicBezTo>
                  <a:cubicBezTo>
                    <a:pt x="88" y="32"/>
                    <a:pt x="97" y="22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3" y="199"/>
                    <a:pt x="23" y="205"/>
                  </a:cubicBezTo>
                  <a:cubicBezTo>
                    <a:pt x="23" y="221"/>
                    <a:pt x="37" y="235"/>
                    <a:pt x="56" y="235"/>
                  </a:cubicBezTo>
                  <a:cubicBezTo>
                    <a:pt x="91" y="235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6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1" y="198"/>
                    <a:pt x="54" y="190"/>
                  </a:cubicBezTo>
                  <a:cubicBezTo>
                    <a:pt x="57" y="181"/>
                    <a:pt x="61" y="171"/>
                    <a:pt x="65" y="162"/>
                  </a:cubicBezTo>
                  <a:cubicBezTo>
                    <a:pt x="68" y="154"/>
                    <a:pt x="81" y="122"/>
                    <a:pt x="82" y="118"/>
                  </a:cubicBezTo>
                  <a:cubicBezTo>
                    <a:pt x="83" y="115"/>
                    <a:pt x="84" y="110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2" y="133"/>
                    <a:pt x="13" y="130"/>
                  </a:cubicBezTo>
                  <a:cubicBezTo>
                    <a:pt x="22" y="100"/>
                    <a:pt x="37" y="87"/>
                    <a:pt x="50" y="87"/>
                  </a:cubicBezTo>
                  <a:cubicBezTo>
                    <a:pt x="55" y="87"/>
                    <a:pt x="59" y="90"/>
                    <a:pt x="59" y="99"/>
                  </a:cubicBezTo>
                  <a:cubicBezTo>
                    <a:pt x="59" y="107"/>
                    <a:pt x="57" y="112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08"/>
            <p:cNvSpPr/>
            <p:nvPr>
              <p:custDataLst>
                <p:tags r:id="rId92"/>
              </p:custDataLst>
            </p:nvPr>
          </p:nvSpPr>
          <p:spPr bwMode="auto">
            <a:xfrm>
              <a:off x="2900363" y="2989263"/>
              <a:ext cx="73025" cy="130175"/>
            </a:xfrm>
            <a:custGeom>
              <a:avLst/>
              <a:gdLst>
                <a:gd name="T0" fmla="*/ 190 w 193"/>
                <a:gd name="T1" fmla="*/ 16 h 323"/>
                <a:gd name="T2" fmla="*/ 193 w 193"/>
                <a:gd name="T3" fmla="*/ 9 h 323"/>
                <a:gd name="T4" fmla="*/ 184 w 193"/>
                <a:gd name="T5" fmla="*/ 0 h 323"/>
                <a:gd name="T6" fmla="*/ 175 w 193"/>
                <a:gd name="T7" fmla="*/ 7 h 323"/>
                <a:gd name="T8" fmla="*/ 3 w 193"/>
                <a:gd name="T9" fmla="*/ 308 h 323"/>
                <a:gd name="T10" fmla="*/ 0 w 193"/>
                <a:gd name="T11" fmla="*/ 315 h 323"/>
                <a:gd name="T12" fmla="*/ 9 w 193"/>
                <a:gd name="T13" fmla="*/ 323 h 323"/>
                <a:gd name="T14" fmla="*/ 18 w 193"/>
                <a:gd name="T15" fmla="*/ 317 h 323"/>
                <a:gd name="T16" fmla="*/ 190 w 193"/>
                <a:gd name="T17" fmla="*/ 1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23">
                  <a:moveTo>
                    <a:pt x="190" y="16"/>
                  </a:moveTo>
                  <a:cubicBezTo>
                    <a:pt x="192" y="12"/>
                    <a:pt x="193" y="10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  <a:cubicBezTo>
                    <a:pt x="180" y="0"/>
                    <a:pt x="177" y="3"/>
                    <a:pt x="175" y="7"/>
                  </a:cubicBezTo>
                  <a:lnTo>
                    <a:pt x="3" y="308"/>
                  </a:lnTo>
                  <a:cubicBezTo>
                    <a:pt x="1" y="312"/>
                    <a:pt x="0" y="313"/>
                    <a:pt x="0" y="315"/>
                  </a:cubicBezTo>
                  <a:cubicBezTo>
                    <a:pt x="0" y="319"/>
                    <a:pt x="4" y="323"/>
                    <a:pt x="9" y="323"/>
                  </a:cubicBezTo>
                  <a:cubicBezTo>
                    <a:pt x="14" y="323"/>
                    <a:pt x="16" y="320"/>
                    <a:pt x="18" y="317"/>
                  </a:cubicBezTo>
                  <a:lnTo>
                    <a:pt x="190" y="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09"/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2886076" y="3035300"/>
              <a:ext cx="98425" cy="38100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5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5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5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0"/>
            <p:cNvSpPr>
              <a:spLocks noEditPoints="1"/>
            </p:cNvSpPr>
            <p:nvPr>
              <p:custDataLst>
                <p:tags r:id="rId94"/>
              </p:custDataLst>
            </p:nvPr>
          </p:nvSpPr>
          <p:spPr bwMode="auto">
            <a:xfrm>
              <a:off x="2994026" y="2997200"/>
              <a:ext cx="57150" cy="120650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19 w 153"/>
                <a:gd name="T5" fmla="*/ 19 h 302"/>
                <a:gd name="T6" fmla="*/ 133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3 h 302"/>
                <a:gd name="T14" fmla="*/ 21 w 153"/>
                <a:gd name="T15" fmla="*/ 290 h 302"/>
                <a:gd name="T16" fmla="*/ 33 w 153"/>
                <a:gd name="T17" fmla="*/ 273 h 302"/>
                <a:gd name="T18" fmla="*/ 20 w 153"/>
                <a:gd name="T19" fmla="*/ 260 h 302"/>
                <a:gd name="T20" fmla="*/ 0 w 153"/>
                <a:gd name="T21" fmla="*/ 280 h 302"/>
                <a:gd name="T22" fmla="*/ 34 w 153"/>
                <a:gd name="T23" fmla="*/ 302 h 302"/>
                <a:gd name="T24" fmla="*/ 107 w 153"/>
                <a:gd name="T25" fmla="*/ 247 h 302"/>
                <a:gd name="T26" fmla="*/ 138 w 153"/>
                <a:gd name="T27" fmla="*/ 122 h 302"/>
                <a:gd name="T28" fmla="*/ 140 w 153"/>
                <a:gd name="T29" fmla="*/ 110 h 302"/>
                <a:gd name="T30" fmla="*/ 103 w 153"/>
                <a:gd name="T31" fmla="*/ 77 h 302"/>
                <a:gd name="T32" fmla="*/ 42 w 153"/>
                <a:gd name="T33" fmla="*/ 131 h 302"/>
                <a:gd name="T34" fmla="*/ 48 w 153"/>
                <a:gd name="T35" fmla="*/ 135 h 302"/>
                <a:gd name="T36" fmla="*/ 55 w 153"/>
                <a:gd name="T37" fmla="*/ 129 h 302"/>
                <a:gd name="T38" fmla="*/ 102 w 153"/>
                <a:gd name="T39" fmla="*/ 87 h 302"/>
                <a:gd name="T40" fmla="*/ 113 w 153"/>
                <a:gd name="T41" fmla="*/ 104 h 302"/>
                <a:gd name="T42" fmla="*/ 112 w 153"/>
                <a:gd name="T43" fmla="*/ 115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8" y="0"/>
                    <a:pt x="139" y="0"/>
                  </a:cubicBezTo>
                  <a:cubicBezTo>
                    <a:pt x="129" y="0"/>
                    <a:pt x="119" y="10"/>
                    <a:pt x="119" y="19"/>
                  </a:cubicBezTo>
                  <a:cubicBezTo>
                    <a:pt x="119" y="25"/>
                    <a:pt x="124" y="32"/>
                    <a:pt x="133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5" y="293"/>
                    <a:pt x="34" y="293"/>
                  </a:cubicBezTo>
                  <a:cubicBezTo>
                    <a:pt x="29" y="293"/>
                    <a:pt x="25" y="292"/>
                    <a:pt x="21" y="290"/>
                  </a:cubicBezTo>
                  <a:cubicBezTo>
                    <a:pt x="30" y="286"/>
                    <a:pt x="33" y="278"/>
                    <a:pt x="33" y="273"/>
                  </a:cubicBezTo>
                  <a:cubicBezTo>
                    <a:pt x="33" y="264"/>
                    <a:pt x="27" y="260"/>
                    <a:pt x="20" y="260"/>
                  </a:cubicBezTo>
                  <a:cubicBezTo>
                    <a:pt x="9" y="260"/>
                    <a:pt x="0" y="269"/>
                    <a:pt x="0" y="280"/>
                  </a:cubicBezTo>
                  <a:cubicBezTo>
                    <a:pt x="0" y="294"/>
                    <a:pt x="13" y="302"/>
                    <a:pt x="34" y="302"/>
                  </a:cubicBezTo>
                  <a:cubicBezTo>
                    <a:pt x="55" y="302"/>
                    <a:pt x="96" y="290"/>
                    <a:pt x="107" y="247"/>
                  </a:cubicBezTo>
                  <a:lnTo>
                    <a:pt x="138" y="122"/>
                  </a:lnTo>
                  <a:cubicBezTo>
                    <a:pt x="139" y="118"/>
                    <a:pt x="140" y="115"/>
                    <a:pt x="140" y="110"/>
                  </a:cubicBezTo>
                  <a:cubicBezTo>
                    <a:pt x="140" y="91"/>
                    <a:pt x="124" y="77"/>
                    <a:pt x="103" y="77"/>
                  </a:cubicBezTo>
                  <a:cubicBezTo>
                    <a:pt x="64" y="77"/>
                    <a:pt x="42" y="126"/>
                    <a:pt x="42" y="131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2" y="134"/>
                    <a:pt x="55" y="129"/>
                  </a:cubicBezTo>
                  <a:cubicBezTo>
                    <a:pt x="63" y="109"/>
                    <a:pt x="81" y="87"/>
                    <a:pt x="102" y="87"/>
                  </a:cubicBezTo>
                  <a:cubicBezTo>
                    <a:pt x="110" y="87"/>
                    <a:pt x="113" y="93"/>
                    <a:pt x="113" y="104"/>
                  </a:cubicBezTo>
                  <a:cubicBezTo>
                    <a:pt x="113" y="108"/>
                    <a:pt x="113" y="113"/>
                    <a:pt x="112" y="115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11"/>
            <p:cNvSpPr/>
            <p:nvPr>
              <p:custDataLst>
                <p:tags r:id="rId95"/>
              </p:custDataLst>
            </p:nvPr>
          </p:nvSpPr>
          <p:spPr bwMode="auto">
            <a:xfrm>
              <a:off x="3497263" y="2540000"/>
              <a:ext cx="80963" cy="63500"/>
            </a:xfrm>
            <a:custGeom>
              <a:avLst/>
              <a:gdLst>
                <a:gd name="T0" fmla="*/ 26 w 213"/>
                <a:gd name="T1" fmla="*/ 132 h 157"/>
                <a:gd name="T2" fmla="*/ 22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2 w 213"/>
                <a:gd name="T15" fmla="*/ 42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29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1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8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7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2"/>
                  </a:moveTo>
                  <a:cubicBezTo>
                    <a:pt x="24" y="136"/>
                    <a:pt x="22" y="145"/>
                    <a:pt x="22" y="146"/>
                  </a:cubicBezTo>
                  <a:cubicBezTo>
                    <a:pt x="22" y="154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2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2" y="42"/>
                  </a:cubicBezTo>
                  <a:cubicBezTo>
                    <a:pt x="92" y="28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4"/>
                    <a:pt x="135" y="108"/>
                  </a:cubicBezTo>
                  <a:cubicBezTo>
                    <a:pt x="131" y="118"/>
                    <a:pt x="129" y="121"/>
                    <a:pt x="129" y="127"/>
                  </a:cubicBezTo>
                  <a:cubicBezTo>
                    <a:pt x="129" y="145"/>
                    <a:pt x="145" y="157"/>
                    <a:pt x="163" y="157"/>
                  </a:cubicBezTo>
                  <a:cubicBezTo>
                    <a:pt x="197" y="157"/>
                    <a:pt x="213" y="109"/>
                    <a:pt x="213" y="104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1" y="59"/>
                    <a:pt x="181" y="39"/>
                  </a:cubicBezTo>
                  <a:cubicBezTo>
                    <a:pt x="181" y="6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3" y="47"/>
                  </a:cubicBezTo>
                  <a:cubicBezTo>
                    <a:pt x="19" y="27"/>
                    <a:pt x="25" y="9"/>
                    <a:pt x="39" y="9"/>
                  </a:cubicBezTo>
                  <a:cubicBezTo>
                    <a:pt x="48" y="9"/>
                    <a:pt x="50" y="17"/>
                    <a:pt x="50" y="27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12"/>
            <p:cNvSpPr/>
            <p:nvPr>
              <p:custDataLst>
                <p:tags r:id="rId96"/>
              </p:custDataLst>
            </p:nvPr>
          </p:nvSpPr>
          <p:spPr bwMode="auto">
            <a:xfrm>
              <a:off x="3411538" y="2660650"/>
              <a:ext cx="250825" cy="279400"/>
            </a:xfrm>
            <a:custGeom>
              <a:avLst/>
              <a:gdLst>
                <a:gd name="T0" fmla="*/ 602 w 663"/>
                <a:gd name="T1" fmla="*/ 698 h 698"/>
                <a:gd name="T2" fmla="*/ 663 w 663"/>
                <a:gd name="T3" fmla="*/ 538 h 698"/>
                <a:gd name="T4" fmla="*/ 650 w 663"/>
                <a:gd name="T5" fmla="*/ 538 h 698"/>
                <a:gd name="T6" fmla="*/ 521 w 663"/>
                <a:gd name="T7" fmla="*/ 639 h 698"/>
                <a:gd name="T8" fmla="*/ 366 w 663"/>
                <a:gd name="T9" fmla="*/ 655 h 698"/>
                <a:gd name="T10" fmla="*/ 65 w 663"/>
                <a:gd name="T11" fmla="*/ 655 h 698"/>
                <a:gd name="T12" fmla="*/ 319 w 663"/>
                <a:gd name="T13" fmla="*/ 357 h 698"/>
                <a:gd name="T14" fmla="*/ 323 w 663"/>
                <a:gd name="T15" fmla="*/ 349 h 698"/>
                <a:gd name="T16" fmla="*/ 320 w 663"/>
                <a:gd name="T17" fmla="*/ 341 h 698"/>
                <a:gd name="T18" fmla="*/ 88 w 663"/>
                <a:gd name="T19" fmla="*/ 24 h 698"/>
                <a:gd name="T20" fmla="*/ 361 w 663"/>
                <a:gd name="T21" fmla="*/ 24 h 698"/>
                <a:gd name="T22" fmla="*/ 477 w 663"/>
                <a:gd name="T23" fmla="*/ 32 h 698"/>
                <a:gd name="T24" fmla="*/ 587 w 663"/>
                <a:gd name="T25" fmla="*/ 69 h 698"/>
                <a:gd name="T26" fmla="*/ 650 w 663"/>
                <a:gd name="T27" fmla="*/ 140 h 698"/>
                <a:gd name="T28" fmla="*/ 663 w 663"/>
                <a:gd name="T29" fmla="*/ 140 h 698"/>
                <a:gd name="T30" fmla="*/ 602 w 663"/>
                <a:gd name="T31" fmla="*/ 0 h 698"/>
                <a:gd name="T32" fmla="*/ 13 w 663"/>
                <a:gd name="T33" fmla="*/ 0 h 698"/>
                <a:gd name="T34" fmla="*/ 0 w 663"/>
                <a:gd name="T35" fmla="*/ 3 h 698"/>
                <a:gd name="T36" fmla="*/ 0 w 663"/>
                <a:gd name="T37" fmla="*/ 20 h 698"/>
                <a:gd name="T38" fmla="*/ 263 w 663"/>
                <a:gd name="T39" fmla="*/ 381 h 698"/>
                <a:gd name="T40" fmla="*/ 5 w 663"/>
                <a:gd name="T41" fmla="*/ 683 h 698"/>
                <a:gd name="T42" fmla="*/ 0 w 663"/>
                <a:gd name="T43" fmla="*/ 692 h 698"/>
                <a:gd name="T44" fmla="*/ 13 w 663"/>
                <a:gd name="T45" fmla="*/ 698 h 698"/>
                <a:gd name="T46" fmla="*/ 602 w 663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8">
                  <a:moveTo>
                    <a:pt x="602" y="698"/>
                  </a:moveTo>
                  <a:lnTo>
                    <a:pt x="663" y="538"/>
                  </a:lnTo>
                  <a:lnTo>
                    <a:pt x="650" y="538"/>
                  </a:lnTo>
                  <a:cubicBezTo>
                    <a:pt x="631" y="590"/>
                    <a:pt x="578" y="624"/>
                    <a:pt x="521" y="639"/>
                  </a:cubicBezTo>
                  <a:cubicBezTo>
                    <a:pt x="510" y="642"/>
                    <a:pt x="461" y="655"/>
                    <a:pt x="366" y="655"/>
                  </a:cubicBezTo>
                  <a:lnTo>
                    <a:pt x="65" y="655"/>
                  </a:lnTo>
                  <a:lnTo>
                    <a:pt x="319" y="357"/>
                  </a:lnTo>
                  <a:cubicBezTo>
                    <a:pt x="322" y="353"/>
                    <a:pt x="323" y="351"/>
                    <a:pt x="323" y="349"/>
                  </a:cubicBezTo>
                  <a:cubicBezTo>
                    <a:pt x="323" y="348"/>
                    <a:pt x="323" y="346"/>
                    <a:pt x="320" y="341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1"/>
                    <a:pt x="477" y="32"/>
                  </a:cubicBezTo>
                  <a:cubicBezTo>
                    <a:pt x="504" y="36"/>
                    <a:pt x="548" y="44"/>
                    <a:pt x="587" y="69"/>
                  </a:cubicBezTo>
                  <a:cubicBezTo>
                    <a:pt x="599" y="77"/>
                    <a:pt x="633" y="100"/>
                    <a:pt x="650" y="140"/>
                  </a:cubicBezTo>
                  <a:lnTo>
                    <a:pt x="663" y="140"/>
                  </a:lnTo>
                  <a:lnTo>
                    <a:pt x="602" y="0"/>
                  </a:lnTo>
                  <a:lnTo>
                    <a:pt x="13" y="0"/>
                  </a:lnTo>
                  <a:cubicBezTo>
                    <a:pt x="2" y="0"/>
                    <a:pt x="2" y="0"/>
                    <a:pt x="0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3" y="381"/>
                  </a:lnTo>
                  <a:lnTo>
                    <a:pt x="5" y="683"/>
                  </a:lnTo>
                  <a:cubicBezTo>
                    <a:pt x="0" y="689"/>
                    <a:pt x="0" y="692"/>
                    <a:pt x="0" y="692"/>
                  </a:cubicBezTo>
                  <a:cubicBezTo>
                    <a:pt x="0" y="698"/>
                    <a:pt x="5" y="698"/>
                    <a:pt x="13" y="698"/>
                  </a:cubicBezTo>
                  <a:lnTo>
                    <a:pt x="602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13"/>
            <p:cNvSpPr/>
            <p:nvPr>
              <p:custDataLst>
                <p:tags r:id="rId97"/>
              </p:custDataLst>
            </p:nvPr>
          </p:nvSpPr>
          <p:spPr bwMode="auto">
            <a:xfrm>
              <a:off x="3105151" y="2992438"/>
              <a:ext cx="65088" cy="98425"/>
            </a:xfrm>
            <a:custGeom>
              <a:avLst/>
              <a:gdLst>
                <a:gd name="T0" fmla="*/ 83 w 172"/>
                <a:gd name="T1" fmla="*/ 10 h 246"/>
                <a:gd name="T2" fmla="*/ 84 w 172"/>
                <a:gd name="T3" fmla="*/ 5 h 246"/>
                <a:gd name="T4" fmla="*/ 79 w 172"/>
                <a:gd name="T5" fmla="*/ 0 h 246"/>
                <a:gd name="T6" fmla="*/ 34 w 172"/>
                <a:gd name="T7" fmla="*/ 3 h 246"/>
                <a:gd name="T8" fmla="*/ 26 w 172"/>
                <a:gd name="T9" fmla="*/ 11 h 246"/>
                <a:gd name="T10" fmla="*/ 36 w 172"/>
                <a:gd name="T11" fmla="*/ 16 h 246"/>
                <a:gd name="T12" fmla="*/ 52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4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7 w 172"/>
                <a:gd name="T31" fmla="*/ 210 h 246"/>
                <a:gd name="T32" fmla="*/ 124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6 w 172"/>
                <a:gd name="T41" fmla="*/ 236 h 246"/>
                <a:gd name="T42" fmla="*/ 113 w 172"/>
                <a:gd name="T43" fmla="*/ 218 h 246"/>
                <a:gd name="T44" fmla="*/ 115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4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8 w 172"/>
                <a:gd name="T67" fmla="*/ 150 h 246"/>
                <a:gd name="T68" fmla="*/ 83 w 172"/>
                <a:gd name="T69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4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14"/>
            <p:cNvSpPr>
              <a:spLocks noEditPoints="1"/>
            </p:cNvSpPr>
            <p:nvPr>
              <p:custDataLst>
                <p:tags r:id="rId98"/>
              </p:custDataLst>
            </p:nvPr>
          </p:nvSpPr>
          <p:spPr bwMode="auto">
            <a:xfrm>
              <a:off x="3187701" y="3035300"/>
              <a:ext cx="96838" cy="38100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5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5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5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15"/>
            <p:cNvSpPr/>
            <p:nvPr>
              <p:custDataLst>
                <p:tags r:id="rId99"/>
              </p:custDataLst>
            </p:nvPr>
          </p:nvSpPr>
          <p:spPr bwMode="auto">
            <a:xfrm>
              <a:off x="3308351" y="2997200"/>
              <a:ext cx="47625" cy="92075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6 h 232"/>
                <a:gd name="T10" fmla="*/ 51 w 127"/>
                <a:gd name="T11" fmla="*/ 204 h 232"/>
                <a:gd name="T12" fmla="*/ 16 w 127"/>
                <a:gd name="T13" fmla="*/ 220 h 232"/>
                <a:gd name="T14" fmla="*/ 2 w 127"/>
                <a:gd name="T15" fmla="*/ 220 h 232"/>
                <a:gd name="T16" fmla="*/ 2 w 127"/>
                <a:gd name="T17" fmla="*/ 232 h 232"/>
                <a:gd name="T18" fmla="*/ 64 w 127"/>
                <a:gd name="T19" fmla="*/ 231 h 232"/>
                <a:gd name="T20" fmla="*/ 127 w 127"/>
                <a:gd name="T21" fmla="*/ 232 h 232"/>
                <a:gd name="T22" fmla="*/ 127 w 127"/>
                <a:gd name="T23" fmla="*/ 220 h 232"/>
                <a:gd name="T24" fmla="*/ 114 w 127"/>
                <a:gd name="T25" fmla="*/ 220 h 232"/>
                <a:gd name="T26" fmla="*/ 79 w 127"/>
                <a:gd name="T27" fmla="*/ 204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6"/>
                  </a:cubicBezTo>
                  <a:lnTo>
                    <a:pt x="51" y="204"/>
                  </a:lnTo>
                  <a:cubicBezTo>
                    <a:pt x="51" y="215"/>
                    <a:pt x="51" y="220"/>
                    <a:pt x="16" y="220"/>
                  </a:cubicBezTo>
                  <a:lnTo>
                    <a:pt x="2" y="220"/>
                  </a:lnTo>
                  <a:lnTo>
                    <a:pt x="2" y="232"/>
                  </a:lnTo>
                  <a:cubicBezTo>
                    <a:pt x="9" y="232"/>
                    <a:pt x="52" y="231"/>
                    <a:pt x="64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20"/>
                  </a:lnTo>
                  <a:lnTo>
                    <a:pt x="114" y="220"/>
                  </a:lnTo>
                  <a:cubicBezTo>
                    <a:pt x="79" y="220"/>
                    <a:pt x="79" y="215"/>
                    <a:pt x="79" y="204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16"/>
            <p:cNvSpPr/>
            <p:nvPr>
              <p:custDataLst>
                <p:tags r:id="rId100"/>
              </p:custDataLst>
            </p:nvPr>
          </p:nvSpPr>
          <p:spPr bwMode="auto">
            <a:xfrm>
              <a:off x="3384551" y="3073400"/>
              <a:ext cx="15875" cy="42863"/>
            </a:xfrm>
            <a:custGeom>
              <a:avLst/>
              <a:gdLst>
                <a:gd name="T0" fmla="*/ 34 w 44"/>
                <a:gd name="T1" fmla="*/ 35 h 107"/>
                <a:gd name="T2" fmla="*/ 7 w 44"/>
                <a:gd name="T3" fmla="*/ 98 h 107"/>
                <a:gd name="T4" fmla="*/ 4 w 44"/>
                <a:gd name="T5" fmla="*/ 103 h 107"/>
                <a:gd name="T6" fmla="*/ 9 w 44"/>
                <a:gd name="T7" fmla="*/ 107 h 107"/>
                <a:gd name="T8" fmla="*/ 44 w 44"/>
                <a:gd name="T9" fmla="*/ 38 h 107"/>
                <a:gd name="T10" fmla="*/ 19 w 44"/>
                <a:gd name="T11" fmla="*/ 0 h 107"/>
                <a:gd name="T12" fmla="*/ 0 w 44"/>
                <a:gd name="T13" fmla="*/ 20 h 107"/>
                <a:gd name="T14" fmla="*/ 20 w 44"/>
                <a:gd name="T15" fmla="*/ 40 h 107"/>
                <a:gd name="T16" fmla="*/ 34 w 44"/>
                <a:gd name="T17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07">
                  <a:moveTo>
                    <a:pt x="34" y="35"/>
                  </a:moveTo>
                  <a:cubicBezTo>
                    <a:pt x="34" y="54"/>
                    <a:pt x="31" y="76"/>
                    <a:pt x="7" y="98"/>
                  </a:cubicBezTo>
                  <a:cubicBezTo>
                    <a:pt x="6" y="100"/>
                    <a:pt x="4" y="101"/>
                    <a:pt x="4" y="103"/>
                  </a:cubicBezTo>
                  <a:cubicBezTo>
                    <a:pt x="4" y="105"/>
                    <a:pt x="7" y="107"/>
                    <a:pt x="9" y="107"/>
                  </a:cubicBezTo>
                  <a:cubicBezTo>
                    <a:pt x="14" y="107"/>
                    <a:pt x="44" y="80"/>
                    <a:pt x="44" y="38"/>
                  </a:cubicBezTo>
                  <a:cubicBezTo>
                    <a:pt x="44" y="16"/>
                    <a:pt x="36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20" y="40"/>
                  </a:cubicBezTo>
                  <a:cubicBezTo>
                    <a:pt x="28" y="40"/>
                    <a:pt x="34" y="35"/>
                    <a:pt x="34" y="3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17"/>
            <p:cNvSpPr/>
            <p:nvPr>
              <p:custDataLst>
                <p:tags r:id="rId101"/>
              </p:custDataLst>
            </p:nvPr>
          </p:nvSpPr>
          <p:spPr bwMode="auto">
            <a:xfrm>
              <a:off x="3424238" y="2992438"/>
              <a:ext cx="63500" cy="98425"/>
            </a:xfrm>
            <a:custGeom>
              <a:avLst/>
              <a:gdLst>
                <a:gd name="T0" fmla="*/ 83 w 171"/>
                <a:gd name="T1" fmla="*/ 10 h 246"/>
                <a:gd name="T2" fmla="*/ 84 w 171"/>
                <a:gd name="T3" fmla="*/ 5 h 246"/>
                <a:gd name="T4" fmla="*/ 79 w 171"/>
                <a:gd name="T5" fmla="*/ 0 h 246"/>
                <a:gd name="T6" fmla="*/ 34 w 171"/>
                <a:gd name="T7" fmla="*/ 3 h 246"/>
                <a:gd name="T8" fmla="*/ 26 w 171"/>
                <a:gd name="T9" fmla="*/ 11 h 246"/>
                <a:gd name="T10" fmla="*/ 35 w 171"/>
                <a:gd name="T11" fmla="*/ 16 h 246"/>
                <a:gd name="T12" fmla="*/ 52 w 171"/>
                <a:gd name="T13" fmla="*/ 22 h 246"/>
                <a:gd name="T14" fmla="*/ 51 w 171"/>
                <a:gd name="T15" fmla="*/ 29 h 246"/>
                <a:gd name="T16" fmla="*/ 2 w 171"/>
                <a:gd name="T17" fmla="*/ 227 h 246"/>
                <a:gd name="T18" fmla="*/ 0 w 171"/>
                <a:gd name="T19" fmla="*/ 234 h 246"/>
                <a:gd name="T20" fmla="*/ 12 w 171"/>
                <a:gd name="T21" fmla="*/ 246 h 246"/>
                <a:gd name="T22" fmla="*/ 28 w 171"/>
                <a:gd name="T23" fmla="*/ 231 h 246"/>
                <a:gd name="T24" fmla="*/ 45 w 171"/>
                <a:gd name="T25" fmla="*/ 163 h 246"/>
                <a:gd name="T26" fmla="*/ 89 w 171"/>
                <a:gd name="T27" fmla="*/ 192 h 246"/>
                <a:gd name="T28" fmla="*/ 89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9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1 w 171"/>
                <a:gd name="T49" fmla="*/ 154 h 246"/>
                <a:gd name="T50" fmla="*/ 89 w 171"/>
                <a:gd name="T51" fmla="*/ 131 h 246"/>
                <a:gd name="T52" fmla="*/ 144 w 171"/>
                <a:gd name="T53" fmla="*/ 98 h 246"/>
                <a:gd name="T54" fmla="*/ 156 w 171"/>
                <a:gd name="T55" fmla="*/ 103 h 246"/>
                <a:gd name="T56" fmla="*/ 138 w 171"/>
                <a:gd name="T57" fmla="*/ 122 h 246"/>
                <a:gd name="T58" fmla="*/ 152 w 171"/>
                <a:gd name="T59" fmla="*/ 135 h 246"/>
                <a:gd name="T60" fmla="*/ 171 w 171"/>
                <a:gd name="T61" fmla="*/ 113 h 246"/>
                <a:gd name="T62" fmla="*/ 145 w 171"/>
                <a:gd name="T63" fmla="*/ 88 h 246"/>
                <a:gd name="T64" fmla="*/ 89 w 171"/>
                <a:gd name="T65" fmla="*/ 119 h 246"/>
                <a:gd name="T66" fmla="*/ 48 w 171"/>
                <a:gd name="T67" fmla="*/ 150 h 246"/>
                <a:gd name="T68" fmla="*/ 83 w 171"/>
                <a:gd name="T69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70" y="166"/>
                    <a:pt x="89" y="174"/>
                    <a:pt x="89" y="192"/>
                  </a:cubicBezTo>
                  <a:cubicBezTo>
                    <a:pt x="89" y="194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4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1" y="127"/>
                    <a:pt x="171" y="113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18"/>
            <p:cNvSpPr/>
            <p:nvPr>
              <p:custDataLst>
                <p:tags r:id="rId102"/>
              </p:custDataLst>
            </p:nvPr>
          </p:nvSpPr>
          <p:spPr bwMode="auto">
            <a:xfrm>
              <a:off x="3519488" y="2989263"/>
              <a:ext cx="73025" cy="130175"/>
            </a:xfrm>
            <a:custGeom>
              <a:avLst/>
              <a:gdLst>
                <a:gd name="T0" fmla="*/ 190 w 193"/>
                <a:gd name="T1" fmla="*/ 16 h 323"/>
                <a:gd name="T2" fmla="*/ 193 w 193"/>
                <a:gd name="T3" fmla="*/ 9 h 323"/>
                <a:gd name="T4" fmla="*/ 184 w 193"/>
                <a:gd name="T5" fmla="*/ 0 h 323"/>
                <a:gd name="T6" fmla="*/ 175 w 193"/>
                <a:gd name="T7" fmla="*/ 7 h 323"/>
                <a:gd name="T8" fmla="*/ 3 w 193"/>
                <a:gd name="T9" fmla="*/ 308 h 323"/>
                <a:gd name="T10" fmla="*/ 0 w 193"/>
                <a:gd name="T11" fmla="*/ 315 h 323"/>
                <a:gd name="T12" fmla="*/ 9 w 193"/>
                <a:gd name="T13" fmla="*/ 323 h 323"/>
                <a:gd name="T14" fmla="*/ 18 w 193"/>
                <a:gd name="T15" fmla="*/ 317 h 323"/>
                <a:gd name="T16" fmla="*/ 190 w 193"/>
                <a:gd name="T17" fmla="*/ 1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23">
                  <a:moveTo>
                    <a:pt x="190" y="16"/>
                  </a:moveTo>
                  <a:cubicBezTo>
                    <a:pt x="192" y="12"/>
                    <a:pt x="193" y="10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  <a:cubicBezTo>
                    <a:pt x="180" y="0"/>
                    <a:pt x="177" y="3"/>
                    <a:pt x="175" y="7"/>
                  </a:cubicBezTo>
                  <a:lnTo>
                    <a:pt x="3" y="308"/>
                  </a:lnTo>
                  <a:cubicBezTo>
                    <a:pt x="1" y="312"/>
                    <a:pt x="0" y="313"/>
                    <a:pt x="0" y="315"/>
                  </a:cubicBezTo>
                  <a:cubicBezTo>
                    <a:pt x="0" y="319"/>
                    <a:pt x="4" y="323"/>
                    <a:pt x="9" y="323"/>
                  </a:cubicBezTo>
                  <a:cubicBezTo>
                    <a:pt x="14" y="323"/>
                    <a:pt x="16" y="320"/>
                    <a:pt x="18" y="317"/>
                  </a:cubicBezTo>
                  <a:lnTo>
                    <a:pt x="190" y="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19"/>
            <p:cNvSpPr>
              <a:spLocks noEditPoints="1"/>
            </p:cNvSpPr>
            <p:nvPr>
              <p:custDataLst>
                <p:tags r:id="rId103"/>
              </p:custDataLst>
            </p:nvPr>
          </p:nvSpPr>
          <p:spPr bwMode="auto">
            <a:xfrm>
              <a:off x="3505201" y="3035300"/>
              <a:ext cx="98425" cy="38100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5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5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9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5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9" y="77"/>
                    <a:pt x="0" y="77"/>
                    <a:pt x="0" y="85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20"/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3619501" y="2997200"/>
              <a:ext cx="39688" cy="93663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3 w 106"/>
                <a:gd name="T13" fmla="*/ 205 h 235"/>
                <a:gd name="T14" fmla="*/ 56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4 w 106"/>
                <a:gd name="T27" fmla="*/ 190 h 235"/>
                <a:gd name="T28" fmla="*/ 65 w 106"/>
                <a:gd name="T29" fmla="*/ 162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99 h 235"/>
                <a:gd name="T46" fmla="*/ 48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7"/>
                    <a:pt x="93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2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3" y="199"/>
                    <a:pt x="23" y="205"/>
                  </a:cubicBezTo>
                  <a:cubicBezTo>
                    <a:pt x="23" y="221"/>
                    <a:pt x="37" y="235"/>
                    <a:pt x="56" y="235"/>
                  </a:cubicBezTo>
                  <a:cubicBezTo>
                    <a:pt x="91" y="235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4" y="190"/>
                  </a:cubicBezTo>
                  <a:cubicBezTo>
                    <a:pt x="57" y="181"/>
                    <a:pt x="61" y="171"/>
                    <a:pt x="65" y="162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0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30"/>
                  </a:cubicBezTo>
                  <a:cubicBezTo>
                    <a:pt x="22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21"/>
            <p:cNvSpPr/>
            <p:nvPr>
              <p:custDataLst>
                <p:tags r:id="rId105"/>
              </p:custDataLst>
            </p:nvPr>
          </p:nvSpPr>
          <p:spPr bwMode="auto">
            <a:xfrm>
              <a:off x="3681413" y="3073400"/>
              <a:ext cx="15875" cy="42863"/>
            </a:xfrm>
            <a:custGeom>
              <a:avLst/>
              <a:gdLst>
                <a:gd name="T0" fmla="*/ 34 w 44"/>
                <a:gd name="T1" fmla="*/ 35 h 107"/>
                <a:gd name="T2" fmla="*/ 7 w 44"/>
                <a:gd name="T3" fmla="*/ 98 h 107"/>
                <a:gd name="T4" fmla="*/ 5 w 44"/>
                <a:gd name="T5" fmla="*/ 103 h 107"/>
                <a:gd name="T6" fmla="*/ 10 w 44"/>
                <a:gd name="T7" fmla="*/ 107 h 107"/>
                <a:gd name="T8" fmla="*/ 44 w 44"/>
                <a:gd name="T9" fmla="*/ 38 h 107"/>
                <a:gd name="T10" fmla="*/ 20 w 44"/>
                <a:gd name="T11" fmla="*/ 0 h 107"/>
                <a:gd name="T12" fmla="*/ 0 w 44"/>
                <a:gd name="T13" fmla="*/ 20 h 107"/>
                <a:gd name="T14" fmla="*/ 20 w 44"/>
                <a:gd name="T15" fmla="*/ 40 h 107"/>
                <a:gd name="T16" fmla="*/ 34 w 44"/>
                <a:gd name="T17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07">
                  <a:moveTo>
                    <a:pt x="34" y="35"/>
                  </a:moveTo>
                  <a:cubicBezTo>
                    <a:pt x="34" y="54"/>
                    <a:pt x="31" y="76"/>
                    <a:pt x="7" y="98"/>
                  </a:cubicBezTo>
                  <a:cubicBezTo>
                    <a:pt x="6" y="100"/>
                    <a:pt x="5" y="101"/>
                    <a:pt x="5" y="103"/>
                  </a:cubicBezTo>
                  <a:cubicBezTo>
                    <a:pt x="5" y="105"/>
                    <a:pt x="7" y="107"/>
                    <a:pt x="10" y="107"/>
                  </a:cubicBezTo>
                  <a:cubicBezTo>
                    <a:pt x="14" y="107"/>
                    <a:pt x="44" y="80"/>
                    <a:pt x="44" y="38"/>
                  </a:cubicBezTo>
                  <a:cubicBezTo>
                    <a:pt x="44" y="16"/>
                    <a:pt x="36" y="0"/>
                    <a:pt x="20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20" y="40"/>
                  </a:cubicBezTo>
                  <a:cubicBezTo>
                    <a:pt x="28" y="40"/>
                    <a:pt x="34" y="35"/>
                    <a:pt x="34" y="3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22"/>
            <p:cNvSpPr/>
            <p:nvPr>
              <p:custDataLst>
                <p:tags r:id="rId106"/>
              </p:custDataLst>
            </p:nvPr>
          </p:nvSpPr>
          <p:spPr bwMode="auto">
            <a:xfrm>
              <a:off x="3721101" y="2992438"/>
              <a:ext cx="65088" cy="98425"/>
            </a:xfrm>
            <a:custGeom>
              <a:avLst/>
              <a:gdLst>
                <a:gd name="T0" fmla="*/ 83 w 172"/>
                <a:gd name="T1" fmla="*/ 10 h 246"/>
                <a:gd name="T2" fmla="*/ 85 w 172"/>
                <a:gd name="T3" fmla="*/ 5 h 246"/>
                <a:gd name="T4" fmla="*/ 79 w 172"/>
                <a:gd name="T5" fmla="*/ 0 h 246"/>
                <a:gd name="T6" fmla="*/ 34 w 172"/>
                <a:gd name="T7" fmla="*/ 3 h 246"/>
                <a:gd name="T8" fmla="*/ 27 w 172"/>
                <a:gd name="T9" fmla="*/ 11 h 246"/>
                <a:gd name="T10" fmla="*/ 36 w 172"/>
                <a:gd name="T11" fmla="*/ 16 h 246"/>
                <a:gd name="T12" fmla="*/ 53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4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8 w 172"/>
                <a:gd name="T31" fmla="*/ 210 h 246"/>
                <a:gd name="T32" fmla="*/ 125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6 w 172"/>
                <a:gd name="T41" fmla="*/ 236 h 246"/>
                <a:gd name="T42" fmla="*/ 114 w 172"/>
                <a:gd name="T43" fmla="*/ 218 h 246"/>
                <a:gd name="T44" fmla="*/ 116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5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9 w 172"/>
                <a:gd name="T67" fmla="*/ 150 h 246"/>
                <a:gd name="T68" fmla="*/ 83 w 172"/>
                <a:gd name="T69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2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10"/>
                  </a:cubicBezTo>
                  <a:cubicBezTo>
                    <a:pt x="88" y="234"/>
                    <a:pt x="108" y="246"/>
                    <a:pt x="125" y="246"/>
                  </a:cubicBezTo>
                  <a:cubicBezTo>
                    <a:pt x="159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9" y="188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4" y="227"/>
                    <a:pt x="114" y="218"/>
                  </a:cubicBezTo>
                  <a:cubicBezTo>
                    <a:pt x="114" y="212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9" y="150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23"/>
            <p:cNvSpPr/>
            <p:nvPr>
              <p:custDataLst>
                <p:tags r:id="rId107"/>
              </p:custDataLst>
            </p:nvPr>
          </p:nvSpPr>
          <p:spPr bwMode="auto">
            <a:xfrm>
              <a:off x="3816351" y="2989263"/>
              <a:ext cx="73025" cy="130175"/>
            </a:xfrm>
            <a:custGeom>
              <a:avLst/>
              <a:gdLst>
                <a:gd name="T0" fmla="*/ 189 w 192"/>
                <a:gd name="T1" fmla="*/ 16 h 323"/>
                <a:gd name="T2" fmla="*/ 192 w 192"/>
                <a:gd name="T3" fmla="*/ 9 h 323"/>
                <a:gd name="T4" fmla="*/ 183 w 192"/>
                <a:gd name="T5" fmla="*/ 0 h 323"/>
                <a:gd name="T6" fmla="*/ 175 w 192"/>
                <a:gd name="T7" fmla="*/ 7 h 323"/>
                <a:gd name="T8" fmla="*/ 2 w 192"/>
                <a:gd name="T9" fmla="*/ 308 h 323"/>
                <a:gd name="T10" fmla="*/ 0 w 192"/>
                <a:gd name="T11" fmla="*/ 315 h 323"/>
                <a:gd name="T12" fmla="*/ 8 w 192"/>
                <a:gd name="T13" fmla="*/ 323 h 323"/>
                <a:gd name="T14" fmla="*/ 17 w 192"/>
                <a:gd name="T15" fmla="*/ 317 h 323"/>
                <a:gd name="T16" fmla="*/ 189 w 192"/>
                <a:gd name="T17" fmla="*/ 1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323">
                  <a:moveTo>
                    <a:pt x="189" y="16"/>
                  </a:moveTo>
                  <a:cubicBezTo>
                    <a:pt x="192" y="12"/>
                    <a:pt x="192" y="10"/>
                    <a:pt x="192" y="9"/>
                  </a:cubicBezTo>
                  <a:cubicBezTo>
                    <a:pt x="192" y="4"/>
                    <a:pt x="189" y="0"/>
                    <a:pt x="183" y="0"/>
                  </a:cubicBezTo>
                  <a:cubicBezTo>
                    <a:pt x="179" y="0"/>
                    <a:pt x="176" y="3"/>
                    <a:pt x="175" y="7"/>
                  </a:cubicBezTo>
                  <a:lnTo>
                    <a:pt x="2" y="308"/>
                  </a:lnTo>
                  <a:cubicBezTo>
                    <a:pt x="0" y="312"/>
                    <a:pt x="0" y="313"/>
                    <a:pt x="0" y="315"/>
                  </a:cubicBezTo>
                  <a:cubicBezTo>
                    <a:pt x="0" y="319"/>
                    <a:pt x="3" y="323"/>
                    <a:pt x="8" y="323"/>
                  </a:cubicBezTo>
                  <a:cubicBezTo>
                    <a:pt x="13" y="323"/>
                    <a:pt x="15" y="320"/>
                    <a:pt x="17" y="317"/>
                  </a:cubicBezTo>
                  <a:lnTo>
                    <a:pt x="189" y="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24"/>
            <p:cNvSpPr>
              <a:spLocks noEditPoints="1"/>
            </p:cNvSpPr>
            <p:nvPr>
              <p:custDataLst>
                <p:tags r:id="rId108"/>
              </p:custDataLst>
            </p:nvPr>
          </p:nvSpPr>
          <p:spPr bwMode="auto">
            <a:xfrm>
              <a:off x="3803651" y="3035300"/>
              <a:ext cx="96838" cy="38100"/>
            </a:xfrm>
            <a:custGeom>
              <a:avLst/>
              <a:gdLst>
                <a:gd name="T0" fmla="*/ 243 w 256"/>
                <a:gd name="T1" fmla="*/ 17 h 94"/>
                <a:gd name="T2" fmla="*/ 256 w 256"/>
                <a:gd name="T3" fmla="*/ 8 h 94"/>
                <a:gd name="T4" fmla="*/ 243 w 256"/>
                <a:gd name="T5" fmla="*/ 0 h 94"/>
                <a:gd name="T6" fmla="*/ 13 w 256"/>
                <a:gd name="T7" fmla="*/ 0 h 94"/>
                <a:gd name="T8" fmla="*/ 0 w 256"/>
                <a:gd name="T9" fmla="*/ 8 h 94"/>
                <a:gd name="T10" fmla="*/ 13 w 256"/>
                <a:gd name="T11" fmla="*/ 17 h 94"/>
                <a:gd name="T12" fmla="*/ 243 w 256"/>
                <a:gd name="T13" fmla="*/ 17 h 94"/>
                <a:gd name="T14" fmla="*/ 243 w 256"/>
                <a:gd name="T15" fmla="*/ 94 h 94"/>
                <a:gd name="T16" fmla="*/ 256 w 256"/>
                <a:gd name="T17" fmla="*/ 85 h 94"/>
                <a:gd name="T18" fmla="*/ 243 w 256"/>
                <a:gd name="T19" fmla="*/ 77 h 94"/>
                <a:gd name="T20" fmla="*/ 13 w 256"/>
                <a:gd name="T21" fmla="*/ 77 h 94"/>
                <a:gd name="T22" fmla="*/ 0 w 256"/>
                <a:gd name="T23" fmla="*/ 85 h 94"/>
                <a:gd name="T24" fmla="*/ 13 w 256"/>
                <a:gd name="T25" fmla="*/ 94 h 94"/>
                <a:gd name="T26" fmla="*/ 243 w 256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94">
                  <a:moveTo>
                    <a:pt x="243" y="17"/>
                  </a:moveTo>
                  <a:cubicBezTo>
                    <a:pt x="248" y="17"/>
                    <a:pt x="256" y="17"/>
                    <a:pt x="256" y="8"/>
                  </a:cubicBezTo>
                  <a:cubicBezTo>
                    <a:pt x="256" y="0"/>
                    <a:pt x="248" y="0"/>
                    <a:pt x="243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3" y="94"/>
                  </a:moveTo>
                  <a:cubicBezTo>
                    <a:pt x="248" y="94"/>
                    <a:pt x="256" y="94"/>
                    <a:pt x="256" y="85"/>
                  </a:cubicBezTo>
                  <a:cubicBezTo>
                    <a:pt x="256" y="77"/>
                    <a:pt x="248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3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25"/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3910013" y="2997200"/>
              <a:ext cx="57150" cy="120650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20 w 153"/>
                <a:gd name="T5" fmla="*/ 19 h 302"/>
                <a:gd name="T6" fmla="*/ 134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3 h 302"/>
                <a:gd name="T14" fmla="*/ 22 w 153"/>
                <a:gd name="T15" fmla="*/ 290 h 302"/>
                <a:gd name="T16" fmla="*/ 34 w 153"/>
                <a:gd name="T17" fmla="*/ 273 h 302"/>
                <a:gd name="T18" fmla="*/ 20 w 153"/>
                <a:gd name="T19" fmla="*/ 260 h 302"/>
                <a:gd name="T20" fmla="*/ 0 w 153"/>
                <a:gd name="T21" fmla="*/ 280 h 302"/>
                <a:gd name="T22" fmla="*/ 35 w 153"/>
                <a:gd name="T23" fmla="*/ 302 h 302"/>
                <a:gd name="T24" fmla="*/ 107 w 153"/>
                <a:gd name="T25" fmla="*/ 247 h 302"/>
                <a:gd name="T26" fmla="*/ 139 w 153"/>
                <a:gd name="T27" fmla="*/ 122 h 302"/>
                <a:gd name="T28" fmla="*/ 140 w 153"/>
                <a:gd name="T29" fmla="*/ 110 h 302"/>
                <a:gd name="T30" fmla="*/ 103 w 153"/>
                <a:gd name="T31" fmla="*/ 77 h 302"/>
                <a:gd name="T32" fmla="*/ 42 w 153"/>
                <a:gd name="T33" fmla="*/ 131 h 302"/>
                <a:gd name="T34" fmla="*/ 48 w 153"/>
                <a:gd name="T35" fmla="*/ 135 h 302"/>
                <a:gd name="T36" fmla="*/ 55 w 153"/>
                <a:gd name="T37" fmla="*/ 129 h 302"/>
                <a:gd name="T38" fmla="*/ 102 w 153"/>
                <a:gd name="T39" fmla="*/ 87 h 302"/>
                <a:gd name="T40" fmla="*/ 114 w 153"/>
                <a:gd name="T41" fmla="*/ 104 h 302"/>
                <a:gd name="T42" fmla="*/ 113 w 153"/>
                <a:gd name="T43" fmla="*/ 115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9" y="0"/>
                    <a:pt x="139" y="0"/>
                  </a:cubicBezTo>
                  <a:cubicBezTo>
                    <a:pt x="129" y="0"/>
                    <a:pt x="120" y="10"/>
                    <a:pt x="120" y="19"/>
                  </a:cubicBezTo>
                  <a:cubicBezTo>
                    <a:pt x="120" y="25"/>
                    <a:pt x="124" y="32"/>
                    <a:pt x="134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5" y="293"/>
                    <a:pt x="34" y="293"/>
                  </a:cubicBezTo>
                  <a:cubicBezTo>
                    <a:pt x="30" y="293"/>
                    <a:pt x="26" y="292"/>
                    <a:pt x="22" y="290"/>
                  </a:cubicBezTo>
                  <a:cubicBezTo>
                    <a:pt x="31" y="286"/>
                    <a:pt x="34" y="278"/>
                    <a:pt x="34" y="273"/>
                  </a:cubicBezTo>
                  <a:cubicBezTo>
                    <a:pt x="34" y="264"/>
                    <a:pt x="27" y="260"/>
                    <a:pt x="20" y="260"/>
                  </a:cubicBezTo>
                  <a:cubicBezTo>
                    <a:pt x="9" y="260"/>
                    <a:pt x="0" y="269"/>
                    <a:pt x="0" y="280"/>
                  </a:cubicBezTo>
                  <a:cubicBezTo>
                    <a:pt x="0" y="294"/>
                    <a:pt x="14" y="302"/>
                    <a:pt x="35" y="302"/>
                  </a:cubicBezTo>
                  <a:cubicBezTo>
                    <a:pt x="56" y="302"/>
                    <a:pt x="96" y="290"/>
                    <a:pt x="107" y="247"/>
                  </a:cubicBezTo>
                  <a:lnTo>
                    <a:pt x="139" y="122"/>
                  </a:lnTo>
                  <a:cubicBezTo>
                    <a:pt x="140" y="118"/>
                    <a:pt x="140" y="115"/>
                    <a:pt x="140" y="110"/>
                  </a:cubicBezTo>
                  <a:cubicBezTo>
                    <a:pt x="140" y="91"/>
                    <a:pt x="124" y="77"/>
                    <a:pt x="103" y="77"/>
                  </a:cubicBezTo>
                  <a:cubicBezTo>
                    <a:pt x="64" y="77"/>
                    <a:pt x="42" y="126"/>
                    <a:pt x="42" y="131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3" y="134"/>
                    <a:pt x="55" y="129"/>
                  </a:cubicBezTo>
                  <a:cubicBezTo>
                    <a:pt x="64" y="109"/>
                    <a:pt x="82" y="87"/>
                    <a:pt x="102" y="87"/>
                  </a:cubicBezTo>
                  <a:cubicBezTo>
                    <a:pt x="111" y="87"/>
                    <a:pt x="114" y="93"/>
                    <a:pt x="114" y="104"/>
                  </a:cubicBezTo>
                  <a:cubicBezTo>
                    <a:pt x="114" y="108"/>
                    <a:pt x="113" y="113"/>
                    <a:pt x="113" y="115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26"/>
            <p:cNvSpPr/>
            <p:nvPr>
              <p:custDataLst>
                <p:tags r:id="rId110"/>
              </p:custDataLst>
            </p:nvPr>
          </p:nvSpPr>
          <p:spPr bwMode="auto">
            <a:xfrm>
              <a:off x="4016376" y="2762250"/>
              <a:ext cx="93663" cy="904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1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4 w 248"/>
                <a:gd name="T25" fmla="*/ 11 h 226"/>
                <a:gd name="T26" fmla="*/ 121 w 248"/>
                <a:gd name="T27" fmla="*/ 45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3" y="11"/>
                    <a:pt x="215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7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1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7" y="11"/>
                    <a:pt x="94" y="11"/>
                  </a:cubicBezTo>
                  <a:cubicBezTo>
                    <a:pt x="104" y="11"/>
                    <a:pt x="121" y="16"/>
                    <a:pt x="121" y="45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3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27"/>
            <p:cNvSpPr>
              <a:spLocks noEditPoints="1"/>
            </p:cNvSpPr>
            <p:nvPr>
              <p:custDataLst>
                <p:tags r:id="rId111"/>
              </p:custDataLst>
            </p:nvPr>
          </p:nvSpPr>
          <p:spPr bwMode="auto">
            <a:xfrm>
              <a:off x="4124326" y="2787650"/>
              <a:ext cx="41275" cy="93663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3 w 106"/>
                <a:gd name="T13" fmla="*/ 205 h 235"/>
                <a:gd name="T14" fmla="*/ 56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4 w 106"/>
                <a:gd name="T27" fmla="*/ 190 h 235"/>
                <a:gd name="T28" fmla="*/ 65 w 106"/>
                <a:gd name="T29" fmla="*/ 163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3 w 106"/>
                <a:gd name="T41" fmla="*/ 130 h 235"/>
                <a:gd name="T42" fmla="*/ 50 w 106"/>
                <a:gd name="T43" fmla="*/ 87 h 235"/>
                <a:gd name="T44" fmla="*/ 59 w 106"/>
                <a:gd name="T45" fmla="*/ 99 h 235"/>
                <a:gd name="T46" fmla="*/ 48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8"/>
                    <a:pt x="93" y="0"/>
                    <a:pt x="83" y="0"/>
                  </a:cubicBezTo>
                  <a:cubicBezTo>
                    <a:pt x="74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8" y="32"/>
                    <a:pt x="97" y="23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3" y="199"/>
                    <a:pt x="23" y="205"/>
                  </a:cubicBezTo>
                  <a:cubicBezTo>
                    <a:pt x="23" y="222"/>
                    <a:pt x="37" y="235"/>
                    <a:pt x="56" y="235"/>
                  </a:cubicBezTo>
                  <a:cubicBezTo>
                    <a:pt x="91" y="235"/>
                    <a:pt x="106" y="187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6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1" y="198"/>
                    <a:pt x="54" y="190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4"/>
                    <a:pt x="81" y="122"/>
                    <a:pt x="82" y="118"/>
                  </a:cubicBezTo>
                  <a:cubicBezTo>
                    <a:pt x="83" y="115"/>
                    <a:pt x="84" y="111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2" y="134"/>
                    <a:pt x="13" y="130"/>
                  </a:cubicBezTo>
                  <a:cubicBezTo>
                    <a:pt x="22" y="100"/>
                    <a:pt x="37" y="87"/>
                    <a:pt x="50" y="87"/>
                  </a:cubicBezTo>
                  <a:cubicBezTo>
                    <a:pt x="55" y="87"/>
                    <a:pt x="59" y="90"/>
                    <a:pt x="59" y="99"/>
                  </a:cubicBezTo>
                  <a:cubicBezTo>
                    <a:pt x="59" y="107"/>
                    <a:pt x="57" y="113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28"/>
            <p:cNvSpPr/>
            <p:nvPr>
              <p:custDataLst>
                <p:tags r:id="rId112"/>
              </p:custDataLst>
            </p:nvPr>
          </p:nvSpPr>
          <p:spPr bwMode="auto">
            <a:xfrm>
              <a:off x="4181476" y="2782888"/>
              <a:ext cx="65088" cy="98425"/>
            </a:xfrm>
            <a:custGeom>
              <a:avLst/>
              <a:gdLst>
                <a:gd name="T0" fmla="*/ 83 w 172"/>
                <a:gd name="T1" fmla="*/ 11 h 246"/>
                <a:gd name="T2" fmla="*/ 84 w 172"/>
                <a:gd name="T3" fmla="*/ 5 h 246"/>
                <a:gd name="T4" fmla="*/ 79 w 172"/>
                <a:gd name="T5" fmla="*/ 0 h 246"/>
                <a:gd name="T6" fmla="*/ 34 w 172"/>
                <a:gd name="T7" fmla="*/ 4 h 246"/>
                <a:gd name="T8" fmla="*/ 26 w 172"/>
                <a:gd name="T9" fmla="*/ 12 h 246"/>
                <a:gd name="T10" fmla="*/ 36 w 172"/>
                <a:gd name="T11" fmla="*/ 17 h 246"/>
                <a:gd name="T12" fmla="*/ 52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5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7 w 172"/>
                <a:gd name="T31" fmla="*/ 210 h 246"/>
                <a:gd name="T32" fmla="*/ 124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5 w 172"/>
                <a:gd name="T41" fmla="*/ 236 h 246"/>
                <a:gd name="T42" fmla="*/ 113 w 172"/>
                <a:gd name="T43" fmla="*/ 218 h 246"/>
                <a:gd name="T44" fmla="*/ 115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4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8 w 172"/>
                <a:gd name="T67" fmla="*/ 150 h 246"/>
                <a:gd name="T68" fmla="*/ 83 w 172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6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6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5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3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7"/>
                    <a:pt x="90" y="131"/>
                  </a:cubicBezTo>
                  <a:cubicBezTo>
                    <a:pt x="107" y="115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8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29"/>
            <p:cNvSpPr/>
            <p:nvPr>
              <p:custDataLst>
                <p:tags r:id="rId113"/>
              </p:custDataLst>
            </p:nvPr>
          </p:nvSpPr>
          <p:spPr bwMode="auto">
            <a:xfrm>
              <a:off x="4270376" y="2762250"/>
              <a:ext cx="93663" cy="904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7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5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5" y="11"/>
                    <a:pt x="122" y="16"/>
                    <a:pt x="122" y="45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30"/>
            <p:cNvSpPr/>
            <p:nvPr>
              <p:custDataLst>
                <p:tags r:id="rId114"/>
              </p:custDataLst>
            </p:nvPr>
          </p:nvSpPr>
          <p:spPr bwMode="auto">
            <a:xfrm>
              <a:off x="4383088" y="2782888"/>
              <a:ext cx="63500" cy="98425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9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7 h 246"/>
                <a:gd name="T12" fmla="*/ 52 w 171"/>
                <a:gd name="T13" fmla="*/ 22 h 246"/>
                <a:gd name="T14" fmla="*/ 51 w 171"/>
                <a:gd name="T15" fmla="*/ 29 h 246"/>
                <a:gd name="T16" fmla="*/ 2 w 171"/>
                <a:gd name="T17" fmla="*/ 227 h 246"/>
                <a:gd name="T18" fmla="*/ 0 w 171"/>
                <a:gd name="T19" fmla="*/ 235 h 246"/>
                <a:gd name="T20" fmla="*/ 12 w 171"/>
                <a:gd name="T21" fmla="*/ 246 h 246"/>
                <a:gd name="T22" fmla="*/ 28 w 171"/>
                <a:gd name="T23" fmla="*/ 231 h 246"/>
                <a:gd name="T24" fmla="*/ 45 w 171"/>
                <a:gd name="T25" fmla="*/ 163 h 246"/>
                <a:gd name="T26" fmla="*/ 90 w 171"/>
                <a:gd name="T27" fmla="*/ 192 h 246"/>
                <a:gd name="T28" fmla="*/ 89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9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1 w 171"/>
                <a:gd name="T49" fmla="*/ 154 h 246"/>
                <a:gd name="T50" fmla="*/ 90 w 171"/>
                <a:gd name="T51" fmla="*/ 131 h 246"/>
                <a:gd name="T52" fmla="*/ 144 w 171"/>
                <a:gd name="T53" fmla="*/ 98 h 246"/>
                <a:gd name="T54" fmla="*/ 156 w 171"/>
                <a:gd name="T55" fmla="*/ 103 h 246"/>
                <a:gd name="T56" fmla="*/ 138 w 171"/>
                <a:gd name="T57" fmla="*/ 122 h 246"/>
                <a:gd name="T58" fmla="*/ 152 w 171"/>
                <a:gd name="T59" fmla="*/ 135 h 246"/>
                <a:gd name="T60" fmla="*/ 171 w 171"/>
                <a:gd name="T61" fmla="*/ 113 h 246"/>
                <a:gd name="T62" fmla="*/ 145 w 171"/>
                <a:gd name="T63" fmla="*/ 88 h 246"/>
                <a:gd name="T64" fmla="*/ 89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6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5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7"/>
                    <a:pt x="90" y="131"/>
                  </a:cubicBezTo>
                  <a:cubicBezTo>
                    <a:pt x="107" y="115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1" y="128"/>
                    <a:pt x="171" y="113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31"/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4456113" y="2787650"/>
              <a:ext cx="57150" cy="120650"/>
            </a:xfrm>
            <a:custGeom>
              <a:avLst/>
              <a:gdLst>
                <a:gd name="T0" fmla="*/ 153 w 153"/>
                <a:gd name="T1" fmla="*/ 13 h 302"/>
                <a:gd name="T2" fmla="*/ 139 w 153"/>
                <a:gd name="T3" fmla="*/ 0 h 302"/>
                <a:gd name="T4" fmla="*/ 119 w 153"/>
                <a:gd name="T5" fmla="*/ 19 h 302"/>
                <a:gd name="T6" fmla="*/ 133 w 153"/>
                <a:gd name="T7" fmla="*/ 32 h 302"/>
                <a:gd name="T8" fmla="*/ 153 w 153"/>
                <a:gd name="T9" fmla="*/ 13 h 302"/>
                <a:gd name="T10" fmla="*/ 79 w 153"/>
                <a:gd name="T11" fmla="*/ 248 h 302"/>
                <a:gd name="T12" fmla="*/ 34 w 153"/>
                <a:gd name="T13" fmla="*/ 293 h 302"/>
                <a:gd name="T14" fmla="*/ 21 w 153"/>
                <a:gd name="T15" fmla="*/ 291 h 302"/>
                <a:gd name="T16" fmla="*/ 33 w 153"/>
                <a:gd name="T17" fmla="*/ 273 h 302"/>
                <a:gd name="T18" fmla="*/ 20 w 153"/>
                <a:gd name="T19" fmla="*/ 260 h 302"/>
                <a:gd name="T20" fmla="*/ 0 w 153"/>
                <a:gd name="T21" fmla="*/ 281 h 302"/>
                <a:gd name="T22" fmla="*/ 34 w 153"/>
                <a:gd name="T23" fmla="*/ 302 h 302"/>
                <a:gd name="T24" fmla="*/ 107 w 153"/>
                <a:gd name="T25" fmla="*/ 247 h 302"/>
                <a:gd name="T26" fmla="*/ 138 w 153"/>
                <a:gd name="T27" fmla="*/ 122 h 302"/>
                <a:gd name="T28" fmla="*/ 140 w 153"/>
                <a:gd name="T29" fmla="*/ 110 h 302"/>
                <a:gd name="T30" fmla="*/ 103 w 153"/>
                <a:gd name="T31" fmla="*/ 77 h 302"/>
                <a:gd name="T32" fmla="*/ 42 w 153"/>
                <a:gd name="T33" fmla="*/ 131 h 302"/>
                <a:gd name="T34" fmla="*/ 48 w 153"/>
                <a:gd name="T35" fmla="*/ 135 h 302"/>
                <a:gd name="T36" fmla="*/ 55 w 153"/>
                <a:gd name="T37" fmla="*/ 129 h 302"/>
                <a:gd name="T38" fmla="*/ 102 w 153"/>
                <a:gd name="T39" fmla="*/ 87 h 302"/>
                <a:gd name="T40" fmla="*/ 114 w 153"/>
                <a:gd name="T41" fmla="*/ 104 h 302"/>
                <a:gd name="T42" fmla="*/ 113 w 153"/>
                <a:gd name="T43" fmla="*/ 115 h 302"/>
                <a:gd name="T44" fmla="*/ 79 w 153"/>
                <a:gd name="T45" fmla="*/ 24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2">
                  <a:moveTo>
                    <a:pt x="153" y="13"/>
                  </a:moveTo>
                  <a:cubicBezTo>
                    <a:pt x="153" y="7"/>
                    <a:pt x="148" y="0"/>
                    <a:pt x="139" y="0"/>
                  </a:cubicBezTo>
                  <a:cubicBezTo>
                    <a:pt x="129" y="0"/>
                    <a:pt x="119" y="10"/>
                    <a:pt x="119" y="19"/>
                  </a:cubicBezTo>
                  <a:cubicBezTo>
                    <a:pt x="119" y="25"/>
                    <a:pt x="124" y="32"/>
                    <a:pt x="133" y="32"/>
                  </a:cubicBezTo>
                  <a:cubicBezTo>
                    <a:pt x="143" y="32"/>
                    <a:pt x="153" y="23"/>
                    <a:pt x="153" y="13"/>
                  </a:cubicBezTo>
                  <a:close/>
                  <a:moveTo>
                    <a:pt x="79" y="248"/>
                  </a:moveTo>
                  <a:cubicBezTo>
                    <a:pt x="73" y="272"/>
                    <a:pt x="55" y="293"/>
                    <a:pt x="34" y="293"/>
                  </a:cubicBezTo>
                  <a:cubicBezTo>
                    <a:pt x="30" y="293"/>
                    <a:pt x="25" y="292"/>
                    <a:pt x="21" y="291"/>
                  </a:cubicBezTo>
                  <a:cubicBezTo>
                    <a:pt x="31" y="286"/>
                    <a:pt x="33" y="278"/>
                    <a:pt x="33" y="273"/>
                  </a:cubicBezTo>
                  <a:cubicBezTo>
                    <a:pt x="33" y="264"/>
                    <a:pt x="27" y="260"/>
                    <a:pt x="20" y="260"/>
                  </a:cubicBezTo>
                  <a:cubicBezTo>
                    <a:pt x="9" y="260"/>
                    <a:pt x="0" y="269"/>
                    <a:pt x="0" y="281"/>
                  </a:cubicBezTo>
                  <a:cubicBezTo>
                    <a:pt x="0" y="294"/>
                    <a:pt x="13" y="302"/>
                    <a:pt x="34" y="302"/>
                  </a:cubicBezTo>
                  <a:cubicBezTo>
                    <a:pt x="55" y="302"/>
                    <a:pt x="96" y="290"/>
                    <a:pt x="107" y="247"/>
                  </a:cubicBezTo>
                  <a:lnTo>
                    <a:pt x="138" y="122"/>
                  </a:lnTo>
                  <a:cubicBezTo>
                    <a:pt x="139" y="119"/>
                    <a:pt x="140" y="115"/>
                    <a:pt x="140" y="110"/>
                  </a:cubicBezTo>
                  <a:cubicBezTo>
                    <a:pt x="140" y="91"/>
                    <a:pt x="124" y="77"/>
                    <a:pt x="103" y="77"/>
                  </a:cubicBezTo>
                  <a:cubicBezTo>
                    <a:pt x="64" y="77"/>
                    <a:pt x="42" y="126"/>
                    <a:pt x="42" y="131"/>
                  </a:cubicBezTo>
                  <a:cubicBezTo>
                    <a:pt x="42" y="135"/>
                    <a:pt x="47" y="135"/>
                    <a:pt x="48" y="135"/>
                  </a:cubicBezTo>
                  <a:cubicBezTo>
                    <a:pt x="52" y="135"/>
                    <a:pt x="52" y="134"/>
                    <a:pt x="55" y="129"/>
                  </a:cubicBezTo>
                  <a:cubicBezTo>
                    <a:pt x="63" y="109"/>
                    <a:pt x="81" y="87"/>
                    <a:pt x="102" y="87"/>
                  </a:cubicBezTo>
                  <a:cubicBezTo>
                    <a:pt x="110" y="87"/>
                    <a:pt x="114" y="93"/>
                    <a:pt x="114" y="104"/>
                  </a:cubicBezTo>
                  <a:cubicBezTo>
                    <a:pt x="114" y="108"/>
                    <a:pt x="113" y="113"/>
                    <a:pt x="113" y="115"/>
                  </a:cubicBezTo>
                  <a:lnTo>
                    <a:pt x="79" y="2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32"/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auto">
            <a:xfrm>
              <a:off x="4603751" y="2724150"/>
              <a:ext cx="114300" cy="153988"/>
            </a:xfrm>
            <a:custGeom>
              <a:avLst/>
              <a:gdLst>
                <a:gd name="T0" fmla="*/ 295 w 305"/>
                <a:gd name="T1" fmla="*/ 20 h 385"/>
                <a:gd name="T2" fmla="*/ 305 w 305"/>
                <a:gd name="T3" fmla="*/ 9 h 385"/>
                <a:gd name="T4" fmla="*/ 295 w 305"/>
                <a:gd name="T5" fmla="*/ 0 h 385"/>
                <a:gd name="T6" fmla="*/ 286 w 305"/>
                <a:gd name="T7" fmla="*/ 3 h 385"/>
                <a:gd name="T8" fmla="*/ 10 w 305"/>
                <a:gd name="T9" fmla="*/ 133 h 385"/>
                <a:gd name="T10" fmla="*/ 0 w 305"/>
                <a:gd name="T11" fmla="*/ 144 h 385"/>
                <a:gd name="T12" fmla="*/ 10 w 305"/>
                <a:gd name="T13" fmla="*/ 155 h 385"/>
                <a:gd name="T14" fmla="*/ 286 w 305"/>
                <a:gd name="T15" fmla="*/ 285 h 385"/>
                <a:gd name="T16" fmla="*/ 295 w 305"/>
                <a:gd name="T17" fmla="*/ 288 h 385"/>
                <a:gd name="T18" fmla="*/ 305 w 305"/>
                <a:gd name="T19" fmla="*/ 278 h 385"/>
                <a:gd name="T20" fmla="*/ 294 w 305"/>
                <a:gd name="T21" fmla="*/ 267 h 385"/>
                <a:gd name="T22" fmla="*/ 34 w 305"/>
                <a:gd name="T23" fmla="*/ 144 h 385"/>
                <a:gd name="T24" fmla="*/ 295 w 305"/>
                <a:gd name="T25" fmla="*/ 20 h 385"/>
                <a:gd name="T26" fmla="*/ 288 w 305"/>
                <a:gd name="T27" fmla="*/ 385 h 385"/>
                <a:gd name="T28" fmla="*/ 305 w 305"/>
                <a:gd name="T29" fmla="*/ 375 h 385"/>
                <a:gd name="T30" fmla="*/ 287 w 305"/>
                <a:gd name="T31" fmla="*/ 365 h 385"/>
                <a:gd name="T32" fmla="*/ 18 w 305"/>
                <a:gd name="T33" fmla="*/ 365 h 385"/>
                <a:gd name="T34" fmla="*/ 0 w 305"/>
                <a:gd name="T35" fmla="*/ 375 h 385"/>
                <a:gd name="T36" fmla="*/ 18 w 305"/>
                <a:gd name="T37" fmla="*/ 385 h 385"/>
                <a:gd name="T38" fmla="*/ 288 w 305"/>
                <a:gd name="T3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5" h="385">
                  <a:moveTo>
                    <a:pt x="295" y="20"/>
                  </a:moveTo>
                  <a:cubicBezTo>
                    <a:pt x="301" y="18"/>
                    <a:pt x="305" y="15"/>
                    <a:pt x="305" y="9"/>
                  </a:cubicBezTo>
                  <a:cubicBezTo>
                    <a:pt x="305" y="4"/>
                    <a:pt x="301" y="0"/>
                    <a:pt x="295" y="0"/>
                  </a:cubicBezTo>
                  <a:cubicBezTo>
                    <a:pt x="293" y="0"/>
                    <a:pt x="288" y="2"/>
                    <a:pt x="286" y="3"/>
                  </a:cubicBezTo>
                  <a:lnTo>
                    <a:pt x="10" y="133"/>
                  </a:lnTo>
                  <a:cubicBezTo>
                    <a:pt x="2" y="137"/>
                    <a:pt x="0" y="140"/>
                    <a:pt x="0" y="144"/>
                  </a:cubicBezTo>
                  <a:cubicBezTo>
                    <a:pt x="0" y="149"/>
                    <a:pt x="3" y="152"/>
                    <a:pt x="10" y="155"/>
                  </a:cubicBezTo>
                  <a:lnTo>
                    <a:pt x="286" y="285"/>
                  </a:lnTo>
                  <a:cubicBezTo>
                    <a:pt x="293" y="288"/>
                    <a:pt x="293" y="288"/>
                    <a:pt x="295" y="288"/>
                  </a:cubicBezTo>
                  <a:cubicBezTo>
                    <a:pt x="300" y="288"/>
                    <a:pt x="305" y="284"/>
                    <a:pt x="305" y="278"/>
                  </a:cubicBezTo>
                  <a:cubicBezTo>
                    <a:pt x="305" y="274"/>
                    <a:pt x="303" y="271"/>
                    <a:pt x="294" y="267"/>
                  </a:cubicBezTo>
                  <a:lnTo>
                    <a:pt x="34" y="144"/>
                  </a:lnTo>
                  <a:lnTo>
                    <a:pt x="295" y="20"/>
                  </a:lnTo>
                  <a:close/>
                  <a:moveTo>
                    <a:pt x="288" y="385"/>
                  </a:moveTo>
                  <a:cubicBezTo>
                    <a:pt x="296" y="385"/>
                    <a:pt x="305" y="385"/>
                    <a:pt x="305" y="375"/>
                  </a:cubicBezTo>
                  <a:cubicBezTo>
                    <a:pt x="305" y="365"/>
                    <a:pt x="294" y="365"/>
                    <a:pt x="287" y="365"/>
                  </a:cubicBezTo>
                  <a:lnTo>
                    <a:pt x="18" y="365"/>
                  </a:lnTo>
                  <a:cubicBezTo>
                    <a:pt x="11" y="365"/>
                    <a:pt x="0" y="365"/>
                    <a:pt x="0" y="375"/>
                  </a:cubicBezTo>
                  <a:cubicBezTo>
                    <a:pt x="0" y="385"/>
                    <a:pt x="9" y="385"/>
                    <a:pt x="18" y="385"/>
                  </a:cubicBezTo>
                  <a:lnTo>
                    <a:pt x="288" y="38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33"/>
            <p:cNvSpPr/>
            <p:nvPr>
              <p:custDataLst>
                <p:tags r:id="rId117"/>
              </p:custDataLst>
            </p:nvPr>
          </p:nvSpPr>
          <p:spPr bwMode="auto">
            <a:xfrm>
              <a:off x="4792663" y="2762250"/>
              <a:ext cx="101600" cy="90488"/>
            </a:xfrm>
            <a:custGeom>
              <a:avLst/>
              <a:gdLst>
                <a:gd name="T0" fmla="*/ 29 w 270"/>
                <a:gd name="T1" fmla="*/ 191 h 226"/>
                <a:gd name="T2" fmla="*/ 24 w 270"/>
                <a:gd name="T3" fmla="*/ 213 h 226"/>
                <a:gd name="T4" fmla="*/ 39 w 270"/>
                <a:gd name="T5" fmla="*/ 226 h 226"/>
                <a:gd name="T6" fmla="*/ 57 w 270"/>
                <a:gd name="T7" fmla="*/ 212 h 226"/>
                <a:gd name="T8" fmla="*/ 67 w 270"/>
                <a:gd name="T9" fmla="*/ 175 h 226"/>
                <a:gd name="T10" fmla="*/ 78 w 270"/>
                <a:gd name="T11" fmla="*/ 130 h 226"/>
                <a:gd name="T12" fmla="*/ 86 w 270"/>
                <a:gd name="T13" fmla="*/ 97 h 226"/>
                <a:gd name="T14" fmla="*/ 93 w 270"/>
                <a:gd name="T15" fmla="*/ 72 h 226"/>
                <a:gd name="T16" fmla="*/ 174 w 270"/>
                <a:gd name="T17" fmla="*/ 11 h 226"/>
                <a:gd name="T18" fmla="*/ 201 w 270"/>
                <a:gd name="T19" fmla="*/ 46 h 226"/>
                <a:gd name="T20" fmla="*/ 168 w 270"/>
                <a:gd name="T21" fmla="*/ 162 h 226"/>
                <a:gd name="T22" fmla="*/ 163 w 270"/>
                <a:gd name="T23" fmla="*/ 185 h 226"/>
                <a:gd name="T24" fmla="*/ 204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6 w 270"/>
                <a:gd name="T31" fmla="*/ 153 h 226"/>
                <a:gd name="T32" fmla="*/ 205 w 270"/>
                <a:gd name="T33" fmla="*/ 215 h 226"/>
                <a:gd name="T34" fmla="*/ 193 w 270"/>
                <a:gd name="T35" fmla="*/ 199 h 226"/>
                <a:gd name="T36" fmla="*/ 202 w 270"/>
                <a:gd name="T37" fmla="*/ 163 h 226"/>
                <a:gd name="T38" fmla="*/ 233 w 270"/>
                <a:gd name="T39" fmla="*/ 54 h 226"/>
                <a:gd name="T40" fmla="*/ 175 w 270"/>
                <a:gd name="T41" fmla="*/ 0 h 226"/>
                <a:gd name="T42" fmla="*/ 98 w 270"/>
                <a:gd name="T43" fmla="*/ 44 h 226"/>
                <a:gd name="T44" fmla="*/ 52 w 270"/>
                <a:gd name="T45" fmla="*/ 0 h 226"/>
                <a:gd name="T46" fmla="*/ 14 w 270"/>
                <a:gd name="T47" fmla="*/ 29 h 226"/>
                <a:gd name="T48" fmla="*/ 0 w 270"/>
                <a:gd name="T49" fmla="*/ 77 h 226"/>
                <a:gd name="T50" fmla="*/ 6 w 270"/>
                <a:gd name="T51" fmla="*/ 82 h 226"/>
                <a:gd name="T52" fmla="*/ 14 w 270"/>
                <a:gd name="T53" fmla="*/ 71 h 226"/>
                <a:gd name="T54" fmla="*/ 50 w 270"/>
                <a:gd name="T55" fmla="*/ 11 h 226"/>
                <a:gd name="T56" fmla="*/ 66 w 270"/>
                <a:gd name="T57" fmla="*/ 34 h 226"/>
                <a:gd name="T58" fmla="*/ 58 w 270"/>
                <a:gd name="T59" fmla="*/ 76 h 226"/>
                <a:gd name="T60" fmla="*/ 29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29" y="191"/>
                  </a:moveTo>
                  <a:cubicBezTo>
                    <a:pt x="27" y="199"/>
                    <a:pt x="24" y="210"/>
                    <a:pt x="24" y="213"/>
                  </a:cubicBezTo>
                  <a:cubicBezTo>
                    <a:pt x="24" y="222"/>
                    <a:pt x="31" y="226"/>
                    <a:pt x="39" y="226"/>
                  </a:cubicBezTo>
                  <a:cubicBezTo>
                    <a:pt x="45" y="226"/>
                    <a:pt x="54" y="222"/>
                    <a:pt x="57" y="212"/>
                  </a:cubicBezTo>
                  <a:cubicBezTo>
                    <a:pt x="58" y="211"/>
                    <a:pt x="64" y="188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6" y="97"/>
                  </a:cubicBezTo>
                  <a:cubicBezTo>
                    <a:pt x="88" y="88"/>
                    <a:pt x="92" y="74"/>
                    <a:pt x="93" y="72"/>
                  </a:cubicBezTo>
                  <a:cubicBezTo>
                    <a:pt x="100" y="57"/>
                    <a:pt x="127" y="11"/>
                    <a:pt x="174" y="11"/>
                  </a:cubicBezTo>
                  <a:cubicBezTo>
                    <a:pt x="196" y="11"/>
                    <a:pt x="201" y="30"/>
                    <a:pt x="201" y="46"/>
                  </a:cubicBezTo>
                  <a:cubicBezTo>
                    <a:pt x="201" y="77"/>
                    <a:pt x="176" y="141"/>
                    <a:pt x="168" y="162"/>
                  </a:cubicBezTo>
                  <a:cubicBezTo>
                    <a:pt x="164" y="174"/>
                    <a:pt x="163" y="180"/>
                    <a:pt x="163" y="185"/>
                  </a:cubicBezTo>
                  <a:cubicBezTo>
                    <a:pt x="163" y="209"/>
                    <a:pt x="181" y="226"/>
                    <a:pt x="204" y="226"/>
                  </a:cubicBezTo>
                  <a:cubicBezTo>
                    <a:pt x="251" y="226"/>
                    <a:pt x="270" y="153"/>
                    <a:pt x="270" y="149"/>
                  </a:cubicBezTo>
                  <a:cubicBezTo>
                    <a:pt x="270" y="144"/>
                    <a:pt x="265" y="144"/>
                    <a:pt x="264" y="144"/>
                  </a:cubicBezTo>
                  <a:cubicBezTo>
                    <a:pt x="259" y="144"/>
                    <a:pt x="259" y="146"/>
                    <a:pt x="256" y="153"/>
                  </a:cubicBezTo>
                  <a:cubicBezTo>
                    <a:pt x="246" y="187"/>
                    <a:pt x="230" y="215"/>
                    <a:pt x="205" y="215"/>
                  </a:cubicBezTo>
                  <a:cubicBezTo>
                    <a:pt x="197" y="215"/>
                    <a:pt x="193" y="210"/>
                    <a:pt x="193" y="199"/>
                  </a:cubicBezTo>
                  <a:cubicBezTo>
                    <a:pt x="193" y="186"/>
                    <a:pt x="198" y="174"/>
                    <a:pt x="202" y="163"/>
                  </a:cubicBezTo>
                  <a:cubicBezTo>
                    <a:pt x="212" y="137"/>
                    <a:pt x="233" y="82"/>
                    <a:pt x="233" y="54"/>
                  </a:cubicBezTo>
                  <a:cubicBezTo>
                    <a:pt x="233" y="20"/>
                    <a:pt x="211" y="0"/>
                    <a:pt x="175" y="0"/>
                  </a:cubicBezTo>
                  <a:cubicBezTo>
                    <a:pt x="131" y="0"/>
                    <a:pt x="106" y="32"/>
                    <a:pt x="98" y="44"/>
                  </a:cubicBezTo>
                  <a:cubicBezTo>
                    <a:pt x="95" y="16"/>
                    <a:pt x="75" y="0"/>
                    <a:pt x="52" y="0"/>
                  </a:cubicBezTo>
                  <a:cubicBezTo>
                    <a:pt x="29" y="0"/>
                    <a:pt x="19" y="20"/>
                    <a:pt x="14" y="29"/>
                  </a:cubicBezTo>
                  <a:cubicBezTo>
                    <a:pt x="7" y="46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0" y="82"/>
                    <a:pt x="11" y="82"/>
                    <a:pt x="14" y="71"/>
                  </a:cubicBezTo>
                  <a:cubicBezTo>
                    <a:pt x="22" y="35"/>
                    <a:pt x="32" y="11"/>
                    <a:pt x="50" y="11"/>
                  </a:cubicBezTo>
                  <a:cubicBezTo>
                    <a:pt x="60" y="11"/>
                    <a:pt x="66" y="18"/>
                    <a:pt x="66" y="34"/>
                  </a:cubicBezTo>
                  <a:cubicBezTo>
                    <a:pt x="66" y="45"/>
                    <a:pt x="64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34"/>
            <p:cNvSpPr/>
            <p:nvPr>
              <p:custDataLst>
                <p:tags r:id="rId118"/>
              </p:custDataLst>
            </p:nvPr>
          </p:nvSpPr>
          <p:spPr bwMode="auto">
            <a:xfrm>
              <a:off x="4957763" y="2797175"/>
              <a:ext cx="114300" cy="7938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35"/>
            <p:cNvSpPr/>
            <p:nvPr>
              <p:custDataLst>
                <p:tags r:id="rId119"/>
              </p:custDataLst>
            </p:nvPr>
          </p:nvSpPr>
          <p:spPr bwMode="auto">
            <a:xfrm>
              <a:off x="5146676" y="2717800"/>
              <a:ext cx="61913" cy="131763"/>
            </a:xfrm>
            <a:custGeom>
              <a:avLst/>
              <a:gdLst>
                <a:gd name="T0" fmla="*/ 102 w 165"/>
                <a:gd name="T1" fmla="*/ 13 h 332"/>
                <a:gd name="T2" fmla="*/ 91 w 165"/>
                <a:gd name="T3" fmla="*/ 0 h 332"/>
                <a:gd name="T4" fmla="*/ 0 w 165"/>
                <a:gd name="T5" fmla="*/ 31 h 332"/>
                <a:gd name="T6" fmla="*/ 0 w 165"/>
                <a:gd name="T7" fmla="*/ 47 h 332"/>
                <a:gd name="T8" fmla="*/ 66 w 165"/>
                <a:gd name="T9" fmla="*/ 34 h 332"/>
                <a:gd name="T10" fmla="*/ 66 w 165"/>
                <a:gd name="T11" fmla="*/ 292 h 332"/>
                <a:gd name="T12" fmla="*/ 19 w 165"/>
                <a:gd name="T13" fmla="*/ 316 h 332"/>
                <a:gd name="T14" fmla="*/ 3 w 165"/>
                <a:gd name="T15" fmla="*/ 316 h 332"/>
                <a:gd name="T16" fmla="*/ 3 w 165"/>
                <a:gd name="T17" fmla="*/ 332 h 332"/>
                <a:gd name="T18" fmla="*/ 84 w 165"/>
                <a:gd name="T19" fmla="*/ 330 h 332"/>
                <a:gd name="T20" fmla="*/ 165 w 165"/>
                <a:gd name="T21" fmla="*/ 332 h 332"/>
                <a:gd name="T22" fmla="*/ 165 w 165"/>
                <a:gd name="T23" fmla="*/ 316 h 332"/>
                <a:gd name="T24" fmla="*/ 149 w 165"/>
                <a:gd name="T25" fmla="*/ 316 h 332"/>
                <a:gd name="T26" fmla="*/ 102 w 165"/>
                <a:gd name="T27" fmla="*/ 292 h 332"/>
                <a:gd name="T28" fmla="*/ 102 w 165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1"/>
                    <a:pt x="16" y="31"/>
                    <a:pt x="0" y="31"/>
                  </a:cubicBezTo>
                  <a:lnTo>
                    <a:pt x="0" y="47"/>
                  </a:lnTo>
                  <a:cubicBezTo>
                    <a:pt x="10" y="47"/>
                    <a:pt x="40" y="47"/>
                    <a:pt x="66" y="34"/>
                  </a:cubicBezTo>
                  <a:lnTo>
                    <a:pt x="66" y="292"/>
                  </a:lnTo>
                  <a:cubicBezTo>
                    <a:pt x="66" y="310"/>
                    <a:pt x="64" y="316"/>
                    <a:pt x="19" y="316"/>
                  </a:cubicBezTo>
                  <a:lnTo>
                    <a:pt x="3" y="316"/>
                  </a:lnTo>
                  <a:lnTo>
                    <a:pt x="3" y="332"/>
                  </a:lnTo>
                  <a:cubicBezTo>
                    <a:pt x="21" y="330"/>
                    <a:pt x="64" y="330"/>
                    <a:pt x="84" y="330"/>
                  </a:cubicBezTo>
                  <a:cubicBezTo>
                    <a:pt x="104" y="330"/>
                    <a:pt x="147" y="330"/>
                    <a:pt x="165" y="332"/>
                  </a:cubicBezTo>
                  <a:lnTo>
                    <a:pt x="165" y="316"/>
                  </a:lnTo>
                  <a:lnTo>
                    <a:pt x="149" y="316"/>
                  </a:lnTo>
                  <a:cubicBezTo>
                    <a:pt x="104" y="316"/>
                    <a:pt x="102" y="311"/>
                    <a:pt x="102" y="292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36"/>
            <p:cNvSpPr/>
            <p:nvPr>
              <p:custDataLst>
                <p:tags r:id="rId120"/>
              </p:custDataLst>
            </p:nvPr>
          </p:nvSpPr>
          <p:spPr bwMode="auto">
            <a:xfrm>
              <a:off x="5240338" y="2828925"/>
              <a:ext cx="22225" cy="60325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37"/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5308601" y="2713038"/>
              <a:ext cx="104775" cy="141288"/>
            </a:xfrm>
            <a:custGeom>
              <a:avLst/>
              <a:gdLst>
                <a:gd name="T0" fmla="*/ 275 w 278"/>
                <a:gd name="T1" fmla="*/ 19 h 357"/>
                <a:gd name="T2" fmla="*/ 278 w 278"/>
                <a:gd name="T3" fmla="*/ 10 h 357"/>
                <a:gd name="T4" fmla="*/ 268 w 278"/>
                <a:gd name="T5" fmla="*/ 0 h 357"/>
                <a:gd name="T6" fmla="*/ 256 w 278"/>
                <a:gd name="T7" fmla="*/ 11 h 357"/>
                <a:gd name="T8" fmla="*/ 215 w 278"/>
                <a:gd name="T9" fmla="*/ 121 h 357"/>
                <a:gd name="T10" fmla="*/ 63 w 278"/>
                <a:gd name="T11" fmla="*/ 121 h 357"/>
                <a:gd name="T12" fmla="*/ 22 w 278"/>
                <a:gd name="T13" fmla="*/ 11 h 357"/>
                <a:gd name="T14" fmla="*/ 10 w 278"/>
                <a:gd name="T15" fmla="*/ 0 h 357"/>
                <a:gd name="T16" fmla="*/ 0 w 278"/>
                <a:gd name="T17" fmla="*/ 10 h 357"/>
                <a:gd name="T18" fmla="*/ 3 w 278"/>
                <a:gd name="T19" fmla="*/ 19 h 357"/>
                <a:gd name="T20" fmla="*/ 128 w 278"/>
                <a:gd name="T21" fmla="*/ 345 h 357"/>
                <a:gd name="T22" fmla="*/ 139 w 278"/>
                <a:gd name="T23" fmla="*/ 357 h 357"/>
                <a:gd name="T24" fmla="*/ 150 w 278"/>
                <a:gd name="T25" fmla="*/ 346 h 357"/>
                <a:gd name="T26" fmla="*/ 275 w 278"/>
                <a:gd name="T27" fmla="*/ 19 h 357"/>
                <a:gd name="T28" fmla="*/ 71 w 278"/>
                <a:gd name="T29" fmla="*/ 141 h 357"/>
                <a:gd name="T30" fmla="*/ 207 w 278"/>
                <a:gd name="T31" fmla="*/ 141 h 357"/>
                <a:gd name="T32" fmla="*/ 139 w 278"/>
                <a:gd name="T33" fmla="*/ 318 h 357"/>
                <a:gd name="T34" fmla="*/ 71 w 278"/>
                <a:gd name="T35" fmla="*/ 14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8" h="357">
                  <a:moveTo>
                    <a:pt x="275" y="19"/>
                  </a:moveTo>
                  <a:cubicBezTo>
                    <a:pt x="278" y="13"/>
                    <a:pt x="278" y="12"/>
                    <a:pt x="278" y="10"/>
                  </a:cubicBezTo>
                  <a:cubicBezTo>
                    <a:pt x="278" y="5"/>
                    <a:pt x="274" y="0"/>
                    <a:pt x="268" y="0"/>
                  </a:cubicBezTo>
                  <a:cubicBezTo>
                    <a:pt x="261" y="0"/>
                    <a:pt x="258" y="6"/>
                    <a:pt x="256" y="11"/>
                  </a:cubicBezTo>
                  <a:lnTo>
                    <a:pt x="215" y="121"/>
                  </a:lnTo>
                  <a:lnTo>
                    <a:pt x="63" y="121"/>
                  </a:lnTo>
                  <a:lnTo>
                    <a:pt x="22" y="11"/>
                  </a:lnTo>
                  <a:cubicBezTo>
                    <a:pt x="19" y="4"/>
                    <a:pt x="17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1"/>
                    <a:pt x="0" y="12"/>
                    <a:pt x="3" y="19"/>
                  </a:cubicBezTo>
                  <a:lnTo>
                    <a:pt x="128" y="345"/>
                  </a:lnTo>
                  <a:cubicBezTo>
                    <a:pt x="130" y="352"/>
                    <a:pt x="133" y="357"/>
                    <a:pt x="139" y="357"/>
                  </a:cubicBezTo>
                  <a:cubicBezTo>
                    <a:pt x="146" y="357"/>
                    <a:pt x="148" y="351"/>
                    <a:pt x="150" y="346"/>
                  </a:cubicBezTo>
                  <a:lnTo>
                    <a:pt x="275" y="19"/>
                  </a:lnTo>
                  <a:close/>
                  <a:moveTo>
                    <a:pt x="71" y="141"/>
                  </a:moveTo>
                  <a:lnTo>
                    <a:pt x="207" y="141"/>
                  </a:lnTo>
                  <a:lnTo>
                    <a:pt x="139" y="318"/>
                  </a:lnTo>
                  <a:lnTo>
                    <a:pt x="71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38"/>
            <p:cNvSpPr>
              <a:spLocks noEditPoints="1"/>
            </p:cNvSpPr>
            <p:nvPr>
              <p:custDataLst>
                <p:tags r:id="rId122"/>
              </p:custDataLst>
            </p:nvPr>
          </p:nvSpPr>
          <p:spPr bwMode="auto">
            <a:xfrm>
              <a:off x="5410201" y="2719388"/>
              <a:ext cx="77788" cy="171450"/>
            </a:xfrm>
            <a:custGeom>
              <a:avLst/>
              <a:gdLst>
                <a:gd name="T0" fmla="*/ 204 w 204"/>
                <a:gd name="T1" fmla="*/ 18 h 432"/>
                <a:gd name="T2" fmla="*/ 185 w 204"/>
                <a:gd name="T3" fmla="*/ 0 h 432"/>
                <a:gd name="T4" fmla="*/ 159 w 204"/>
                <a:gd name="T5" fmla="*/ 26 h 432"/>
                <a:gd name="T6" fmla="*/ 177 w 204"/>
                <a:gd name="T7" fmla="*/ 44 h 432"/>
                <a:gd name="T8" fmla="*/ 204 w 204"/>
                <a:gd name="T9" fmla="*/ 18 h 432"/>
                <a:gd name="T10" fmla="*/ 104 w 204"/>
                <a:gd name="T11" fmla="*/ 355 h 432"/>
                <a:gd name="T12" fmla="*/ 43 w 204"/>
                <a:gd name="T13" fmla="*/ 421 h 432"/>
                <a:gd name="T14" fmla="*/ 23 w 204"/>
                <a:gd name="T15" fmla="*/ 416 h 432"/>
                <a:gd name="T16" fmla="*/ 46 w 204"/>
                <a:gd name="T17" fmla="*/ 390 h 432"/>
                <a:gd name="T18" fmla="*/ 27 w 204"/>
                <a:gd name="T19" fmla="*/ 372 h 432"/>
                <a:gd name="T20" fmla="*/ 0 w 204"/>
                <a:gd name="T21" fmla="*/ 401 h 432"/>
                <a:gd name="T22" fmla="*/ 44 w 204"/>
                <a:gd name="T23" fmla="*/ 432 h 432"/>
                <a:gd name="T24" fmla="*/ 137 w 204"/>
                <a:gd name="T25" fmla="*/ 356 h 432"/>
                <a:gd name="T26" fmla="*/ 183 w 204"/>
                <a:gd name="T27" fmla="*/ 174 h 432"/>
                <a:gd name="T28" fmla="*/ 186 w 204"/>
                <a:gd name="T29" fmla="*/ 155 h 432"/>
                <a:gd name="T30" fmla="*/ 140 w 204"/>
                <a:gd name="T31" fmla="*/ 109 h 432"/>
                <a:gd name="T32" fmla="*/ 61 w 204"/>
                <a:gd name="T33" fmla="*/ 186 h 432"/>
                <a:gd name="T34" fmla="*/ 67 w 204"/>
                <a:gd name="T35" fmla="*/ 191 h 432"/>
                <a:gd name="T36" fmla="*/ 76 w 204"/>
                <a:gd name="T37" fmla="*/ 181 h 432"/>
                <a:gd name="T38" fmla="*/ 138 w 204"/>
                <a:gd name="T39" fmla="*/ 120 h 432"/>
                <a:gd name="T40" fmla="*/ 154 w 204"/>
                <a:gd name="T41" fmla="*/ 143 h 432"/>
                <a:gd name="T42" fmla="*/ 151 w 204"/>
                <a:gd name="T43" fmla="*/ 169 h 432"/>
                <a:gd name="T44" fmla="*/ 104 w 204"/>
                <a:gd name="T45" fmla="*/ 35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4" h="432">
                  <a:moveTo>
                    <a:pt x="204" y="18"/>
                  </a:moveTo>
                  <a:cubicBezTo>
                    <a:pt x="204" y="9"/>
                    <a:pt x="197" y="0"/>
                    <a:pt x="185" y="0"/>
                  </a:cubicBezTo>
                  <a:cubicBezTo>
                    <a:pt x="174" y="0"/>
                    <a:pt x="159" y="12"/>
                    <a:pt x="159" y="26"/>
                  </a:cubicBezTo>
                  <a:cubicBezTo>
                    <a:pt x="159" y="36"/>
                    <a:pt x="166" y="44"/>
                    <a:pt x="177" y="44"/>
                  </a:cubicBezTo>
                  <a:cubicBezTo>
                    <a:pt x="191" y="44"/>
                    <a:pt x="204" y="31"/>
                    <a:pt x="204" y="18"/>
                  </a:cubicBezTo>
                  <a:close/>
                  <a:moveTo>
                    <a:pt x="104" y="355"/>
                  </a:moveTo>
                  <a:cubicBezTo>
                    <a:pt x="95" y="392"/>
                    <a:pt x="71" y="421"/>
                    <a:pt x="43" y="421"/>
                  </a:cubicBezTo>
                  <a:cubicBezTo>
                    <a:pt x="40" y="421"/>
                    <a:pt x="32" y="421"/>
                    <a:pt x="23" y="416"/>
                  </a:cubicBezTo>
                  <a:cubicBezTo>
                    <a:pt x="38" y="413"/>
                    <a:pt x="46" y="400"/>
                    <a:pt x="46" y="390"/>
                  </a:cubicBezTo>
                  <a:cubicBezTo>
                    <a:pt x="46" y="382"/>
                    <a:pt x="40" y="372"/>
                    <a:pt x="27" y="372"/>
                  </a:cubicBezTo>
                  <a:cubicBezTo>
                    <a:pt x="14" y="372"/>
                    <a:pt x="0" y="383"/>
                    <a:pt x="0" y="401"/>
                  </a:cubicBezTo>
                  <a:cubicBezTo>
                    <a:pt x="0" y="421"/>
                    <a:pt x="20" y="432"/>
                    <a:pt x="44" y="432"/>
                  </a:cubicBezTo>
                  <a:cubicBezTo>
                    <a:pt x="79" y="432"/>
                    <a:pt x="125" y="405"/>
                    <a:pt x="137" y="356"/>
                  </a:cubicBezTo>
                  <a:lnTo>
                    <a:pt x="183" y="174"/>
                  </a:lnTo>
                  <a:cubicBezTo>
                    <a:pt x="186" y="164"/>
                    <a:pt x="186" y="157"/>
                    <a:pt x="186" y="155"/>
                  </a:cubicBezTo>
                  <a:cubicBezTo>
                    <a:pt x="186" y="127"/>
                    <a:pt x="165" y="109"/>
                    <a:pt x="140" y="109"/>
                  </a:cubicBezTo>
                  <a:cubicBezTo>
                    <a:pt x="89" y="109"/>
                    <a:pt x="61" y="182"/>
                    <a:pt x="61" y="186"/>
                  </a:cubicBezTo>
                  <a:cubicBezTo>
                    <a:pt x="61" y="191"/>
                    <a:pt x="66" y="191"/>
                    <a:pt x="67" y="191"/>
                  </a:cubicBezTo>
                  <a:cubicBezTo>
                    <a:pt x="71" y="191"/>
                    <a:pt x="72" y="191"/>
                    <a:pt x="76" y="181"/>
                  </a:cubicBezTo>
                  <a:cubicBezTo>
                    <a:pt x="88" y="151"/>
                    <a:pt x="111" y="120"/>
                    <a:pt x="138" y="120"/>
                  </a:cubicBezTo>
                  <a:cubicBezTo>
                    <a:pt x="145" y="120"/>
                    <a:pt x="154" y="122"/>
                    <a:pt x="154" y="143"/>
                  </a:cubicBezTo>
                  <a:cubicBezTo>
                    <a:pt x="154" y="155"/>
                    <a:pt x="153" y="160"/>
                    <a:pt x="151" y="169"/>
                  </a:cubicBezTo>
                  <a:lnTo>
                    <a:pt x="104" y="35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39"/>
            <p:cNvSpPr/>
            <p:nvPr>
              <p:custDataLst>
                <p:tags r:id="rId123"/>
              </p:custDataLst>
            </p:nvPr>
          </p:nvSpPr>
          <p:spPr bwMode="auto">
            <a:xfrm>
              <a:off x="5568951" y="2743200"/>
              <a:ext cx="95250" cy="115888"/>
            </a:xfrm>
            <a:custGeom>
              <a:avLst/>
              <a:gdLst>
                <a:gd name="T0" fmla="*/ 231 w 249"/>
                <a:gd name="T1" fmla="*/ 155 h 290"/>
                <a:gd name="T2" fmla="*/ 249 w 249"/>
                <a:gd name="T3" fmla="*/ 145 h 290"/>
                <a:gd name="T4" fmla="*/ 231 w 249"/>
                <a:gd name="T5" fmla="*/ 135 h 290"/>
                <a:gd name="T6" fmla="*/ 20 w 249"/>
                <a:gd name="T7" fmla="*/ 135 h 290"/>
                <a:gd name="T8" fmla="*/ 154 w 249"/>
                <a:gd name="T9" fmla="*/ 20 h 290"/>
                <a:gd name="T10" fmla="*/ 231 w 249"/>
                <a:gd name="T11" fmla="*/ 20 h 290"/>
                <a:gd name="T12" fmla="*/ 249 w 249"/>
                <a:gd name="T13" fmla="*/ 10 h 290"/>
                <a:gd name="T14" fmla="*/ 231 w 249"/>
                <a:gd name="T15" fmla="*/ 0 h 290"/>
                <a:gd name="T16" fmla="*/ 153 w 249"/>
                <a:gd name="T17" fmla="*/ 0 h 290"/>
                <a:gd name="T18" fmla="*/ 0 w 249"/>
                <a:gd name="T19" fmla="*/ 145 h 290"/>
                <a:gd name="T20" fmla="*/ 153 w 249"/>
                <a:gd name="T21" fmla="*/ 290 h 290"/>
                <a:gd name="T22" fmla="*/ 231 w 249"/>
                <a:gd name="T23" fmla="*/ 290 h 290"/>
                <a:gd name="T24" fmla="*/ 249 w 249"/>
                <a:gd name="T25" fmla="*/ 280 h 290"/>
                <a:gd name="T26" fmla="*/ 231 w 249"/>
                <a:gd name="T27" fmla="*/ 270 h 290"/>
                <a:gd name="T28" fmla="*/ 154 w 249"/>
                <a:gd name="T29" fmla="*/ 270 h 290"/>
                <a:gd name="T30" fmla="*/ 20 w 249"/>
                <a:gd name="T31" fmla="*/ 155 h 290"/>
                <a:gd name="T32" fmla="*/ 231 w 249"/>
                <a:gd name="T33" fmla="*/ 15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90">
                  <a:moveTo>
                    <a:pt x="231" y="155"/>
                  </a:moveTo>
                  <a:cubicBezTo>
                    <a:pt x="240" y="155"/>
                    <a:pt x="249" y="155"/>
                    <a:pt x="249" y="145"/>
                  </a:cubicBezTo>
                  <a:cubicBezTo>
                    <a:pt x="249" y="135"/>
                    <a:pt x="240" y="135"/>
                    <a:pt x="231" y="135"/>
                  </a:cubicBezTo>
                  <a:lnTo>
                    <a:pt x="20" y="135"/>
                  </a:lnTo>
                  <a:cubicBezTo>
                    <a:pt x="26" y="68"/>
                    <a:pt x="83" y="20"/>
                    <a:pt x="154" y="20"/>
                  </a:cubicBezTo>
                  <a:lnTo>
                    <a:pt x="231" y="20"/>
                  </a:lnTo>
                  <a:cubicBezTo>
                    <a:pt x="240" y="20"/>
                    <a:pt x="249" y="20"/>
                    <a:pt x="249" y="10"/>
                  </a:cubicBezTo>
                  <a:cubicBezTo>
                    <a:pt x="249" y="0"/>
                    <a:pt x="240" y="0"/>
                    <a:pt x="231" y="0"/>
                  </a:cubicBezTo>
                  <a:lnTo>
                    <a:pt x="153" y="0"/>
                  </a:lnTo>
                  <a:cubicBezTo>
                    <a:pt x="67" y="0"/>
                    <a:pt x="0" y="65"/>
                    <a:pt x="0" y="145"/>
                  </a:cubicBezTo>
                  <a:cubicBezTo>
                    <a:pt x="0" y="225"/>
                    <a:pt x="67" y="290"/>
                    <a:pt x="153" y="290"/>
                  </a:cubicBezTo>
                  <a:lnTo>
                    <a:pt x="231" y="290"/>
                  </a:lnTo>
                  <a:cubicBezTo>
                    <a:pt x="240" y="290"/>
                    <a:pt x="249" y="290"/>
                    <a:pt x="249" y="280"/>
                  </a:cubicBezTo>
                  <a:cubicBezTo>
                    <a:pt x="249" y="270"/>
                    <a:pt x="240" y="270"/>
                    <a:pt x="231" y="270"/>
                  </a:cubicBezTo>
                  <a:lnTo>
                    <a:pt x="154" y="270"/>
                  </a:lnTo>
                  <a:cubicBezTo>
                    <a:pt x="83" y="270"/>
                    <a:pt x="26" y="222"/>
                    <a:pt x="20" y="155"/>
                  </a:cubicBezTo>
                  <a:lnTo>
                    <a:pt x="231" y="15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40"/>
            <p:cNvSpPr/>
            <p:nvPr>
              <p:custDataLst>
                <p:tags r:id="rId124"/>
              </p:custDataLst>
            </p:nvPr>
          </p:nvSpPr>
          <p:spPr bwMode="auto">
            <a:xfrm>
              <a:off x="5737226" y="2762250"/>
              <a:ext cx="101600" cy="90488"/>
            </a:xfrm>
            <a:custGeom>
              <a:avLst/>
              <a:gdLst>
                <a:gd name="T0" fmla="*/ 30 w 270"/>
                <a:gd name="T1" fmla="*/ 191 h 226"/>
                <a:gd name="T2" fmla="*/ 25 w 270"/>
                <a:gd name="T3" fmla="*/ 213 h 226"/>
                <a:gd name="T4" fmla="*/ 40 w 270"/>
                <a:gd name="T5" fmla="*/ 226 h 226"/>
                <a:gd name="T6" fmla="*/ 58 w 270"/>
                <a:gd name="T7" fmla="*/ 212 h 226"/>
                <a:gd name="T8" fmla="*/ 68 w 270"/>
                <a:gd name="T9" fmla="*/ 175 h 226"/>
                <a:gd name="T10" fmla="*/ 79 w 270"/>
                <a:gd name="T11" fmla="*/ 130 h 226"/>
                <a:gd name="T12" fmla="*/ 87 w 270"/>
                <a:gd name="T13" fmla="*/ 97 h 226"/>
                <a:gd name="T14" fmla="*/ 93 w 270"/>
                <a:gd name="T15" fmla="*/ 72 h 226"/>
                <a:gd name="T16" fmla="*/ 175 w 270"/>
                <a:gd name="T17" fmla="*/ 11 h 226"/>
                <a:gd name="T18" fmla="*/ 202 w 270"/>
                <a:gd name="T19" fmla="*/ 46 h 226"/>
                <a:gd name="T20" fmla="*/ 169 w 270"/>
                <a:gd name="T21" fmla="*/ 162 h 226"/>
                <a:gd name="T22" fmla="*/ 164 w 270"/>
                <a:gd name="T23" fmla="*/ 185 h 226"/>
                <a:gd name="T24" fmla="*/ 205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7 w 270"/>
                <a:gd name="T31" fmla="*/ 153 h 226"/>
                <a:gd name="T32" fmla="*/ 206 w 270"/>
                <a:gd name="T33" fmla="*/ 215 h 226"/>
                <a:gd name="T34" fmla="*/ 194 w 270"/>
                <a:gd name="T35" fmla="*/ 199 h 226"/>
                <a:gd name="T36" fmla="*/ 203 w 270"/>
                <a:gd name="T37" fmla="*/ 163 h 226"/>
                <a:gd name="T38" fmla="*/ 233 w 270"/>
                <a:gd name="T39" fmla="*/ 54 h 226"/>
                <a:gd name="T40" fmla="*/ 176 w 270"/>
                <a:gd name="T41" fmla="*/ 0 h 226"/>
                <a:gd name="T42" fmla="*/ 98 w 270"/>
                <a:gd name="T43" fmla="*/ 44 h 226"/>
                <a:gd name="T44" fmla="*/ 53 w 270"/>
                <a:gd name="T45" fmla="*/ 0 h 226"/>
                <a:gd name="T46" fmla="*/ 15 w 270"/>
                <a:gd name="T47" fmla="*/ 29 h 226"/>
                <a:gd name="T48" fmla="*/ 0 w 270"/>
                <a:gd name="T49" fmla="*/ 77 h 226"/>
                <a:gd name="T50" fmla="*/ 6 w 270"/>
                <a:gd name="T51" fmla="*/ 82 h 226"/>
                <a:gd name="T52" fmla="*/ 15 w 270"/>
                <a:gd name="T53" fmla="*/ 71 h 226"/>
                <a:gd name="T54" fmla="*/ 51 w 270"/>
                <a:gd name="T55" fmla="*/ 11 h 226"/>
                <a:gd name="T56" fmla="*/ 67 w 270"/>
                <a:gd name="T57" fmla="*/ 34 h 226"/>
                <a:gd name="T58" fmla="*/ 59 w 270"/>
                <a:gd name="T59" fmla="*/ 76 h 226"/>
                <a:gd name="T60" fmla="*/ 30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30" y="191"/>
                  </a:moveTo>
                  <a:cubicBezTo>
                    <a:pt x="28" y="199"/>
                    <a:pt x="25" y="210"/>
                    <a:pt x="25" y="213"/>
                  </a:cubicBezTo>
                  <a:cubicBezTo>
                    <a:pt x="25" y="222"/>
                    <a:pt x="32" y="226"/>
                    <a:pt x="40" y="226"/>
                  </a:cubicBezTo>
                  <a:cubicBezTo>
                    <a:pt x="46" y="226"/>
                    <a:pt x="55" y="222"/>
                    <a:pt x="58" y="212"/>
                  </a:cubicBezTo>
                  <a:cubicBezTo>
                    <a:pt x="59" y="211"/>
                    <a:pt x="65" y="188"/>
                    <a:pt x="68" y="175"/>
                  </a:cubicBezTo>
                  <a:lnTo>
                    <a:pt x="79" y="130"/>
                  </a:lnTo>
                  <a:cubicBezTo>
                    <a:pt x="82" y="119"/>
                    <a:pt x="85" y="108"/>
                    <a:pt x="87" y="97"/>
                  </a:cubicBezTo>
                  <a:cubicBezTo>
                    <a:pt x="89" y="88"/>
                    <a:pt x="93" y="74"/>
                    <a:pt x="93" y="72"/>
                  </a:cubicBezTo>
                  <a:cubicBezTo>
                    <a:pt x="101" y="57"/>
                    <a:pt x="127" y="11"/>
                    <a:pt x="175" y="11"/>
                  </a:cubicBezTo>
                  <a:cubicBezTo>
                    <a:pt x="197" y="11"/>
                    <a:pt x="202" y="30"/>
                    <a:pt x="202" y="46"/>
                  </a:cubicBezTo>
                  <a:cubicBezTo>
                    <a:pt x="202" y="77"/>
                    <a:pt x="177" y="141"/>
                    <a:pt x="169" y="162"/>
                  </a:cubicBezTo>
                  <a:cubicBezTo>
                    <a:pt x="165" y="174"/>
                    <a:pt x="164" y="180"/>
                    <a:pt x="164" y="185"/>
                  </a:cubicBezTo>
                  <a:cubicBezTo>
                    <a:pt x="164" y="209"/>
                    <a:pt x="182" y="226"/>
                    <a:pt x="205" y="226"/>
                  </a:cubicBezTo>
                  <a:cubicBezTo>
                    <a:pt x="252" y="226"/>
                    <a:pt x="270" y="153"/>
                    <a:pt x="270" y="149"/>
                  </a:cubicBezTo>
                  <a:cubicBezTo>
                    <a:pt x="270" y="144"/>
                    <a:pt x="266" y="144"/>
                    <a:pt x="264" y="144"/>
                  </a:cubicBezTo>
                  <a:cubicBezTo>
                    <a:pt x="259" y="144"/>
                    <a:pt x="259" y="146"/>
                    <a:pt x="257" y="153"/>
                  </a:cubicBezTo>
                  <a:cubicBezTo>
                    <a:pt x="247" y="187"/>
                    <a:pt x="231" y="215"/>
                    <a:pt x="206" y="215"/>
                  </a:cubicBezTo>
                  <a:cubicBezTo>
                    <a:pt x="198" y="215"/>
                    <a:pt x="194" y="210"/>
                    <a:pt x="194" y="199"/>
                  </a:cubicBezTo>
                  <a:cubicBezTo>
                    <a:pt x="194" y="186"/>
                    <a:pt x="199" y="174"/>
                    <a:pt x="203" y="163"/>
                  </a:cubicBezTo>
                  <a:cubicBezTo>
                    <a:pt x="213" y="137"/>
                    <a:pt x="233" y="82"/>
                    <a:pt x="233" y="54"/>
                  </a:cubicBezTo>
                  <a:cubicBezTo>
                    <a:pt x="233" y="20"/>
                    <a:pt x="212" y="0"/>
                    <a:pt x="176" y="0"/>
                  </a:cubicBezTo>
                  <a:cubicBezTo>
                    <a:pt x="131" y="0"/>
                    <a:pt x="107" y="32"/>
                    <a:pt x="98" y="44"/>
                  </a:cubicBezTo>
                  <a:cubicBezTo>
                    <a:pt x="96" y="16"/>
                    <a:pt x="76" y="0"/>
                    <a:pt x="53" y="0"/>
                  </a:cubicBezTo>
                  <a:cubicBezTo>
                    <a:pt x="30" y="0"/>
                    <a:pt x="20" y="20"/>
                    <a:pt x="15" y="29"/>
                  </a:cubicBezTo>
                  <a:cubicBezTo>
                    <a:pt x="7" y="46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2"/>
                    <a:pt x="15" y="71"/>
                  </a:cubicBezTo>
                  <a:cubicBezTo>
                    <a:pt x="23" y="35"/>
                    <a:pt x="33" y="11"/>
                    <a:pt x="51" y="11"/>
                  </a:cubicBezTo>
                  <a:cubicBezTo>
                    <a:pt x="61" y="11"/>
                    <a:pt x="67" y="18"/>
                    <a:pt x="67" y="34"/>
                  </a:cubicBezTo>
                  <a:cubicBezTo>
                    <a:pt x="67" y="45"/>
                    <a:pt x="65" y="50"/>
                    <a:pt x="59" y="76"/>
                  </a:cubicBezTo>
                  <a:lnTo>
                    <a:pt x="30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18525" y="1079895"/>
            <a:ext cx="11540450" cy="2652711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318526" y="3983120"/>
            <a:ext cx="11540450" cy="240498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-216510" y="4862444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可视化结果</a:t>
            </a:r>
            <a:endParaRPr lang="zh-CN" altLang="en-US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15697" y="2083085"/>
            <a:ext cx="209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算法实现</a:t>
            </a:r>
            <a:endParaRPr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621" y="1656664"/>
            <a:ext cx="8950682" cy="1499173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47" y="4037926"/>
            <a:ext cx="3102426" cy="2326820"/>
          </a:xfrm>
          <a:prstGeom prst="round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/>
          <p:cNvSpPr/>
          <p:nvPr/>
        </p:nvSpPr>
        <p:spPr>
          <a:xfrm>
            <a:off x="479803" y="5538043"/>
            <a:ext cx="6002065" cy="10091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79803" y="4125023"/>
            <a:ext cx="6094070" cy="923330"/>
            <a:chOff x="479803" y="3720762"/>
            <a:chExt cx="6094070" cy="923330"/>
          </a:xfrm>
        </p:grpSpPr>
        <p:sp>
          <p:nvSpPr>
            <p:cNvPr id="18" name="矩形 17"/>
            <p:cNvSpPr/>
            <p:nvPr/>
          </p:nvSpPr>
          <p:spPr>
            <a:xfrm>
              <a:off x="2592729" y="3865944"/>
              <a:ext cx="1423686" cy="162046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9803" y="3720762"/>
              <a:ext cx="60940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为此，我们尝试使用机器学习方法对问题进行求解</a:t>
              </a:r>
              <a:endParaRPr lang="en-US" altLang="zh-CN" dirty="0"/>
            </a:p>
            <a:p>
              <a:endParaRPr lang="en-US" altLang="zh-CN" dirty="0"/>
            </a:p>
            <a:p>
              <a:r>
                <a:rPr lang="zh-CN" altLang="en-US" dirty="0"/>
                <a:t>我们阅读了几篇前沿的工作，并在本问题上进行了实现。</a:t>
              </a:r>
              <a:endParaRPr lang="en-US" altLang="zh-CN" dirty="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79803" y="2213909"/>
            <a:ext cx="625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用户需求激增时（即点集数量很大时）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使用传统方法求解的效率和精度的</a:t>
            </a:r>
            <a:r>
              <a:rPr lang="en-US" altLang="zh-CN" dirty="0"/>
              <a:t>balance</a:t>
            </a:r>
            <a:r>
              <a:rPr lang="zh-CN" altLang="en-US" dirty="0"/>
              <a:t>很难平衡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630295" y="5580934"/>
            <a:ext cx="5943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数据集的构建：</a:t>
            </a:r>
            <a:endParaRPr lang="en-US" altLang="zh-CN" dirty="0"/>
          </a:p>
          <a:p>
            <a:r>
              <a:rPr lang="zh-CN" altLang="en-US" dirty="0"/>
              <a:t>使用</a:t>
            </a:r>
            <a:r>
              <a:rPr lang="en-US" altLang="zh-CN" dirty="0" err="1"/>
              <a:t>concorde</a:t>
            </a:r>
            <a:r>
              <a:rPr lang="zh-CN" altLang="en-US" dirty="0"/>
              <a:t>求解，构建</a:t>
            </a:r>
            <a:r>
              <a:rPr lang="en-US" altLang="zh-CN" dirty="0"/>
              <a:t>50</a:t>
            </a:r>
            <a:r>
              <a:rPr lang="zh-CN" altLang="en-US" dirty="0"/>
              <a:t>、</a:t>
            </a:r>
            <a:r>
              <a:rPr lang="en-US" altLang="zh-CN" dirty="0"/>
              <a:t>100</a:t>
            </a:r>
            <a:r>
              <a:rPr lang="zh-CN" altLang="en-US" dirty="0"/>
              <a:t>两个规模下的</a:t>
            </a:r>
            <a:r>
              <a:rPr lang="en-US" altLang="zh-CN" dirty="0"/>
              <a:t>TSP</a:t>
            </a:r>
            <a:r>
              <a:rPr lang="zh-CN" altLang="en-US" dirty="0"/>
              <a:t>数据集，用于模型训练；</a:t>
            </a:r>
            <a:r>
              <a:rPr lang="zh-CN" altLang="en-US" b="1" dirty="0"/>
              <a:t>且为了方便训练，对坐标做了归一化</a:t>
            </a:r>
            <a:endParaRPr lang="en-US" altLang="zh-CN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9990" y="1152788"/>
            <a:ext cx="3137456" cy="42742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92" y="1883890"/>
            <a:ext cx="3137456" cy="43508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669" y="2419109"/>
            <a:ext cx="2916057" cy="42742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348" y="1326773"/>
            <a:ext cx="580133" cy="580133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4487" y="1326773"/>
            <a:ext cx="580133" cy="580133"/>
          </a:xfrm>
          <a:prstGeom prst="rect">
            <a:avLst/>
          </a:prstGeom>
        </p:spPr>
      </p:pic>
      <p:cxnSp>
        <p:nvCxnSpPr>
          <p:cNvPr id="17" name="直接箭头连接符 16"/>
          <p:cNvCxnSpPr>
            <a:stCxn id="15" idx="3"/>
            <a:endCxn id="13" idx="1"/>
          </p:cNvCxnSpPr>
          <p:nvPr/>
        </p:nvCxnSpPr>
        <p:spPr>
          <a:xfrm>
            <a:off x="2424620" y="1616840"/>
            <a:ext cx="13017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形 2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1034" y="3417242"/>
            <a:ext cx="607039" cy="607039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12895" y="3417242"/>
            <a:ext cx="607039" cy="607039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>
            <a:off x="2543718" y="3720762"/>
            <a:ext cx="11691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: 圆角 59"/>
          <p:cNvSpPr/>
          <p:nvPr/>
        </p:nvSpPr>
        <p:spPr>
          <a:xfrm>
            <a:off x="3709527" y="5803645"/>
            <a:ext cx="8140700" cy="6663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533400" y="1061659"/>
            <a:ext cx="2755899" cy="5427766"/>
          </a:xfrm>
          <a:prstGeom prst="round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3709527" y="1061659"/>
            <a:ext cx="8140700" cy="4475541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767471" y="1212782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背景导入</a:t>
            </a:r>
            <a:endParaRPr lang="zh-CN" altLang="en-US" sz="3600" b="1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0143" y="3174263"/>
            <a:ext cx="878600" cy="18873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5197" y="3838051"/>
            <a:ext cx="7684509" cy="1215224"/>
            <a:chOff x="3845197" y="3838051"/>
            <a:chExt cx="7684509" cy="1215224"/>
          </a:xfrm>
        </p:grpSpPr>
        <p:grpSp>
          <p:nvGrpSpPr>
            <p:cNvPr id="37" name="组合 36"/>
            <p:cNvGrpSpPr/>
            <p:nvPr/>
          </p:nvGrpSpPr>
          <p:grpSpPr>
            <a:xfrm>
              <a:off x="7387856" y="3838051"/>
              <a:ext cx="572978" cy="571517"/>
              <a:chOff x="23662778" y="4193781"/>
              <a:chExt cx="1506955" cy="1503113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23662778" y="4193781"/>
                <a:ext cx="1506955" cy="15031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80808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970"/>
              </a:p>
            </p:txBody>
          </p:sp>
          <p:pic>
            <p:nvPicPr>
              <p:cNvPr id="39" name="图形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846624" y="4381346"/>
                <a:ext cx="1139262" cy="1127982"/>
              </a:xfrm>
              <a:prstGeom prst="rect">
                <a:avLst/>
              </a:prstGeom>
            </p:spPr>
          </p:pic>
        </p:grpSp>
        <p:grpSp>
          <p:nvGrpSpPr>
            <p:cNvPr id="34" name="组合 33"/>
            <p:cNvGrpSpPr/>
            <p:nvPr/>
          </p:nvGrpSpPr>
          <p:grpSpPr>
            <a:xfrm>
              <a:off x="5138049" y="3981145"/>
              <a:ext cx="768502" cy="285329"/>
              <a:chOff x="23840394" y="6704210"/>
              <a:chExt cx="1144968" cy="425104"/>
            </a:xfrm>
          </p:grpSpPr>
          <p:sp>
            <p:nvSpPr>
              <p:cNvPr id="35" name="矩形: 圆角 34"/>
              <p:cNvSpPr/>
              <p:nvPr/>
            </p:nvSpPr>
            <p:spPr>
              <a:xfrm>
                <a:off x="23840394" y="6704210"/>
                <a:ext cx="1144968" cy="42510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80808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970"/>
              </a:p>
            </p:txBody>
          </p:sp>
          <p:pic>
            <p:nvPicPr>
              <p:cNvPr id="36" name="图形 3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31408" b="31456"/>
              <a:stretch>
                <a:fillRect/>
              </a:stretch>
            </p:blipFill>
            <p:spPr>
              <a:xfrm>
                <a:off x="23977782" y="6754977"/>
                <a:ext cx="870193" cy="323156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6096809" y="4026222"/>
              <a:ext cx="1145940" cy="1011123"/>
              <a:chOff x="2168381" y="5198691"/>
              <a:chExt cx="3825141" cy="3375124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2168381" y="5198691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636335" y="7610646"/>
                <a:ext cx="2889229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中转站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77991" y="5504832"/>
                <a:ext cx="2005920" cy="2005920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3845197" y="4042152"/>
              <a:ext cx="1254074" cy="1011123"/>
              <a:chOff x="1987909" y="1083355"/>
              <a:chExt cx="4186084" cy="3375124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2168381" y="1083355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987909" y="3442136"/>
                <a:ext cx="4186084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书架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65420" y="1595057"/>
                <a:ext cx="1631062" cy="1631062"/>
              </a:xfrm>
              <a:prstGeom prst="rect">
                <a:avLst/>
              </a:prstGeom>
            </p:spPr>
          </p:pic>
        </p:grpSp>
        <p:cxnSp>
          <p:nvCxnSpPr>
            <p:cNvPr id="15" name="直接箭头连接符 14"/>
            <p:cNvCxnSpPr/>
            <p:nvPr/>
          </p:nvCxnSpPr>
          <p:spPr>
            <a:xfrm>
              <a:off x="7242749" y="4547713"/>
              <a:ext cx="997538" cy="0"/>
            </a:xfrm>
            <a:prstGeom prst="straightConnector1">
              <a:avLst/>
            </a:prstGeom>
            <a:ln w="76200">
              <a:solidFill>
                <a:srgbClr val="C0C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12" idx="3"/>
              <a:endCxn id="8" idx="1"/>
            </p:cNvCxnSpPr>
            <p:nvPr/>
          </p:nvCxnSpPr>
          <p:spPr>
            <a:xfrm flipV="1">
              <a:off x="5045205" y="4531783"/>
              <a:ext cx="1051604" cy="15930"/>
            </a:xfrm>
            <a:prstGeom prst="straightConnector1">
              <a:avLst/>
            </a:prstGeom>
            <a:ln w="76200">
              <a:solidFill>
                <a:srgbClr val="C0C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8240287" y="4041338"/>
              <a:ext cx="1145940" cy="1011123"/>
              <a:chOff x="2168381" y="9426848"/>
              <a:chExt cx="3825141" cy="3375124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2168381" y="9426848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363930" y="11796584"/>
                <a:ext cx="3434047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图书馆出货处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20" name="图形 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128451" y="9732989"/>
                <a:ext cx="1905000" cy="1905000"/>
              </a:xfrm>
              <a:prstGeom prst="rect">
                <a:avLst/>
              </a:prstGeom>
            </p:spPr>
          </p:pic>
        </p:grpSp>
        <p:cxnSp>
          <p:nvCxnSpPr>
            <p:cNvPr id="21" name="直接箭头连接符 20"/>
            <p:cNvCxnSpPr/>
            <p:nvPr/>
          </p:nvCxnSpPr>
          <p:spPr>
            <a:xfrm>
              <a:off x="9386228" y="4547713"/>
              <a:ext cx="997539" cy="0"/>
            </a:xfrm>
            <a:prstGeom prst="straightConnector1">
              <a:avLst/>
            </a:prstGeom>
            <a:ln w="76200">
              <a:solidFill>
                <a:srgbClr val="C0C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10383766" y="4041337"/>
              <a:ext cx="1145940" cy="1011123"/>
              <a:chOff x="2317403" y="13673674"/>
              <a:chExt cx="3527098" cy="311214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317403" y="13673674"/>
                <a:ext cx="3527098" cy="3112144"/>
                <a:chOff x="2168381" y="13542184"/>
                <a:chExt cx="3825141" cy="3375124"/>
              </a:xfrm>
            </p:grpSpPr>
            <p:sp>
              <p:nvSpPr>
                <p:cNvPr id="25" name="矩形: 圆角 24"/>
                <p:cNvSpPr/>
                <p:nvPr/>
              </p:nvSpPr>
              <p:spPr>
                <a:xfrm>
                  <a:off x="2168381" y="13542184"/>
                  <a:ext cx="3825141" cy="3375124"/>
                </a:xfrm>
                <a:prstGeom prst="roundRect">
                  <a:avLst/>
                </a:prstGeom>
                <a:solidFill>
                  <a:srgbClr val="D7E2C4"/>
                </a:solidFill>
                <a:ln>
                  <a:solidFill>
                    <a:srgbClr val="D7E2C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200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363930" y="15903681"/>
                  <a:ext cx="3434047" cy="8632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100" b="1" dirty="0"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学生</a:t>
                  </a:r>
                  <a:r>
                    <a:rPr lang="zh-CN" altLang="en-US" sz="1050" b="1" dirty="0"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信箱</a:t>
                  </a:r>
                  <a:endPara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</p:grpSp>
          <p:pic>
            <p:nvPicPr>
              <p:cNvPr id="24" name="图形 2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202669" y="14130562"/>
                <a:ext cx="1756566" cy="1722124"/>
              </a:xfrm>
              <a:prstGeom prst="rect">
                <a:avLst/>
              </a:prstGeom>
            </p:spPr>
          </p:pic>
        </p:grpSp>
      </p:grpSp>
      <p:sp>
        <p:nvSpPr>
          <p:cNvPr id="43" name="文本框 42"/>
          <p:cNvSpPr txBox="1"/>
          <p:nvPr/>
        </p:nvSpPr>
        <p:spPr>
          <a:xfrm>
            <a:off x="4240480" y="5835186"/>
            <a:ext cx="7078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网上预定 </a:t>
            </a:r>
            <a:r>
              <a:rPr lang="en-US" altLang="zh-CN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—— </a:t>
            </a:r>
            <a:r>
              <a:rPr lang="zh-CN" altLang="en-US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自动分拣 </a:t>
            </a:r>
            <a:r>
              <a:rPr lang="en-US" altLang="zh-CN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—— </a:t>
            </a:r>
            <a:r>
              <a:rPr lang="zh-CN" altLang="en-US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送书上门</a:t>
            </a:r>
            <a:endParaRPr lang="zh-CN" altLang="en-US" sz="3200" b="1" dirty="0"/>
          </a:p>
        </p:txBody>
      </p:sp>
      <p:sp>
        <p:nvSpPr>
          <p:cNvPr id="45" name="文本框 44"/>
          <p:cNvSpPr txBox="1"/>
          <p:nvPr/>
        </p:nvSpPr>
        <p:spPr>
          <a:xfrm>
            <a:off x="3899887" y="2022037"/>
            <a:ext cx="2881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0" i="0" dirty="0">
                <a:effectLst/>
                <a:latin typeface="Courier New" panose="02070409020205090404" pitchFamily="49" charset="0"/>
              </a:rPr>
              <a:t>国民人均阅读量</a:t>
            </a:r>
            <a:endParaRPr lang="zh-CN" altLang="en-US" sz="2800" dirty="0"/>
          </a:p>
        </p:txBody>
      </p:sp>
      <p:cxnSp>
        <p:nvCxnSpPr>
          <p:cNvPr id="46" name="直接箭头连接符 45"/>
          <p:cNvCxnSpPr/>
          <p:nvPr/>
        </p:nvCxnSpPr>
        <p:spPr>
          <a:xfrm flipV="1">
            <a:off x="6781747" y="2011816"/>
            <a:ext cx="0" cy="543662"/>
          </a:xfrm>
          <a:prstGeom prst="straightConnector1">
            <a:avLst/>
          </a:prstGeom>
          <a:ln w="762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5364546" y="2795273"/>
            <a:ext cx="4536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Courier New" panose="02070409020205090404" pitchFamily="49" charset="0"/>
              </a:rPr>
              <a:t>便捷、高效的借阅服务需求</a:t>
            </a:r>
            <a:endParaRPr lang="zh-CN" altLang="en-US" sz="2800" dirty="0">
              <a:latin typeface="Courier New" panose="02070409020205090404" pitchFamily="49" charset="0"/>
            </a:endParaRPr>
          </a:p>
        </p:txBody>
      </p:sp>
      <p:cxnSp>
        <p:nvCxnSpPr>
          <p:cNvPr id="51" name="直接箭头连接符 50"/>
          <p:cNvCxnSpPr/>
          <p:nvPr/>
        </p:nvCxnSpPr>
        <p:spPr>
          <a:xfrm flipV="1">
            <a:off x="10005930" y="2785052"/>
            <a:ext cx="0" cy="543662"/>
          </a:xfrm>
          <a:prstGeom prst="straightConnector1">
            <a:avLst/>
          </a:prstGeom>
          <a:ln w="762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7594601" y="2022037"/>
            <a:ext cx="356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Courier New" panose="02070409020205090404" pitchFamily="49" charset="0"/>
              </a:rPr>
              <a:t>找不到书、忘记还书</a:t>
            </a:r>
            <a:endParaRPr lang="zh-CN" altLang="en-US" sz="2800" dirty="0">
              <a:latin typeface="Courier New" panose="02070409020205090404" pitchFamily="49" charset="0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35380" y="2022037"/>
            <a:ext cx="523220" cy="5232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7386195" y="1005872"/>
            <a:ext cx="4433757" cy="5537953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307951" y="1412308"/>
            <a:ext cx="6967685" cy="3465005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848927" y="839493"/>
            <a:ext cx="1885732" cy="584775"/>
            <a:chOff x="1565793" y="1005872"/>
            <a:chExt cx="1885732" cy="584775"/>
          </a:xfrm>
        </p:grpSpPr>
        <p:sp>
          <p:nvSpPr>
            <p:cNvPr id="3" name="矩形 2"/>
            <p:cNvSpPr/>
            <p:nvPr/>
          </p:nvSpPr>
          <p:spPr>
            <a:xfrm>
              <a:off x="1655326" y="1341119"/>
              <a:ext cx="1706667" cy="249527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565793" y="1005872"/>
              <a:ext cx="1885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/>
                <a:t>强化学习</a:t>
              </a:r>
              <a:endParaRPr lang="zh-CN" altLang="en-US" sz="3200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621873" y="102575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训练结果</a:t>
            </a:r>
            <a:endParaRPr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61872" y="1536174"/>
            <a:ext cx="68598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1. Pointer Network </a:t>
            </a:r>
            <a:r>
              <a:rPr lang="zh-CN" altLang="en-US" sz="2400" dirty="0"/>
              <a:t>架构</a:t>
            </a:r>
            <a:endParaRPr lang="zh-CN" altLang="en-US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/>
              <a:t>Encoder</a:t>
            </a:r>
            <a:r>
              <a:rPr lang="zh-CN" altLang="en-US" sz="2400" dirty="0"/>
              <a:t>：双向 </a:t>
            </a:r>
            <a:r>
              <a:rPr lang="en-US" altLang="zh-CN" sz="2400" dirty="0"/>
              <a:t>LSTM </a:t>
            </a:r>
            <a:r>
              <a:rPr lang="zh-CN" altLang="en-US" sz="2400" dirty="0"/>
              <a:t>编码所有点坐标</a:t>
            </a:r>
            <a:endParaRPr lang="zh-CN" altLang="en-US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/>
              <a:t>Decoder</a:t>
            </a:r>
            <a:r>
              <a:rPr lang="zh-CN" altLang="en-US" sz="2400" dirty="0"/>
              <a:t>：</a:t>
            </a:r>
            <a:r>
              <a:rPr lang="en-US" altLang="zh-CN" sz="2400" dirty="0"/>
              <a:t>LSTM </a:t>
            </a:r>
            <a:r>
              <a:rPr lang="zh-CN" altLang="en-US" sz="2400" dirty="0"/>
              <a:t>依次输出访问顺序</a:t>
            </a:r>
            <a:endParaRPr lang="zh-CN" altLang="en-US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/>
              <a:t>Pointer</a:t>
            </a:r>
            <a:r>
              <a:rPr lang="zh-CN" altLang="en-US" sz="2400" dirty="0"/>
              <a:t>机制：注意力机制指向下一个访问点</a:t>
            </a:r>
            <a:endParaRPr lang="zh-CN" altLang="en-US" sz="2400" dirty="0"/>
          </a:p>
          <a:p>
            <a:r>
              <a:rPr lang="en-US" altLang="zh-CN" sz="2400" dirty="0"/>
              <a:t>2. ε-Greedy </a:t>
            </a:r>
            <a:r>
              <a:rPr lang="zh-CN" altLang="en-US" sz="2400" dirty="0"/>
              <a:t>探索策略</a:t>
            </a:r>
            <a:endParaRPr lang="zh-CN" altLang="en-US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/>
              <a:t>ε </a:t>
            </a:r>
            <a:r>
              <a:rPr lang="zh-CN" altLang="en-US" sz="2400" dirty="0"/>
              <a:t>从 </a:t>
            </a:r>
            <a:r>
              <a:rPr lang="en-US" altLang="zh-CN" sz="2400" dirty="0"/>
              <a:t>0.8 </a:t>
            </a:r>
            <a:r>
              <a:rPr lang="zh-CN" altLang="en-US" sz="2400" dirty="0"/>
              <a:t>衰减至 </a:t>
            </a:r>
            <a:r>
              <a:rPr lang="en-US" altLang="zh-CN" sz="2400" dirty="0"/>
              <a:t>0.1</a:t>
            </a:r>
            <a:r>
              <a:rPr lang="zh-CN" altLang="en-US" sz="2400" dirty="0"/>
              <a:t>，控制探索与利用的平衡</a:t>
            </a:r>
            <a:endParaRPr lang="zh-CN" altLang="en-US" sz="2400" dirty="0"/>
          </a:p>
          <a:p>
            <a:r>
              <a:rPr lang="en-US" altLang="zh-CN" sz="2400" dirty="0"/>
              <a:t>3. 2-Opt </a:t>
            </a:r>
            <a:r>
              <a:rPr lang="zh-CN" altLang="en-US" sz="2400" dirty="0"/>
              <a:t>路径优化</a:t>
            </a:r>
            <a:endParaRPr lang="zh-CN" altLang="en-US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zh-CN" altLang="en-US" sz="2400" dirty="0"/>
              <a:t>使用 </a:t>
            </a:r>
            <a:r>
              <a:rPr lang="en-US" altLang="zh-CN" sz="2400" dirty="0"/>
              <a:t>2-opt </a:t>
            </a:r>
            <a:r>
              <a:rPr lang="zh-CN" altLang="en-US" sz="2400" dirty="0"/>
              <a:t>算法优化解，减少交叉与锯齿，提高路径质量</a:t>
            </a:r>
            <a:endParaRPr lang="zh-CN" altLang="en-US" sz="2400" dirty="0"/>
          </a:p>
          <a:p>
            <a:endParaRPr lang="zh-CN" altLang="en-US" sz="2400" dirty="0"/>
          </a:p>
        </p:txBody>
      </p:sp>
      <p:grpSp>
        <p:nvGrpSpPr>
          <p:cNvPr id="40" name="组合 39"/>
          <p:cNvGrpSpPr/>
          <p:nvPr/>
        </p:nvGrpSpPr>
        <p:grpSpPr>
          <a:xfrm>
            <a:off x="1592565" y="4859288"/>
            <a:ext cx="4398456" cy="1904428"/>
            <a:chOff x="311697" y="4859288"/>
            <a:chExt cx="4398456" cy="1904428"/>
          </a:xfrm>
        </p:grpSpPr>
        <p:pic>
          <p:nvPicPr>
            <p:cNvPr id="12" name="图形 1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5108" y="5469400"/>
              <a:ext cx="747260" cy="76404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11697" y="5485737"/>
              <a:ext cx="369332" cy="86189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200" dirty="0"/>
                <a:t>智能体</a:t>
              </a:r>
              <a:endParaRPr lang="zh-CN" altLang="en-US" sz="1200" dirty="0"/>
            </a:p>
          </p:txBody>
        </p:sp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14771" y="5470106"/>
              <a:ext cx="804752" cy="76404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340821" y="5588248"/>
              <a:ext cx="369332" cy="52634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200" dirty="0"/>
                <a:t>环境</a:t>
              </a:r>
              <a:endParaRPr lang="en-US" altLang="zh-CN" sz="1200" dirty="0"/>
            </a:p>
          </p:txBody>
        </p:sp>
        <p:cxnSp>
          <p:nvCxnSpPr>
            <p:cNvPr id="20" name="连接符: 肘形 19"/>
            <p:cNvCxnSpPr>
              <a:stCxn id="12" idx="0"/>
              <a:endCxn id="10" idx="0"/>
            </p:cNvCxnSpPr>
            <p:nvPr/>
          </p:nvCxnSpPr>
          <p:spPr>
            <a:xfrm rot="16200000" flipH="1">
              <a:off x="2507589" y="3860550"/>
              <a:ext cx="706" cy="3218409"/>
            </a:xfrm>
            <a:prstGeom prst="bentConnector3">
              <a:avLst>
                <a:gd name="adj1" fmla="val -45331445"/>
              </a:avLst>
            </a:prstGeom>
            <a:ln w="19050">
              <a:solidFill>
                <a:srgbClr val="003E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连接符: 肘形 23"/>
            <p:cNvCxnSpPr>
              <a:stCxn id="10" idx="2"/>
              <a:endCxn id="12" idx="2"/>
            </p:cNvCxnSpPr>
            <p:nvPr/>
          </p:nvCxnSpPr>
          <p:spPr>
            <a:xfrm rot="5400000" flipH="1">
              <a:off x="2507590" y="4624593"/>
              <a:ext cx="706" cy="3218409"/>
            </a:xfrm>
            <a:prstGeom prst="bentConnector3">
              <a:avLst>
                <a:gd name="adj1" fmla="val -32379603"/>
              </a:avLst>
            </a:prstGeom>
            <a:ln w="19050">
              <a:solidFill>
                <a:srgbClr val="003E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786156" y="4859288"/>
              <a:ext cx="1512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动作 </a:t>
              </a:r>
              <a:r>
                <a:rPr lang="en-US" altLang="zh-CN" sz="1200" dirty="0"/>
                <a:t>Actions</a:t>
              </a:r>
              <a:endParaRPr lang="zh-CN" altLang="en-US" sz="12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86156" y="6486717"/>
              <a:ext cx="1512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观测 </a:t>
              </a:r>
              <a:r>
                <a:rPr lang="en-US" altLang="zh-CN" sz="1200" dirty="0"/>
                <a:t>Observations</a:t>
              </a:r>
              <a:endParaRPr lang="zh-CN" altLang="en-US" sz="1200" dirty="0"/>
            </a:p>
          </p:txBody>
        </p:sp>
        <p:cxnSp>
          <p:nvCxnSpPr>
            <p:cNvPr id="36" name="直接箭头连接符 35"/>
            <p:cNvCxnSpPr>
              <a:endCxn id="12" idx="3"/>
            </p:cNvCxnSpPr>
            <p:nvPr/>
          </p:nvCxnSpPr>
          <p:spPr>
            <a:xfrm flipH="1">
              <a:off x="1272368" y="5851422"/>
              <a:ext cx="2442403" cy="0"/>
            </a:xfrm>
            <a:prstGeom prst="straightConnector1">
              <a:avLst/>
            </a:prstGeom>
            <a:ln w="19050">
              <a:solidFill>
                <a:srgbClr val="003E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1786156" y="5558306"/>
              <a:ext cx="1512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/>
                <a:t>激励 </a:t>
              </a:r>
              <a:r>
                <a:rPr lang="en-US" altLang="zh-CN" sz="1200" dirty="0"/>
                <a:t>Rewards</a:t>
              </a:r>
              <a:endParaRPr lang="zh-CN" altLang="en-US" sz="1200" dirty="0"/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92" y="1610532"/>
            <a:ext cx="3520162" cy="264012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992" y="4250655"/>
            <a:ext cx="3520162" cy="21120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844780" y="1423686"/>
            <a:ext cx="2676330" cy="23952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>
            <a:off x="182949" y="1743165"/>
            <a:ext cx="3962400" cy="4867336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467864" y="1020599"/>
            <a:ext cx="441960" cy="2156910"/>
          </a:xfrm>
          <a:prstGeom prst="rect">
            <a:avLst/>
          </a:prstGeom>
          <a:solidFill>
            <a:srgbClr val="E2F0D9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48235"/>
                </a:solidFill>
              </a:rPr>
              <a:t>预处理</a:t>
            </a:r>
            <a:endParaRPr lang="zh-CN" altLang="en-US" b="1" dirty="0">
              <a:solidFill>
                <a:srgbClr val="548235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67125" y="1020598"/>
            <a:ext cx="5924187" cy="2156912"/>
          </a:xfrm>
          <a:prstGeom prst="rect">
            <a:avLst/>
          </a:prstGeom>
          <a:solidFill>
            <a:srgbClr val="E2F0D9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1332693" y="1020599"/>
            <a:ext cx="671547" cy="2156910"/>
          </a:xfrm>
          <a:prstGeom prst="rect">
            <a:avLst/>
          </a:prstGeom>
          <a:solidFill>
            <a:srgbClr val="E2F0D9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48235"/>
                </a:solidFill>
              </a:rPr>
              <a:t>路径输出</a:t>
            </a:r>
            <a:endParaRPr lang="zh-CN" altLang="en-US" b="1" dirty="0">
              <a:solidFill>
                <a:srgbClr val="548235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536" y="1156823"/>
            <a:ext cx="302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Diffusion Model</a:t>
            </a:r>
            <a:endParaRPr lang="en-US" altLang="zh-CN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313490" y="2087389"/>
            <a:ext cx="370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最开始由</a:t>
            </a:r>
            <a:r>
              <a:rPr lang="en-US" altLang="zh-CN" dirty="0"/>
              <a:t>DDPM</a:t>
            </a:r>
            <a:r>
              <a:rPr lang="zh-CN" altLang="en-US" dirty="0"/>
              <a:t>这篇论文提出，目前引用量已超</a:t>
            </a:r>
            <a:r>
              <a:rPr lang="en-US" altLang="zh-CN" dirty="0"/>
              <a:t>2w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广泛用于图像生成 </a:t>
            </a:r>
            <a:r>
              <a:rPr lang="en-US" altLang="zh-CN" dirty="0"/>
              <a:t>text2img</a:t>
            </a:r>
            <a:r>
              <a:rPr lang="zh-CN" altLang="en-US" dirty="0"/>
              <a:t>领域，也逐渐用在</a:t>
            </a:r>
            <a:r>
              <a:rPr lang="en-US" altLang="zh-CN" dirty="0"/>
              <a:t>LLM</a:t>
            </a:r>
            <a:r>
              <a:rPr lang="zh-CN" altLang="en-US" dirty="0"/>
              <a:t>，机器人轨迹规划当中。</a:t>
            </a:r>
            <a:endParaRPr lang="en-US" altLang="zh-CN" dirty="0"/>
          </a:p>
        </p:txBody>
      </p:sp>
      <p:grpSp>
        <p:nvGrpSpPr>
          <p:cNvPr id="31" name="组合 30"/>
          <p:cNvGrpSpPr/>
          <p:nvPr/>
        </p:nvGrpSpPr>
        <p:grpSpPr>
          <a:xfrm>
            <a:off x="5872660" y="1142053"/>
            <a:ext cx="4995315" cy="1914003"/>
            <a:chOff x="5872660" y="1020598"/>
            <a:chExt cx="4995315" cy="1914003"/>
          </a:xfrm>
        </p:grpSpPr>
        <p:grpSp>
          <p:nvGrpSpPr>
            <p:cNvPr id="6" name="组合 5"/>
            <p:cNvGrpSpPr/>
            <p:nvPr/>
          </p:nvGrpSpPr>
          <p:grpSpPr>
            <a:xfrm rot="5400000">
              <a:off x="7946710" y="13338"/>
              <a:ext cx="847213" cy="4995313"/>
              <a:chOff x="5260956" y="1156823"/>
              <a:chExt cx="958180" cy="5649591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956" y="4675382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956" y="5848234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956" y="3502529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956" y="2329676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956" y="1156823"/>
                <a:ext cx="958180" cy="958180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 rot="5400000">
              <a:off x="7946711" y="-1053453"/>
              <a:ext cx="847214" cy="4995315"/>
              <a:chOff x="7398195" y="1156823"/>
              <a:chExt cx="958180" cy="564959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195" y="5848234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195" y="3502529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195" y="2329676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195" y="1156823"/>
                <a:ext cx="958180" cy="958180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195" y="4675382"/>
                <a:ext cx="958180" cy="958180"/>
              </a:xfrm>
              <a:prstGeom prst="rect">
                <a:avLst/>
              </a:prstGeom>
            </p:spPr>
          </p:pic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864" y="3520429"/>
            <a:ext cx="4626521" cy="30726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96039" y="5129459"/>
            <a:ext cx="27013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训练</a:t>
            </a:r>
            <a:r>
              <a:rPr lang="en-US" altLang="zh-CN" sz="1600" dirty="0"/>
              <a:t>50</a:t>
            </a:r>
            <a:r>
              <a:rPr lang="zh-CN" altLang="en-US" sz="1600" dirty="0"/>
              <a:t>个</a:t>
            </a:r>
            <a:r>
              <a:rPr lang="en-US" altLang="zh-CN" sz="1600" dirty="0"/>
              <a:t>epoch</a:t>
            </a:r>
            <a:endParaRPr lang="en-US" altLang="zh-CN" sz="1600" dirty="0"/>
          </a:p>
          <a:p>
            <a:r>
              <a:rPr lang="zh-CN" altLang="en-US" sz="1600" dirty="0"/>
              <a:t>并在测试数据集进行预测</a:t>
            </a:r>
            <a:endParaRPr lang="en-US" altLang="zh-CN" sz="1600" dirty="0"/>
          </a:p>
          <a:p>
            <a:r>
              <a:rPr lang="zh-CN" altLang="en-US" sz="1600" dirty="0"/>
              <a:t>平均</a:t>
            </a:r>
            <a:r>
              <a:rPr lang="en-US" altLang="zh-CN" sz="1600" dirty="0"/>
              <a:t>Gap</a:t>
            </a:r>
            <a:r>
              <a:rPr lang="zh-CN" altLang="en-US" sz="1600" dirty="0"/>
              <a:t>在</a:t>
            </a:r>
            <a:r>
              <a:rPr lang="en-US" altLang="zh-CN" sz="1600" dirty="0"/>
              <a:t>3%</a:t>
            </a:r>
            <a:r>
              <a:rPr lang="zh-CN" altLang="en-US" sz="1600" dirty="0"/>
              <a:t>左右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212042" y="1191113"/>
            <a:ext cx="4981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48235"/>
                </a:solidFill>
              </a:rPr>
              <a:t>隐变量表示与推理</a:t>
            </a:r>
            <a:endParaRPr lang="zh-CN" altLang="en-US" sz="1400" b="1" dirty="0">
              <a:solidFill>
                <a:srgbClr val="548235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680" y="6008334"/>
            <a:ext cx="26684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defPPr>
              <a:defRPr lang="zh-CN"/>
            </a:defPPr>
            <a:lvl1pPr marR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Denoising Diffusion 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Probabilistic Models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95" y="4055926"/>
            <a:ext cx="3658908" cy="1952836"/>
          </a:xfrm>
          <a:prstGeom prst="rect">
            <a:avLst/>
          </a:prstGeom>
        </p:spPr>
      </p:pic>
      <p:cxnSp>
        <p:nvCxnSpPr>
          <p:cNvPr id="26" name="直接箭头连接符 25"/>
          <p:cNvCxnSpPr>
            <a:stCxn id="10" idx="3"/>
          </p:cNvCxnSpPr>
          <p:nvPr/>
        </p:nvCxnSpPr>
        <p:spPr>
          <a:xfrm>
            <a:off x="4909824" y="2099054"/>
            <a:ext cx="257301" cy="0"/>
          </a:xfrm>
          <a:prstGeom prst="straightConnector1">
            <a:avLst/>
          </a:prstGeom>
          <a:ln w="381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1091312" y="2099054"/>
            <a:ext cx="241381" cy="0"/>
          </a:xfrm>
          <a:prstGeom prst="straightConnector1">
            <a:avLst/>
          </a:prstGeom>
          <a:ln w="381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9297381" y="3712433"/>
            <a:ext cx="286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并且我们发现使用</a:t>
            </a:r>
            <a:r>
              <a:rPr lang="en-US" altLang="zh-CN" sz="1600" dirty="0"/>
              <a:t>TSP-50</a:t>
            </a:r>
            <a:r>
              <a:rPr lang="zh-CN" altLang="en-US" sz="1600" dirty="0"/>
              <a:t>训练的模型，在</a:t>
            </a:r>
            <a:r>
              <a:rPr lang="en-US" altLang="zh-CN" sz="1600" dirty="0"/>
              <a:t>TSP-100</a:t>
            </a:r>
            <a:r>
              <a:rPr lang="zh-CN" altLang="en-US" sz="1600" dirty="0"/>
              <a:t>，</a:t>
            </a:r>
            <a:r>
              <a:rPr lang="en-US" altLang="zh-CN" sz="1600" dirty="0"/>
              <a:t>TSP-500</a:t>
            </a:r>
            <a:r>
              <a:rPr lang="zh-CN" altLang="en-US" sz="1600" dirty="0"/>
              <a:t>数据集上进行测试，仍然可以达到比较不错的效果。</a:t>
            </a:r>
            <a:endParaRPr lang="zh-CN" altLang="en-US" sz="1600" dirty="0"/>
          </a:p>
        </p:txBody>
      </p:sp>
      <p:cxnSp>
        <p:nvCxnSpPr>
          <p:cNvPr id="36" name="直接箭头连接符 35"/>
          <p:cNvCxnSpPr/>
          <p:nvPr/>
        </p:nvCxnSpPr>
        <p:spPr>
          <a:xfrm flipH="1">
            <a:off x="10730250" y="4952824"/>
            <a:ext cx="1" cy="7211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9297381" y="5911063"/>
            <a:ext cx="286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经验可重复利用</a:t>
            </a:r>
            <a:endParaRPr lang="en-US" altLang="zh-CN" sz="1600" dirty="0"/>
          </a:p>
          <a:p>
            <a:pPr algn="ctr"/>
            <a:r>
              <a:rPr lang="zh-CN" altLang="en-US" sz="1600" dirty="0"/>
              <a:t>机器学习的泛化性能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43" y="3429000"/>
            <a:ext cx="3471085" cy="260331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92854" y="5981430"/>
            <a:ext cx="206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Bernouli</a:t>
            </a:r>
            <a:r>
              <a:rPr lang="en-US" altLang="zh-CN" dirty="0"/>
              <a:t> Noise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43" y="825686"/>
            <a:ext cx="3471085" cy="260331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70371" y="3295055"/>
            <a:ext cx="250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Gaussian Noise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05" y="1632030"/>
            <a:ext cx="3064400" cy="41747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62015" y="6519446"/>
            <a:ext cx="80457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ea"/>
                <a:ea typeface="+mj-ea"/>
              </a:rPr>
              <a:t>DIFUSCO: Graph-based Diffusion Solvers</a:t>
            </a:r>
            <a:r>
              <a:rPr lang="en-US" altLang="zh-CN" sz="1000" dirty="0">
                <a:latin typeface="+mj-ea"/>
                <a:ea typeface="+mj-ea"/>
              </a:rPr>
              <a:t>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ea"/>
                <a:ea typeface="+mj-ea"/>
              </a:rPr>
              <a:t>for Combinatorial Optimization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833" y="3473849"/>
            <a:ext cx="4135984" cy="277886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43605" y="1632030"/>
            <a:ext cx="532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我们找到了一篇</a:t>
            </a:r>
            <a:r>
              <a:rPr lang="en-US" altLang="zh-CN" dirty="0" err="1"/>
              <a:t>NeurIPS</a:t>
            </a:r>
            <a:r>
              <a:rPr lang="en-US" altLang="zh-CN" dirty="0"/>
              <a:t> 2023</a:t>
            </a:r>
            <a:r>
              <a:rPr lang="zh-CN" altLang="en-US" dirty="0"/>
              <a:t>的</a:t>
            </a:r>
            <a:r>
              <a:rPr lang="en-US" altLang="zh-CN" dirty="0"/>
              <a:t>Best Paper</a:t>
            </a:r>
            <a:endParaRPr lang="en-US" altLang="zh-CN" dirty="0"/>
          </a:p>
          <a:p>
            <a:r>
              <a:rPr lang="zh-CN" altLang="en-US" dirty="0"/>
              <a:t>核心思想是引入图结构的扩散模型，将组合优化问题表述为 </a:t>
            </a:r>
            <a:r>
              <a:rPr lang="en-US" altLang="zh-CN" dirty="0"/>
              <a:t>{0,1} </a:t>
            </a:r>
            <a:r>
              <a:rPr lang="zh-CN" altLang="en-US" dirty="0"/>
              <a:t>向量优化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我们复现这篇</a:t>
            </a:r>
            <a:r>
              <a:rPr lang="en-US" altLang="zh-CN" dirty="0"/>
              <a:t>paper</a:t>
            </a:r>
            <a:r>
              <a:rPr lang="zh-CN" altLang="en-US" dirty="0"/>
              <a:t>中的算法，相较于我们之前采用的</a:t>
            </a:r>
            <a:r>
              <a:rPr lang="en-US" altLang="zh-CN" dirty="0"/>
              <a:t>ACO</a:t>
            </a:r>
            <a:r>
              <a:rPr lang="zh-CN" altLang="en-US" dirty="0"/>
              <a:t>和遗传算法，</a:t>
            </a:r>
            <a:r>
              <a:rPr lang="en-US" altLang="zh-CN" dirty="0"/>
              <a:t>Gap</a:t>
            </a:r>
            <a:r>
              <a:rPr lang="zh-CN" altLang="en-US" dirty="0"/>
              <a:t>更小。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094" y="1583342"/>
            <a:ext cx="3423027" cy="466334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62015" y="6519446"/>
            <a:ext cx="80457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ea"/>
                <a:ea typeface="+mj-ea"/>
              </a:rPr>
              <a:t>DIFUSCO: Graph-based Diffusion Solvers</a:t>
            </a:r>
            <a:r>
              <a:rPr lang="en-US" altLang="zh-CN" sz="1000" dirty="0">
                <a:latin typeface="+mj-ea"/>
                <a:ea typeface="+mj-ea"/>
              </a:rPr>
              <a:t>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ea"/>
                <a:ea typeface="+mj-ea"/>
              </a:rPr>
              <a:t>for Combinatorial Optimization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90749" y="2185651"/>
            <a:ext cx="7211581" cy="4194783"/>
            <a:chOff x="3396172" y="1410639"/>
            <a:chExt cx="8252122" cy="480003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6172" y="1410639"/>
              <a:ext cx="8252122" cy="4800038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/>
          </p:nvSpPr>
          <p:spPr>
            <a:xfrm>
              <a:off x="4826643" y="4985657"/>
              <a:ext cx="6821651" cy="461704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4826643" y="3757059"/>
              <a:ext cx="6821651" cy="461704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653121" y="1123310"/>
            <a:ext cx="788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值得一提的是，论文也与多种前沿模型进行了对比，在</a:t>
            </a:r>
            <a:r>
              <a:rPr lang="en-US" altLang="zh-CN" dirty="0"/>
              <a:t>TSP-500</a:t>
            </a:r>
            <a:r>
              <a:rPr lang="zh-CN" altLang="en-US" dirty="0"/>
              <a:t>，</a:t>
            </a:r>
            <a:r>
              <a:rPr lang="en-US" altLang="zh-CN" dirty="0"/>
              <a:t>TSP-1000</a:t>
            </a:r>
            <a:r>
              <a:rPr lang="zh-CN" altLang="en-US" dirty="0"/>
              <a:t>，</a:t>
            </a:r>
            <a:r>
              <a:rPr lang="en-US" altLang="zh-CN" dirty="0"/>
              <a:t>TSP-10000</a:t>
            </a:r>
            <a:r>
              <a:rPr lang="zh-CN" altLang="en-US" dirty="0"/>
              <a:t>数据集上取得了</a:t>
            </a:r>
            <a:r>
              <a:rPr lang="en-US" altLang="zh-CN" dirty="0"/>
              <a:t>SOTA</a:t>
            </a:r>
            <a:r>
              <a:rPr lang="zh-CN" altLang="en-US" dirty="0"/>
              <a:t>的效果。这展现出</a:t>
            </a:r>
            <a:r>
              <a:rPr lang="en-US" altLang="zh-CN" dirty="0"/>
              <a:t>Diffusion</a:t>
            </a:r>
            <a:r>
              <a:rPr lang="zh-CN" altLang="en-US" dirty="0"/>
              <a:t>等概率模型在解决组合优化问题上的潜力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88456" y="1768908"/>
            <a:ext cx="287890" cy="369341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27380" y="2123365"/>
            <a:ext cx="736600" cy="2984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/>
              <a:t>相似应用领域</a:t>
            </a:r>
            <a:endParaRPr lang="en-US" altLang="zh-CN" sz="36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3751232" y="815462"/>
            <a:ext cx="3587750" cy="6042538"/>
            <a:chOff x="3751232" y="815462"/>
            <a:chExt cx="3587750" cy="6042538"/>
          </a:xfrm>
        </p:grpSpPr>
        <p:pic>
          <p:nvPicPr>
            <p:cNvPr id="9" name="Picture 2" descr="程力威牌CLW5040ZYSKL6型压缩式垃圾车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" b="7813"/>
            <a:stretch>
              <a:fillRect/>
            </a:stretch>
          </p:blipFill>
          <p:spPr bwMode="auto">
            <a:xfrm>
              <a:off x="3751232" y="4839891"/>
              <a:ext cx="3587750" cy="2018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AGV无人叉车正在一步步的摆脱环境限制，为物流自动化快速赋能 -凌鸟智能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>
              <a:fillRect/>
            </a:stretch>
          </p:blipFill>
          <p:spPr bwMode="auto">
            <a:xfrm>
              <a:off x="3751232" y="815462"/>
              <a:ext cx="3587750" cy="2018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【昆山日皓焊切器材有限公司】机器人焊枪,清枪器,清枪站,清枪剪丝装置,机器人焊枪品牌,机器人焊枪厂家-日皓焊切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6" b="12656"/>
            <a:stretch>
              <a:fillRect/>
            </a:stretch>
          </p:blipFill>
          <p:spPr bwMode="auto">
            <a:xfrm>
              <a:off x="3751232" y="2833570"/>
              <a:ext cx="3587750" cy="201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4000784" y="1639850"/>
              <a:ext cx="3088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自动化仓库中搬运机器人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891563" y="3657959"/>
              <a:ext cx="3307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自动焊接设备的焊枪移动路径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00784" y="5664279"/>
              <a:ext cx="3088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校园环卫车收垃圾路径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604252" y="815462"/>
            <a:ext cx="3587749" cy="6042538"/>
            <a:chOff x="8604252" y="815462"/>
            <a:chExt cx="3587749" cy="6042538"/>
          </a:xfrm>
        </p:grpSpPr>
        <p:grpSp>
          <p:nvGrpSpPr>
            <p:cNvPr id="3" name="组合 2"/>
            <p:cNvGrpSpPr/>
            <p:nvPr/>
          </p:nvGrpSpPr>
          <p:grpSpPr>
            <a:xfrm>
              <a:off x="8604252" y="2833571"/>
              <a:ext cx="3587749" cy="2018109"/>
              <a:chOff x="6535468" y="2745937"/>
              <a:chExt cx="3587750" cy="2018109"/>
            </a:xfrm>
          </p:grpSpPr>
          <p:pic>
            <p:nvPicPr>
              <p:cNvPr id="1026" name="Picture 2" descr="盒马冷链物流竞速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1" t="8968" r="3136" b="5808"/>
              <a:stretch>
                <a:fillRect/>
              </a:stretch>
            </p:blipFill>
            <p:spPr bwMode="auto">
              <a:xfrm>
                <a:off x="6535468" y="2745937"/>
                <a:ext cx="3587750" cy="2018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3414" y="4328299"/>
                <a:ext cx="891491" cy="369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2" name="Picture 8" descr="日产乳品500吨、烘焙制品120万份，江苏一鸣智能化工厂开工投产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7" b="12447"/>
            <a:stretch>
              <a:fillRect/>
            </a:stretch>
          </p:blipFill>
          <p:spPr bwMode="auto">
            <a:xfrm>
              <a:off x="8604252" y="815462"/>
              <a:ext cx="3587748" cy="2018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货拉拉无忧搬家服务落地北京 提供一站式品质搬家享受_互联网_科技快报_砍柴网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8" b="7888"/>
            <a:stretch>
              <a:fillRect/>
            </a:stretch>
          </p:blipFill>
          <p:spPr bwMode="auto">
            <a:xfrm>
              <a:off x="8604252" y="4839891"/>
              <a:ext cx="3587748" cy="2018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9229654" y="3657959"/>
              <a:ext cx="2336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冷链配送</a:t>
              </a:r>
              <a:r>
                <a:rPr lang="en-US" altLang="zh-CN" dirty="0">
                  <a:highlight>
                    <a:srgbClr val="FFFFFF"/>
                  </a:highlight>
                </a:rPr>
                <a:t>——</a:t>
              </a:r>
              <a:r>
                <a:rPr lang="zh-CN" altLang="en-US" dirty="0">
                  <a:highlight>
                    <a:srgbClr val="FFFFFF"/>
                  </a:highlight>
                </a:rPr>
                <a:t>盒马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0374" y="5664279"/>
              <a:ext cx="25755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港泉宿舍搬迁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277986" y="1639850"/>
              <a:ext cx="2240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highlight>
                    <a:srgbClr val="FFFFFF"/>
                  </a:highlight>
                </a:rPr>
                <a:t>生鲜配送</a:t>
              </a:r>
              <a:r>
                <a:rPr lang="en-US" altLang="zh-CN" dirty="0">
                  <a:highlight>
                    <a:srgbClr val="FFFFFF"/>
                  </a:highlight>
                </a:rPr>
                <a:t>—— </a:t>
              </a:r>
              <a:r>
                <a:rPr lang="zh-CN" altLang="en-US" dirty="0">
                  <a:highlight>
                    <a:srgbClr val="FFFFFF"/>
                  </a:highlight>
                </a:rPr>
                <a:t>一鸣</a:t>
              </a:r>
              <a:endParaRPr lang="zh-CN" altLang="en-US" dirty="0">
                <a:highlight>
                  <a:srgbClr val="FFFFFF"/>
                </a:highlight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016424" y="2632827"/>
            <a:ext cx="489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endParaRPr lang="en-US" altLang="zh-CN" dirty="0"/>
          </a:p>
          <a:p>
            <a:r>
              <a:rPr lang="zh-CN" altLang="en-US" dirty="0"/>
              <a:t>可以用来解决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733913" y="2632827"/>
            <a:ext cx="489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2</a:t>
            </a:r>
            <a:endParaRPr lang="en-US" altLang="zh-CN" dirty="0"/>
          </a:p>
          <a:p>
            <a:r>
              <a:rPr lang="zh-CN" altLang="en-US" dirty="0"/>
              <a:t>可以用来解决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6593" y="1114655"/>
            <a:ext cx="269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基本假设</a:t>
            </a:r>
            <a:endParaRPr lang="zh-CN" altLang="en-US" sz="3600" b="1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23514" y="2025908"/>
            <a:ext cx="1132464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90204" pitchFamily="34" charset="0"/>
                <a:ea typeface="Helvetica" pitchFamily="34" charset="0"/>
              </a:rPr>
              <a:t>假设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1: 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对于所有问题，不考虑机器人的实际体积可能造成的碰撞问题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Helvetic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假设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2: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 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为了提高解决效率，假设图书馆每天指定时间集中处理订单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 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503050405090304" pitchFamily="18" charset="0"/>
              <a:ea typeface="Helvetica" pitchFamily="34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800" dirty="0">
              <a:solidFill>
                <a:srgbClr val="000000"/>
              </a:solidFill>
              <a:latin typeface="Times New Roman" panose="02020503050405090304" pitchFamily="18" charset="0"/>
              <a:ea typeface="Helvetica" pitchFamily="34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假设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3: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我们假设同一个地点只有一个用户进行订阅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503050405090304" pitchFamily="18" charset="0"/>
              <a:ea typeface="Helvetica" pitchFamily="34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800" dirty="0">
              <a:solidFill>
                <a:srgbClr val="000000"/>
              </a:solidFill>
              <a:latin typeface="Times New Roman" panose="02020503050405090304" pitchFamily="18" charset="0"/>
              <a:ea typeface="Helvetica" pitchFamily="34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假设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3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：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对于问题二，我们假设一个货架只能储存一个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支架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来存放书籍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800" dirty="0">
              <a:solidFill>
                <a:srgbClr val="000000"/>
              </a:solidFill>
              <a:latin typeface="Times New Roman" panose="02020503050405090304" pitchFamily="18" charset="0"/>
              <a:ea typeface="Helvetica" pitchFamily="34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假设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4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: 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对于问题二，我们只考虑完成取书——挑拣——回收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/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放回这一任务的最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90204" pitchFamily="34" charset="0"/>
                <a:ea typeface="Helvetica" pitchFamily="34" charset="0"/>
              </a:rPr>
              <a:t>短距离，不考虑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503050405090304" pitchFamily="18" charset="0"/>
                <a:ea typeface="Helvetica" pitchFamily="34" charset="0"/>
                <a:cs typeface="Times New Roman" panose="02020503050405090304" pitchFamily="18" charset="0"/>
              </a:rPr>
              <a:t>AGV 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" pitchFamily="34" charset="0"/>
              </a:rPr>
              <a:t>小车的调度问题，即不考虑多辆小车的调度问题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Helvetic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772867" y="990601"/>
            <a:ext cx="9476595" cy="56515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84873"/>
          <a:stretch>
            <a:fillRect/>
          </a:stretch>
        </p:blipFill>
        <p:spPr>
          <a:xfrm>
            <a:off x="1177292" y="1230089"/>
            <a:ext cx="1322068" cy="51725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1972" y="3309207"/>
            <a:ext cx="2358938" cy="50673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8707" y="2506176"/>
            <a:ext cx="738664" cy="259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dirty="0">
                <a:latin typeface="+mn-ea"/>
              </a:rPr>
              <a:t>工作框架</a:t>
            </a:r>
            <a:endParaRPr lang="zh-CN" altLang="en-US" sz="3600" dirty="0">
              <a:latin typeface="+mn-ea"/>
            </a:endParaRP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87" y="1144221"/>
            <a:ext cx="7599976" cy="54070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779724" y="1244602"/>
            <a:ext cx="4143408" cy="54228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57265" y="1371341"/>
            <a:ext cx="458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问题一定义</a:t>
            </a:r>
            <a:endParaRPr lang="zh-CN" altLang="en-US" sz="3600" b="1" dirty="0"/>
          </a:p>
        </p:txBody>
      </p:sp>
      <p:cxnSp>
        <p:nvCxnSpPr>
          <p:cNvPr id="14" name="直接箭头连接符 13"/>
          <p:cNvCxnSpPr>
            <a:stCxn id="29" idx="2"/>
            <a:endCxn id="25" idx="0"/>
          </p:cNvCxnSpPr>
          <p:nvPr/>
        </p:nvCxnSpPr>
        <p:spPr>
          <a:xfrm>
            <a:off x="853360" y="2264877"/>
            <a:ext cx="0" cy="381131"/>
          </a:xfrm>
          <a:prstGeom prst="straightConnector1">
            <a:avLst/>
          </a:prstGeom>
          <a:ln w="76200">
            <a:solidFill>
              <a:srgbClr val="D3B3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3766" y="4052488"/>
            <a:ext cx="1159188" cy="1022812"/>
            <a:chOff x="2168382" y="9426846"/>
            <a:chExt cx="3825142" cy="3375123"/>
          </a:xfrm>
        </p:grpSpPr>
        <p:sp>
          <p:nvSpPr>
            <p:cNvPr id="11" name="矩形: 圆角 10"/>
            <p:cNvSpPr/>
            <p:nvPr/>
          </p:nvSpPr>
          <p:spPr>
            <a:xfrm>
              <a:off x="2168382" y="9426846"/>
              <a:ext cx="3825142" cy="3375123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63929" y="11796585"/>
              <a:ext cx="3434046" cy="86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图书馆出货处</a:t>
              </a:r>
              <a:endPara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128451" y="9732989"/>
              <a:ext cx="1905000" cy="19050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684" y="5456432"/>
            <a:ext cx="1159188" cy="1022812"/>
            <a:chOff x="2317403" y="13673674"/>
            <a:chExt cx="3527098" cy="3112144"/>
          </a:xfrm>
        </p:grpSpPr>
        <p:grpSp>
          <p:nvGrpSpPr>
            <p:cNvPr id="16" name="组合 15"/>
            <p:cNvGrpSpPr/>
            <p:nvPr/>
          </p:nvGrpSpPr>
          <p:grpSpPr>
            <a:xfrm>
              <a:off x="2317403" y="13673674"/>
              <a:ext cx="3527098" cy="3112144"/>
              <a:chOff x="2168381" y="13542184"/>
              <a:chExt cx="3825141" cy="3375124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2168381" y="13542184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363930" y="15903681"/>
                <a:ext cx="3434047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学生</a:t>
                </a:r>
                <a:r>
                  <a:rPr lang="zh-CN" altLang="en-US" sz="105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信箱</a:t>
                </a:r>
                <a:endPara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pic>
          <p:nvPicPr>
            <p:cNvPr id="17" name="图形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02669" y="14130562"/>
              <a:ext cx="1756566" cy="1722124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219074" y="1242065"/>
            <a:ext cx="1268572" cy="2426755"/>
            <a:chOff x="218992" y="1244602"/>
            <a:chExt cx="1268572" cy="2426755"/>
          </a:xfrm>
        </p:grpSpPr>
        <p:grpSp>
          <p:nvGrpSpPr>
            <p:cNvPr id="24" name="组合 23"/>
            <p:cNvGrpSpPr/>
            <p:nvPr/>
          </p:nvGrpSpPr>
          <p:grpSpPr>
            <a:xfrm>
              <a:off x="273684" y="2648545"/>
              <a:ext cx="1159188" cy="1022812"/>
              <a:chOff x="2168381" y="5198691"/>
              <a:chExt cx="3825141" cy="3375124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2168381" y="5198691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636335" y="7610646"/>
                <a:ext cx="2889229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中转站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27" name="图形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77991" y="5504832"/>
                <a:ext cx="2005920" cy="2005920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218992" y="1244602"/>
              <a:ext cx="1268572" cy="1022812"/>
              <a:chOff x="1987909" y="1083355"/>
              <a:chExt cx="4186084" cy="3375124"/>
            </a:xfrm>
          </p:grpSpPr>
          <p:sp>
            <p:nvSpPr>
              <p:cNvPr id="29" name="矩形: 圆角 28"/>
              <p:cNvSpPr/>
              <p:nvPr/>
            </p:nvSpPr>
            <p:spPr>
              <a:xfrm>
                <a:off x="2168381" y="1083355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987909" y="3442136"/>
                <a:ext cx="4186084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书架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31" name="图形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65420" y="1595057"/>
                <a:ext cx="1631062" cy="1631062"/>
              </a:xfrm>
              <a:prstGeom prst="rect">
                <a:avLst/>
              </a:prstGeom>
            </p:spPr>
          </p:pic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alphaModFix amt="86000"/>
          </a:blip>
          <a:stretch>
            <a:fillRect/>
          </a:stretch>
        </p:blipFill>
        <p:spPr>
          <a:xfrm>
            <a:off x="145531" y="3897313"/>
            <a:ext cx="1415658" cy="2671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58309" y="2201940"/>
            <a:ext cx="4186237" cy="362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altLang="zh-CN" sz="2400" b="0" i="0" dirty="0">
                <a:effectLst/>
                <a:latin typeface="Times New Roman" panose="02020503050405090304" pitchFamily="18" charset="0"/>
              </a:rPr>
              <a:t>N </a:t>
            </a: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辆机器人同时取书</a:t>
            </a:r>
            <a:endParaRPr lang="en-US" altLang="zh-CN" sz="2400" b="0" i="0" dirty="0">
              <a:effectLst/>
              <a:latin typeface="Courier New" panose="02070409020205090404" pitchFamily="49" charset="0"/>
            </a:endParaRPr>
          </a:p>
          <a:p>
            <a:pPr algn="ctr">
              <a:lnSpc>
                <a:spcPct val="250000"/>
              </a:lnSpc>
            </a:pP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从起始位置出发</a:t>
            </a:r>
            <a:r>
              <a:rPr lang="zh-CN" altLang="en-US" sz="2400" dirty="0">
                <a:latin typeface="Courier New" panose="02070409020205090404" pitchFamily="49" charset="0"/>
              </a:rPr>
              <a:t>往返</a:t>
            </a: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书架取书</a:t>
            </a:r>
            <a:endParaRPr lang="en-US" altLang="zh-CN" sz="2400" b="0" i="0" dirty="0">
              <a:effectLst/>
              <a:latin typeface="Courier New" panose="02070409020205090404" pitchFamily="49" charset="0"/>
            </a:endParaRPr>
          </a:p>
          <a:p>
            <a:pPr algn="ctr">
              <a:lnSpc>
                <a:spcPct val="250000"/>
              </a:lnSpc>
            </a:pP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每个机器人一次最多</a:t>
            </a:r>
            <a:r>
              <a:rPr lang="en-US" altLang="zh-CN" sz="2400" dirty="0">
                <a:latin typeface="Times New Roman" panose="02020503050405090304" pitchFamily="18" charset="0"/>
              </a:rPr>
              <a:t>M</a:t>
            </a: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本书</a:t>
            </a:r>
            <a:endParaRPr lang="en-US" altLang="zh-CN" sz="2400" b="0" i="0" dirty="0">
              <a:effectLst/>
              <a:latin typeface="Courier New" panose="02070409020205090404" pitchFamily="49" charset="0"/>
            </a:endParaRPr>
          </a:p>
          <a:p>
            <a:pPr algn="ctr">
              <a:lnSpc>
                <a:spcPct val="250000"/>
              </a:lnSpc>
            </a:pPr>
            <a:r>
              <a:rPr lang="zh-CN" altLang="en-US" sz="2400" b="0" i="0" dirty="0">
                <a:effectLst/>
                <a:latin typeface="Courier New" panose="02070409020205090404" pitchFamily="49" charset="0"/>
              </a:rPr>
              <a:t>规划机器人路径使总路径最短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04" y="1449847"/>
            <a:ext cx="5246914" cy="4722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箭头连接符 13"/>
          <p:cNvCxnSpPr>
            <a:stCxn id="29" idx="2"/>
            <a:endCxn id="25" idx="0"/>
          </p:cNvCxnSpPr>
          <p:nvPr/>
        </p:nvCxnSpPr>
        <p:spPr>
          <a:xfrm>
            <a:off x="853360" y="2264877"/>
            <a:ext cx="0" cy="381131"/>
          </a:xfrm>
          <a:prstGeom prst="straightConnector1">
            <a:avLst/>
          </a:prstGeom>
          <a:ln w="76200">
            <a:solidFill>
              <a:srgbClr val="D3B3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73766" y="4052488"/>
            <a:ext cx="1159188" cy="1022812"/>
            <a:chOff x="2168382" y="9426846"/>
            <a:chExt cx="3825142" cy="3375123"/>
          </a:xfrm>
        </p:grpSpPr>
        <p:sp>
          <p:nvSpPr>
            <p:cNvPr id="11" name="矩形: 圆角 10"/>
            <p:cNvSpPr/>
            <p:nvPr/>
          </p:nvSpPr>
          <p:spPr>
            <a:xfrm>
              <a:off x="2168382" y="9426846"/>
              <a:ext cx="3825142" cy="3375123"/>
            </a:xfrm>
            <a:prstGeom prst="roundRect">
              <a:avLst/>
            </a:prstGeom>
            <a:solidFill>
              <a:srgbClr val="D7E2C4"/>
            </a:solidFill>
            <a:ln>
              <a:solidFill>
                <a:srgbClr val="D7E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0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63929" y="11796585"/>
              <a:ext cx="3434046" cy="86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图书馆出货处</a:t>
              </a:r>
              <a:endParaRPr lang="zh-CN" altLang="en-US" sz="11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128451" y="9732989"/>
              <a:ext cx="1905000" cy="19050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684" y="5456432"/>
            <a:ext cx="1159188" cy="1022812"/>
            <a:chOff x="2317403" y="13673674"/>
            <a:chExt cx="3527098" cy="3112144"/>
          </a:xfrm>
        </p:grpSpPr>
        <p:grpSp>
          <p:nvGrpSpPr>
            <p:cNvPr id="16" name="组合 15"/>
            <p:cNvGrpSpPr/>
            <p:nvPr/>
          </p:nvGrpSpPr>
          <p:grpSpPr>
            <a:xfrm>
              <a:off x="2317403" y="13673674"/>
              <a:ext cx="3527098" cy="3112144"/>
              <a:chOff x="2168381" y="13542184"/>
              <a:chExt cx="3825141" cy="3375124"/>
            </a:xfrm>
          </p:grpSpPr>
          <p:sp>
            <p:nvSpPr>
              <p:cNvPr id="18" name="矩形: 圆角 17"/>
              <p:cNvSpPr/>
              <p:nvPr/>
            </p:nvSpPr>
            <p:spPr>
              <a:xfrm>
                <a:off x="2168381" y="13542184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363930" y="15903681"/>
                <a:ext cx="3434047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学生</a:t>
                </a:r>
                <a:r>
                  <a:rPr lang="zh-CN" altLang="en-US" sz="105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信箱</a:t>
                </a:r>
                <a:endParaRPr lang="zh-CN" altLang="en-US" sz="11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pic>
          <p:nvPicPr>
            <p:cNvPr id="17" name="图形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02669" y="14130562"/>
              <a:ext cx="1756566" cy="1722124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219074" y="1242065"/>
            <a:ext cx="1268572" cy="2426755"/>
            <a:chOff x="218992" y="1244602"/>
            <a:chExt cx="1268572" cy="2426755"/>
          </a:xfrm>
        </p:grpSpPr>
        <p:grpSp>
          <p:nvGrpSpPr>
            <p:cNvPr id="24" name="组合 23"/>
            <p:cNvGrpSpPr/>
            <p:nvPr/>
          </p:nvGrpSpPr>
          <p:grpSpPr>
            <a:xfrm>
              <a:off x="273684" y="2648545"/>
              <a:ext cx="1159188" cy="1022812"/>
              <a:chOff x="2168381" y="5198691"/>
              <a:chExt cx="3825141" cy="3375124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2168381" y="5198691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636335" y="7610646"/>
                <a:ext cx="2889229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中转站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27" name="图形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77991" y="5504832"/>
                <a:ext cx="2005920" cy="2005920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218992" y="1244602"/>
              <a:ext cx="1268572" cy="1022812"/>
              <a:chOff x="1987909" y="1083355"/>
              <a:chExt cx="4186084" cy="3375124"/>
            </a:xfrm>
          </p:grpSpPr>
          <p:sp>
            <p:nvSpPr>
              <p:cNvPr id="29" name="矩形: 圆角 28"/>
              <p:cNvSpPr/>
              <p:nvPr/>
            </p:nvSpPr>
            <p:spPr>
              <a:xfrm>
                <a:off x="2168381" y="1083355"/>
                <a:ext cx="3825141" cy="3375124"/>
              </a:xfrm>
              <a:prstGeom prst="roundRect">
                <a:avLst/>
              </a:prstGeom>
              <a:solidFill>
                <a:srgbClr val="D7E2C4"/>
              </a:solidFill>
              <a:ln>
                <a:solidFill>
                  <a:srgbClr val="D7E2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987909" y="3442136"/>
                <a:ext cx="4186084" cy="863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书架</a:t>
                </a:r>
                <a:endParaRPr lang="zh-CN" altLang="en-US" sz="11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31" name="图形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65420" y="1595057"/>
                <a:ext cx="1631062" cy="1631062"/>
              </a:xfrm>
              <a:prstGeom prst="rect">
                <a:avLst/>
              </a:prstGeom>
            </p:spPr>
          </p:pic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alphaModFix amt="86000"/>
          </a:blip>
          <a:stretch>
            <a:fillRect/>
          </a:stretch>
        </p:blipFill>
        <p:spPr>
          <a:xfrm>
            <a:off x="145531" y="3897313"/>
            <a:ext cx="1415658" cy="2671867"/>
          </a:xfrm>
          <a:prstGeom prst="rect">
            <a:avLst/>
          </a:prstGeom>
        </p:spPr>
      </p:pic>
      <p:sp>
        <p:nvSpPr>
          <p:cNvPr id="95" name="矩形: 圆角 94"/>
          <p:cNvSpPr/>
          <p:nvPr/>
        </p:nvSpPr>
        <p:spPr>
          <a:xfrm>
            <a:off x="1574683" y="929781"/>
            <a:ext cx="10284292" cy="573771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7" name="图片 96" descr="\documentclass{article}&#10;\usepackage{amsmath}&#10;\pagestyle{empty}&#10;\begin{document}&#10;\begin{align*}&#10;    Z=\operatorname*{min}\sum_{i=0}^{N}\sum_{j=0,j\neq i}^{N}\sum_{k=1}^{M}x_{ijk}\cdot d_{ij}\\&#10;\end{align*}&#10;&#10;&#10;&#10;\end{document}" title="IguanaTex Bitmap Display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57" y="1102273"/>
            <a:ext cx="4417260" cy="994129"/>
          </a:xfrm>
          <a:prstGeom prst="rect">
            <a:avLst/>
          </a:prstGeom>
        </p:spPr>
      </p:pic>
      <p:pic>
        <p:nvPicPr>
          <p:cNvPr id="98" name="图片 97" descr="\documentclass{article}&#10;\usepackage{amsmath}&#10;\pagestyle{empty}&#10;\begin{document}&#10;&#10;&#10;\begin{align*}&#10;   0\leq y_{ik}\leq q_{i}, i\in N, k\in C    &#10;\end{align*}&#10;&#10;\end{document}" title="IguanaTex Bitmap Display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83" y="2407965"/>
            <a:ext cx="2200384" cy="181560"/>
          </a:xfrm>
          <a:prstGeom prst="rect">
            <a:avLst/>
          </a:prstGeom>
        </p:spPr>
      </p:pic>
      <p:pic>
        <p:nvPicPr>
          <p:cNvPr id="99" name="图片 98" descr="\documentclass{article}&#10;\usepackage{amsmath}&#10;\pagestyle{empty}&#10;\begin{document}&#10;&#10;&#10;\begin{align*}&#10;\sum_{i=0}^{N} \sum_{k=1}^{M} x_{ijk} \geq 1, j\in N&#10;\end{align*}&#10;&#10;\end{document}" title="IguanaTex Bitmap Display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37" y="2796606"/>
            <a:ext cx="1945476" cy="586770"/>
          </a:xfrm>
          <a:prstGeom prst="rect">
            <a:avLst/>
          </a:prstGeom>
        </p:spPr>
      </p:pic>
      <p:pic>
        <p:nvPicPr>
          <p:cNvPr id="100" name="图片 99" descr="\documentclass{article}&#10;\usepackage{amsmath}&#10;\pagestyle{empty}&#10;\begin{document}&#10;&#10;&#10;\begin{align*}&#10;   \sum_{i=0}^{N}x_{ipk}-\sum_{j=0}^{N}x_{pjk}=0, p\in N, k\in C &#10;\end{align*}&#10;&#10;\end{document}" title="IguanaTex Bitmap Display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26" y="3590457"/>
            <a:ext cx="3161098" cy="609616"/>
          </a:xfrm>
          <a:prstGeom prst="rect">
            <a:avLst/>
          </a:prstGeom>
        </p:spPr>
      </p:pic>
      <p:pic>
        <p:nvPicPr>
          <p:cNvPr id="101" name="图片 100" descr="\documentclass{article}&#10;\usepackage{amsmath}&#10;\pagestyle{empty}&#10;\begin{document}&#10;&#10;&#10;\begin{align*}&#10;   \sum_{k=1}^{M}y_{ik}=q_{i}, i\in N  &#10;\end{align*}&#10;&#10;\end{document}" title="IguanaTex Bitmap Display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16" y="4407154"/>
            <a:ext cx="1566718" cy="586770"/>
          </a:xfrm>
          <a:prstGeom prst="rect">
            <a:avLst/>
          </a:prstGeom>
        </p:spPr>
      </p:pic>
      <p:pic>
        <p:nvPicPr>
          <p:cNvPr id="102" name="图片 101" descr="\documentclass{article}&#10;\usepackage{amsmath}&#10;\pagestyle{empty}&#10;\begin{document}&#10;&#10;&#10;\begin{align*}&#10;\sum_{i=1}^{N}y_{ik}\leq Q, k\in C,0&lt;q_{i}&lt;Q, i\in N&#10;\end{align*}&#10;&#10;\end{document}" title="IguanaTex Bitmap Display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99" y="5201005"/>
            <a:ext cx="3188752" cy="581960"/>
          </a:xfrm>
          <a:prstGeom prst="rect">
            <a:avLst/>
          </a:prstGeom>
        </p:spPr>
      </p:pic>
      <p:pic>
        <p:nvPicPr>
          <p:cNvPr id="103" name="图片 102" descr="\documentclass{article}&#10;\usepackage{amsmath}&#10;\pagestyle{empty}&#10;\begin{document}&#10;&#10;&#10;\begin{align*}&#10; \sum_{i=0}^{N}\sum_{j=0,j\neq i}^{N}x_{ijk}\leq|s|-1, 2\leq|s|\leq n-1&#10;\end{align*}&#10;&#10;\end{document}" title="IguanaTex Bitmap Display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38" y="5990045"/>
            <a:ext cx="3450874" cy="615628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1936110" y="2397659"/>
            <a:ext cx="3599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FF"/>
                </a:highlight>
                <a:latin typeface="Courier New" panose="02070409020205090404" pitchFamily="49" charset="0"/>
              </a:rPr>
              <a:t>配送量不能超过书架的需求量</a:t>
            </a:r>
            <a:endParaRPr lang="zh-CN" altLang="en-US" dirty="0">
              <a:highlight>
                <a:srgbClr val="FFFFFF"/>
              </a:highlight>
              <a:latin typeface="Courier New" panose="02070409020205090404" pitchFamily="49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1936110" y="3071368"/>
            <a:ext cx="4316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至少有一辆运输小车为书架进行配送</a:t>
            </a:r>
            <a:endParaRPr lang="zh-CN" altLang="en-US" dirty="0"/>
          </a:p>
        </p:txBody>
      </p:sp>
      <p:sp>
        <p:nvSpPr>
          <p:cNvPr id="107" name="文本框 106"/>
          <p:cNvSpPr txBox="1"/>
          <p:nvPr/>
        </p:nvSpPr>
        <p:spPr>
          <a:xfrm>
            <a:off x="1936110" y="37083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到达某点的车辆数应该等于离开该点的车辆数</a:t>
            </a:r>
            <a:endParaRPr lang="zh-CN" altLang="en-US" dirty="0"/>
          </a:p>
        </p:txBody>
      </p:sp>
      <p:sp>
        <p:nvSpPr>
          <p:cNvPr id="109" name="文本框 108"/>
          <p:cNvSpPr txBox="1"/>
          <p:nvPr/>
        </p:nvSpPr>
        <p:spPr>
          <a:xfrm>
            <a:off x="1936110" y="44416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所有书架的取书任务必须全部被完成</a:t>
            </a:r>
            <a:endParaRPr lang="zh-CN" altLang="en-US" dirty="0"/>
          </a:p>
        </p:txBody>
      </p:sp>
      <p:sp>
        <p:nvSpPr>
          <p:cNvPr id="111" name="文本框 110"/>
          <p:cNvSpPr txBox="1"/>
          <p:nvPr/>
        </p:nvSpPr>
        <p:spPr>
          <a:xfrm>
            <a:off x="1936110" y="5996910"/>
            <a:ext cx="242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限制没有回路</a:t>
            </a:r>
            <a:endParaRPr lang="en-US" altLang="zh-CN" dirty="0"/>
          </a:p>
        </p:txBody>
      </p:sp>
      <p:sp>
        <p:nvSpPr>
          <p:cNvPr id="113" name="文本框 112"/>
          <p:cNvSpPr txBox="1"/>
          <p:nvPr/>
        </p:nvSpPr>
        <p:spPr>
          <a:xfrm>
            <a:off x="1936110" y="52310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运输小车</a:t>
            </a:r>
            <a:r>
              <a:rPr lang="zh-CN" altLang="en-US" dirty="0">
                <a:highlight>
                  <a:srgbClr val="FFFFFF"/>
                </a:highlight>
                <a:latin typeface="Courier New" panose="02070409020205090404" pitchFamily="49" charset="0"/>
              </a:rPr>
              <a:t>不超载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029663" y="1272875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目标函数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18525" y="1244602"/>
            <a:ext cx="5612225" cy="51434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6092257" y="1244602"/>
            <a:ext cx="5766718" cy="514349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02437" y="1315751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结果</a:t>
            </a:r>
            <a:endParaRPr lang="zh-CN" altLang="en-US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25540" y="1315751"/>
            <a:ext cx="560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算法实现 </a:t>
            </a:r>
            <a:r>
              <a:rPr lang="en-US" altLang="zh-CN" sz="3600" b="1" dirty="0"/>
              <a:t>—— </a:t>
            </a:r>
            <a:r>
              <a:rPr lang="zh-CN" altLang="en-US" sz="3600" b="1" dirty="0"/>
              <a:t>贪婪算法</a:t>
            </a:r>
            <a:endParaRPr lang="zh-CN" altLang="en-US" sz="36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7621" t="7108" r="6280" b="5222"/>
          <a:stretch>
            <a:fillRect/>
          </a:stretch>
        </p:blipFill>
        <p:spPr>
          <a:xfrm>
            <a:off x="6377068" y="2144411"/>
            <a:ext cx="2359271" cy="216206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395302" y="4684547"/>
            <a:ext cx="5203140" cy="1325480"/>
            <a:chOff x="3944871" y="3795349"/>
            <a:chExt cx="6390940" cy="16280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b="50949"/>
            <a:stretch>
              <a:fillRect/>
            </a:stretch>
          </p:blipFill>
          <p:spPr>
            <a:xfrm>
              <a:off x="7140341" y="3825682"/>
              <a:ext cx="3195470" cy="1567401"/>
            </a:xfrm>
            <a:prstGeom prst="round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/>
            <a:srcRect t="49051"/>
            <a:stretch>
              <a:fillRect/>
            </a:stretch>
          </p:blipFill>
          <p:spPr>
            <a:xfrm>
              <a:off x="3944871" y="3795349"/>
              <a:ext cx="3195470" cy="1628067"/>
            </a:xfrm>
            <a:prstGeom prst="round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r="9754"/>
          <a:stretch>
            <a:fillRect/>
          </a:stretch>
        </p:blipFill>
        <p:spPr>
          <a:xfrm>
            <a:off x="8786888" y="1969903"/>
            <a:ext cx="2811554" cy="23365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t="1148" b="-1"/>
          <a:stretch>
            <a:fillRect/>
          </a:stretch>
        </p:blipFill>
        <p:spPr>
          <a:xfrm>
            <a:off x="818483" y="2065867"/>
            <a:ext cx="3701030" cy="41502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95940" y="1166842"/>
            <a:ext cx="4975911" cy="4524316"/>
            <a:chOff x="200640" y="1237393"/>
            <a:chExt cx="5895360" cy="536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矩形: 圆角 1"/>
            <p:cNvSpPr/>
            <p:nvPr/>
          </p:nvSpPr>
          <p:spPr>
            <a:xfrm>
              <a:off x="200640" y="1237393"/>
              <a:ext cx="5895360" cy="5360320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40" y="2347077"/>
              <a:ext cx="5666760" cy="400338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: 圆角 3"/>
          <p:cNvSpPr/>
          <p:nvPr/>
        </p:nvSpPr>
        <p:spPr>
          <a:xfrm>
            <a:off x="689374" y="5904185"/>
            <a:ext cx="11096226" cy="6663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65290" y="5944982"/>
            <a:ext cx="10144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i="0" dirty="0">
                <a:effectLst/>
                <a:highlight>
                  <a:srgbClr val="FFFFFF"/>
                </a:highlight>
                <a:latin typeface="suxingme"/>
              </a:rPr>
              <a:t>每只蚂蚁只关注局部信息  </a:t>
            </a:r>
            <a:r>
              <a:rPr lang="en-US" altLang="zh-CN" sz="3200" b="1" i="0" dirty="0">
                <a:effectLst/>
                <a:highlight>
                  <a:srgbClr val="FFFFFF"/>
                </a:highlight>
                <a:latin typeface="suxingme"/>
              </a:rPr>
              <a:t>——</a:t>
            </a:r>
            <a:r>
              <a:rPr lang="zh-CN" altLang="en-US" sz="3200" b="1" i="0" dirty="0">
                <a:effectLst/>
                <a:highlight>
                  <a:srgbClr val="FFFFFF"/>
                </a:highlight>
                <a:latin typeface="suxingme"/>
              </a:rPr>
              <a:t>  </a:t>
            </a:r>
            <a:r>
              <a:rPr lang="zh-CN" altLang="en-US" sz="3200" b="1" i="0" dirty="0">
                <a:effectLst/>
                <a:highlight>
                  <a:srgbClr val="FFFFFF"/>
                </a:highlight>
                <a:latin typeface="Courier New" panose="02070409020205090404" pitchFamily="49" charset="0"/>
              </a:rPr>
              <a:t>群体的智能涌现</a:t>
            </a:r>
            <a:endParaRPr lang="zh-CN" altLang="en-US" sz="3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019800" y="1166842"/>
            <a:ext cx="59118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科学家发现，蚁群在可以在有障碍物的环境下，找到一条最短到达食物的路径。</a:t>
            </a:r>
            <a:br>
              <a:rPr lang="en-US" altLang="zh-CN" sz="2400" b="0" i="0" dirty="0">
                <a:solidFill>
                  <a:srgbClr val="3D464D"/>
                </a:solidFill>
                <a:effectLst/>
                <a:latin typeface="suxingme"/>
              </a:rPr>
            </a:br>
            <a:br>
              <a:rPr lang="en-US" altLang="zh-CN" sz="2400" b="0" i="0" dirty="0">
                <a:solidFill>
                  <a:srgbClr val="3D464D"/>
                </a:solidFill>
                <a:effectLst/>
                <a:latin typeface="suxingme"/>
              </a:rPr>
            </a:br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蚂蚁在路径上释放</a:t>
            </a:r>
            <a:r>
              <a:rPr lang="zh-CN" altLang="en-US" sz="2400" b="1" i="0" dirty="0">
                <a:solidFill>
                  <a:srgbClr val="3D464D"/>
                </a:solidFill>
                <a:effectLst/>
                <a:latin typeface="suxingme"/>
              </a:rPr>
              <a:t>信息素</a:t>
            </a:r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。</a:t>
            </a:r>
            <a:endParaRPr lang="en-US" altLang="zh-CN" sz="2400" b="0" i="0" dirty="0">
              <a:solidFill>
                <a:srgbClr val="3D464D"/>
              </a:solidFill>
              <a:effectLst/>
              <a:latin typeface="suxingme"/>
            </a:endParaRPr>
          </a:p>
          <a:p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后到的蚂蚁沿</a:t>
            </a:r>
            <a:r>
              <a:rPr lang="zh-CN" altLang="en-US" sz="2400" b="1" i="0" dirty="0">
                <a:solidFill>
                  <a:srgbClr val="C00000"/>
                </a:solidFill>
                <a:effectLst/>
                <a:latin typeface="suxingme"/>
              </a:rPr>
              <a:t>信息素浓度高</a:t>
            </a:r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的路径行走。</a:t>
            </a:r>
            <a:endParaRPr lang="en-US" altLang="zh-CN" sz="2400" b="0" i="0" dirty="0">
              <a:solidFill>
                <a:srgbClr val="3D464D"/>
              </a:solidFill>
              <a:effectLst/>
              <a:latin typeface="suxingme"/>
            </a:endParaRPr>
          </a:p>
          <a:p>
            <a:endParaRPr lang="en-US" altLang="zh-CN" sz="2400" dirty="0">
              <a:solidFill>
                <a:srgbClr val="3D464D"/>
              </a:solidFill>
              <a:latin typeface="suxingme"/>
            </a:endParaRPr>
          </a:p>
          <a:p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在所有可能的路径中，由于</a:t>
            </a:r>
            <a:r>
              <a:rPr lang="zh-CN" altLang="en-US" sz="2400" b="1" i="0" dirty="0">
                <a:solidFill>
                  <a:srgbClr val="C00000"/>
                </a:solidFill>
                <a:effectLst/>
                <a:latin typeface="suxingme"/>
              </a:rPr>
              <a:t>往返最短路径</a:t>
            </a:r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花的时间少，通过频率高，所以信息素浓度高。</a:t>
            </a:r>
            <a:endParaRPr lang="en-US" altLang="zh-CN" sz="2400" b="0" i="0" dirty="0">
              <a:solidFill>
                <a:srgbClr val="3D464D"/>
              </a:solidFill>
              <a:effectLst/>
              <a:latin typeface="suxingme"/>
            </a:endParaRPr>
          </a:p>
          <a:p>
            <a:endParaRPr lang="en-US" altLang="zh-CN" sz="2400" dirty="0">
              <a:solidFill>
                <a:srgbClr val="3D464D"/>
              </a:solidFill>
              <a:latin typeface="suxingme"/>
            </a:endParaRPr>
          </a:p>
          <a:p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这又会吸引更多蚂蚁走这条路径，</a:t>
            </a:r>
            <a:endParaRPr lang="en-US" altLang="zh-CN" sz="2400" dirty="0">
              <a:solidFill>
                <a:srgbClr val="3D464D"/>
              </a:solidFill>
              <a:latin typeface="suxingme"/>
            </a:endParaRPr>
          </a:p>
          <a:p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形成</a:t>
            </a:r>
            <a:r>
              <a:rPr lang="zh-CN" altLang="en-US" sz="2400" b="1" i="0" dirty="0">
                <a:solidFill>
                  <a:srgbClr val="C00000"/>
                </a:solidFill>
                <a:effectLst/>
                <a:latin typeface="suxingme"/>
              </a:rPr>
              <a:t>正反馈</a:t>
            </a:r>
            <a:r>
              <a:rPr lang="zh-CN" altLang="en-US" sz="2400" b="0" i="0" dirty="0">
                <a:solidFill>
                  <a:srgbClr val="3D464D"/>
                </a:solidFill>
                <a:effectLst/>
                <a:latin typeface="suxingme"/>
              </a:rPr>
              <a:t>。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964695" y="1248437"/>
            <a:ext cx="243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/>
              <a:t>蚁群算法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18525" y="1209808"/>
            <a:ext cx="7199875" cy="2388313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325539" y="4013200"/>
            <a:ext cx="7192861" cy="254996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1201" y="4488111"/>
            <a:ext cx="1292662" cy="16001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b="1" dirty="0"/>
              <a:t>结果</a:t>
            </a:r>
            <a:endParaRPr lang="zh-CN" altLang="en-US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40718" y="1209808"/>
            <a:ext cx="677108" cy="23883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b="1" dirty="0"/>
              <a:t>算法实现</a:t>
            </a:r>
            <a:endParaRPr lang="en-US" altLang="zh-CN" sz="32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85" y="1179262"/>
            <a:ext cx="3831994" cy="523701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719662" y="1393794"/>
          <a:ext cx="5396902" cy="20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451"/>
                <a:gridCol w="2698451"/>
              </a:tblGrid>
              <a:tr h="404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蚁群觅食</a:t>
                      </a:r>
                      <a:endParaRPr lang="en-US" altLang="zh-CN" dirty="0"/>
                    </a:p>
                  </a:txBody>
                  <a:tcPr>
                    <a:solidFill>
                      <a:srgbClr val="003E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蚁群优化算法</a:t>
                      </a:r>
                      <a:endParaRPr lang="zh-CN" altLang="en-US" dirty="0"/>
                    </a:p>
                  </a:txBody>
                  <a:tcPr>
                    <a:solidFill>
                      <a:srgbClr val="003E87"/>
                    </a:solidFill>
                  </a:tcPr>
                </a:tc>
              </a:tr>
              <a:tr h="404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蚁群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搜索域内的一组有效解</a:t>
                      </a:r>
                      <a:endParaRPr lang="zh-CN" altLang="en-US" dirty="0"/>
                    </a:p>
                  </a:txBody>
                  <a:tcPr/>
                </a:tc>
              </a:tr>
              <a:tr h="404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信息素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信息素浓度变量</a:t>
                      </a:r>
                      <a:endParaRPr lang="en-US" altLang="zh-CN" dirty="0"/>
                    </a:p>
                  </a:txBody>
                  <a:tcPr/>
                </a:tc>
              </a:tr>
              <a:tr h="404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蚁巢到食物的一条路径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一个有效解</a:t>
                      </a:r>
                      <a:endParaRPr lang="zh-CN" altLang="en-US" dirty="0"/>
                    </a:p>
                  </a:txBody>
                  <a:tcPr/>
                </a:tc>
              </a:tr>
              <a:tr h="4040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找到的最短路径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问题最优解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484041" y="4443718"/>
            <a:ext cx="3034359" cy="16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i="0" dirty="0">
                <a:effectLst/>
                <a:highlight>
                  <a:srgbClr val="FFFFFF"/>
                </a:highlight>
                <a:latin typeface="+mn-ea"/>
              </a:rPr>
              <a:t>相对于贪婪算法</a:t>
            </a:r>
            <a:endParaRPr lang="en-US" altLang="zh-CN" sz="2400" b="0" i="0" dirty="0">
              <a:effectLst/>
              <a:highlight>
                <a:srgbClr val="FFFFFF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0" i="0" dirty="0">
                <a:effectLst/>
                <a:highlight>
                  <a:srgbClr val="FFFFFF"/>
                </a:highlight>
                <a:latin typeface="+mn-ea"/>
              </a:rPr>
              <a:t>其收敛速度更快，</a:t>
            </a:r>
            <a:endParaRPr lang="en-US" altLang="zh-CN" sz="2400" b="0" i="0" dirty="0">
              <a:effectLst/>
              <a:highlight>
                <a:srgbClr val="FFFFFF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0" i="0" dirty="0">
                <a:effectLst/>
                <a:highlight>
                  <a:srgbClr val="FFFFFF"/>
                </a:highlight>
                <a:latin typeface="+mn-ea"/>
              </a:rPr>
              <a:t>需要的迭代次数更少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82" y="4150296"/>
            <a:ext cx="3034359" cy="227576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OUTPUTDPI" val="1200"/>
  <p:tag name="ORIGINALHEIGHT" val="383.952"/>
  <p:tag name="ORIGINALWIDTH" val="1706.037"/>
  <p:tag name="LATEXADDIN" val="\documentclass{article}&#10;\usepackage{amsmath}&#10;\pagestyle{empty}&#10;\begin{document}&#10;\begin{align*}&#10;    Z=\operatorname*{min}\sum_{i=0}^{N}\sum_{j=0,j\neq i}^{N}\sum_{k=1}^{M}x_{ijk}\cdot d_{ij}\\&#10;\end{align*}&#10;&#10;&#10;&#10;\end{document}"/>
  <p:tag name="IGUANATEXSIZE" val="20"/>
  <p:tag name="IGUANATEXCURSOR" val="203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p="http://schemas.openxmlformats.org/presentationml/2006/main">
  <p:tag name="ORIGINALHEIGHT" val="5.25"/>
  <p:tag name="ORIGINALWIDTH" val="2"/>
  <p:tag name="EMFCHILD" val="True"/>
</p:tagLst>
</file>

<file path=ppt/tags/tag100.xml><?xml version="1.0" encoding="utf-8"?>
<p:tagLst xmlns:p="http://schemas.openxmlformats.org/presentationml/2006/main">
  <p:tag name="ORIGINALHEIGHT" val="5.125"/>
  <p:tag name="ORIGINALWIDTH" val="2.875"/>
  <p:tag name="EMFCHILD" val="True"/>
</p:tagLst>
</file>

<file path=ppt/tags/tag101.xml><?xml version="1.0" encoding="utf-8"?>
<p:tagLst xmlns:p="http://schemas.openxmlformats.org/presentationml/2006/main">
  <p:tag name="ORIGINALHEIGHT" val="1.5"/>
  <p:tag name="ORIGINALWIDTH" val="3.875"/>
  <p:tag name="EMFCHILD" val="True"/>
</p:tagLst>
</file>

<file path=ppt/tags/tag102.xml><?xml version="1.0" encoding="utf-8"?>
<p:tagLst xmlns:p="http://schemas.openxmlformats.org/presentationml/2006/main">
  <p:tag name="ORIGINALHEIGHT" val="3.68752"/>
  <p:tag name="ORIGINALWIDTH" val="1.56252"/>
  <p:tag name="EMFCHILD" val="True"/>
</p:tagLst>
</file>

<file path=ppt/tags/tag103.xml><?xml version="1.0" encoding="utf-8"?>
<p:tagLst xmlns:p="http://schemas.openxmlformats.org/presentationml/2006/main">
  <p:tag name="ORIGINALHEIGHT" val="1.68752"/>
  <p:tag name="ORIGINALWIDTH" val="0.625"/>
  <p:tag name="EMFCHILD" val="True"/>
</p:tagLst>
</file>

<file path=ppt/tags/tag104.xml><?xml version="1.0" encoding="utf-8"?>
<p:tagLst xmlns:p="http://schemas.openxmlformats.org/presentationml/2006/main">
  <p:tag name="ORIGINALHEIGHT" val="3.875"/>
  <p:tag name="ORIGINALWIDTH" val="2.56252"/>
  <p:tag name="EMFCHILD" val="True"/>
</p:tagLst>
</file>

<file path=ppt/tags/tag105.xml><?xml version="1.0" encoding="utf-8"?>
<p:tagLst xmlns:p="http://schemas.openxmlformats.org/presentationml/2006/main">
  <p:tag name="ORIGINALHEIGHT" val="5.125"/>
  <p:tag name="ORIGINALWIDTH" val="2.875"/>
  <p:tag name="EMFCHILD" val="True"/>
</p:tagLst>
</file>

<file path=ppt/tags/tag106.xml><?xml version="1.0" encoding="utf-8"?>
<p:tagLst xmlns:p="http://schemas.openxmlformats.org/presentationml/2006/main">
  <p:tag name="ORIGINALHEIGHT" val="1.5"/>
  <p:tag name="ORIGINALWIDTH" val="3.81252"/>
  <p:tag name="EMFCHILD" val="True"/>
</p:tagLst>
</file>

<file path=ppt/tags/tag107.xml><?xml version="1.0" encoding="utf-8"?>
<p:tagLst xmlns:p="http://schemas.openxmlformats.org/presentationml/2006/main">
  <p:tag name="ORIGINALHEIGHT" val="4.75"/>
  <p:tag name="ORIGINALWIDTH" val="2.25"/>
  <p:tag name="EMFCHILD" val="True"/>
</p:tagLst>
</file>

<file path=ppt/tags/tag108.xml><?xml version="1.0" encoding="utf-8"?>
<p:tagLst xmlns:p="http://schemas.openxmlformats.org/presentationml/2006/main">
  <p:tag name="ORIGINALHEIGHT" val="3.56252"/>
  <p:tag name="ORIGINALWIDTH" val="3.68752"/>
  <p:tag name="EMFCHILD" val="True"/>
</p:tagLst>
</file>

<file path=ppt/tags/tag109.xml><?xml version="1.0" encoding="utf-8"?>
<p:tagLst xmlns:p="http://schemas.openxmlformats.org/presentationml/2006/main">
  <p:tag name="ORIGINALHEIGHT" val="3.68752"/>
  <p:tag name="ORIGINALWIDTH" val="1.625"/>
  <p:tag name="EMFCHILD" val="True"/>
</p:tagLst>
</file>

<file path=ppt/tags/tag11.xml><?xml version="1.0" encoding="utf-8"?>
<p:tagLst xmlns:p="http://schemas.openxmlformats.org/presentationml/2006/main">
  <p:tag name="ORIGINALHEIGHT" val="3.56252"/>
  <p:tag name="ORIGINALWIDTH" val="4.06252"/>
  <p:tag name="EMFCHILD" val="True"/>
</p:tagLst>
</file>

<file path=ppt/tags/tag110.xml><?xml version="1.0" encoding="utf-8"?>
<p:tagLst xmlns:p="http://schemas.openxmlformats.org/presentationml/2006/main">
  <p:tag name="ORIGINALHEIGHT" val="3.875"/>
  <p:tag name="ORIGINALWIDTH" val="2.56252"/>
  <p:tag name="EMFCHILD" val="True"/>
</p:tagLst>
</file>

<file path=ppt/tags/tag111.xml><?xml version="1.0" encoding="utf-8"?>
<p:tagLst xmlns:p="http://schemas.openxmlformats.org/presentationml/2006/main">
  <p:tag name="ORIGINALHEIGHT" val="3.56252"/>
  <p:tag name="ORIGINALWIDTH" val="3.68752"/>
  <p:tag name="EMFCHILD" val="True"/>
</p:tagLst>
</file>

<file path=ppt/tags/tag112.xml><?xml version="1.0" encoding="utf-8"?>
<p:tagLst xmlns:p="http://schemas.openxmlformats.org/presentationml/2006/main">
  <p:tag name="ORIGINALHEIGHT" val="3.875"/>
  <p:tag name="ORIGINALWIDTH" val="2.5"/>
  <p:tag name="EMFCHILD" val="True"/>
</p:tagLst>
</file>

<file path=ppt/tags/tag113.xml><?xml version="1.0" encoding="utf-8"?>
<p:tagLst xmlns:p="http://schemas.openxmlformats.org/presentationml/2006/main">
  <p:tag name="ORIGINALHEIGHT" val="4.75"/>
  <p:tag name="ORIGINALWIDTH" val="2.25"/>
  <p:tag name="EMFCHILD" val="True"/>
</p:tagLst>
</file>

<file path=ppt/tags/tag114.xml><?xml version="1.0" encoding="utf-8"?>
<p:tagLst xmlns:p="http://schemas.openxmlformats.org/presentationml/2006/main">
  <p:tag name="ORIGINALHEIGHT" val="6.06252"/>
  <p:tag name="ORIGINALWIDTH" val="4.5"/>
  <p:tag name="EMFCHILD" val="True"/>
</p:tagLst>
</file>

<file path=ppt/tags/tag115.xml><?xml version="1.0" encoding="utf-8"?>
<p:tagLst xmlns:p="http://schemas.openxmlformats.org/presentationml/2006/main">
  <p:tag name="ORIGINALHEIGHT" val="3.56252"/>
  <p:tag name="ORIGINALWIDTH" val="4"/>
  <p:tag name="EMFCHILD" val="True"/>
</p:tagLst>
</file>

<file path=ppt/tags/tag116.xml><?xml version="1.0" encoding="utf-8"?>
<p:tagLst xmlns:p="http://schemas.openxmlformats.org/presentationml/2006/main">
  <p:tag name="ORIGINALHEIGHT" val="0.3125197"/>
  <p:tag name="ORIGINALWIDTH" val="4.5"/>
  <p:tag name="EMFCHILD" val="True"/>
</p:tagLst>
</file>

<file path=ppt/tags/tag117.xml><?xml version="1.0" encoding="utf-8"?>
<p:tagLst xmlns:p="http://schemas.openxmlformats.org/presentationml/2006/main">
  <p:tag name="ORIGINALHEIGHT" val="5.18752"/>
  <p:tag name="ORIGINALWIDTH" val="2.43752"/>
  <p:tag name="EMFCHILD" val="True"/>
</p:tagLst>
</file>

<file path=ppt/tags/tag118.xml><?xml version="1.0" encoding="utf-8"?>
<p:tagLst xmlns:p="http://schemas.openxmlformats.org/presentationml/2006/main">
  <p:tag name="ORIGINALHEIGHT" val="2.375"/>
  <p:tag name="ORIGINALWIDTH" val="0.875"/>
  <p:tag name="EMFCHILD" val="True"/>
</p:tagLst>
</file>

<file path=ppt/tags/tag119.xml><?xml version="1.0" encoding="utf-8"?>
<p:tagLst xmlns:p="http://schemas.openxmlformats.org/presentationml/2006/main">
  <p:tag name="ORIGINALHEIGHT" val="5.56252"/>
  <p:tag name="ORIGINALWIDTH" val="4.125"/>
  <p:tag name="EMFCHILD" val="True"/>
</p:tagLst>
</file>

<file path=ppt/tags/tag12.xml><?xml version="1.0" encoding="utf-8"?>
<p:tagLst xmlns:p="http://schemas.openxmlformats.org/presentationml/2006/main">
  <p:tag name="ORIGINALHEIGHT" val="2.43752"/>
  <p:tag name="ORIGINALWIDTH" val="3.18752"/>
  <p:tag name="EMFCHILD" val="True"/>
</p:tagLst>
</file>

<file path=ppt/tags/tag120.xml><?xml version="1.0" encoding="utf-8"?>
<p:tagLst xmlns:p="http://schemas.openxmlformats.org/presentationml/2006/main">
  <p:tag name="ORIGINALHEIGHT" val="6.75"/>
  <p:tag name="ORIGINALWIDTH" val="3.06252"/>
  <p:tag name="EMFCHILD" val="True"/>
</p:tagLst>
</file>

<file path=ppt/tags/tag121.xml><?xml version="1.0" encoding="utf-8"?>
<p:tagLst xmlns:p="http://schemas.openxmlformats.org/presentationml/2006/main">
  <p:tag name="ORIGINALHEIGHT" val="4.56252"/>
  <p:tag name="ORIGINALWIDTH" val="3.75"/>
  <p:tag name="EMFCHILD" val="True"/>
</p:tagLst>
</file>

<file path=ppt/tags/tag122.xml><?xml version="1.0" encoding="utf-8"?>
<p:tagLst xmlns:p="http://schemas.openxmlformats.org/presentationml/2006/main">
  <p:tag name="ORIGINALHEIGHT" val="3.56252"/>
  <p:tag name="ORIGINALWIDTH" val="4"/>
  <p:tag name="EMFCHILD" val="True"/>
</p:tagLst>
</file>

<file path=ppt/tags/tag13.xml><?xml version="1.0" encoding="utf-8"?>
<p:tagLst xmlns:p="http://schemas.openxmlformats.org/presentationml/2006/main">
  <p:tag name="ORIGINALHEIGHT" val="10.81252"/>
  <p:tag name="ORIGINALWIDTH" val="10.06252"/>
  <p:tag name="EMFCHILD" val="True"/>
</p:tagLst>
</file>

<file path=ppt/tags/tag14.xml><?xml version="1.0" encoding="utf-8"?>
<p:tagLst xmlns:p="http://schemas.openxmlformats.org/presentationml/2006/main">
  <p:tag name="ORIGINALHEIGHT" val="3.625"/>
  <p:tag name="ORIGINALWIDTH" val="1.625"/>
  <p:tag name="EMFCHILD" val="True"/>
</p:tagLst>
</file>

<file path=ppt/tags/tag15.xml><?xml version="1.0" encoding="utf-8"?>
<p:tagLst xmlns:p="http://schemas.openxmlformats.org/presentationml/2006/main">
  <p:tag name="ORIGINALHEIGHT" val="1.43752"/>
  <p:tag name="ORIGINALWIDTH" val="3.93752"/>
  <p:tag name="EMFCHILD" val="True"/>
</p:tagLst>
</file>

<file path=ppt/tags/tag16.xml><?xml version="1.0" encoding="utf-8"?>
<p:tagLst xmlns:p="http://schemas.openxmlformats.org/presentationml/2006/main">
  <p:tag name="ORIGINALHEIGHT" val="3.56252"/>
  <p:tag name="ORIGINALWIDTH" val="1.93752"/>
  <p:tag name="EMFCHILD" val="True"/>
</p:tagLst>
</file>

<file path=ppt/tags/tag17.xml><?xml version="1.0" encoding="utf-8"?>
<p:tagLst xmlns:p="http://schemas.openxmlformats.org/presentationml/2006/main">
  <p:tag name="ORIGINALHEIGHT" val="2.43752"/>
  <p:tag name="ORIGINALWIDTH" val="3.18752"/>
  <p:tag name="EMFCHILD" val="True"/>
</p:tagLst>
</file>

<file path=ppt/tags/tag18.xml><?xml version="1.0" encoding="utf-8"?>
<p:tagLst xmlns:p="http://schemas.openxmlformats.org/presentationml/2006/main">
  <p:tag name="ORIGINALHEIGHT" val="10.81252"/>
  <p:tag name="ORIGINALWIDTH" val="10.06252"/>
  <p:tag name="EMFCHILD" val="True"/>
</p:tagLst>
</file>

<file path=ppt/tags/tag19.xml><?xml version="1.0" encoding="utf-8"?>
<p:tagLst xmlns:p="http://schemas.openxmlformats.org/presentationml/2006/main">
  <p:tag name="ORIGINALHEIGHT" val="4.68752"/>
  <p:tag name="ORIGINALWIDTH" val="2.31252"/>
  <p:tag name="EMFCHILD" val="True"/>
</p:tagLst>
</file>

<file path=ppt/tags/tag2.xml><?xml version="1.0" encoding="utf-8"?>
<p:tagLst xmlns:p="http://schemas.openxmlformats.org/presentationml/2006/main">
  <p:tag name="OUTPUTDPI" val="1200"/>
  <p:tag name="ORIGINALHEIGHT" val="113.2358"/>
  <p:tag name="ORIGINALWIDTH" val="1372.328"/>
  <p:tag name="LATEXADDIN" val="\documentclass{article}&#10;\usepackage{amsmath}&#10;\pagestyle{empty}&#10;\begin{document}&#10;&#10;&#10;\begin{align*}&#10;   0\leq y_{ik}\leq q_{i}, i\in N, k\in C    &#10;\end{align*}&#10;&#10;\end{document}"/>
  <p:tag name="IGUANATEXSIZE" val="20"/>
  <p:tag name="IGUANATEXCURSOR" val="171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p="http://schemas.openxmlformats.org/presentationml/2006/main">
  <p:tag name="ORIGINALHEIGHT" val="1.43752"/>
  <p:tag name="ORIGINALWIDTH" val="3.875"/>
  <p:tag name="EMFCHILD" val="True"/>
</p:tagLst>
</file>

<file path=ppt/tags/tag21.xml><?xml version="1.0" encoding="utf-8"?>
<p:tagLst xmlns:p="http://schemas.openxmlformats.org/presentationml/2006/main">
  <p:tag name="ORIGINALHEIGHT" val="3.56252"/>
  <p:tag name="ORIGINALWIDTH" val="1.93752"/>
  <p:tag name="EMFCHILD" val="True"/>
</p:tagLst>
</file>

<file path=ppt/tags/tag22.xml><?xml version="1.0" encoding="utf-8"?>
<p:tagLst xmlns:p="http://schemas.openxmlformats.org/presentationml/2006/main">
  <p:tag name="ORIGINALHEIGHT" val="5.5"/>
  <p:tag name="ORIGINALWIDTH" val="3.56252"/>
  <p:tag name="EMFCHILD" val="True"/>
</p:tagLst>
</file>

<file path=ppt/tags/tag23.xml><?xml version="1.0" encoding="utf-8"?>
<p:tagLst xmlns:p="http://schemas.openxmlformats.org/presentationml/2006/main">
  <p:tag name="ORIGINALHEIGHT" val="3.625"/>
  <p:tag name="ORIGINALWIDTH" val="1.625"/>
  <p:tag name="EMFCHILD" val="True"/>
</p:tagLst>
</file>

<file path=ppt/tags/tag24.xml><?xml version="1.0" encoding="utf-8"?>
<p:tagLst xmlns:p="http://schemas.openxmlformats.org/presentationml/2006/main">
  <p:tag name="ORIGINALHEIGHT" val="4.68752"/>
  <p:tag name="ORIGINALWIDTH" val="2.375"/>
  <p:tag name="EMFCHILD" val="True"/>
</p:tagLst>
</file>

<file path=ppt/tags/tag25.xml><?xml version="1.0" encoding="utf-8"?>
<p:tagLst xmlns:p="http://schemas.openxmlformats.org/presentationml/2006/main">
  <p:tag name="ORIGINALHEIGHT" val="3.56252"/>
  <p:tag name="ORIGINALWIDTH" val="3.75"/>
  <p:tag name="EMFCHILD" val="True"/>
</p:tagLst>
</file>

<file path=ppt/tags/tag26.xml><?xml version="1.0" encoding="utf-8"?>
<p:tagLst xmlns:p="http://schemas.openxmlformats.org/presentationml/2006/main">
  <p:tag name="ORIGINALHEIGHT" val="3.625"/>
  <p:tag name="ORIGINALWIDTH" val="1.625"/>
  <p:tag name="EMFCHILD" val="True"/>
</p:tagLst>
</file>

<file path=ppt/tags/tag27.xml><?xml version="1.0" encoding="utf-8"?>
<p:tagLst xmlns:p="http://schemas.openxmlformats.org/presentationml/2006/main">
  <p:tag name="ORIGINALHEIGHT" val="4.68752"/>
  <p:tag name="ORIGINALWIDTH" val="2.31252"/>
  <p:tag name="EMFCHILD" val="True"/>
</p:tagLst>
</file>

<file path=ppt/tags/tag28.xml><?xml version="1.0" encoding="utf-8"?>
<p:tagLst xmlns:p="http://schemas.openxmlformats.org/presentationml/2006/main">
  <p:tag name="ORIGINALHEIGHT" val="21.81252"/>
  <p:tag name="ORIGINALWIDTH" val="59.50004"/>
  <p:tag name="LATEXADDIN" val="\documentclass{article}&#10;\usepackage{amsmath}&#10;\pagestyle{empty}&#10;\begin{document}&#10;&#10;&#10;\begin{align*}&#10;   \sum_{i = 1}^{n}x_{ij} = 1  ,\forall j \in n&#10;\end{align*}&#10;&#10;\end{document}"/>
  <p:tag name="IGUANATEXSIZE" val="20"/>
  <p:tag name="IGUANATEXCURSOR" val="144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</p:tagLst>
</file>

<file path=ppt/tags/tag29.xml><?xml version="1.0" encoding="utf-8"?>
<p:tagLst xmlns:p="http://schemas.openxmlformats.org/presentationml/2006/main">
  <p:tag name="ORIGINALHEIGHT" val="2.5"/>
  <p:tag name="ORIGINALWIDTH" val="3.25"/>
  <p:tag name="LATEXADDIN" val="\documentclass{article}&#10;\usepackage{amsmath}&#10;\pagestyle{empty}&#10;\begin{document}&#10;&#10;&#10;\begin{align*}&#10;   \sum_{i = 1}^{n}x_{ij} = 1  ,\forall j \in n&#10;\end{align*}&#10;&#10;\end{document}"/>
  <p:tag name="IGUANATEXSIZE" val="20"/>
  <p:tag name="IGUANATEXCURSOR" val="144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  <p:tag name="EMFCHILD" val="True"/>
</p:tagLst>
</file>

<file path=ppt/tags/tag3.xml><?xml version="1.0" encoding="utf-8"?>
<p:tagLst xmlns:p="http://schemas.openxmlformats.org/presentationml/2006/main">
  <p:tag name="OUTPUTDPI" val="1200"/>
  <p:tag name="ORIGINALHEIGHT" val="365.9543"/>
  <p:tag name="ORIGINALWIDTH" val="1213.348"/>
  <p:tag name="LATEXADDIN" val="\documentclass{article}&#10;\usepackage{amsmath}&#10;\pagestyle{empty}&#10;\begin{document}&#10;&#10;&#10;\begin{align*}&#10;\sum_{i=0}^{N} \sum_{k=1}^{M} x_{ijk} \geq 1, j\in N&#10;\end{align*}&#10;&#10;\end{document}"/>
  <p:tag name="IGUANATEXSIZE" val="20"/>
  <p:tag name="IGUANATEXCURSOR" val="97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p="http://schemas.openxmlformats.org/presentationml/2006/main">
  <p:tag name="ORIGINALHEIGHT" val="11.125"/>
  <p:tag name="ORIGINALWIDTH" val="10"/>
  <p:tag name="EMFCHILD" val="True"/>
</p:tagLst>
</file>

<file path=ppt/tags/tag31.xml><?xml version="1.0" encoding="utf-8"?>
<p:tagLst xmlns:p="http://schemas.openxmlformats.org/presentationml/2006/main">
  <p:tag name="ORIGINALHEIGHT" val="3.75"/>
  <p:tag name="ORIGINALWIDTH" val="1.625"/>
  <p:tag name="EMFCHILD" val="True"/>
</p:tagLst>
</file>

<file path=ppt/tags/tag32.xml><?xml version="1.0" encoding="utf-8"?>
<p:tagLst xmlns:p="http://schemas.openxmlformats.org/presentationml/2006/main">
  <p:tag name="ORIGINALHEIGHT" val="1.5"/>
  <p:tag name="ORIGINALWIDTH" val="3.875"/>
  <p:tag name="EMFCHILD" val="True"/>
</p:tagLst>
</file>

<file path=ppt/tags/tag33.xml><?xml version="1.0" encoding="utf-8"?>
<p:tagLst xmlns:p="http://schemas.openxmlformats.org/presentationml/2006/main">
  <p:tag name="ORIGINALHEIGHT" val="3.75"/>
  <p:tag name="ORIGINALWIDTH" val="1.93752"/>
  <p:tag name="EMFCHILD" val="True"/>
</p:tagLst>
</file>

<file path=ppt/tags/tag34.xml><?xml version="1.0" encoding="utf-8"?>
<p:tagLst xmlns:p="http://schemas.openxmlformats.org/presentationml/2006/main">
  <p:tag name="ORIGINALHEIGHT" val="3.625"/>
  <p:tag name="ORIGINALWIDTH" val="3.75"/>
  <p:tag name="EMFCHILD" val="True"/>
</p:tagLst>
</file>

<file path=ppt/tags/tag35.xml><?xml version="1.0" encoding="utf-8"?>
<p:tagLst xmlns:p="http://schemas.openxmlformats.org/presentationml/2006/main">
  <p:tag name="ORIGINALHEIGHT" val="3.75"/>
  <p:tag name="ORIGINALWIDTH" val="1.625"/>
  <p:tag name="EMFCHILD" val="True"/>
</p:tagLst>
</file>

<file path=ppt/tags/tag36.xml><?xml version="1.0" encoding="utf-8"?>
<p:tagLst xmlns:p="http://schemas.openxmlformats.org/presentationml/2006/main">
  <p:tag name="ORIGINALHEIGHT" val="4.875"/>
  <p:tag name="ORIGINALWIDTH" val="2.31252"/>
  <p:tag name="EMFCHILD" val="True"/>
</p:tagLst>
</file>

<file path=ppt/tags/tag37.xml><?xml version="1.0" encoding="utf-8"?>
<p:tagLst xmlns:p="http://schemas.openxmlformats.org/presentationml/2006/main">
  <p:tag name="ORIGINALHEIGHT" val="1.875"/>
  <p:tag name="ORIGINALWIDTH" val="5"/>
  <p:tag name="EMFCHILD" val="True"/>
</p:tagLst>
</file>

<file path=ppt/tags/tag38.xml><?xml version="1.0" encoding="utf-8"?>
<p:tagLst xmlns:p="http://schemas.openxmlformats.org/presentationml/2006/main">
  <p:tag name="ORIGINALHEIGHT" val="5.25"/>
  <p:tag name="ORIGINALWIDTH" val="2.5"/>
  <p:tag name="EMFCHILD" val="True"/>
</p:tagLst>
</file>

<file path=ppt/tags/tag39.xml><?xml version="1.0" encoding="utf-8"?>
<p:tagLst xmlns:p="http://schemas.openxmlformats.org/presentationml/2006/main">
  <p:tag name="ORIGINALHEIGHT" val="2.375"/>
  <p:tag name="ORIGINALWIDTH" val="0.875"/>
  <p:tag name="EMFCHILD" val="True"/>
</p:tagLst>
</file>

<file path=ppt/tags/tag4.xml><?xml version="1.0" encoding="utf-8"?>
<p:tagLst xmlns:p="http://schemas.openxmlformats.org/presentationml/2006/main">
  <p:tag name="OUTPUTDPI" val="1200"/>
  <p:tag name="ORIGINALHEIGHT" val="380.2025"/>
  <p:tag name="ORIGINALWIDTH" val="1971.504"/>
  <p:tag name="LATEXADDIN" val="\documentclass{article}&#10;\usepackage{amsmath}&#10;\pagestyle{empty}&#10;\begin{document}&#10;&#10;&#10;\begin{align*}&#10;   \sum_{i=0}^{N}x_{ipk}-\sum_{j=0}^{N}x_{pjk}=0, p\in N, k\in C &#10;\end{align*}&#10;&#10;\end{document}"/>
  <p:tag name="IGUANATEXSIZE" val="20"/>
  <p:tag name="IGUANATEXCURSOR" val="161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p="http://schemas.openxmlformats.org/presentationml/2006/main">
  <p:tag name="ORIGINALHEIGHT" val="5.68752"/>
  <p:tag name="ORIGINALWIDTH" val="4.125"/>
  <p:tag name="EMFCHILD" val="True"/>
</p:tagLst>
</file>

<file path=ppt/tags/tag41.xml><?xml version="1.0" encoding="utf-8"?>
<p:tagLst xmlns:p="http://schemas.openxmlformats.org/presentationml/2006/main">
  <p:tag name="ORIGINALHEIGHT" val="6.93752"/>
  <p:tag name="ORIGINALWIDTH" val="3.06252"/>
  <p:tag name="EMFCHILD" val="True"/>
</p:tagLst>
</file>

<file path=ppt/tags/tag42.xml><?xml version="1.0" encoding="utf-8"?>
<p:tagLst xmlns:p="http://schemas.openxmlformats.org/presentationml/2006/main">
  <p:tag name="ORIGINALHEIGHT" val="4.625"/>
  <p:tag name="ORIGINALWIDTH" val="3.75"/>
  <p:tag name="EMFCHILD" val="True"/>
</p:tagLst>
</file>

<file path=ppt/tags/tag43.xml><?xml version="1.0" encoding="utf-8"?>
<p:tagLst xmlns:p="http://schemas.openxmlformats.org/presentationml/2006/main">
  <p:tag name="ORIGINALHEIGHT" val="3.625"/>
  <p:tag name="ORIGINALWIDTH" val="4.06252"/>
  <p:tag name="EMFCHILD" val="True"/>
</p:tagLst>
</file>

<file path=ppt/tags/tag44.xml><?xml version="1.0" encoding="utf-8"?>
<p:tagLst xmlns:p="http://schemas.openxmlformats.org/presentationml/2006/main">
  <p:tag name="ORIGINALHEIGHT" val="22.31252"/>
  <p:tag name="ORIGINALWIDTH" val="58.81252"/>
  <p:tag name="LATEXADDIN" val="\documentclass{article}&#10;\usepackage{amsmath}&#10;\pagestyle{empty}&#10;\begin{document}&#10;&#10;&#10;\begin{align*}&#10;  \sum_{j = 1}^{n}x_{ij} = 1  ,\forall i \in n&#10;\end{align*}&#10;&#10;\end{document}"/>
  <p:tag name="IGUANATEXSIZE" val="20"/>
  <p:tag name="IGUANATEXCURSOR" val="143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</p:tagLst>
</file>

<file path=ppt/tags/tag45.xml><?xml version="1.0" encoding="utf-8"?>
<p:tagLst xmlns:p="http://schemas.openxmlformats.org/presentationml/2006/main">
  <p:tag name="ORIGINALHEIGHT" val="2.43752"/>
  <p:tag name="ORIGINALWIDTH" val="3.18752"/>
  <p:tag name="LATEXADDIN" val="\documentclass{article}&#10;\usepackage{amsmath}&#10;\pagestyle{empty}&#10;\begin{document}&#10;&#10;&#10;\begin{align*}&#10;  \sum_{j = 1}^{n}x_{ij} = 1  ,\forall i \in n&#10;\end{align*}&#10;&#10;\end{document}"/>
  <p:tag name="IGUANATEXSIZE" val="20"/>
  <p:tag name="IGUANATEXCURSOR" val="143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  <p:tag name="EMFCHILD" val="True"/>
</p:tagLst>
</file>

<file path=ppt/tags/tag46.xml><?xml version="1.0" encoding="utf-8"?>
<p:tagLst xmlns:p="http://schemas.openxmlformats.org/presentationml/2006/main">
  <p:tag name="ORIGINALHEIGHT" val="10.81252"/>
  <p:tag name="ORIGINALWIDTH" val="10"/>
  <p:tag name="EMFCHILD" val="True"/>
</p:tagLst>
</file>

<file path=ppt/tags/tag47.xml><?xml version="1.0" encoding="utf-8"?>
<p:tagLst xmlns:p="http://schemas.openxmlformats.org/presentationml/2006/main">
  <p:tag name="ORIGINALHEIGHT" val="4.68752"/>
  <p:tag name="ORIGINALWIDTH" val="2.25"/>
  <p:tag name="EMFCHILD" val="True"/>
</p:tagLst>
</file>

<file path=ppt/tags/tag48.xml><?xml version="1.0" encoding="utf-8"?>
<p:tagLst xmlns:p="http://schemas.openxmlformats.org/presentationml/2006/main">
  <p:tag name="ORIGINALHEIGHT" val="1.43752"/>
  <p:tag name="ORIGINALWIDTH" val="3.875"/>
  <p:tag name="EMFCHILD" val="True"/>
</p:tagLst>
</file>

<file path=ppt/tags/tag49.xml><?xml version="1.0" encoding="utf-8"?>
<p:tagLst xmlns:p="http://schemas.openxmlformats.org/presentationml/2006/main">
  <p:tag name="ORIGINALHEIGHT" val="3.56252"/>
  <p:tag name="ORIGINALWIDTH" val="1.93752"/>
  <p:tag name="EMFCHILD" val="True"/>
</p:tagLst>
</file>

<file path=ppt/tags/tag5.xml><?xml version="1.0" encoding="utf-8"?>
<p:tagLst xmlns:p="http://schemas.openxmlformats.org/presentationml/2006/main">
  <p:tag name="OUTPUTDPI" val="1200"/>
  <p:tag name="ORIGINALHEIGHT" val="365.9543"/>
  <p:tag name="ORIGINALWIDTH" val="977.1279"/>
  <p:tag name="LATEXADDIN" val="\documentclass{article}&#10;\usepackage{amsmath}&#10;\pagestyle{empty}&#10;\begin{document}&#10;&#10;&#10;\begin{align*}&#10;   \sum_{k=1}^{M}y_{ik}=q_{i}, i\in N  &#10;\end{align*}&#10;&#10;\end{document}"/>
  <p:tag name="IGUANATEXSIZE" val="20"/>
  <p:tag name="IGUANATEXCURSOR" val="135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p="http://schemas.openxmlformats.org/presentationml/2006/main">
  <p:tag name="ORIGINALHEIGHT" val="3.56252"/>
  <p:tag name="ORIGINALWIDTH" val="3.75"/>
  <p:tag name="EMFCHILD" val="True"/>
</p:tagLst>
</file>

<file path=ppt/tags/tag51.xml><?xml version="1.0" encoding="utf-8"?>
<p:tagLst xmlns:p="http://schemas.openxmlformats.org/presentationml/2006/main">
  <p:tag name="ORIGINALHEIGHT" val="3.625"/>
  <p:tag name="ORIGINALWIDTH" val="1.625"/>
  <p:tag name="EMFCHILD" val="True"/>
</p:tagLst>
</file>

<file path=ppt/tags/tag52.xml><?xml version="1.0" encoding="utf-8"?>
<p:tagLst xmlns:p="http://schemas.openxmlformats.org/presentationml/2006/main">
  <p:tag name="ORIGINALHEIGHT" val="4.68752"/>
  <p:tag name="ORIGINALWIDTH" val="2.31252"/>
  <p:tag name="EMFCHILD" val="True"/>
</p:tagLst>
</file>

<file path=ppt/tags/tag53.xml><?xml version="1.0" encoding="utf-8"?>
<p:tagLst xmlns:p="http://schemas.openxmlformats.org/presentationml/2006/main">
  <p:tag name="ORIGINALHEIGHT" val="1.81252"/>
  <p:tag name="ORIGINALWIDTH" val="5"/>
  <p:tag name="EMFCHILD" val="True"/>
</p:tagLst>
</file>

<file path=ppt/tags/tag54.xml><?xml version="1.0" encoding="utf-8"?>
<p:tagLst xmlns:p="http://schemas.openxmlformats.org/presentationml/2006/main">
  <p:tag name="ORIGINALHEIGHT" val="5.125"/>
  <p:tag name="ORIGINALWIDTH" val="2.5"/>
  <p:tag name="EMFCHILD" val="True"/>
</p:tagLst>
</file>

<file path=ppt/tags/tag55.xml><?xml version="1.0" encoding="utf-8"?>
<p:tagLst xmlns:p="http://schemas.openxmlformats.org/presentationml/2006/main">
  <p:tag name="ORIGINALHEIGHT" val="2.31252"/>
  <p:tag name="ORIGINALWIDTH" val="0.875"/>
  <p:tag name="EMFCHILD" val="True"/>
</p:tagLst>
</file>

<file path=ppt/tags/tag56.xml><?xml version="1.0" encoding="utf-8"?>
<p:tagLst xmlns:p="http://schemas.openxmlformats.org/presentationml/2006/main">
  <p:tag name="ORIGINALHEIGHT" val="5.56252"/>
  <p:tag name="ORIGINALWIDTH" val="4.18752"/>
  <p:tag name="EMFCHILD" val="True"/>
</p:tagLst>
</file>

<file path=ppt/tags/tag57.xml><?xml version="1.0" encoding="utf-8"?>
<p:tagLst xmlns:p="http://schemas.openxmlformats.org/presentationml/2006/main">
  <p:tag name="ORIGINALHEIGHT" val="5.25"/>
  <p:tag name="ORIGINALWIDTH" val="2"/>
  <p:tag name="EMFCHILD" val="True"/>
</p:tagLst>
</file>

<file path=ppt/tags/tag58.xml><?xml version="1.0" encoding="utf-8"?>
<p:tagLst xmlns:p="http://schemas.openxmlformats.org/presentationml/2006/main">
  <p:tag name="ORIGINALHEIGHT" val="4.5"/>
  <p:tag name="ORIGINALWIDTH" val="3.75"/>
  <p:tag name="EMFCHILD" val="True"/>
</p:tagLst>
</file>

<file path=ppt/tags/tag59.xml><?xml version="1.0" encoding="utf-8"?>
<p:tagLst xmlns:p="http://schemas.openxmlformats.org/presentationml/2006/main">
  <p:tag name="ORIGINALHEIGHT" val="3.56252"/>
  <p:tag name="ORIGINALWIDTH" val="4.125"/>
  <p:tag name="EMFCHILD" val="True"/>
</p:tagLst>
</file>

<file path=ppt/tags/tag6.xml><?xml version="1.0" encoding="utf-8"?>
<p:tagLst xmlns:p="http://schemas.openxmlformats.org/presentationml/2006/main">
  <p:tag name="OUTPUTDPI" val="1200"/>
  <p:tag name="ORIGINALHEIGHT" val="362.9547"/>
  <p:tag name="ORIGINALWIDTH" val="1988.751"/>
  <p:tag name="LATEXADDIN" val="\documentclass{article}&#10;\usepackage{amsmath}&#10;\pagestyle{empty}&#10;\begin{document}&#10;&#10;&#10;\begin{align*}&#10;\sum_{i=1}^{N}y_{ik}\leq Q, k\in C,0&lt;q_{i}&lt;Q, i\in N&#10;\end{align*}&#10;&#10;\end{document}"/>
  <p:tag name="IGUANATEXSIZE" val="20"/>
  <p:tag name="IGUANATEXCURSOR" val="149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p="http://schemas.openxmlformats.org/presentationml/2006/main">
  <p:tag name="ORIGINALHEIGHT" val="22.31252"/>
  <p:tag name="ORIGINALWIDTH" val="73.56252"/>
  <p:tag name="LATEXADDIN" val="\documentclass{article}&#10;\usepackage{amsmath}&#10;\pagestyle{empty}&#10;\begin{document}&#10;&#10;&#10;\begin{align*}&#10;    \sum_{i = 1}^{n}x_{i1} = 1,\sum_{j = 1}^{n}x_{1j} = 1&#10;\end{align*}&#10;&#10;\end{document}"/>
  <p:tag name="IGUANATEXSIZE" val="20"/>
  <p:tag name="IGUANATEXCURSOR" val="154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</p:tagLst>
</file>

<file path=ppt/tags/tag61.xml><?xml version="1.0" encoding="utf-8"?>
<p:tagLst xmlns:p="http://schemas.openxmlformats.org/presentationml/2006/main">
  <p:tag name="ORIGINALHEIGHT" val="2.43752"/>
  <p:tag name="ORIGINALWIDTH" val="3.18752"/>
  <p:tag name="LATEXADDIN" val="\documentclass{article}&#10;\usepackage{amsmath}&#10;\pagestyle{empty}&#10;\begin{document}&#10;&#10;&#10;\begin{align*}&#10;    \sum_{i = 1}^{n}x_{i1} = 1,\sum_{j = 1}^{n}x_{1j} = 1&#10;\end{align*}&#10;&#10;\end{document}"/>
  <p:tag name="IGUANATEXSIZE" val="20"/>
  <p:tag name="IGUANATEXCURSOR" val="154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  <p:tag name="EMFCHILD" val="True"/>
</p:tagLst>
</file>

<file path=ppt/tags/tag62.xml><?xml version="1.0" encoding="utf-8"?>
<p:tagLst xmlns:p="http://schemas.openxmlformats.org/presentationml/2006/main">
  <p:tag name="ORIGINALHEIGHT" val="10.81252"/>
  <p:tag name="ORIGINALWIDTH" val="9.875"/>
  <p:tag name="EMFCHILD" val="True"/>
</p:tagLst>
</file>

<file path=ppt/tags/tag63.xml><?xml version="1.0" encoding="utf-8"?>
<p:tagLst xmlns:p="http://schemas.openxmlformats.org/presentationml/2006/main">
  <p:tag name="ORIGINALHEIGHT" val="3.625"/>
  <p:tag name="ORIGINALWIDTH" val="1.56252"/>
  <p:tag name="EMFCHILD" val="True"/>
</p:tagLst>
</file>

<file path=ppt/tags/tag64.xml><?xml version="1.0" encoding="utf-8"?>
<p:tagLst xmlns:p="http://schemas.openxmlformats.org/presentationml/2006/main">
  <p:tag name="ORIGINALHEIGHT" val="1.43752"/>
  <p:tag name="ORIGINALWIDTH" val="3.81252"/>
  <p:tag name="EMFCHILD" val="True"/>
</p:tagLst>
</file>

<file path=ppt/tags/tag65.xml><?xml version="1.0" encoding="utf-8"?>
<p:tagLst xmlns:p="http://schemas.openxmlformats.org/presentationml/2006/main">
  <p:tag name="ORIGINALHEIGHT" val="3.56252"/>
  <p:tag name="ORIGINALWIDTH" val="1.875"/>
  <p:tag name="EMFCHILD" val="True"/>
</p:tagLst>
</file>

<file path=ppt/tags/tag66.xml><?xml version="1.0" encoding="utf-8"?>
<p:tagLst xmlns:p="http://schemas.openxmlformats.org/presentationml/2006/main">
  <p:tag name="ORIGINALHEIGHT" val="3.56252"/>
  <p:tag name="ORIGINALWIDTH" val="3.75"/>
  <p:tag name="EMFCHILD" val="True"/>
</p:tagLst>
</file>

<file path=ppt/tags/tag67.xml><?xml version="1.0" encoding="utf-8"?>
<p:tagLst xmlns:p="http://schemas.openxmlformats.org/presentationml/2006/main">
  <p:tag name="ORIGINALHEIGHT" val="3.625"/>
  <p:tag name="ORIGINALWIDTH" val="1.56252"/>
  <p:tag name="EMFCHILD" val="True"/>
</p:tagLst>
</file>

<file path=ppt/tags/tag68.xml><?xml version="1.0" encoding="utf-8"?>
<p:tagLst xmlns:p="http://schemas.openxmlformats.org/presentationml/2006/main">
  <p:tag name="ORIGINALHEIGHT" val="3.625"/>
  <p:tag name="ORIGINALWIDTH" val="1.875"/>
  <p:tag name="EMFCHILD" val="True"/>
</p:tagLst>
</file>

<file path=ppt/tags/tag69.xml><?xml version="1.0" encoding="utf-8"?>
<p:tagLst xmlns:p="http://schemas.openxmlformats.org/presentationml/2006/main">
  <p:tag name="ORIGINALHEIGHT" val="1.81252"/>
  <p:tag name="ORIGINALWIDTH" val="4.93752"/>
  <p:tag name="EMFCHILD" val="True"/>
</p:tagLst>
</file>

<file path=ppt/tags/tag7.xml><?xml version="1.0" encoding="utf-8"?>
<p:tagLst xmlns:p="http://schemas.openxmlformats.org/presentationml/2006/main">
  <p:tag name="OUTPUTDPI" val="1200"/>
  <p:tag name="ORIGINALHEIGHT" val="383.952"/>
  <p:tag name="ORIGINALWIDTH" val="2152.231"/>
  <p:tag name="LATEXADDIN" val="\documentclass{article}&#10;\usepackage{amsmath}&#10;\pagestyle{empty}&#10;\begin{document}&#10;&#10;&#10;\begin{align*}&#10; \sum_{i=0}^{N}\sum_{j=0,j\neq i}^{N}x_{ijk}\leq|s|-1, 2\leq|s|\leq n-1&#10;\end{align*}&#10;&#10;\end{document}"/>
  <p:tag name="IGUANATEXSIZE" val="20"/>
  <p:tag name="IGUANATEXCURSOR" val="97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p="http://schemas.openxmlformats.org/presentationml/2006/main">
  <p:tag name="ORIGINALHEIGHT" val="5.125"/>
  <p:tag name="ORIGINALWIDTH" val="2.5"/>
  <p:tag name="EMFCHILD" val="True"/>
</p:tagLst>
</file>

<file path=ppt/tags/tag71.xml><?xml version="1.0" encoding="utf-8"?>
<p:tagLst xmlns:p="http://schemas.openxmlformats.org/presentationml/2006/main">
  <p:tag name="ORIGINALHEIGHT" val="2.31252"/>
  <p:tag name="ORIGINALWIDTH" val="0.875"/>
  <p:tag name="EMFCHILD" val="True"/>
</p:tagLst>
</file>

<file path=ppt/tags/tag72.xml><?xml version="1.0" encoding="utf-8"?>
<p:tagLst xmlns:p="http://schemas.openxmlformats.org/presentationml/2006/main">
  <p:tag name="ORIGINALHEIGHT" val="2.43752"/>
  <p:tag name="ORIGINALWIDTH" val="3.18752"/>
  <p:tag name="EMFCHILD" val="True"/>
</p:tagLst>
</file>

<file path=ppt/tags/tag73.xml><?xml version="1.0" encoding="utf-8"?>
<p:tagLst xmlns:p="http://schemas.openxmlformats.org/presentationml/2006/main">
  <p:tag name="ORIGINALHEIGHT" val="10.81252"/>
  <p:tag name="ORIGINALWIDTH" val="9.875"/>
  <p:tag name="EMFCHILD" val="True"/>
</p:tagLst>
</file>

<file path=ppt/tags/tag74.xml><?xml version="1.0" encoding="utf-8"?>
<p:tagLst xmlns:p="http://schemas.openxmlformats.org/presentationml/2006/main">
  <p:tag name="ORIGINALHEIGHT" val="4.68752"/>
  <p:tag name="ORIGINALWIDTH" val="2.25"/>
  <p:tag name="EMFCHILD" val="True"/>
</p:tagLst>
</file>

<file path=ppt/tags/tag75.xml><?xml version="1.0" encoding="utf-8"?>
<p:tagLst xmlns:p="http://schemas.openxmlformats.org/presentationml/2006/main">
  <p:tag name="ORIGINALHEIGHT" val="1.43752"/>
  <p:tag name="ORIGINALWIDTH" val="3.81252"/>
  <p:tag name="EMFCHILD" val="True"/>
</p:tagLst>
</file>

<file path=ppt/tags/tag76.xml><?xml version="1.0" encoding="utf-8"?>
<p:tagLst xmlns:p="http://schemas.openxmlformats.org/presentationml/2006/main">
  <p:tag name="ORIGINALHEIGHT" val="3.56252"/>
  <p:tag name="ORIGINALWIDTH" val="1.875"/>
  <p:tag name="EMFCHILD" val="True"/>
</p:tagLst>
</file>

<file path=ppt/tags/tag77.xml><?xml version="1.0" encoding="utf-8"?>
<p:tagLst xmlns:p="http://schemas.openxmlformats.org/presentationml/2006/main">
  <p:tag name="ORIGINALHEIGHT" val="3.56252"/>
  <p:tag name="ORIGINALWIDTH" val="3.75"/>
  <p:tag name="EMFCHILD" val="True"/>
</p:tagLst>
</file>

<file path=ppt/tags/tag78.xml><?xml version="1.0" encoding="utf-8"?>
<p:tagLst xmlns:p="http://schemas.openxmlformats.org/presentationml/2006/main">
  <p:tag name="ORIGINALHEIGHT" val="3.625"/>
  <p:tag name="ORIGINALWIDTH" val="1.875"/>
  <p:tag name="EMFCHILD" val="True"/>
</p:tagLst>
</file>

<file path=ppt/tags/tag79.xml><?xml version="1.0" encoding="utf-8"?>
<p:tagLst xmlns:p="http://schemas.openxmlformats.org/presentationml/2006/main">
  <p:tag name="ORIGINALHEIGHT" val="4.68752"/>
  <p:tag name="ORIGINALWIDTH" val="2.31252"/>
  <p:tag name="EMFCHILD" val="True"/>
</p:tagLst>
</file>

<file path=ppt/tags/tag8.xml><?xml version="1.0" encoding="utf-8"?>
<p:tagLst xmlns:p="http://schemas.openxmlformats.org/presentationml/2006/main">
  <p:tag name="ORIGINALHEIGHT" val="22.31252"/>
  <p:tag name="ORIGINALWIDTH" val="57.25004"/>
  <p:tag name="LATEXADDIN" val="\documentclass{article}&#10;\usepackage{amsmath}&#10;\pagestyle{empty}&#10;\begin{document}&#10;&#10;&#10;\begin{align*}&#10;   min  \sum_{i = 1}^{n}\sum_{j = 1}^{n}  d_{ij} x_{ij}&#10;\end{align*}&#10;&#10;\end{document}"/>
  <p:tag name="IGUANATEXSIZE" val="20"/>
  <p:tag name="IGUANATEXCURSOR" val="152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</p:tagLst>
</file>

<file path=ppt/tags/tag80.xml><?xml version="1.0" encoding="utf-8"?>
<p:tagLst xmlns:p="http://schemas.openxmlformats.org/presentationml/2006/main">
  <p:tag name="ORIGINALHEIGHT" val="1.81252"/>
  <p:tag name="ORIGINALWIDTH" val="4.93752"/>
  <p:tag name="EMFCHILD" val="True"/>
</p:tagLst>
</file>

<file path=ppt/tags/tag81.xml><?xml version="1.0" encoding="utf-8"?>
<p:tagLst xmlns:p="http://schemas.openxmlformats.org/presentationml/2006/main">
  <p:tag name="ORIGINALHEIGHT" val="5.125"/>
  <p:tag name="ORIGINALWIDTH" val="2.43752"/>
  <p:tag name="EMFCHILD" val="True"/>
</p:tagLst>
</file>

<file path=ppt/tags/tag82.xml><?xml version="1.0" encoding="utf-8"?>
<p:tagLst xmlns:p="http://schemas.openxmlformats.org/presentationml/2006/main">
  <p:tag name="ORIGINALHEIGHT" val="22.81252"/>
  <p:tag name="ORIGINALWIDTH" val="129.8125"/>
  <p:tag name="LATEXADDIN" val="\documentclass{article}&#10;\usepackage{amsmath}&#10;\pagestyle{empty}&#10;\begin{document}&#10;&#10;&#10;\begin{align*}&#10;   \sum_{i = 1,i \ne j}^{n} \sum_{k = 1,k \ne i,k \ne j }^{n} x_{ik} x_{kj} \le n-1, \forall j \in n&#10;\end{align*}&#10;&#10;\end{document}"/>
  <p:tag name="IGUANATEXSIZE" val="20"/>
  <p:tag name="IGUANATEXCURSOR" val="176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</p:tagLst>
</file>

<file path=ppt/tags/tag83.xml><?xml version="1.0" encoding="utf-8"?>
<p:tagLst xmlns:p="http://schemas.openxmlformats.org/presentationml/2006/main">
  <p:tag name="ORIGINALHEIGHT" val="2.5"/>
  <p:tag name="ORIGINALWIDTH" val="3.18752"/>
  <p:tag name="LATEXADDIN" val="\documentclass{article}&#10;\usepackage{amsmath}&#10;\pagestyle{empty}&#10;\begin{document}&#10;&#10;&#10;\begin{align*}&#10;   \sum_{i = 1,i \ne j}^{n} \sum_{k = 1,k \ne i,k \ne j }^{n} x_{ik} x_{kj} \le n-1, \forall j \in n&#10;\end{align*}&#10;&#10;\end{document}"/>
  <p:tag name="IGUANATEXSIZE" val="20"/>
  <p:tag name="IGUANATEXCURSOR" val="176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  <p:tag name="EMFCHILD" val="True"/>
</p:tagLst>
</file>

<file path=ppt/tags/tag84.xml><?xml version="1.0" encoding="utf-8"?>
<p:tagLst xmlns:p="http://schemas.openxmlformats.org/presentationml/2006/main">
  <p:tag name="ORIGINALHEIGHT" val="11"/>
  <p:tag name="ORIGINALWIDTH" val="9.875"/>
  <p:tag name="EMFCHILD" val="True"/>
</p:tagLst>
</file>

<file path=ppt/tags/tag85.xml><?xml version="1.0" encoding="utf-8"?>
<p:tagLst xmlns:p="http://schemas.openxmlformats.org/presentationml/2006/main">
  <p:tag name="ORIGINALHEIGHT" val="3.68752"/>
  <p:tag name="ORIGINALWIDTH" val="1.56252"/>
  <p:tag name="EMFCHILD" val="True"/>
</p:tagLst>
</file>

<file path=ppt/tags/tag86.xml><?xml version="1.0" encoding="utf-8"?>
<p:tagLst xmlns:p="http://schemas.openxmlformats.org/presentationml/2006/main">
  <p:tag name="ORIGINALHEIGHT" val="1.5"/>
  <p:tag name="ORIGINALWIDTH" val="3.875"/>
  <p:tag name="EMFCHILD" val="True"/>
</p:tagLst>
</file>

<file path=ppt/tags/tag87.xml><?xml version="1.0" encoding="utf-8"?>
<p:tagLst xmlns:p="http://schemas.openxmlformats.org/presentationml/2006/main">
  <p:tag name="ORIGINALHEIGHT" val="3.625"/>
  <p:tag name="ORIGINALWIDTH" val="1.875"/>
  <p:tag name="EMFCHILD" val="True"/>
</p:tagLst>
</file>

<file path=ppt/tags/tag88.xml><?xml version="1.0" encoding="utf-8"?>
<p:tagLst xmlns:p="http://schemas.openxmlformats.org/presentationml/2006/main">
  <p:tag name="ORIGINALHEIGHT" val="1.68752"/>
  <p:tag name="ORIGINALWIDTH" val="0.6875197"/>
  <p:tag name="EMFCHILD" val="True"/>
</p:tagLst>
</file>

<file path=ppt/tags/tag89.xml><?xml version="1.0" encoding="utf-8"?>
<p:tagLst xmlns:p="http://schemas.openxmlformats.org/presentationml/2006/main">
  <p:tag name="ORIGINALHEIGHT" val="3.68752"/>
  <p:tag name="ORIGINALWIDTH" val="1.56252"/>
  <p:tag name="EMFCHILD" val="True"/>
</p:tagLst>
</file>

<file path=ppt/tags/tag9.xml><?xml version="1.0" encoding="utf-8"?>
<p:tagLst xmlns:p="http://schemas.openxmlformats.org/presentationml/2006/main">
  <p:tag name="ORIGINALHEIGHT" val="3.56252"/>
  <p:tag name="ORIGINALWIDTH" val="6.18752"/>
  <p:tag name="LATEXADDIN" val="\documentclass{article}&#10;\usepackage{amsmath}&#10;\pagestyle{empty}&#10;\begin{document}&#10;&#10;&#10;\begin{align*}&#10;   min  \sum_{i = 1}^{n}\sum_{j = 1}^{n}  d_{ij} x_{ij}&#10;\end{align*}&#10;&#10;\end{document}"/>
  <p:tag name="IGUANATEXSIZE" val="20"/>
  <p:tag name="IGUANATEXCURSOR" val="152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1"/>
  <p:tag name="EMFCHILD" val="True"/>
</p:tagLst>
</file>

<file path=ppt/tags/tag90.xml><?xml version="1.0" encoding="utf-8"?>
<p:tagLst xmlns:p="http://schemas.openxmlformats.org/presentationml/2006/main">
  <p:tag name="ORIGINALHEIGHT" val="5.125"/>
  <p:tag name="ORIGINALWIDTH" val="2.875"/>
  <p:tag name="EMFCHILD" val="True"/>
</p:tagLst>
</file>

<file path=ppt/tags/tag91.xml><?xml version="1.0" encoding="utf-8"?>
<p:tagLst xmlns:p="http://schemas.openxmlformats.org/presentationml/2006/main">
  <p:tag name="ORIGINALHEIGHT" val="1.5"/>
  <p:tag name="ORIGINALWIDTH" val="3.875"/>
  <p:tag name="EMFCHILD" val="True"/>
</p:tagLst>
</file>

<file path=ppt/tags/tag92.xml><?xml version="1.0" encoding="utf-8"?>
<p:tagLst xmlns:p="http://schemas.openxmlformats.org/presentationml/2006/main">
  <p:tag name="ORIGINALHEIGHT" val="4.75"/>
  <p:tag name="ORIGINALWIDTH" val="2.25"/>
  <p:tag name="EMFCHILD" val="True"/>
</p:tagLst>
</file>

<file path=ppt/tags/tag93.xml><?xml version="1.0" encoding="utf-8"?>
<p:tagLst xmlns:p="http://schemas.openxmlformats.org/presentationml/2006/main">
  <p:tag name="ORIGINALHEIGHT" val="2.5"/>
  <p:tag name="ORIGINALWIDTH" val="3.18752"/>
  <p:tag name="EMFCHILD" val="True"/>
</p:tagLst>
</file>

<file path=ppt/tags/tag94.xml><?xml version="1.0" encoding="utf-8"?>
<p:tagLst xmlns:p="http://schemas.openxmlformats.org/presentationml/2006/main">
  <p:tag name="ORIGINALHEIGHT" val="11"/>
  <p:tag name="ORIGINALWIDTH" val="9.875"/>
  <p:tag name="EMFCHILD" val="True"/>
</p:tagLst>
</file>

<file path=ppt/tags/tag95.xml><?xml version="1.0" encoding="utf-8"?>
<p:tagLst xmlns:p="http://schemas.openxmlformats.org/presentationml/2006/main">
  <p:tag name="ORIGINALHEIGHT" val="3.875"/>
  <p:tag name="ORIGINALWIDTH" val="2.56252"/>
  <p:tag name="EMFCHILD" val="True"/>
</p:tagLst>
</file>

<file path=ppt/tags/tag96.xml><?xml version="1.0" encoding="utf-8"?>
<p:tagLst xmlns:p="http://schemas.openxmlformats.org/presentationml/2006/main">
  <p:tag name="ORIGINALHEIGHT" val="1.5"/>
  <p:tag name="ORIGINALWIDTH" val="3.81252"/>
  <p:tag name="EMFCHILD" val="True"/>
</p:tagLst>
</file>

<file path=ppt/tags/tag97.xml><?xml version="1.0" encoding="utf-8"?>
<p:tagLst xmlns:p="http://schemas.openxmlformats.org/presentationml/2006/main">
  <p:tag name="ORIGINALHEIGHT" val="3.625"/>
  <p:tag name="ORIGINALWIDTH" val="1.875"/>
  <p:tag name="EMFCHILD" val="True"/>
</p:tagLst>
</file>

<file path=ppt/tags/tag98.xml><?xml version="1.0" encoding="utf-8"?>
<p:tagLst xmlns:p="http://schemas.openxmlformats.org/presentationml/2006/main">
  <p:tag name="ORIGINALHEIGHT" val="1.68752"/>
  <p:tag name="ORIGINALWIDTH" val="0.625"/>
  <p:tag name="EMFCHILD" val="True"/>
</p:tagLst>
</file>

<file path=ppt/tags/tag99.xml><?xml version="1.0" encoding="utf-8"?>
<p:tagLst xmlns:p="http://schemas.openxmlformats.org/presentationml/2006/main">
  <p:tag name="ORIGINALHEIGHT" val="3.875"/>
  <p:tag name="ORIGINALWIDTH" val="2.5"/>
  <p:tag name="EMFCHILD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Georgia"/>
        <a:ea typeface="华文中宋"/>
        <a:cs typeface=""/>
      </a:majorFont>
      <a:minorFont>
        <a:latin typeface="Georgia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2383</Words>
  <Application>WPS 演示</Application>
  <PresentationFormat>宽屏</PresentationFormat>
  <Paragraphs>312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华文中宋</vt:lpstr>
      <vt:lpstr>汉仪书宋二KW</vt:lpstr>
      <vt:lpstr>Courier New</vt:lpstr>
      <vt:lpstr>Helvetica</vt:lpstr>
      <vt:lpstr>Times New Roman</vt:lpstr>
      <vt:lpstr>suxingme</vt:lpstr>
      <vt:lpstr>Thonburi</vt:lpstr>
      <vt:lpstr>Georgia</vt:lpstr>
      <vt:lpstr>微软雅黑</vt:lpstr>
      <vt:lpstr>汉仪旗黑</vt:lpstr>
      <vt:lpstr>宋体</vt:lpstr>
      <vt:lpstr>Arial Unicode MS</vt:lpstr>
      <vt:lpstr>等线</vt:lpstr>
      <vt:lpstr>汉仪中等线KW</vt:lpstr>
      <vt:lpstr>Calibri</vt:lpstr>
      <vt:lpstr>Helvetica Neue</vt:lpstr>
      <vt:lpstr>suxingme</vt:lpstr>
      <vt:lpstr>苹方-简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 philfan</dc:creator>
  <cp:lastModifiedBy>Huawei Fan</cp:lastModifiedBy>
  <cp:revision>227</cp:revision>
  <dcterms:created xsi:type="dcterms:W3CDTF">2025-11-19T15:54:29Z</dcterms:created>
  <dcterms:modified xsi:type="dcterms:W3CDTF">2025-11-19T15:54:29Z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35296384412DBFD604E81D69133634FE_42</vt:lpwstr>
  </property>
  <property fmtid="{D5CDD505-2E9C-101B-9397-08002B2CF9AE}" pid="3" name="KSOProductBuildVer">
    <vt:lpwstr>2052-12.1.22553.22553</vt:lpwstr>
  </property>
</Properties>
</file>