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56" r:id="rId3"/>
    <p:sldId id="257" r:id="rId4"/>
    <p:sldId id="301" r:id="rId5"/>
    <p:sldId id="274" r:id="rId6"/>
    <p:sldId id="296" r:id="rId7"/>
    <p:sldId id="279" r:id="rId8"/>
    <p:sldId id="332" r:id="rId9"/>
    <p:sldId id="277" r:id="rId11"/>
    <p:sldId id="280" r:id="rId12"/>
    <p:sldId id="326" r:id="rId13"/>
    <p:sldId id="297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298" r:id="rId22"/>
    <p:sldId id="327" r:id="rId23"/>
    <p:sldId id="275" r:id="rId24"/>
    <p:sldId id="331" r:id="rId25"/>
    <p:sldId id="336" r:id="rId26"/>
    <p:sldId id="310" r:id="rId27"/>
    <p:sldId id="292" r:id="rId28"/>
    <p:sldId id="284" r:id="rId29"/>
    <p:sldId id="330" r:id="rId30"/>
    <p:sldId id="276" r:id="rId31"/>
    <p:sldId id="313" r:id="rId32"/>
    <p:sldId id="314" r:id="rId33"/>
    <p:sldId id="333" r:id="rId34"/>
    <p:sldId id="312" r:id="rId35"/>
    <p:sldId id="323" r:id="rId36"/>
    <p:sldId id="337" r:id="rId37"/>
    <p:sldId id="306" r:id="rId38"/>
    <p:sldId id="328" r:id="rId39"/>
    <p:sldId id="342" r:id="rId40"/>
    <p:sldId id="338" r:id="rId41"/>
    <p:sldId id="340" r:id="rId42"/>
    <p:sldId id="305" r:id="rId43"/>
    <p:sldId id="339" r:id="rId44"/>
    <p:sldId id="299" r:id="rId45"/>
    <p:sldId id="335" r:id="rId46"/>
    <p:sldId id="309" r:id="rId47"/>
    <p:sldId id="285" r:id="rId48"/>
    <p:sldId id="345" r:id="rId49"/>
    <p:sldId id="346" r:id="rId50"/>
    <p:sldId id="308" r:id="rId51"/>
    <p:sldId id="343" r:id="rId52"/>
    <p:sldId id="334" r:id="rId53"/>
    <p:sldId id="311" r:id="rId54"/>
    <p:sldId id="322" r:id="rId55"/>
    <p:sldId id="307" r:id="rId56"/>
    <p:sldId id="303" r:id="rId57"/>
    <p:sldId id="344" r:id="rId58"/>
    <p:sldId id="324" r:id="rId59"/>
    <p:sldId id="347" r:id="rId60"/>
    <p:sldId id="348" r:id="rId61"/>
    <p:sldId id="349" r:id="rId62"/>
    <p:sldId id="283" r:id="rId63"/>
  </p:sldIdLst>
  <p:sldSz cx="12192000" cy="6858000"/>
  <p:notesSz cx="6858000" cy="9144000"/>
  <p:embeddedFontLst>
    <p:embeddedFont>
      <p:font typeface="得意黑" pitchFamily="50" charset="-122"/>
      <p:regular r:id="rId67"/>
    </p:embeddedFont>
    <p:embeddedFont>
      <p:font typeface="等线" charset="0"/>
      <p:regular r:id="rId68"/>
    </p:embeddedFont>
    <p:embeddedFont>
      <p:font typeface="等线" pitchFamily="2" charset="-122"/>
      <p:regular r:id="rId69"/>
    </p:embeddedFont>
    <p:embeddedFont>
      <p:font typeface="华文中宋" panose="02010600040101010101" pitchFamily="2" charset="-122"/>
      <p:regular r:id="rId7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405"/>
    <a:srgbClr val="E40055"/>
    <a:srgbClr val="0E1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2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0" Type="http://schemas.openxmlformats.org/officeDocument/2006/relationships/font" Target="fonts/font4.fntdata"/><Relationship Id="rId7" Type="http://schemas.openxmlformats.org/officeDocument/2006/relationships/slide" Target="slides/slide5.xml"/><Relationship Id="rId69" Type="http://schemas.openxmlformats.org/officeDocument/2006/relationships/font" Target="fonts/font3.fntdata"/><Relationship Id="rId68" Type="http://schemas.openxmlformats.org/officeDocument/2006/relationships/font" Target="fonts/font2.fntdata"/><Relationship Id="rId67" Type="http://schemas.openxmlformats.org/officeDocument/2006/relationships/font" Target="fonts/font1.fntdata"/><Relationship Id="rId66" Type="http://schemas.openxmlformats.org/officeDocument/2006/relationships/tableStyles" Target="tableStyles.xml"/><Relationship Id="rId65" Type="http://schemas.openxmlformats.org/officeDocument/2006/relationships/viewProps" Target="viewProps.xml"/><Relationship Id="rId64" Type="http://schemas.openxmlformats.org/officeDocument/2006/relationships/presProps" Target="presProps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EA09E-273B-47DD-91E8-FBD2AE0861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1ADAF-2150-4514-9C92-D68DDA3545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1ADAF-2150-4514-9C92-D68DDA354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632C-E6C7-486B-B34F-1C8EB9C8D4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61B3-66C3-4480-BE4C-33F5F1673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632C-E6C7-486B-B34F-1C8EB9C8D4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61B3-66C3-4480-BE4C-33F5F1673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632C-E6C7-486B-B34F-1C8EB9C8D4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61B3-66C3-4480-BE4C-33F5F1673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632C-E6C7-486B-B34F-1C8EB9C8D4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61B3-66C3-4480-BE4C-33F5F1673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632C-E6C7-486B-B34F-1C8EB9C8D4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61B3-66C3-4480-BE4C-33F5F1673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632C-E6C7-486B-B34F-1C8EB9C8D4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61B3-66C3-4480-BE4C-33F5F1673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632C-E6C7-486B-B34F-1C8EB9C8D4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61B3-66C3-4480-BE4C-33F5F1673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632C-E6C7-486B-B34F-1C8EB9C8D4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61B3-66C3-4480-BE4C-33F5F1673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632C-E6C7-486B-B34F-1C8EB9C8D4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61B3-66C3-4480-BE4C-33F5F1673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632C-E6C7-486B-B34F-1C8EB9C8D4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61B3-66C3-4480-BE4C-33F5F1673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632C-E6C7-486B-B34F-1C8EB9C8D4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61B3-66C3-4480-BE4C-33F5F1673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8632C-E6C7-486B-B34F-1C8EB9C8D4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061B3-66C3-4480-BE4C-33F5F1673EB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31.wdp"/><Relationship Id="rId5" Type="http://schemas.openxmlformats.org/officeDocument/2006/relationships/image" Target="../media/image30.png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microsoft.com/office/2007/relationships/hdphoto" Target="../media/image39.wdp"/><Relationship Id="rId7" Type="http://schemas.openxmlformats.org/officeDocument/2006/relationships/image" Target="../media/image38.png"/><Relationship Id="rId6" Type="http://schemas.microsoft.com/office/2007/relationships/hdphoto" Target="../media/image37.wdp"/><Relationship Id="rId5" Type="http://schemas.openxmlformats.org/officeDocument/2006/relationships/image" Target="../media/image36.png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4" Type="http://schemas.openxmlformats.org/officeDocument/2006/relationships/slideLayout" Target="../slideLayouts/slideLayout1.xml"/><Relationship Id="rId23" Type="http://schemas.microsoft.com/office/2007/relationships/hdphoto" Target="../media/image53.wdp"/><Relationship Id="rId22" Type="http://schemas.openxmlformats.org/officeDocument/2006/relationships/image" Target="../media/image52.png"/><Relationship Id="rId21" Type="http://schemas.openxmlformats.org/officeDocument/2006/relationships/image" Target="../media/image24.png"/><Relationship Id="rId20" Type="http://schemas.microsoft.com/office/2007/relationships/hdphoto" Target="../media/image51.wdp"/><Relationship Id="rId2" Type="http://schemas.microsoft.com/office/2007/relationships/hdphoto" Target="../media/image33.wdp"/><Relationship Id="rId19" Type="http://schemas.openxmlformats.org/officeDocument/2006/relationships/image" Target="../media/image50.png"/><Relationship Id="rId18" Type="http://schemas.microsoft.com/office/2007/relationships/hdphoto" Target="../media/image49.wdp"/><Relationship Id="rId17" Type="http://schemas.openxmlformats.org/officeDocument/2006/relationships/image" Target="../media/image48.png"/><Relationship Id="rId16" Type="http://schemas.microsoft.com/office/2007/relationships/hdphoto" Target="../media/image47.wdp"/><Relationship Id="rId15" Type="http://schemas.openxmlformats.org/officeDocument/2006/relationships/image" Target="../media/image46.png"/><Relationship Id="rId14" Type="http://schemas.microsoft.com/office/2007/relationships/hdphoto" Target="../media/image45.wdp"/><Relationship Id="rId13" Type="http://schemas.openxmlformats.org/officeDocument/2006/relationships/image" Target="../media/image44.png"/><Relationship Id="rId12" Type="http://schemas.microsoft.com/office/2007/relationships/hdphoto" Target="../media/image43.wdp"/><Relationship Id="rId11" Type="http://schemas.openxmlformats.org/officeDocument/2006/relationships/image" Target="../media/image42.png"/><Relationship Id="rId10" Type="http://schemas.microsoft.com/office/2007/relationships/hdphoto" Target="../media/image41.wdp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5.png"/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7.jpeg"/><Relationship Id="rId1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7.jpeg"/><Relationship Id="rId1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0.jpeg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0.jpeg"/><Relationship Id="rId8" Type="http://schemas.openxmlformats.org/officeDocument/2006/relationships/image" Target="../media/image99.jpeg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01.jpeg"/><Relationship Id="rId1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7.png"/><Relationship Id="rId1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6.png"/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hyperlink" Target="https://www.ciyunwenzi.com/" TargetMode="External"/><Relationship Id="rId4" Type="http://schemas.openxmlformats.org/officeDocument/2006/relationships/hyperlink" Target="https://xmind.cn/" TargetMode="External"/><Relationship Id="rId3" Type="http://schemas.openxmlformats.org/officeDocument/2006/relationships/hyperlink" Target="http://www.huayuhua.com/" TargetMode="External"/><Relationship Id="rId2" Type="http://schemas.openxmlformats.org/officeDocument/2006/relationships/hyperlink" Target="https://data.iimedia.cn/" TargetMode="External"/><Relationship Id="rId1" Type="http://schemas.openxmlformats.org/officeDocument/2006/relationships/hyperlink" Target="https://www.mxbc.com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9.jpeg"/><Relationship Id="rId10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0950" b="54500" l="38767" r="58967">
                        <a14:foregroundMark x1="41467" y1="20950" x2="41467" y2="20950"/>
                        <a14:foregroundMark x1="50667" y1="22400" x2="50667" y2="22400"/>
                        <a14:foregroundMark x1="48933" y1="43100" x2="48933" y2="43100"/>
                        <a14:foregroundMark x1="51033" y1="47800" x2="51033" y2="47800"/>
                        <a14:foregroundMark x1="46633" y1="38400" x2="46633" y2="38400"/>
                        <a14:foregroundMark x1="55267" y1="37600" x2="55267" y2="37600"/>
                        <a14:foregroundMark x1="49333" y1="35750" x2="47600" y2="47950"/>
                        <a14:foregroundMark x1="47600" y1="47950" x2="54267" y2="44800"/>
                        <a14:foregroundMark x1="54267" y1="44800" x2="52033" y2="35600"/>
                        <a14:foregroundMark x1="52033" y1="35600" x2="50833" y2="34650"/>
                        <a14:foregroundMark x1="48633" y1="26900" x2="46133" y2="40250"/>
                        <a14:foregroundMark x1="46133" y1="40250" x2="46133" y2="40250"/>
                        <a14:foregroundMark x1="45467" y1="40350" x2="41900" y2="35300"/>
                        <a14:foregroundMark x1="41900" y1="35300" x2="40733" y2="24000"/>
                        <a14:foregroundMark x1="40733" y1="24000" x2="42933" y2="50600"/>
                        <a14:foregroundMark x1="42933" y1="50600" x2="47200" y2="53750"/>
                        <a14:foregroundMark x1="47200" y1="53750" x2="53433" y2="53050"/>
                        <a14:foregroundMark x1="53433" y1="53050" x2="56567" y2="46800"/>
                        <a14:foregroundMark x1="56567" y1="46800" x2="55033" y2="39350"/>
                        <a14:foregroundMark x1="55033" y1="39350" x2="49133" y2="38700"/>
                        <a14:foregroundMark x1="49133" y1="38700" x2="46267" y2="31500"/>
                        <a14:foregroundMark x1="46267" y1="31500" x2="48500" y2="23700"/>
                        <a14:foregroundMark x1="48500" y1="23700" x2="52733" y2="28950"/>
                        <a14:foregroundMark x1="52733" y1="28950" x2="52700" y2="30250"/>
                        <a14:foregroundMark x1="48700" y1="54250" x2="52133" y2="53850"/>
                        <a14:foregroundMark x1="43433" y1="53750" x2="43000" y2="54500"/>
                        <a14:foregroundMark x1="49133" y1="53950" x2="52367" y2="53300"/>
                        <a14:foregroundMark x1="46567" y1="37750" x2="52767" y2="37300"/>
                        <a14:foregroundMark x1="52767" y1="37300" x2="54833" y2="40000"/>
                        <a14:foregroundMark x1="47400" y1="37200" x2="46000" y2="39050"/>
                        <a14:foregroundMark x1="50367" y1="21600" x2="49800" y2="21500"/>
                        <a14:foregroundMark x1="47533" y1="21950" x2="48567" y2="22250"/>
                        <a14:foregroundMark x1="50467" y1="21150" x2="50067" y2="21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73" t="17506" r="38511" b="43220"/>
          <a:stretch>
            <a:fillRect/>
          </a:stretch>
        </p:blipFill>
        <p:spPr bwMode="auto">
          <a:xfrm>
            <a:off x="8628146" y="133925"/>
            <a:ext cx="4043279" cy="419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420538" y="1735687"/>
            <a:ext cx="116495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solidFill>
                  <a:srgbClr val="E40055"/>
                </a:solidFill>
                <a:latin typeface="得意黑" pitchFamily="50" charset="-122"/>
                <a:ea typeface="得意黑" pitchFamily="50" charset="-122"/>
              </a:rPr>
              <a:t>蜜雪冰城</a:t>
            </a:r>
            <a:endParaRPr lang="en-US" altLang="zh-CN" sz="9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endParaRPr lang="en-US" altLang="zh-CN" sz="54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一段故事，一场奇迹，一种模式</a:t>
            </a:r>
            <a:endParaRPr lang="en-US" altLang="zh-CN" sz="54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9246001" y="5636982"/>
            <a:ext cx="2300946" cy="59424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9561195" y="5675630"/>
            <a:ext cx="1986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E1340"/>
                </a:solidFill>
                <a:latin typeface="得意黑" pitchFamily="50" charset="-122"/>
                <a:ea typeface="得意黑" pitchFamily="50" charset="-122"/>
              </a:rPr>
              <a:t>快乐茶分组</a:t>
            </a:r>
            <a:endParaRPr lang="en-US" altLang="zh-CN" sz="2800" b="1" dirty="0">
              <a:solidFill>
                <a:srgbClr val="0E1340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蜜雪冰城加盟费用-蜜雪冰城官网-问智道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28" y="1988347"/>
            <a:ext cx="5151372" cy="374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7212213" y="1988347"/>
            <a:ext cx="3505944" cy="359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最曲折的创业</a:t>
            </a:r>
            <a:endParaRPr lang="en-US" altLang="zh-CN" sz="4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最亲民的价格</a:t>
            </a:r>
            <a:endParaRPr lang="en-US" altLang="zh-CN" sz="4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最多的店铺数</a:t>
            </a:r>
            <a:endParaRPr lang="zh-CN" altLang="en-US" sz="4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4295" y="278605"/>
            <a:ext cx="59731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为什么</a:t>
            </a:r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讲蜜雪冰城</a:t>
            </a:r>
            <a:endParaRPr lang="en-US" altLang="zh-CN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0950" b="54500" l="38767" r="58967">
                        <a14:foregroundMark x1="41467" y1="20950" x2="41467" y2="20950"/>
                        <a14:foregroundMark x1="50667" y1="22400" x2="50667" y2="22400"/>
                        <a14:foregroundMark x1="48933" y1="43100" x2="48933" y2="43100"/>
                        <a14:foregroundMark x1="51033" y1="47800" x2="51033" y2="47800"/>
                        <a14:foregroundMark x1="46633" y1="38400" x2="46633" y2="38400"/>
                        <a14:foregroundMark x1="55267" y1="37600" x2="55267" y2="37600"/>
                        <a14:foregroundMark x1="49333" y1="35750" x2="47600" y2="47950"/>
                        <a14:foregroundMark x1="47600" y1="47950" x2="54267" y2="44800"/>
                        <a14:foregroundMark x1="54267" y1="44800" x2="52033" y2="35600"/>
                        <a14:foregroundMark x1="52033" y1="35600" x2="50833" y2="34650"/>
                        <a14:foregroundMark x1="48633" y1="26900" x2="46133" y2="40250"/>
                        <a14:foregroundMark x1="46133" y1="40250" x2="46133" y2="40250"/>
                        <a14:foregroundMark x1="45467" y1="40350" x2="41900" y2="35300"/>
                        <a14:foregroundMark x1="41900" y1="35300" x2="40733" y2="24000"/>
                        <a14:foregroundMark x1="40733" y1="24000" x2="42933" y2="50600"/>
                        <a14:foregroundMark x1="42933" y1="50600" x2="47200" y2="53750"/>
                        <a14:foregroundMark x1="47200" y1="53750" x2="53433" y2="53050"/>
                        <a14:foregroundMark x1="53433" y1="53050" x2="56567" y2="46800"/>
                        <a14:foregroundMark x1="56567" y1="46800" x2="55033" y2="39350"/>
                        <a14:foregroundMark x1="55033" y1="39350" x2="49133" y2="38700"/>
                        <a14:foregroundMark x1="49133" y1="38700" x2="46267" y2="31500"/>
                        <a14:foregroundMark x1="46267" y1="31500" x2="48500" y2="23700"/>
                        <a14:foregroundMark x1="48500" y1="23700" x2="52733" y2="28950"/>
                        <a14:foregroundMark x1="52733" y1="28950" x2="52700" y2="30250"/>
                        <a14:foregroundMark x1="48700" y1="54250" x2="52133" y2="53850"/>
                        <a14:foregroundMark x1="43433" y1="53750" x2="43000" y2="54500"/>
                        <a14:foregroundMark x1="49133" y1="53950" x2="52367" y2="53300"/>
                        <a14:foregroundMark x1="46567" y1="37750" x2="52767" y2="37300"/>
                        <a14:foregroundMark x1="52767" y1="37300" x2="54833" y2="40000"/>
                        <a14:foregroundMark x1="47400" y1="37200" x2="46000" y2="39050"/>
                        <a14:foregroundMark x1="50367" y1="21600" x2="49800" y2="21500"/>
                        <a14:foregroundMark x1="47533" y1="21950" x2="48567" y2="22250"/>
                        <a14:foregroundMark x1="50467" y1="21150" x2="50067" y2="21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73" t="17506" r="38511" b="43220"/>
          <a:stretch>
            <a:fillRect/>
          </a:stretch>
        </p:blipFill>
        <p:spPr bwMode="auto">
          <a:xfrm rot="20621183">
            <a:off x="9637767" y="3710314"/>
            <a:ext cx="4950994" cy="5140959"/>
          </a:xfrm>
          <a:prstGeom prst="rect">
            <a:avLst/>
          </a:prstGeom>
          <a:noFill/>
          <a:effectLst>
            <a:glow>
              <a:schemeClr val="accent1">
                <a:alpha val="9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17530" y="3118450"/>
            <a:ext cx="5586870" cy="151368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一段故事</a:t>
            </a:r>
            <a:br>
              <a:rPr lang="en-US" altLang="zh-CN" sz="9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</a:br>
            <a:r>
              <a:rPr lang="en-US" altLang="zh-CN" sz="9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			</a:t>
            </a:r>
            <a:r>
              <a:rPr lang="en-US" altLang="zh-CN" sz="2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——</a:t>
            </a:r>
            <a:r>
              <a:rPr lang="zh-CN" altLang="en-US" sz="31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发家史简介</a:t>
            </a:r>
            <a:endParaRPr lang="zh-CN" altLang="en-US" sz="31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93591" y="1312503"/>
            <a:ext cx="2427047" cy="2427047"/>
          </a:xfrm>
          <a:prstGeom prst="rect">
            <a:avLst/>
          </a:prstGeom>
          <a:solidFill>
            <a:srgbClr val="E40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406890" y="2010455"/>
            <a:ext cx="2435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Part</a:t>
            </a:r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2</a:t>
            </a:r>
            <a:endParaRPr lang="zh-CN" altLang="en-US" sz="66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0950" b="54500" l="38767" r="58967">
                        <a14:foregroundMark x1="41467" y1="20950" x2="41467" y2="20950"/>
                        <a14:foregroundMark x1="50667" y1="22400" x2="50667" y2="22400"/>
                        <a14:foregroundMark x1="48933" y1="43100" x2="48933" y2="43100"/>
                        <a14:foregroundMark x1="51033" y1="47800" x2="51033" y2="47800"/>
                        <a14:foregroundMark x1="46633" y1="38400" x2="46633" y2="38400"/>
                        <a14:foregroundMark x1="55267" y1="37600" x2="55267" y2="37600"/>
                        <a14:foregroundMark x1="49333" y1="35750" x2="47600" y2="47950"/>
                        <a14:foregroundMark x1="47600" y1="47950" x2="54267" y2="44800"/>
                        <a14:foregroundMark x1="54267" y1="44800" x2="52033" y2="35600"/>
                        <a14:foregroundMark x1="52033" y1="35600" x2="50833" y2="34650"/>
                        <a14:foregroundMark x1="48633" y1="26900" x2="46133" y2="40250"/>
                        <a14:foregroundMark x1="46133" y1="40250" x2="46133" y2="40250"/>
                        <a14:foregroundMark x1="45467" y1="40350" x2="41900" y2="35300"/>
                        <a14:foregroundMark x1="41900" y1="35300" x2="40733" y2="24000"/>
                        <a14:foregroundMark x1="40733" y1="24000" x2="42933" y2="50600"/>
                        <a14:foregroundMark x1="42933" y1="50600" x2="47200" y2="53750"/>
                        <a14:foregroundMark x1="47200" y1="53750" x2="53433" y2="53050"/>
                        <a14:foregroundMark x1="53433" y1="53050" x2="56567" y2="46800"/>
                        <a14:foregroundMark x1="56567" y1="46800" x2="55033" y2="39350"/>
                        <a14:foregroundMark x1="55033" y1="39350" x2="49133" y2="38700"/>
                        <a14:foregroundMark x1="49133" y1="38700" x2="46267" y2="31500"/>
                        <a14:foregroundMark x1="46267" y1="31500" x2="48500" y2="23700"/>
                        <a14:foregroundMark x1="48500" y1="23700" x2="52733" y2="28950"/>
                        <a14:foregroundMark x1="52733" y1="28950" x2="52700" y2="30250"/>
                        <a14:foregroundMark x1="48700" y1="54250" x2="52133" y2="53850"/>
                        <a14:foregroundMark x1="43433" y1="53750" x2="43000" y2="54500"/>
                        <a14:foregroundMark x1="49133" y1="53950" x2="52367" y2="53300"/>
                        <a14:foregroundMark x1="46567" y1="37750" x2="52767" y2="37300"/>
                        <a14:foregroundMark x1="52767" y1="37300" x2="54833" y2="40000"/>
                        <a14:foregroundMark x1="47400" y1="37200" x2="46000" y2="39050"/>
                        <a14:foregroundMark x1="50367" y1="21600" x2="49800" y2="21500"/>
                        <a14:foregroundMark x1="47533" y1="21950" x2="48567" y2="22250"/>
                        <a14:foregroundMark x1="50467" y1="21150" x2="50067" y2="21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73" t="17506" r="38511" b="43220"/>
          <a:stretch>
            <a:fillRect/>
          </a:stretch>
        </p:blipFill>
        <p:spPr bwMode="auto">
          <a:xfrm rot="843595">
            <a:off x="-1781880" y="3953382"/>
            <a:ext cx="4950994" cy="5140959"/>
          </a:xfrm>
          <a:prstGeom prst="rect">
            <a:avLst/>
          </a:prstGeom>
          <a:noFill/>
          <a:effectLst>
            <a:glow>
              <a:schemeClr val="accent1">
                <a:alpha val="9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大咖食品考察团莅温考察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6" b="11203"/>
          <a:stretch>
            <a:fillRect/>
          </a:stretch>
        </p:blipFill>
        <p:spPr bwMode="auto">
          <a:xfrm>
            <a:off x="584595" y="1843089"/>
            <a:ext cx="5511405" cy="41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9"/>
          <a:stretch>
            <a:fillRect/>
          </a:stretch>
        </p:blipFill>
        <p:spPr bwMode="auto">
          <a:xfrm>
            <a:off x="6729730" y="1843089"/>
            <a:ext cx="5082331" cy="41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182909" y="573245"/>
            <a:ext cx="78261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张红超 </a:t>
            </a:r>
            <a:r>
              <a:rPr lang="en-US" altLang="zh-CN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				</a:t>
            </a:r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张红甫</a:t>
            </a:r>
            <a:endParaRPr lang="zh-CN" altLang="en-US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19426" y="6548841"/>
            <a:ext cx="2520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图片</a:t>
            </a:r>
            <a:r>
              <a:rPr lang="zh-CN" altLang="en-US" sz="1200" b="1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来源：百度百科</a:t>
            </a:r>
            <a:endParaRPr lang="en-US" altLang="zh-CN" sz="1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大咖食品考察团莅温考察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996" r="14644" b="15893"/>
          <a:stretch>
            <a:fillRect/>
          </a:stretch>
        </p:blipFill>
        <p:spPr bwMode="auto">
          <a:xfrm>
            <a:off x="1029493" y="1899746"/>
            <a:ext cx="3643946" cy="418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54295" y="278605"/>
            <a:ext cx="36439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“寒流刨冰”</a:t>
            </a:r>
            <a:endParaRPr lang="zh-CN" altLang="en-US" sz="6600" b="1" dirty="0">
              <a:solidFill>
                <a:srgbClr val="FF9405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10242" name="Picture 2" descr="刨冰摄影图__饮料酒水_餐饮美食_摄影图库_昵图网nipic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-625" r="6771" b="6193"/>
          <a:stretch>
            <a:fillRect/>
          </a:stretch>
        </p:blipFill>
        <p:spPr bwMode="auto">
          <a:xfrm>
            <a:off x="6146800" y="1899746"/>
            <a:ext cx="5029200" cy="418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0819426" y="6548841"/>
            <a:ext cx="2520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图片</a:t>
            </a:r>
            <a:r>
              <a:rPr lang="zh-CN" altLang="en-US" sz="1200" b="1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来源：百度百科</a:t>
            </a:r>
            <a:endParaRPr lang="en-US" altLang="zh-CN" sz="1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4295" y="278605"/>
            <a:ext cx="36872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蜜雪冰城！</a:t>
            </a:r>
            <a:endParaRPr lang="zh-CN" altLang="en-US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0794" y="1725929"/>
            <a:ext cx="6704966" cy="4469977"/>
          </a:xfrm>
          <a:prstGeom prst="rect">
            <a:avLst/>
          </a:prstGeom>
        </p:spPr>
      </p:pic>
      <p:sp>
        <p:nvSpPr>
          <p:cNvPr id="5" name="圆: 空心 4"/>
          <p:cNvSpPr/>
          <p:nvPr/>
        </p:nvSpPr>
        <p:spPr>
          <a:xfrm>
            <a:off x="6522720" y="3749040"/>
            <a:ext cx="1872000" cy="1178560"/>
          </a:xfrm>
          <a:prstGeom prst="donut">
            <a:avLst>
              <a:gd name="adj" fmla="val 51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圆: 空心 5"/>
          <p:cNvSpPr/>
          <p:nvPr/>
        </p:nvSpPr>
        <p:spPr>
          <a:xfrm>
            <a:off x="2052320" y="3909416"/>
            <a:ext cx="1310640" cy="825143"/>
          </a:xfrm>
          <a:prstGeom prst="donut">
            <a:avLst>
              <a:gd name="adj" fmla="val 51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20074" y="2401824"/>
            <a:ext cx="2839211" cy="301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刨冰</a:t>
            </a:r>
            <a:endParaRPr lang="en-US" altLang="zh-CN" sz="44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家常菜</a:t>
            </a:r>
            <a:endParaRPr lang="en-US" altLang="zh-CN" sz="44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“网红铝厂”</a:t>
            </a:r>
            <a:endParaRPr lang="zh-CN" altLang="en-US" sz="44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4295" y="278605"/>
            <a:ext cx="64459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冰激凌与“卡布奇诺”</a:t>
            </a:r>
            <a:endParaRPr lang="zh-CN" altLang="en-US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2" name="Picture 32" descr="爆品新鲜冰淇淋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88" y="1924692"/>
            <a:ext cx="3578312" cy="37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4295" y="278605"/>
            <a:ext cx="64892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加盟！加盟！加盟！</a:t>
            </a:r>
            <a:endParaRPr lang="zh-CN" altLang="en-US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90134" y="1875387"/>
            <a:ext cx="1200329" cy="46047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门店两万家</a:t>
            </a:r>
            <a:endParaRPr lang="zh-CN" altLang="en-US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1026" name="Picture 2" descr="蜜雪冰城的加盟费多少钱？ - 知乎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66" y="1386601"/>
            <a:ext cx="7693788" cy="50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4295" y="278605"/>
            <a:ext cx="22862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供应链</a:t>
            </a:r>
            <a:endParaRPr lang="en-US" altLang="zh-CN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4295" y="278605"/>
            <a:ext cx="29867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组织改革</a:t>
            </a:r>
            <a:endParaRPr lang="en-US" altLang="zh-CN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9"/>
          <a:stretch>
            <a:fillRect/>
          </a:stretch>
        </p:blipFill>
        <p:spPr bwMode="auto">
          <a:xfrm>
            <a:off x="1013669" y="1863409"/>
            <a:ext cx="5082331" cy="41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55380" y="3118451"/>
            <a:ext cx="6876770" cy="197537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一种模式</a:t>
            </a:r>
            <a:br>
              <a:rPr lang="en-US" altLang="zh-CN" sz="9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</a:br>
            <a:r>
              <a:rPr lang="en-US" altLang="zh-CN" sz="9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				</a:t>
            </a:r>
            <a:r>
              <a:rPr lang="en-US" altLang="zh-CN" sz="31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——</a:t>
            </a:r>
            <a:r>
              <a:rPr lang="zh-CN" altLang="en-US" sz="31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产品及运营分析</a:t>
            </a:r>
            <a:endParaRPr lang="zh-CN" altLang="en-US" sz="9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93591" y="1312503"/>
            <a:ext cx="2427047" cy="2427047"/>
          </a:xfrm>
          <a:prstGeom prst="rect">
            <a:avLst/>
          </a:prstGeom>
          <a:solidFill>
            <a:srgbClr val="FF9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406890" y="2010455"/>
            <a:ext cx="2435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Part</a:t>
            </a:r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3</a:t>
            </a:r>
            <a:endParaRPr lang="zh-CN" altLang="en-US" sz="6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836" b="89871" l="9778" r="89778">
                        <a14:foregroundMark x1="29333" y1="84267" x2="38222" y2="95043"/>
                        <a14:foregroundMark x1="38222" y1="95043" x2="61333" y2="97414"/>
                        <a14:foregroundMark x1="61333" y1="97414" x2="78667" y2="81250"/>
                        <a14:foregroundMark x1="78667" y1="81250" x2="85333" y2="23922"/>
                        <a14:foregroundMark x1="85333" y1="23922" x2="68889" y2="10560"/>
                        <a14:foregroundMark x1="68889" y1="10560" x2="38667" y2="9698"/>
                        <a14:foregroundMark x1="38667" y1="9698" x2="20444" y2="21767"/>
                        <a14:foregroundMark x1="20444" y1="21767" x2="30222" y2="35776"/>
                        <a14:foregroundMark x1="30222" y1="35776" x2="34222" y2="37931"/>
                        <a14:foregroundMark x1="16444" y1="20259" x2="54667" y2="8836"/>
                        <a14:foregroundMark x1="54667" y1="8836" x2="85333" y2="11638"/>
                        <a14:foregroundMark x1="85333" y1="11638" x2="76444" y2="17672"/>
                        <a14:foregroundMark x1="37778" y1="10776" x2="44889" y2="239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28084">
            <a:off x="-526814" y="3831263"/>
            <a:ext cx="2167786" cy="44704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89605">
            <a:off x="11258934" y="-340100"/>
            <a:ext cx="1404983" cy="15406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1" b="96418" l="9091" r="91388">
                        <a14:foregroundMark x1="13397" y1="12537" x2="40381" y2="5857"/>
                        <a14:foregroundMark x1="50799" y1="5075" x2="61939" y2="5075"/>
                        <a14:foregroundMark x1="75339" y1="7699" x2="84228" y2="21795"/>
                        <a14:foregroundMark x1="85138" y1="27007" x2="84776" y2="73670"/>
                        <a14:foregroundMark x1="79691" y1="88102" x2="71987" y2="93229"/>
                        <a14:foregroundMark x1="82614" y1="86157" x2="82556" y2="86195"/>
                        <a14:foregroundMark x1="43191" y1="96336" x2="28708" y2="94328"/>
                        <a14:foregroundMark x1="28708" y1="94328" x2="12440" y2="13433"/>
                        <a14:foregroundMark x1="46427" y1="7036" x2="60811" y2="6181"/>
                        <a14:foregroundMark x1="29187" y1="8060" x2="37581" y2="7561"/>
                        <a14:foregroundMark x1="58235" y1="9234" x2="36842" y2="13433"/>
                        <a14:foregroundMark x1="36842" y1="13433" x2="32057" y2="10746"/>
                        <a14:foregroundMark x1="49211" y1="5787" x2="62564" y2="4462"/>
                        <a14:foregroundMark x1="26316" y1="8060" x2="38071" y2="6893"/>
                        <a14:foregroundMark x1="74387" y1="8533" x2="87560" y2="18806"/>
                        <a14:foregroundMark x1="86462" y1="27103" x2="83254" y2="51343"/>
                        <a14:foregroundMark x1="87560" y1="18806" x2="87136" y2="22008"/>
                        <a14:foregroundMark x1="74567" y1="8375" x2="91423" y2="22321"/>
                        <a14:foregroundMark x1="90533" y1="27401" x2="88995" y2="32836"/>
                        <a14:foregroundMark x1="32536" y1="38806" x2="33493" y2="48955"/>
                        <a14:foregroundMark x1="76816" y1="86990" x2="70148" y2="93292"/>
                        <a14:foregroundMark x1="44631" y1="94925" x2="37799" y2="94925"/>
                        <a14:foregroundMark x1="37799" y1="94925" x2="36364" y2="93433"/>
                        <a14:foregroundMark x1="76365" y1="86815" x2="65946" y2="93453"/>
                        <a14:foregroundMark x1="81547" y1="88820" x2="71292" y2="96418"/>
                        <a14:foregroundMark x1="80901" y1="88571" x2="67984" y2="93368"/>
                        <a14:foregroundMark x1="80460" y1="88400" x2="78947" y2="94627"/>
                        <a14:backgroundMark x1="86603" y1="87761" x2="84211" y2="89851"/>
                        <a14:backgroundMark x1="85646" y1="77910" x2="97608" y2="88358"/>
                        <a14:backgroundMark x1="40670" y1="98806" x2="61722" y2="98806"/>
                        <a14:backgroundMark x1="61722" y1="98806" x2="70335" y2="98507"/>
                        <a14:backgroundMark x1="67943" y1="4776" x2="65550" y2="3881"/>
                        <a14:backgroundMark x1="69856" y1="2687" x2="69378" y2="3582"/>
                        <a14:backgroundMark x1="63158" y1="3881" x2="70813" y2="3881"/>
                        <a14:backgroundMark x1="69378" y1="4478" x2="77990" y2="5373"/>
                        <a14:backgroundMark x1="45455" y1="3582" x2="48804" y2="5970"/>
                        <a14:backgroundMark x1="92344" y1="22388" x2="91388" y2="27463"/>
                        <a14:backgroundMark x1="86124" y1="73731" x2="84689" y2="85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80119">
            <a:off x="10921778" y="4475489"/>
            <a:ext cx="1677412" cy="2688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8613" y="278605"/>
            <a:ext cx="45929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chemeClr val="bg1"/>
                </a:solidFill>
                <a:latin typeface="Sitka Small" pitchFamily="2" charset="0"/>
              </a:rPr>
              <a:t>Preview</a:t>
            </a:r>
            <a:endParaRPr lang="zh-CN" altLang="en-US" sz="8000" b="1" dirty="0">
              <a:solidFill>
                <a:schemeClr val="bg1"/>
              </a:solidFill>
              <a:latin typeface="Sitka Small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" t="24965" r="717" b="3928"/>
          <a:stretch>
            <a:fillRect/>
          </a:stretch>
        </p:blipFill>
        <p:spPr>
          <a:xfrm>
            <a:off x="1412826" y="1602044"/>
            <a:ext cx="8503334" cy="51409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2191" y="387977"/>
            <a:ext cx="879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SWOT</a:t>
            </a:r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分析</a:t>
            </a:r>
            <a:endParaRPr lang="en-US" altLang="zh-CN" sz="7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4608" y="1588306"/>
            <a:ext cx="10912197" cy="535531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优势 </a:t>
            </a:r>
            <a:endParaRPr lang="en-US" altLang="zh-CN" sz="3600" dirty="0">
              <a:solidFill>
                <a:srgbClr val="FF9405"/>
              </a:solidFill>
              <a:latin typeface="得意黑" pitchFamily="50" charset="-122"/>
              <a:ea typeface="得意黑" pitchFamily="50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（1）价格优势</a:t>
            </a:r>
            <a:endParaRPr lang="en-US" altLang="zh-CN" sz="2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（2）地势优势 </a:t>
            </a:r>
            <a:endParaRPr lang="en-US" altLang="zh-CN" sz="2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（3）品牌优势 </a:t>
            </a:r>
            <a:endParaRPr lang="en-US" altLang="zh-CN" sz="2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机会 </a:t>
            </a:r>
            <a:endParaRPr lang="en-US" altLang="zh-CN" sz="3600" dirty="0">
              <a:solidFill>
                <a:srgbClr val="FF9405"/>
              </a:solidFill>
              <a:latin typeface="得意黑" pitchFamily="50" charset="-122"/>
              <a:ea typeface="得意黑" pitchFamily="50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（1）蜜雪冰城的员工团队 </a:t>
            </a:r>
            <a:endParaRPr lang="en-US" altLang="zh-CN" sz="2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（2）蜜雪冰城认可度高 </a:t>
            </a:r>
            <a:endParaRPr lang="en-US" altLang="zh-CN" sz="2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（3）主要消费群体是学生群体 </a:t>
            </a:r>
            <a:endParaRPr lang="en-US" altLang="zh-CN" sz="2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>
              <a:lnSpc>
                <a:spcPct val="150000"/>
              </a:lnSpc>
            </a:pPr>
            <a:endParaRPr lang="en-US" altLang="zh-CN" sz="3600" dirty="0">
              <a:solidFill>
                <a:srgbClr val="FF9405"/>
              </a:solidFill>
              <a:latin typeface="得意黑" pitchFamily="50" charset="-122"/>
              <a:ea typeface="得意黑" pitchFamily="5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劣势 </a:t>
            </a:r>
            <a:endParaRPr lang="en-US" altLang="zh-CN" sz="3600" dirty="0">
              <a:solidFill>
                <a:srgbClr val="FF9405"/>
              </a:solidFill>
              <a:latin typeface="得意黑" pitchFamily="50" charset="-122"/>
              <a:ea typeface="得意黑" pitchFamily="50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（1）产品单一 </a:t>
            </a:r>
            <a:endParaRPr lang="en-US" altLang="zh-CN" sz="2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（2）季节性明显 </a:t>
            </a:r>
            <a:endParaRPr lang="en-US" altLang="zh-CN" sz="2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（3）竞争激烈 </a:t>
            </a:r>
            <a:endParaRPr lang="en-US" altLang="zh-CN" sz="2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威胁 </a:t>
            </a:r>
            <a:endParaRPr lang="en-US" altLang="zh-CN" sz="3600" dirty="0">
              <a:solidFill>
                <a:srgbClr val="FF9405"/>
              </a:solidFill>
              <a:latin typeface="得意黑" pitchFamily="50" charset="-122"/>
              <a:ea typeface="得意黑" pitchFamily="50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（1）竞争的品牌在增多 </a:t>
            </a:r>
            <a:endParaRPr lang="en-US" altLang="zh-CN" sz="2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（2）低价难以维持 </a:t>
            </a:r>
            <a:endParaRPr lang="en-US" altLang="zh-CN" sz="2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（3）产品容易被模仿和替代</a:t>
            </a:r>
            <a:endParaRPr lang="zh-CN" altLang="en-US" sz="2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04768" y="6550223"/>
            <a:ext cx="40482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DOI：10.19932/j.cnki.22-1256/F.2022.09.068</a:t>
            </a:r>
            <a:endParaRPr lang="zh-CN" altLang="en-US" sz="14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137771" y="2705725"/>
            <a:ext cx="39164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心智模型</a:t>
            </a:r>
            <a:endParaRPr lang="en-US" altLang="zh-CN" sz="88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5599" y="131458"/>
            <a:ext cx="56809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MIXUE</a:t>
            </a:r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的</a:t>
            </a:r>
            <a:r>
              <a:rPr lang="zh-CN" altLang="en-US" sz="66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产品矩阵</a:t>
            </a:r>
            <a:endParaRPr lang="en-US" altLang="zh-CN" sz="6600" b="1" dirty="0">
              <a:solidFill>
                <a:srgbClr val="FF9405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534" y="1239454"/>
            <a:ext cx="1499086" cy="172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47" y="5016109"/>
            <a:ext cx="1475961" cy="170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85" r="95385">
                        <a14:foregroundMark x1="70000" y1="73667" x2="43332" y2="78335"/>
                        <a14:foregroundMark x1="0" y1="77333" x2="742" y2="77372"/>
                        <a14:foregroundMark x1="43452" y1="78386" x2="83462" y2="71333"/>
                        <a14:foregroundMark x1="83462" y1="71333" x2="95385" y2="78667"/>
                        <a14:foregroundMark x1="36154" y1="63333" x2="53846" y2="78333"/>
                        <a14:foregroundMark x1="39615" y1="66667" x2="46538" y2="73667"/>
                        <a14:foregroundMark x1="36154" y1="66667" x2="55000" y2="74333"/>
                        <a14:foregroundMark x1="34615" y1="63000" x2="50385" y2="74000"/>
                        <a14:foregroundMark x1="36538" y1="64333" x2="46154" y2="74000"/>
                        <a14:foregroundMark x1="33846" y1="63667" x2="50000" y2="76333"/>
                        <a14:backgroundMark x1="769" y1="77333" x2="34370" y2="75434"/>
                        <a14:backgroundMark x1="35559" y1="76316" x2="31923" y2="8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96" y="3150899"/>
            <a:ext cx="1475960" cy="170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15" y="1256039"/>
            <a:ext cx="1494090" cy="172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984" y="3136074"/>
            <a:ext cx="1494089" cy="17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97" y="1256040"/>
            <a:ext cx="1494089" cy="17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813" y="5016109"/>
            <a:ext cx="1494089" cy="172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马来西亚白咖啡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660" y="3148576"/>
            <a:ext cx="1475960" cy="170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6923" y1="47667" x2="40769" y2="79667"/>
                        <a14:foregroundMark x1="40769" y1="79667" x2="54615" y2="44667"/>
                        <a14:foregroundMark x1="54615" y1="44667" x2="43846" y2="72333"/>
                        <a14:foregroundMark x1="43846" y1="72333" x2="41923" y2="73000"/>
                        <a14:foregroundMark x1="55542" y1="74383" x2="55000" y2="77000"/>
                        <a14:foregroundMark x1="60385" y1="51000" x2="56158" y2="71410"/>
                        <a14:foregroundMark x1="57765" y1="75305" x2="54615" y2="80000"/>
                        <a14:foregroundMark x1="64231" y1="65667" x2="63661" y2="66517"/>
                        <a14:foregroundMark x1="64231" y1="40333" x2="64231" y2="47667"/>
                        <a14:foregroundMark x1="64231" y1="43000" x2="62139" y2="65886"/>
                        <a14:foregroundMark x1="63077" y1="69000" x2="58846" y2="76333"/>
                        <a14:backgroundMark x1="68846" y1="68667" x2="67567" y2="70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80" y="5012038"/>
            <a:ext cx="1475962" cy="170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43" y="3155467"/>
            <a:ext cx="1443054" cy="166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爆品新鲜冰淇淋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63" y="1160765"/>
            <a:ext cx="1705722" cy="18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绿茶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660" y="5012038"/>
            <a:ext cx="1475960" cy="170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0435021" y="6550223"/>
            <a:ext cx="1768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图片来源：蜜雪冰城官网</a:t>
            </a:r>
            <a:endParaRPr lang="zh-CN" altLang="en-US" sz="14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1478" y="2705725"/>
            <a:ext cx="11489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>
                <a:solidFill>
                  <a:srgbClr val="E40055"/>
                </a:solidFill>
                <a:latin typeface="得意黑" pitchFamily="50" charset="-122"/>
                <a:ea typeface="得意黑" pitchFamily="50" charset="-122"/>
              </a:rPr>
              <a:t>便宜，便宜，还是</a:t>
            </a:r>
            <a:r>
              <a:rPr lang="en-US" altLang="zh-CN" sz="8800" b="1" dirty="0">
                <a:solidFill>
                  <a:srgbClr val="E40055"/>
                </a:solidFill>
                <a:latin typeface="得意黑" pitchFamily="50" charset="-122"/>
                <a:ea typeface="得意黑" pitchFamily="50" charset="-122"/>
              </a:rPr>
              <a:t>XX</a:t>
            </a:r>
            <a:r>
              <a:rPr lang="zh-CN" altLang="en-US" sz="8800" b="1" dirty="0">
                <a:solidFill>
                  <a:srgbClr val="E40055"/>
                </a:solidFill>
                <a:latin typeface="得意黑" pitchFamily="50" charset="-122"/>
                <a:ea typeface="得意黑" pitchFamily="50" charset="-122"/>
              </a:rPr>
              <a:t>的便宜</a:t>
            </a:r>
            <a:endParaRPr lang="en-US" altLang="zh-CN" sz="8800" b="1" dirty="0">
              <a:solidFill>
                <a:srgbClr val="E40055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4295" y="278605"/>
            <a:ext cx="29867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成本分布</a:t>
            </a:r>
            <a:endParaRPr lang="zh-CN" altLang="en-US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8807" y="1978136"/>
            <a:ext cx="9640143" cy="366066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392706" y="6581001"/>
            <a:ext cx="2520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数据来源：中国连锁经营协会</a:t>
            </a:r>
            <a:endParaRPr lang="en-US" altLang="zh-CN" sz="1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4295" y="278605"/>
            <a:ext cx="64892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新茶饮的价格内卷战</a:t>
            </a:r>
            <a:endParaRPr lang="en-US" altLang="zh-CN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95912" y="1987797"/>
            <a:ext cx="65694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b="0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高端：喜茶 “告别</a:t>
            </a:r>
            <a:r>
              <a:rPr lang="en-US" altLang="zh-CN" sz="1800" b="0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30</a:t>
            </a:r>
            <a:r>
              <a:rPr lang="zh-CN" altLang="en-US" sz="1800" b="0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元时代”上热搜、奈雪推出 “轻松系列”</a:t>
            </a:r>
            <a:endParaRPr lang="en-US" altLang="zh-CN" sz="1800" b="0" i="0" u="none" strike="noStrike" baseline="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algn="l"/>
            <a:endParaRPr lang="en-US" altLang="zh-CN" sz="1800" b="0" i="0" u="none" strike="noStrike" baseline="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中端：推出各种满减优惠</a:t>
            </a:r>
            <a:endParaRPr lang="en-US" altLang="zh-CN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algn="l"/>
            <a:endParaRPr lang="en-US" altLang="zh-CN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algn="l"/>
            <a:r>
              <a:rPr lang="zh-CN" altLang="en-US" sz="1800" b="0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平价：蜜雪冰城等大众化品牌依然以</a:t>
            </a:r>
            <a:r>
              <a:rPr lang="en-US" altLang="zh-CN" sz="1800" b="0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7</a:t>
            </a:r>
            <a:r>
              <a:rPr lang="zh-CN" altLang="en-US" sz="1800" b="0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元左右的客单价低价“狂奔”</a:t>
            </a:r>
            <a:endParaRPr lang="en-US" altLang="zh-CN" sz="1800" b="0" i="0" u="none" strike="noStrike" baseline="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algn="l"/>
            <a:endParaRPr lang="en-US" altLang="zh-CN" dirty="0">
              <a:solidFill>
                <a:schemeClr val="bg1"/>
              </a:solidFill>
              <a:latin typeface="等线" pitchFamily="2" charset="-122"/>
              <a:ea typeface="等线" pitchFamily="2" charset="-122"/>
            </a:endParaRPr>
          </a:p>
          <a:p>
            <a:pPr algn="l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690" y="3862731"/>
            <a:ext cx="3932727" cy="25602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618" y="4159255"/>
            <a:ext cx="6958244" cy="226374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3752" y="419323"/>
            <a:ext cx="879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蜜雪冰城是</a:t>
            </a:r>
            <a:r>
              <a:rPr lang="zh-CN" altLang="en-US" sz="72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怎么赚钱</a:t>
            </a:r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的？？</a:t>
            </a:r>
            <a:endParaRPr lang="en-US" altLang="zh-CN" sz="7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2317"/>
            <a:ext cx="5166360" cy="51663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12813" y="2793668"/>
            <a:ext cx="43484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蜜雪盈利三法宝</a:t>
            </a:r>
            <a:endParaRPr lang="en-US" altLang="zh-CN" sz="44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endParaRPr lang="en-US" altLang="zh-CN" sz="44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r>
              <a:rPr lang="zh-CN" altLang="en-US" sz="44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规模效应</a:t>
            </a:r>
            <a:endParaRPr lang="zh-CN" altLang="en-US" sz="44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3752" y="421843"/>
            <a:ext cx="879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蜜雪冰城是</a:t>
            </a:r>
            <a:r>
              <a:rPr lang="zh-CN" altLang="en-US" sz="72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怎么赚钱</a:t>
            </a:r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的？？</a:t>
            </a:r>
            <a:endParaRPr lang="en-US" altLang="zh-CN" sz="7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638" y="2237688"/>
            <a:ext cx="5360683" cy="27865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277092" y="6581001"/>
            <a:ext cx="2520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数据来源：</a:t>
            </a:r>
            <a:r>
              <a:rPr lang="zh-CN" altLang="en-US" sz="1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蜜雪冰城招股说明书</a:t>
            </a:r>
            <a:endParaRPr lang="en-US" altLang="zh-CN" sz="1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503" y="2220903"/>
            <a:ext cx="5833015" cy="2803310"/>
          </a:xfrm>
          <a:prstGeom prst="rect">
            <a:avLst/>
          </a:prstGeom>
        </p:spPr>
      </p:pic>
      <p:sp>
        <p:nvSpPr>
          <p:cNvPr id="10" name="图文框 9"/>
          <p:cNvSpPr/>
          <p:nvPr/>
        </p:nvSpPr>
        <p:spPr>
          <a:xfrm>
            <a:off x="5784274" y="3172690"/>
            <a:ext cx="1967344" cy="685801"/>
          </a:xfrm>
          <a:prstGeom prst="frame">
            <a:avLst>
              <a:gd name="adj1" fmla="val 8878"/>
            </a:avLst>
          </a:prstGeom>
          <a:solidFill>
            <a:srgbClr val="E40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图文框 10"/>
          <p:cNvSpPr/>
          <p:nvPr/>
        </p:nvSpPr>
        <p:spPr>
          <a:xfrm>
            <a:off x="7135090" y="4374361"/>
            <a:ext cx="616527" cy="356966"/>
          </a:xfrm>
          <a:prstGeom prst="frame">
            <a:avLst/>
          </a:prstGeom>
          <a:solidFill>
            <a:srgbClr val="E40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图文框 11"/>
          <p:cNvSpPr/>
          <p:nvPr/>
        </p:nvSpPr>
        <p:spPr>
          <a:xfrm>
            <a:off x="2563091" y="3054927"/>
            <a:ext cx="1011382" cy="304800"/>
          </a:xfrm>
          <a:prstGeom prst="frame">
            <a:avLst/>
          </a:prstGeom>
          <a:solidFill>
            <a:srgbClr val="E40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98256" y="5358939"/>
            <a:ext cx="8795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加盟销售占据</a:t>
            </a:r>
            <a:r>
              <a:rPr lang="zh-CN" altLang="en-US" sz="44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九成</a:t>
            </a:r>
            <a:r>
              <a:rPr lang="zh-CN" altLang="en-US" sz="44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以上</a:t>
            </a:r>
            <a:endParaRPr lang="en-US" altLang="zh-CN" sz="44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食材、包装材料、设备、物资</a:t>
            </a:r>
            <a:endParaRPr lang="en-US" altLang="zh-CN" sz="44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4295" y="278605"/>
            <a:ext cx="57887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茶饮人均消费占比</a:t>
            </a:r>
            <a:endParaRPr lang="en-US" altLang="zh-CN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8052" y="1670452"/>
            <a:ext cx="9758137" cy="424266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27986" y="6581001"/>
            <a:ext cx="2520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数据来源：红餐大数据</a:t>
            </a:r>
            <a:endParaRPr lang="en-US" altLang="zh-CN" sz="1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64455" y="431005"/>
            <a:ext cx="78903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降本</a:t>
            </a:r>
            <a:r>
              <a:rPr lang="en-US" altLang="zh-CN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——</a:t>
            </a:r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上游原材料供应</a:t>
            </a:r>
            <a:endParaRPr lang="zh-CN" altLang="en-US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53522" y="2606721"/>
            <a:ext cx="9960792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自建食材生产基地</a:t>
            </a:r>
            <a:r>
              <a:rPr kumimoji="0" lang="en-US" altLang="zh-CN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		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柠檬初加工生产基地</a:t>
            </a:r>
            <a:endParaRPr kumimoji="0" lang="en-US" altLang="zh-CN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得意黑" pitchFamily="50" charset="-122"/>
              <a:ea typeface="得意黑" pitchFamily="50" charset="-122"/>
            </a:endParaRPr>
          </a:p>
          <a:p>
            <a:pPr lvl="2"/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四川安岳 </a:t>
            </a:r>
            <a:r>
              <a:rPr lang="en-US" altLang="zh-CN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				</a:t>
            </a:r>
            <a:endParaRPr lang="en-US" altLang="zh-CN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lvl="2"/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重庆雪王农业有限公司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得意黑" pitchFamily="50" charset="-122"/>
              <a:ea typeface="得意黑" pitchFamily="50" charset="-122"/>
            </a:endParaRPr>
          </a:p>
          <a:p>
            <a:pPr lvl="2"/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四川雪王柠檬有限公司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		</a:t>
            </a:r>
            <a:endParaRPr lang="en-US" altLang="zh-CN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4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得意黑" pitchFamily="50" charset="-122"/>
              <a:ea typeface="得意黑" pitchFamily="50" charset="-122"/>
            </a:endParaRPr>
          </a:p>
          <a:p>
            <a:pPr lvl="1"/>
            <a:endParaRPr lang="en-US" altLang="zh-CN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lvl="1"/>
            <a:endParaRPr lang="en-US" altLang="zh-CN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29059" y="5107022"/>
            <a:ext cx="254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柠檬</a:t>
            </a:r>
            <a:r>
              <a:rPr lang="en-US" altLang="zh-CN" sz="3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50</a:t>
            </a:r>
            <a:r>
              <a:rPr lang="zh-CN" altLang="en-US" sz="3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斤</a:t>
            </a:r>
            <a:r>
              <a:rPr lang="en-US" altLang="zh-CN" sz="3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150</a:t>
            </a:r>
            <a:endParaRPr lang="en-US" altLang="zh-CN" sz="3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6146" name="Picture 2" descr="蜜雪冰城 柠檬基地 的图像结果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300" y="3783502"/>
            <a:ext cx="2890300" cy="191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蜜雪冰城 柠檬基地 的图像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547" y="3783502"/>
            <a:ext cx="2890301" cy="190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3752" y="187072"/>
            <a:ext cx="62007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行业规模</a:t>
            </a:r>
            <a:endParaRPr lang="zh-CN" altLang="en-US" sz="88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296" y="1767552"/>
            <a:ext cx="6436448" cy="45657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613" y="3188296"/>
            <a:ext cx="4496427" cy="172426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772392" y="6581001"/>
            <a:ext cx="1419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数据来源：行研报告</a:t>
            </a:r>
            <a:endParaRPr lang="en-US" altLang="zh-CN" sz="1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64455" y="431005"/>
            <a:ext cx="78903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增效</a:t>
            </a:r>
            <a:r>
              <a:rPr lang="en-US" altLang="zh-CN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——</a:t>
            </a:r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物流仓储的配套</a:t>
            </a:r>
            <a:endParaRPr lang="zh-CN" altLang="en-US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0202" y="2292938"/>
            <a:ext cx="624398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	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截至</a:t>
            </a:r>
            <a:r>
              <a:rPr lang="en-US" altLang="zh-CN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2022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年</a:t>
            </a:r>
            <a:r>
              <a:rPr lang="en-US" altLang="zh-CN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3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月末，蜜雪冰城已在河南、四川、新疆、江苏、广东、辽宁等</a:t>
            </a:r>
            <a:r>
              <a:rPr lang="en-US" altLang="zh-CN" sz="28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22</a:t>
            </a:r>
            <a:r>
              <a:rPr lang="zh-CN" altLang="en-US" sz="28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个省份</a:t>
            </a:r>
            <a:r>
              <a:rPr lang="zh-CN" altLang="en-US" sz="2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设立仓储物流基地，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建立了基本覆盖</a:t>
            </a:r>
            <a:r>
              <a:rPr lang="zh-CN" altLang="en-US" sz="2800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全国的物流运输网络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。</a:t>
            </a:r>
            <a:endParaRPr lang="en-US" altLang="zh-CN" sz="28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endParaRPr lang="en-US" altLang="zh-CN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	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同时，蜜雪冰城</a:t>
            </a:r>
            <a:r>
              <a:rPr lang="zh-CN" altLang="en-US" sz="2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遍布全国的仓储物流网络及</a:t>
            </a:r>
            <a:r>
              <a:rPr lang="zh-CN" altLang="en-US" sz="28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全国物流免运费</a:t>
            </a:r>
            <a:r>
              <a:rPr lang="zh-CN" altLang="en-US" sz="2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的政策，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加强了公司跨区域经营能力。</a:t>
            </a:r>
            <a:endParaRPr lang="zh-CN" altLang="en-US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r="2460" b="9653"/>
          <a:stretch>
            <a:fillRect/>
          </a:stretch>
        </p:blipFill>
        <p:spPr>
          <a:xfrm>
            <a:off x="6994188" y="2225800"/>
            <a:ext cx="4935250" cy="304754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29512" y="712068"/>
            <a:ext cx="879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全产业链</a:t>
            </a:r>
            <a:endParaRPr lang="en-US" altLang="zh-CN" sz="7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0585" y="2316794"/>
            <a:ext cx="9350829" cy="329234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29512" y="712068"/>
            <a:ext cx="879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为什么开在一起？</a:t>
            </a:r>
            <a:endParaRPr lang="en-US" altLang="zh-CN" sz="7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8085" y="3137989"/>
            <a:ext cx="2202824" cy="2202824"/>
          </a:xfrm>
          <a:prstGeom prst="rect">
            <a:avLst/>
          </a:prstGeom>
        </p:spPr>
      </p:pic>
      <p:pic>
        <p:nvPicPr>
          <p:cNvPr id="4" name="Picture 12" descr="赢商大数据_1點點_简介_电话_门店分布_选址标准_开店计划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16" y="3137989"/>
            <a:ext cx="2202824" cy="22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蜜雪冰城加盟费用-蜜雪冰城官网-问智道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5" r="13243"/>
          <a:stretch>
            <a:fillRect/>
          </a:stretch>
        </p:blipFill>
        <p:spPr bwMode="auto">
          <a:xfrm>
            <a:off x="1249680" y="3137989"/>
            <a:ext cx="2103120" cy="220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正新鸡排启用新LOGO，黑鸡变「鸡王」！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6" t="8002" r="27802" b="14016"/>
          <a:stretch>
            <a:fillRect/>
          </a:stretch>
        </p:blipFill>
        <p:spPr bwMode="auto">
          <a:xfrm>
            <a:off x="3361309" y="3137989"/>
            <a:ext cx="2257398" cy="220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137771" y="2705725"/>
            <a:ext cx="39164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下沉市场</a:t>
            </a:r>
            <a:endParaRPr lang="en-US" altLang="zh-CN" sz="88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71876" y="2705725"/>
            <a:ext cx="7648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下沉市场是什么？</a:t>
            </a:r>
            <a:endParaRPr lang="en-US" altLang="zh-CN" sz="88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4295" y="278605"/>
            <a:ext cx="71897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三线城市以下开店数目</a:t>
            </a:r>
            <a:endParaRPr lang="en-US" altLang="zh-CN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727986" y="6581001"/>
            <a:ext cx="2520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数据来源：红餐大数据</a:t>
            </a:r>
            <a:endParaRPr lang="en-US" altLang="zh-CN" sz="1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992" y="1956988"/>
            <a:ext cx="4949288" cy="365935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0" b="10874"/>
          <a:stretch>
            <a:fillRect/>
          </a:stretch>
        </p:blipFill>
        <p:spPr bwMode="auto">
          <a:xfrm>
            <a:off x="5806761" y="1909762"/>
            <a:ext cx="6000527" cy="376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627" y="2561098"/>
            <a:ext cx="5000373" cy="287900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4295" y="278605"/>
            <a:ext cx="85908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三线以下城市是蜜雪主阵地</a:t>
            </a:r>
            <a:endParaRPr lang="en-US" altLang="zh-CN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2425" y="532130"/>
            <a:ext cx="87014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 蜜雪冰城</a:t>
            </a:r>
            <a:r>
              <a:rPr lang="zh-CN" altLang="en-US" sz="72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算不算</a:t>
            </a:r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茶？</a:t>
            </a:r>
            <a:endParaRPr lang="en-US" altLang="zh-CN" sz="7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520" y="2135452"/>
            <a:ext cx="2167522" cy="162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63" y="2135452"/>
            <a:ext cx="2177198" cy="162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282" y="2135452"/>
            <a:ext cx="2177198" cy="163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中吉号古树茶 - 老班章2018（春）|名山乔木系列 - 中吉号官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63" y="4318121"/>
            <a:ext cx="2177197" cy="217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2"/>
          <a:stretch>
            <a:fillRect/>
          </a:stretch>
        </p:blipFill>
        <p:spPr bwMode="auto">
          <a:xfrm>
            <a:off x="237253" y="865388"/>
            <a:ext cx="11717493" cy="431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330368" y="5638669"/>
            <a:ext cx="7531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	</a:t>
            </a:r>
            <a:r>
              <a:rPr lang="zh-CN" altLang="en-US" sz="2000" b="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茶叶除了直接饮用以外，还可以</a:t>
            </a:r>
            <a:r>
              <a:rPr lang="zh-CN" altLang="en-US" sz="2400" b="0" i="0" dirty="0">
                <a:solidFill>
                  <a:srgbClr val="FF9405"/>
                </a:solidFill>
                <a:effectLst/>
                <a:latin typeface="得意黑" pitchFamily="50" charset="-122"/>
                <a:ea typeface="得意黑" pitchFamily="50" charset="-122"/>
              </a:rPr>
              <a:t>深加工</a:t>
            </a:r>
            <a:r>
              <a:rPr lang="zh-CN" altLang="en-US" sz="2000" b="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为奶茶、茶食品、茶保健品等，</a:t>
            </a:r>
            <a:endParaRPr lang="en-US" altLang="zh-CN" sz="2000" b="0" i="0" dirty="0">
              <a:solidFill>
                <a:schemeClr val="bg1"/>
              </a:solidFill>
              <a:effectLst/>
              <a:latin typeface="得意黑" pitchFamily="50" charset="-122"/>
              <a:ea typeface="得意黑" pitchFamily="50" charset="-122"/>
            </a:endParaRPr>
          </a:p>
          <a:p>
            <a:r>
              <a:rPr lang="zh-CN" altLang="en-US" sz="2000" b="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相比于日本而言，在深加工领域中国茶行业还处于初级阶段。</a:t>
            </a:r>
            <a:endParaRPr lang="zh-CN" altLang="en-US" sz="20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334" y="1456421"/>
            <a:ext cx="4820252" cy="36210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64" y="1456421"/>
            <a:ext cx="5935461" cy="364649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82501" y="5401579"/>
            <a:ext cx="2546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茶消费量与日本比较</a:t>
            </a:r>
            <a:endParaRPr lang="zh-CN" altLang="en-US" sz="24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86577" y="5401579"/>
            <a:ext cx="3817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与其他具有提神功能产品比较</a:t>
            </a:r>
            <a:endParaRPr lang="zh-CN" altLang="en-US" sz="24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3855" y="187325"/>
            <a:ext cx="694372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茶饮行业发展</a:t>
            </a:r>
            <a:endParaRPr lang="zh-CN" altLang="en-US" sz="88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3095" t="28997" r="4308" b="23920"/>
          <a:stretch>
            <a:fillRect/>
          </a:stretch>
        </p:blipFill>
        <p:spPr>
          <a:xfrm>
            <a:off x="0" y="2042159"/>
            <a:ext cx="12192000" cy="245978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671836" y="5154325"/>
            <a:ext cx="484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产品、品牌化、门店选择</a:t>
            </a:r>
            <a:endParaRPr lang="zh-CN" altLang="en-US" sz="40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2306" y="532226"/>
            <a:ext cx="11839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新茶饮发展对传统茶业利好</a:t>
            </a:r>
            <a:r>
              <a:rPr lang="en-US" altLang="zh-CN" sz="54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or</a:t>
            </a:r>
            <a:r>
              <a:rPr lang="zh-CN" altLang="en-US" sz="54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利空？</a:t>
            </a:r>
            <a:endParaRPr lang="en-US" altLang="zh-CN" sz="54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3339" y="2031029"/>
            <a:ext cx="5222660" cy="302479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507866" y="2762497"/>
            <a:ext cx="52226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	</a:t>
            </a:r>
            <a:r>
              <a:rPr lang="zh-CN" altLang="en-US" sz="2800" b="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传统的饮料已难以满足消费者的需求，于是更加迎合消费者喜好、注重口感和风味以及消费体验的新式茶饮应运而生</a:t>
            </a:r>
            <a:endParaRPr lang="en-US" altLang="zh-CN" sz="2800" b="0" i="0" dirty="0">
              <a:solidFill>
                <a:schemeClr val="bg1"/>
              </a:solidFill>
              <a:effectLst/>
              <a:latin typeface="得意黑" pitchFamily="50" charset="-122"/>
              <a:ea typeface="得意黑" pitchFamily="50" charset="-122"/>
            </a:endParaRPr>
          </a:p>
          <a:p>
            <a:endParaRPr lang="en-US" altLang="zh-CN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r>
              <a:rPr lang="en-US" altLang="zh-CN" sz="2800" b="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	</a:t>
            </a:r>
            <a:r>
              <a:rPr lang="zh-CN" altLang="en-US" sz="2800" b="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下游</a:t>
            </a:r>
            <a:r>
              <a:rPr lang="zh-CN" altLang="en-US" sz="2800" b="0" i="0" dirty="0">
                <a:solidFill>
                  <a:srgbClr val="FF9405"/>
                </a:solidFill>
                <a:effectLst/>
                <a:latin typeface="得意黑" pitchFamily="50" charset="-122"/>
                <a:ea typeface="得意黑" pitchFamily="50" charset="-122"/>
              </a:rPr>
              <a:t>新式茶饮</a:t>
            </a:r>
            <a:r>
              <a:rPr lang="zh-CN" altLang="en-US" sz="2800" b="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逐渐兴起</a:t>
            </a:r>
            <a:r>
              <a:rPr lang="en-US" altLang="zh-CN" sz="2800" b="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 up</a:t>
            </a:r>
            <a:endParaRPr lang="en-US" altLang="zh-CN" sz="2800" b="0" i="0" dirty="0">
              <a:solidFill>
                <a:schemeClr val="bg1"/>
              </a:solidFill>
              <a:effectLst/>
              <a:latin typeface="得意黑" pitchFamily="50" charset="-122"/>
              <a:ea typeface="得意黑" pitchFamily="50" charset="-122"/>
            </a:endParaRPr>
          </a:p>
          <a:p>
            <a:r>
              <a:rPr lang="en-US" altLang="zh-CN" sz="2800" b="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	</a:t>
            </a:r>
            <a:r>
              <a:rPr lang="zh-CN" altLang="en-US" sz="2800" b="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上游</a:t>
            </a:r>
            <a:r>
              <a:rPr lang="zh-CN" altLang="en-US" sz="2800" b="0" i="0" dirty="0">
                <a:solidFill>
                  <a:srgbClr val="FF9405"/>
                </a:solidFill>
                <a:effectLst/>
                <a:latin typeface="得意黑" pitchFamily="50" charset="-122"/>
                <a:ea typeface="得意黑" pitchFamily="50" charset="-122"/>
              </a:rPr>
              <a:t>原料茶</a:t>
            </a:r>
            <a:r>
              <a:rPr lang="zh-CN" altLang="en-US" sz="2800" b="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销量持续提升 </a:t>
            </a:r>
            <a:r>
              <a:rPr lang="en-US" altLang="zh-CN" sz="2800" b="0" i="0" dirty="0" err="1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upup</a:t>
            </a:r>
            <a:endParaRPr lang="zh-CN" altLang="en-US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28204" r="7818" b="25939"/>
          <a:stretch>
            <a:fillRect/>
          </a:stretch>
        </p:blipFill>
        <p:spPr bwMode="auto">
          <a:xfrm>
            <a:off x="596785" y="5523800"/>
            <a:ext cx="5775767" cy="69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2306" y="532226"/>
            <a:ext cx="7622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 蜜雪冰城</a:t>
            </a:r>
            <a:r>
              <a:rPr lang="zh-CN" altLang="en-US" sz="72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算不算</a:t>
            </a:r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茶？</a:t>
            </a:r>
            <a:endParaRPr lang="en-US" altLang="zh-CN" sz="7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715848" y="2322894"/>
            <a:ext cx="6893560" cy="340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FF9405"/>
                </a:solidFill>
                <a:effectLst/>
                <a:latin typeface="得意黑" pitchFamily="50" charset="-122"/>
                <a:ea typeface="得意黑" pitchFamily="50" charset="-122"/>
              </a:rPr>
              <a:t>消费端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rgbClr val="FF9405"/>
                </a:solidFill>
                <a:effectLst/>
                <a:latin typeface="得意黑" pitchFamily="50" charset="-122"/>
                <a:ea typeface="得意黑" pitchFamily="50" charset="-122"/>
              </a:rPr>
              <a:t>：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新茶饮通过更便捷、更年轻的产品，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得意黑" pitchFamily="50" charset="-122"/>
              <a:ea typeface="得意黑" pitchFamily="50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	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让越来越多的年轻人了解茶、爱上茶；</a:t>
            </a:r>
            <a:endParaRPr kumimoji="0" lang="zh-CN" altLang="zh-CN" sz="105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得意黑" pitchFamily="50" charset="-122"/>
              <a:ea typeface="得意黑" pitchFamily="50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rgbClr val="FF9405"/>
                </a:solidFill>
                <a:effectLst/>
                <a:latin typeface="得意黑" pitchFamily="50" charset="-122"/>
                <a:ea typeface="得意黑" pitchFamily="50" charset="-122"/>
              </a:rPr>
              <a:t>供应端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rgbClr val="FF9405"/>
                </a:solidFill>
                <a:effectLst/>
                <a:latin typeface="得意黑" pitchFamily="50" charset="-122"/>
                <a:ea typeface="得意黑" pitchFamily="50" charset="-122"/>
              </a:rPr>
              <a:t>：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新茶饮通过原料的开发、标准的制定推动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得意黑" pitchFamily="50" charset="-122"/>
              <a:ea typeface="得意黑" pitchFamily="50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	</a:t>
            </a: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上游生产体系迭代升级</a:t>
            </a:r>
            <a:endParaRPr kumimoji="0" lang="zh-CN" altLang="zh-CN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l="12544" t="513" r="950" b="-513"/>
          <a:stretch>
            <a:fillRect/>
          </a:stretch>
        </p:blipFill>
        <p:spPr>
          <a:xfrm>
            <a:off x="821802" y="2322894"/>
            <a:ext cx="3389419" cy="3541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29173" y="3118451"/>
            <a:ext cx="6982667" cy="151368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一场奇迹</a:t>
            </a:r>
            <a:br>
              <a:rPr lang="en-US" altLang="zh-CN" sz="9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</a:br>
            <a:r>
              <a:rPr lang="en-US" altLang="zh-CN" sz="9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					</a:t>
            </a:r>
            <a:r>
              <a:rPr lang="en-US" altLang="zh-CN" sz="31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——</a:t>
            </a:r>
            <a:r>
              <a:rPr lang="zh-CN" altLang="en-US" sz="31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营销分析 </a:t>
            </a:r>
            <a:endParaRPr lang="zh-CN" altLang="en-US" sz="31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93591" y="1312503"/>
            <a:ext cx="2427047" cy="2427047"/>
          </a:xfrm>
          <a:prstGeom prst="rect">
            <a:avLst/>
          </a:prstGeom>
          <a:solidFill>
            <a:srgbClr val="FF9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406890" y="2010455"/>
            <a:ext cx="2435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Part</a:t>
            </a:r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4</a:t>
            </a:r>
            <a:endParaRPr lang="zh-CN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78378" y="1999328"/>
            <a:ext cx="9835244" cy="3285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b="1" i="0" dirty="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	</a:t>
            </a:r>
            <a:r>
              <a:rPr lang="zh-CN" altLang="en-US" sz="4800" i="0" dirty="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让断言不断扎根，渗入信念的办法就是：</a:t>
            </a:r>
            <a:r>
              <a:rPr lang="zh-CN" altLang="en-US" sz="4800" b="1" i="0" dirty="0">
                <a:solidFill>
                  <a:srgbClr val="FF9405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重复。</a:t>
            </a:r>
            <a:endParaRPr lang="en-US" altLang="zh-CN" sz="4800" b="1" i="0" dirty="0">
              <a:solidFill>
                <a:srgbClr val="FF9405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4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——《</a:t>
            </a:r>
            <a:r>
              <a:rPr lang="zh-CN" altLang="en-US" sz="4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乌合之众</a:t>
            </a:r>
            <a:r>
              <a:rPr lang="en-US" altLang="zh-CN" sz="4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  <a:endParaRPr lang="zh-CN" altLang="en-US" sz="4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5832" y="519028"/>
            <a:ext cx="879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打造“雪王”</a:t>
            </a:r>
            <a:r>
              <a:rPr lang="en-US" altLang="zh-CN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IP</a:t>
            </a:r>
            <a:endParaRPr lang="en-US" altLang="zh-CN" sz="7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60" y="2371603"/>
            <a:ext cx="6278880" cy="353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10819426" y="6581001"/>
            <a:ext cx="2520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图片</a:t>
            </a:r>
            <a:r>
              <a:rPr lang="zh-CN" altLang="en-US" sz="1200" b="1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来源：百度百科</a:t>
            </a:r>
            <a:endParaRPr lang="en-US" altLang="zh-CN" sz="1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48232" y="549508"/>
            <a:ext cx="879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线下：</a:t>
            </a:r>
            <a:r>
              <a:rPr lang="zh-CN" altLang="en-US" sz="4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门店形象的</a:t>
            </a:r>
            <a:r>
              <a:rPr lang="zh-CN" altLang="en-US" sz="48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七次</a:t>
            </a:r>
            <a:r>
              <a:rPr lang="zh-CN" altLang="en-US" sz="4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更迭</a:t>
            </a:r>
            <a:endParaRPr lang="en-US" altLang="zh-CN" sz="48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361" y="2761453"/>
            <a:ext cx="2284898" cy="25341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59" y="2761454"/>
            <a:ext cx="2297685" cy="25341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157" y="2761452"/>
            <a:ext cx="2297685" cy="25499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842" y="2761451"/>
            <a:ext cx="2284897" cy="25363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739" y="2761451"/>
            <a:ext cx="2322098" cy="253416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48232" y="549508"/>
            <a:ext cx="879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线下：</a:t>
            </a:r>
            <a:r>
              <a:rPr lang="zh-CN" altLang="en-US" sz="4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门店形象的</a:t>
            </a:r>
            <a:r>
              <a:rPr lang="zh-CN" altLang="en-US" sz="48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七次</a:t>
            </a:r>
            <a:r>
              <a:rPr lang="zh-CN" altLang="en-US" sz="4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更迭</a:t>
            </a:r>
            <a:endParaRPr lang="en-US" altLang="zh-CN" sz="48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732" y="2041937"/>
            <a:ext cx="4066157" cy="44951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889" y="2041937"/>
            <a:ext cx="6118711" cy="450152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48232" y="549508"/>
            <a:ext cx="879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华与华</a:t>
            </a:r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：</a:t>
            </a:r>
            <a:r>
              <a:rPr lang="zh-CN" altLang="en-US" sz="44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最贵营销公司</a:t>
            </a:r>
            <a:endParaRPr lang="en-US" altLang="zh-CN" sz="48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8194" name="Picture 2" descr="小葵花妈妈课堂_360百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382838"/>
            <a:ext cx="19526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蓝瓶钙 的图像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2382837"/>
            <a:ext cx="3252787" cy="34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东鹏特饮 的图像结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382836"/>
            <a:ext cx="2082800" cy="342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388929"/>
            <a:ext cx="37433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90472" y="610468"/>
            <a:ext cx="11401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线上：</a:t>
            </a:r>
            <a:r>
              <a:rPr lang="zh-CN" altLang="en-US" sz="48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新媒体</a:t>
            </a:r>
            <a:r>
              <a:rPr lang="zh-CN" altLang="en-US" sz="4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提升品牌知名度</a:t>
            </a:r>
            <a:endParaRPr lang="en-US" altLang="zh-CN" sz="4800" b="1" dirty="0">
              <a:solidFill>
                <a:srgbClr val="FF9405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b="8902"/>
          <a:stretch>
            <a:fillRect/>
          </a:stretch>
        </p:blipFill>
        <p:spPr>
          <a:xfrm>
            <a:off x="7709542" y="2072947"/>
            <a:ext cx="3074887" cy="39605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07571" y="2846913"/>
            <a:ext cx="609600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二创</a:t>
            </a:r>
            <a:endParaRPr lang="en-US" altLang="zh-CN" sz="32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r>
              <a:rPr lang="en-US" altLang="zh-CN" dirty="0">
                <a:solidFill>
                  <a:schemeClr val="accent2">
                    <a:lumMod val="40000"/>
                    <a:lumOff val="60000"/>
                  </a:schemeClr>
                </a:solidFill>
                <a:latin typeface="得意黑" pitchFamily="50" charset="-122"/>
                <a:ea typeface="得意黑" pitchFamily="50" charset="-122"/>
              </a:rPr>
              <a:t>	</a:t>
            </a:r>
            <a:endParaRPr lang="en-US" altLang="zh-CN" dirty="0">
              <a:solidFill>
                <a:schemeClr val="accent2">
                  <a:lumMod val="40000"/>
                  <a:lumOff val="60000"/>
                </a:schemeClr>
              </a:solidFill>
              <a:latin typeface="得意黑" pitchFamily="50" charset="-122"/>
              <a:ea typeface="得意黑" pitchFamily="50" charset="-122"/>
            </a:endParaRPr>
          </a:p>
          <a:p>
            <a:r>
              <a:rPr lang="en-US" altLang="zh-CN" dirty="0">
                <a:solidFill>
                  <a:schemeClr val="accent2">
                    <a:lumMod val="40000"/>
                    <a:lumOff val="60000"/>
                  </a:schemeClr>
                </a:solidFill>
                <a:latin typeface="得意黑" pitchFamily="50" charset="-122"/>
                <a:ea typeface="得意黑" pitchFamily="50" charset="-122"/>
              </a:rPr>
              <a:t>	</a:t>
            </a:r>
            <a:r>
              <a:rPr lang="zh-CN" alt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得意黑" pitchFamily="50" charset="-122"/>
                <a:ea typeface="得意黑" pitchFamily="50" charset="-122"/>
              </a:rPr>
              <a:t>蜜雪冰城官方在多个视频平台传播 </a:t>
            </a:r>
            <a:r>
              <a:rPr lang="en-US" altLang="zh-CN" dirty="0">
                <a:solidFill>
                  <a:schemeClr val="accent2">
                    <a:lumMod val="40000"/>
                    <a:lumOff val="60000"/>
                  </a:schemeClr>
                </a:solidFill>
                <a:latin typeface="得意黑" pitchFamily="50" charset="-122"/>
                <a:ea typeface="得意黑" pitchFamily="50" charset="-122"/>
              </a:rPr>
              <a:t>MV</a:t>
            </a:r>
            <a:r>
              <a:rPr lang="zh-CN" alt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得意黑" pitchFamily="50" charset="-122"/>
                <a:ea typeface="得意黑" pitchFamily="50" charset="-122"/>
              </a:rPr>
              <a:t>，</a:t>
            </a:r>
            <a:endParaRPr lang="en-US" altLang="zh-CN" dirty="0">
              <a:solidFill>
                <a:schemeClr val="accent2">
                  <a:lumMod val="40000"/>
                  <a:lumOff val="60000"/>
                </a:schemeClr>
              </a:solidFill>
              <a:latin typeface="得意黑" pitchFamily="50" charset="-122"/>
              <a:ea typeface="得意黑" pitchFamily="50" charset="-122"/>
            </a:endParaRPr>
          </a:p>
          <a:p>
            <a:r>
              <a:rPr lang="zh-CN" alt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得意黑" pitchFamily="50" charset="-122"/>
                <a:ea typeface="得意黑" pitchFamily="50" charset="-122"/>
              </a:rPr>
              <a:t>并鼓励 网友们对其进行二次创作。</a:t>
            </a:r>
            <a:endParaRPr lang="en-US" altLang="zh-CN" dirty="0">
              <a:solidFill>
                <a:schemeClr val="accent2">
                  <a:lumMod val="40000"/>
                  <a:lumOff val="60000"/>
                </a:schemeClr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90472" y="610468"/>
            <a:ext cx="11401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线上：</a:t>
            </a:r>
            <a:r>
              <a:rPr lang="zh-CN" altLang="en-US" sz="48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新媒体</a:t>
            </a:r>
            <a:r>
              <a:rPr lang="zh-CN" altLang="en-US" sz="4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提升品牌知名度</a:t>
            </a:r>
            <a:endParaRPr lang="en-US" altLang="zh-CN" sz="4800" b="1" dirty="0">
              <a:solidFill>
                <a:srgbClr val="FF9405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9972" y="1810797"/>
            <a:ext cx="5236028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洗脑主题曲</a:t>
            </a:r>
            <a:endParaRPr lang="en-US" altLang="zh-CN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	</a:t>
            </a:r>
            <a:r>
              <a:rPr lang="zh-CN" alt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得意黑" pitchFamily="50" charset="-122"/>
                <a:ea typeface="得意黑" pitchFamily="50" charset="-122"/>
              </a:rPr>
              <a:t>2021 年 6 月</a:t>
            </a:r>
            <a:r>
              <a:rPr lang="en-US" altLang="zh-CN" dirty="0">
                <a:solidFill>
                  <a:schemeClr val="accent2">
                    <a:lumMod val="40000"/>
                    <a:lumOff val="60000"/>
                  </a:schemeClr>
                </a:solidFill>
                <a:latin typeface="得意黑" pitchFamily="50" charset="-122"/>
                <a:ea typeface="得意黑" pitchFamily="50" charset="-122"/>
              </a:rPr>
              <a:t>,</a:t>
            </a:r>
            <a:r>
              <a:rPr lang="zh-CN" alt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得意黑" pitchFamily="50" charset="-122"/>
                <a:ea typeface="得意黑" pitchFamily="50" charset="-122"/>
              </a:rPr>
              <a:t>“你爱我，我爱你，蜜雪冰城甜蜜蜜”</a:t>
            </a:r>
            <a:r>
              <a:rPr lang="en-US" altLang="zh-CN" dirty="0">
                <a:solidFill>
                  <a:schemeClr val="accent2">
                    <a:lumMod val="40000"/>
                    <a:lumOff val="60000"/>
                  </a:schemeClr>
                </a:solidFill>
                <a:latin typeface="得意黑" pitchFamily="50" charset="-122"/>
                <a:ea typeface="得意黑" pitchFamily="50" charset="-122"/>
              </a:rPr>
              <a:t>,</a:t>
            </a:r>
            <a:r>
              <a:rPr lang="zh-CN" alt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得意黑" pitchFamily="50" charset="-122"/>
                <a:ea typeface="得意黑" pitchFamily="50" charset="-122"/>
              </a:rPr>
              <a:t>现象级品牌话题营销事件。</a:t>
            </a:r>
            <a:endParaRPr lang="en-US" altLang="zh-CN" dirty="0">
              <a:solidFill>
                <a:schemeClr val="accent2">
                  <a:lumMod val="40000"/>
                  <a:lumOff val="60000"/>
                </a:schemeClr>
              </a:solidFill>
              <a:latin typeface="得意黑" pitchFamily="50" charset="-122"/>
              <a:ea typeface="得意黑" pitchFamily="50" charset="-122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线下包围线上</a:t>
            </a:r>
            <a:endParaRPr lang="en-US" altLang="zh-CN" sz="24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accent2">
                    <a:lumMod val="40000"/>
                    <a:lumOff val="60000"/>
                  </a:schemeClr>
                </a:solidFill>
                <a:latin typeface="得意黑" pitchFamily="50" charset="-122"/>
                <a:ea typeface="得意黑" pitchFamily="50" charset="-122"/>
              </a:rPr>
              <a:t>	</a:t>
            </a:r>
            <a:r>
              <a:rPr lang="zh-CN" alt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得意黑" pitchFamily="50" charset="-122"/>
                <a:ea typeface="得意黑" pitchFamily="50" charset="-122"/>
              </a:rPr>
              <a:t>蜜雪冰城的营销宣传负责人王伟龙表示，这一 年里蜜雪冰城超</a:t>
            </a:r>
            <a:r>
              <a:rPr lang="en-US" altLang="zh-CN" dirty="0">
                <a:solidFill>
                  <a:schemeClr val="accent2">
                    <a:lumMod val="40000"/>
                    <a:lumOff val="60000"/>
                  </a:schemeClr>
                </a:solidFill>
                <a:latin typeface="得意黑" pitchFamily="50" charset="-122"/>
                <a:ea typeface="得意黑" pitchFamily="50" charset="-122"/>
              </a:rPr>
              <a:t>1</a:t>
            </a:r>
            <a:r>
              <a:rPr lang="zh-CN" alt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得意黑" pitchFamily="50" charset="-122"/>
                <a:ea typeface="得意黑" pitchFamily="50" charset="-122"/>
              </a:rPr>
              <a:t>万家线下门店都在反复播放这首“洗脑神曲”。</a:t>
            </a:r>
            <a:endParaRPr lang="en-US" altLang="zh-CN" dirty="0">
              <a:solidFill>
                <a:schemeClr val="accent2">
                  <a:lumMod val="40000"/>
                  <a:lumOff val="60000"/>
                </a:schemeClr>
              </a:solidFill>
              <a:latin typeface="得意黑" pitchFamily="50" charset="-122"/>
              <a:ea typeface="得意黑" pitchFamily="50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chemeClr val="accent2">
                  <a:lumMod val="40000"/>
                  <a:lumOff val="60000"/>
                </a:schemeClr>
              </a:solidFill>
              <a:latin typeface="得意黑" pitchFamily="50" charset="-122"/>
              <a:ea typeface="得意黑" pitchFamily="5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PGC</a:t>
            </a:r>
            <a:r>
              <a:rPr lang="zh-CN" altLang="en-US" sz="24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撬动</a:t>
            </a:r>
            <a:r>
              <a:rPr lang="en-US" altLang="zh-CN" sz="24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UGC</a:t>
            </a:r>
            <a:r>
              <a:rPr lang="zh-CN" altLang="en-US" sz="24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，</a:t>
            </a:r>
            <a:r>
              <a:rPr lang="en-US" altLang="zh-CN" sz="24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KOL</a:t>
            </a:r>
            <a:r>
              <a:rPr lang="zh-CN" altLang="en-US" sz="24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联动</a:t>
            </a:r>
            <a:r>
              <a:rPr lang="en-US" altLang="zh-CN" sz="24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KOC</a:t>
            </a:r>
            <a:endParaRPr lang="en-US" altLang="zh-CN" sz="24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endParaRPr lang="zh-CN" altLang="en-US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l="1691" t="2124"/>
          <a:stretch>
            <a:fillRect/>
          </a:stretch>
        </p:blipFill>
        <p:spPr>
          <a:xfrm>
            <a:off x="7725526" y="2477732"/>
            <a:ext cx="2946333" cy="30168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84850" y="3118485"/>
            <a:ext cx="4192270" cy="1513840"/>
          </a:xfrm>
        </p:spPr>
        <p:txBody>
          <a:bodyPr>
            <a:normAutofit fontScale="90000"/>
          </a:bodyPr>
          <a:lstStyle/>
          <a:p>
            <a:r>
              <a:rPr lang="zh-CN" altLang="en-US" sz="9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新茶饮</a:t>
            </a:r>
            <a:endParaRPr lang="zh-CN" altLang="en-US" sz="9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93591" y="1312503"/>
            <a:ext cx="2427047" cy="2427047"/>
          </a:xfrm>
          <a:prstGeom prst="rect">
            <a:avLst/>
          </a:prstGeom>
          <a:solidFill>
            <a:srgbClr val="FF9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406890" y="2010455"/>
            <a:ext cx="2435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Part</a:t>
            </a:r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1</a:t>
            </a:r>
            <a:endParaRPr lang="zh-CN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90472" y="610468"/>
            <a:ext cx="11401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线上：</a:t>
            </a:r>
            <a:r>
              <a:rPr lang="zh-CN" altLang="en-US" sz="4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新媒体提升品牌知名度</a:t>
            </a:r>
            <a:endParaRPr lang="en-US" altLang="zh-CN" sz="4800" b="1" dirty="0">
              <a:solidFill>
                <a:srgbClr val="FF9405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l="1691" t="2124"/>
          <a:stretch>
            <a:fillRect/>
          </a:stretch>
        </p:blipFill>
        <p:spPr>
          <a:xfrm>
            <a:off x="2200000" y="1951547"/>
            <a:ext cx="2008428" cy="20564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/>
          <a:srcRect t="949" b="1"/>
          <a:stretch>
            <a:fillRect/>
          </a:stretch>
        </p:blipFill>
        <p:spPr>
          <a:xfrm>
            <a:off x="4492080" y="1951547"/>
            <a:ext cx="2009754" cy="20564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000" y="4201386"/>
            <a:ext cx="2031296" cy="20564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t="1850" b="-1"/>
          <a:stretch>
            <a:fillRect/>
          </a:stretch>
        </p:blipFill>
        <p:spPr>
          <a:xfrm>
            <a:off x="4492080" y="4188857"/>
            <a:ext cx="2061302" cy="205647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/>
          <a:srcRect t="12102"/>
          <a:stretch>
            <a:fillRect/>
          </a:stretch>
        </p:blipFill>
        <p:spPr>
          <a:xfrm>
            <a:off x="8916406" y="1656708"/>
            <a:ext cx="1579480" cy="23513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0724" y="1595179"/>
            <a:ext cx="1496132" cy="2474372"/>
          </a:xfrm>
          <a:prstGeom prst="rect">
            <a:avLst/>
          </a:prstGeom>
        </p:spPr>
      </p:pic>
      <p:pic>
        <p:nvPicPr>
          <p:cNvPr id="3074" name="Picture 2" descr="bilibili 的图像结果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9" r="-430" b="11269"/>
          <a:stretch>
            <a:fillRect/>
          </a:stretch>
        </p:blipFill>
        <p:spPr bwMode="auto">
          <a:xfrm>
            <a:off x="790471" y="2599266"/>
            <a:ext cx="877461" cy="71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抖音 的图像结果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7179" r="7322" b="10931"/>
          <a:stretch>
            <a:fillRect/>
          </a:stretch>
        </p:blipFill>
        <p:spPr bwMode="auto">
          <a:xfrm>
            <a:off x="7340820" y="2599267"/>
            <a:ext cx="736600" cy="71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392" y="4201386"/>
            <a:ext cx="2112988" cy="2474372"/>
          </a:xfrm>
          <a:prstGeom prst="rect">
            <a:avLst/>
          </a:prstGeom>
        </p:spPr>
      </p:pic>
      <p:pic>
        <p:nvPicPr>
          <p:cNvPr id="3080" name="Picture 8" descr="小红书logo 的图像结果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t="15761" r="17245" b="20323"/>
          <a:stretch>
            <a:fillRect/>
          </a:stretch>
        </p:blipFill>
        <p:spPr bwMode="auto">
          <a:xfrm>
            <a:off x="7386837" y="5087077"/>
            <a:ext cx="690583" cy="67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0754" y="602521"/>
            <a:ext cx="10334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线上：</a:t>
            </a:r>
            <a:r>
              <a:rPr lang="zh-CN" altLang="en-US" sz="4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助农 洪灾捐款 </a:t>
            </a:r>
            <a:endParaRPr lang="en-US" altLang="zh-CN" sz="48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53923" y="2665599"/>
            <a:ext cx="86308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巧借媒体平台</a:t>
            </a:r>
            <a:r>
              <a:rPr lang="zh-CN" altLang="en-US" sz="2800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树立企业形象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以提高品牌认同度</a:t>
            </a:r>
            <a:endParaRPr lang="en-US" altLang="zh-CN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endParaRPr lang="en-US" altLang="zh-CN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“</a:t>
            </a:r>
            <a:r>
              <a:rPr lang="en-US" altLang="zh-CN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2020 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年</a:t>
            </a:r>
            <a:r>
              <a:rPr lang="zh-CN" altLang="en-US" sz="2800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疫情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蜜雪冰城捐了 </a:t>
            </a:r>
            <a:r>
              <a:rPr lang="en-US" altLang="zh-CN" sz="2800" dirty="0">
                <a:solidFill>
                  <a:srgbClr val="E40055"/>
                </a:solidFill>
                <a:latin typeface="得意黑" pitchFamily="50" charset="-122"/>
                <a:ea typeface="得意黑" pitchFamily="50" charset="-122"/>
              </a:rPr>
              <a:t>700 </a:t>
            </a:r>
            <a:r>
              <a:rPr lang="zh-CN" altLang="en-US" sz="2800" dirty="0">
                <a:solidFill>
                  <a:srgbClr val="E40055"/>
                </a:solidFill>
                <a:latin typeface="得意黑" pitchFamily="50" charset="-122"/>
                <a:ea typeface="得意黑" pitchFamily="50" charset="-122"/>
              </a:rPr>
              <a:t>万元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，并且买单了 所有抗洪战士的柠檬水”</a:t>
            </a:r>
            <a:endParaRPr lang="en-US" altLang="zh-CN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endParaRPr lang="en-US" altLang="zh-CN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r>
              <a:rPr lang="zh-CN" altLang="en-US" sz="2800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河南洪灾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，该企业为灾区捐款 </a:t>
            </a:r>
            <a:r>
              <a:rPr lang="en-US" altLang="zh-CN" sz="2800" dirty="0">
                <a:solidFill>
                  <a:srgbClr val="E40055"/>
                </a:solidFill>
                <a:latin typeface="得意黑" pitchFamily="50" charset="-122"/>
                <a:ea typeface="得意黑" pitchFamily="50" charset="-122"/>
              </a:rPr>
              <a:t>2200 </a:t>
            </a:r>
            <a:r>
              <a:rPr lang="zh-CN" altLang="en-US" sz="2800" dirty="0">
                <a:solidFill>
                  <a:srgbClr val="E40055"/>
                </a:solidFill>
                <a:latin typeface="得意黑" pitchFamily="50" charset="-122"/>
                <a:ea typeface="得意黑" pitchFamily="50" charset="-122"/>
              </a:rPr>
              <a:t>万元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和救灾物资。</a:t>
            </a:r>
            <a:endParaRPr lang="zh-CN" altLang="en-US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5832" y="519028"/>
            <a:ext cx="879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新茶饮宣传特点</a:t>
            </a:r>
            <a:endParaRPr lang="en-US" altLang="zh-CN" sz="7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5300" y="3026410"/>
            <a:ext cx="71031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品牌人设化、产品拟人化</a:t>
            </a:r>
            <a:endParaRPr lang="en-US" altLang="zh-CN" sz="48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endParaRPr lang="en-US" altLang="zh-CN" sz="48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r>
              <a:rPr lang="zh-CN" altLang="en-US" sz="48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跨界联名</a:t>
            </a:r>
            <a:endParaRPr lang="en-US" altLang="zh-CN" sz="48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0213" y="0"/>
            <a:ext cx="328178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081" y="4383628"/>
            <a:ext cx="1496132" cy="247437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3912" y="458068"/>
            <a:ext cx="879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蜜雪如何</a:t>
            </a:r>
            <a:r>
              <a:rPr lang="zh-CN" altLang="en-US" sz="72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卷出国外</a:t>
            </a:r>
            <a:endParaRPr lang="en-US" altLang="zh-CN" sz="7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b="21597"/>
          <a:stretch>
            <a:fillRect/>
          </a:stretch>
        </p:blipFill>
        <p:spPr>
          <a:xfrm>
            <a:off x="488075" y="1834376"/>
            <a:ext cx="3128502" cy="4489852"/>
          </a:xfrm>
          <a:prstGeom prst="rect">
            <a:avLst/>
          </a:prstGeom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24" y="1834376"/>
            <a:ext cx="4236152" cy="240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423" y="1834376"/>
            <a:ext cx="3397529" cy="448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3653" t="8092" b="14487"/>
          <a:stretch>
            <a:fillRect/>
          </a:stretch>
        </p:blipFill>
        <p:spPr>
          <a:xfrm>
            <a:off x="3977924" y="4418910"/>
            <a:ext cx="4236152" cy="190531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48335" y="559435"/>
            <a:ext cx="65341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未来发展</a:t>
            </a:r>
            <a:r>
              <a:rPr lang="zh-CN" altLang="en-US" sz="72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趋势</a:t>
            </a:r>
            <a:endParaRPr lang="en-US" altLang="zh-CN" sz="7200" b="1" dirty="0">
              <a:solidFill>
                <a:srgbClr val="FF9405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8232" y="2169194"/>
            <a:ext cx="11076759" cy="3595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4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消费人群年轻化：</a:t>
            </a:r>
            <a:r>
              <a:rPr lang="en-US" altLang="zh-CN" sz="36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	</a:t>
            </a:r>
            <a:r>
              <a:rPr lang="en-US" altLang="zh-CN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30-39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岁占据</a:t>
            </a:r>
            <a:r>
              <a:rPr lang="en-US" altLang="zh-CN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42.70%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，</a:t>
            </a:r>
            <a:r>
              <a:rPr lang="en-US" altLang="zh-CN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18-29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岁占据</a:t>
            </a:r>
            <a:r>
              <a:rPr lang="en-US" altLang="zh-CN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40.20%</a:t>
            </a:r>
            <a:endParaRPr lang="en-US" altLang="zh-CN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marL="571500" indent="-5715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4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季节性减弱：</a:t>
            </a:r>
            <a:r>
              <a:rPr lang="en-US" altLang="zh-CN" sz="36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		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冰激凌与茶饮 → 四季休闲食品</a:t>
            </a:r>
            <a:endParaRPr lang="en-US" altLang="zh-CN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marL="571500" indent="-571500">
              <a:lnSpc>
                <a:spcPct val="200000"/>
              </a:lnSpc>
              <a:buFont typeface="Arial" panose="020B0604020202090204" pitchFamily="34" charset="0"/>
              <a:buChar char="•"/>
            </a:pPr>
            <a:r>
              <a:rPr lang="zh-CN" altLang="en-US" sz="40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品牌化：</a:t>
            </a:r>
            <a:r>
              <a:rPr lang="en-US" altLang="zh-CN" sz="36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			</a:t>
            </a: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品牌形象与认同</a:t>
            </a:r>
            <a:endParaRPr lang="zh-CN" altLang="en-US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389" y="1667294"/>
            <a:ext cx="8445637" cy="519070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48231" y="559668"/>
            <a:ext cx="603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一些可能的</a:t>
            </a:r>
            <a:r>
              <a:rPr lang="zh-CN" altLang="en-US" sz="72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雷点</a:t>
            </a:r>
            <a:endParaRPr lang="en-US" altLang="zh-CN" sz="7200" b="1" dirty="0">
              <a:solidFill>
                <a:srgbClr val="FF9405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19426" y="6581001"/>
            <a:ext cx="2520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评论来源：</a:t>
            </a:r>
            <a:r>
              <a:rPr lang="zh-CN" altLang="en-US" sz="1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黑猫投诉</a:t>
            </a:r>
            <a:endParaRPr lang="en-US" altLang="zh-CN" sz="1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48376" y="4019937"/>
            <a:ext cx="4001080" cy="1952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食品安全风险</a:t>
            </a:r>
            <a:endParaRPr lang="en-US" altLang="zh-CN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加盟店的监督管理风险</a:t>
            </a:r>
            <a:endParaRPr lang="en-US" altLang="zh-CN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质量控制风险</a:t>
            </a:r>
            <a:endParaRPr lang="zh-CN" altLang="en-US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25413" y="2437731"/>
            <a:ext cx="6982667" cy="151368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参考文献与资料</a:t>
            </a:r>
            <a:r>
              <a:rPr lang="en-US" altLang="zh-CN" sz="9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	</a:t>
            </a:r>
            <a:endParaRPr lang="zh-CN" altLang="en-US" sz="31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93591" y="1312503"/>
            <a:ext cx="2427047" cy="2427047"/>
          </a:xfrm>
          <a:prstGeom prst="rect">
            <a:avLst/>
          </a:prstGeom>
          <a:solidFill>
            <a:srgbClr val="FF9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406890" y="2010455"/>
            <a:ext cx="2435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Part</a:t>
            </a:r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5</a:t>
            </a:r>
            <a:endParaRPr lang="zh-CN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22566" y="1755665"/>
            <a:ext cx="10946868" cy="5323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altLang="zh-CN" sz="2000" dirty="0">
              <a:solidFill>
                <a:schemeClr val="bg1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l"/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[1]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赵凤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,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吴丹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.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新媒体时代企业品牌战略优化对策研究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以茶饮品牌“蜜雪冰城”为例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[J].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商业经济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, 2022(6): 46–48.</a:t>
            </a:r>
            <a:endParaRPr lang="en-US" altLang="zh-CN" sz="2000" dirty="0">
              <a:solidFill>
                <a:schemeClr val="bg1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altLang="zh-CN" sz="2000" dirty="0">
              <a:solidFill>
                <a:schemeClr val="bg1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[2]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张燕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.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基于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SWOT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模型的茶饮行业发展策略分析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以蜜雪冰城为例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[J].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现代营销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(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下旬刊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), 2022(9): 68–70.</a:t>
            </a:r>
            <a:endParaRPr lang="en-US" altLang="zh-CN" sz="2000" dirty="0">
              <a:solidFill>
                <a:schemeClr val="bg1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altLang="zh-CN" sz="2000" dirty="0">
              <a:solidFill>
                <a:schemeClr val="bg1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[3]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袁珮芸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.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广告音乐在短视频平台的传播策略分析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以蜜雪冰城为例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[J].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采写编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, 2022(4): 143–145.</a:t>
            </a:r>
            <a:endParaRPr lang="en-US" altLang="zh-CN" sz="2000" dirty="0">
              <a:solidFill>
                <a:schemeClr val="bg1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l"/>
            <a:endParaRPr lang="en-US" altLang="zh-CN" sz="2000" dirty="0">
              <a:solidFill>
                <a:schemeClr val="bg1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l"/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[4]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王水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.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蜜雪冰城火爆背后：二创、抖音与“十万铁军”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[J].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销售与市场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(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管理版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), 2021(8): 72–75.</a:t>
            </a:r>
            <a:endParaRPr lang="en-US" altLang="zh-CN" sz="2000" dirty="0">
              <a:solidFill>
                <a:schemeClr val="bg1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l"/>
            <a:endParaRPr lang="en-US" altLang="zh-CN" sz="2000" dirty="0">
              <a:solidFill>
                <a:schemeClr val="bg1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l"/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[5]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王斌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,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冯敏雪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. “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蜜雪冰城”广告的隐藏逻辑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边缘路径所撬动的非理性消费及思考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[J].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国际品牌观察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</a:rPr>
              <a:t>, 2021(31): 58–60.</a:t>
            </a:r>
            <a:endParaRPr lang="en-US" altLang="zh-CN" sz="2000" dirty="0">
              <a:solidFill>
                <a:schemeClr val="bg1"/>
              </a:solidFill>
              <a:effectLst/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200000"/>
              </a:lnSpc>
            </a:pPr>
            <a:endParaRPr lang="zh-CN" altLang="en-US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2566" y="466436"/>
            <a:ext cx="603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论文参考</a:t>
            </a:r>
            <a:endParaRPr lang="en-US" altLang="zh-CN" sz="7200" b="1" dirty="0">
              <a:solidFill>
                <a:srgbClr val="FF9405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22566" y="2250965"/>
            <a:ext cx="9143734" cy="3675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IT</a:t>
            </a: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桔子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-2022 </a:t>
            </a: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年中国现制茶饮行业投融资报告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-2022.07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中国连锁经营协会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-2022</a:t>
            </a: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新茶饮研究报告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-2023.01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艾普思咨询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-2022</a:t>
            </a: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新茶饮行业消费投诉及声誉风险专题调研报告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-2023.03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艾普思咨询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-2023</a:t>
            </a: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中国新茶饮春季新品市场洞察及营销分析报告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-2023.04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中信证券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</a:t>
            </a: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中国现制茶饮行业专题报告：新火试新茶，拥抱赛道高成长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-20210125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前瞻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-2019-2024</a:t>
            </a: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年中国新式茶饮行业研究报告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-2019.11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2566" y="542636"/>
            <a:ext cx="603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行研报告参考</a:t>
            </a:r>
            <a:endParaRPr lang="en-US" altLang="zh-CN" sz="7200" b="1" dirty="0">
              <a:solidFill>
                <a:srgbClr val="FF9405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22566" y="2238265"/>
            <a:ext cx="10946868" cy="4391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1"/>
              </a:rPr>
              <a:t>蜜雪冰城</a:t>
            </a:r>
            <a:r>
              <a:rPr lang="en-US" altLang="zh-CN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1"/>
              </a:rPr>
              <a:t>—since1997 </a:t>
            </a:r>
            <a:r>
              <a:rPr lang="zh-CN" altLang="en-US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1"/>
              </a:rPr>
              <a:t>冰淇淋与茶连锁品牌 </a:t>
            </a:r>
            <a:r>
              <a:rPr lang="en-US" altLang="zh-CN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1"/>
              </a:rPr>
              <a:t>(mxbc.com)</a:t>
            </a:r>
            <a:endParaRPr lang="en-US" altLang="zh-CN" sz="24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  <a:hlinkClick r:id="rId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2"/>
              </a:rPr>
              <a:t>艾媒智库</a:t>
            </a:r>
            <a:r>
              <a:rPr lang="en-US" altLang="zh-CN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2"/>
              </a:rPr>
              <a:t>.</a:t>
            </a:r>
            <a:r>
              <a:rPr lang="zh-CN" altLang="en-US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2"/>
              </a:rPr>
              <a:t>数据中心</a:t>
            </a:r>
            <a:r>
              <a:rPr lang="en-US" altLang="zh-CN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2"/>
              </a:rPr>
              <a:t>-</a:t>
            </a:r>
            <a:r>
              <a:rPr lang="zh-CN" altLang="en-US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2"/>
              </a:rPr>
              <a:t>中国消费行为监测</a:t>
            </a:r>
            <a:r>
              <a:rPr lang="en-US" altLang="zh-CN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2"/>
              </a:rPr>
              <a:t> (iimedia.cn)</a:t>
            </a:r>
            <a:endParaRPr lang="en-US" altLang="zh-CN" sz="24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3"/>
              </a:rPr>
              <a:t>华与华 </a:t>
            </a:r>
            <a:r>
              <a:rPr lang="en-US" altLang="zh-CN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3"/>
              </a:rPr>
              <a:t>(huayuhua.com)</a:t>
            </a:r>
            <a:endParaRPr lang="en-US" altLang="zh-CN" sz="24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 err="1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4"/>
              </a:rPr>
              <a:t>Xmind</a:t>
            </a:r>
            <a:r>
              <a:rPr lang="zh-CN" altLang="en-US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4"/>
              </a:rPr>
              <a:t>思维导图 </a:t>
            </a:r>
            <a:r>
              <a:rPr lang="en-US" altLang="zh-CN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4"/>
              </a:rPr>
              <a:t>| </a:t>
            </a:r>
            <a:r>
              <a:rPr lang="en-US" altLang="zh-CN" sz="2400" dirty="0" err="1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4"/>
              </a:rPr>
              <a:t>Xmind</a:t>
            </a:r>
            <a:r>
              <a:rPr lang="zh-CN" altLang="en-US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4"/>
              </a:rPr>
              <a:t>中文官方网站</a:t>
            </a:r>
            <a:endParaRPr lang="en-US" altLang="zh-CN" sz="24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5"/>
              </a:rPr>
              <a:t>词云</a:t>
            </a:r>
            <a:r>
              <a:rPr lang="en-US" altLang="zh-CN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5"/>
              </a:rPr>
              <a:t>_</a:t>
            </a:r>
            <a:r>
              <a:rPr lang="zh-CN" altLang="en-US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5"/>
              </a:rPr>
              <a:t>词云图</a:t>
            </a:r>
            <a:r>
              <a:rPr lang="en-US" altLang="zh-CN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5"/>
              </a:rPr>
              <a:t>_</a:t>
            </a:r>
            <a:r>
              <a:rPr lang="zh-CN" altLang="en-US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5"/>
              </a:rPr>
              <a:t>词云文字</a:t>
            </a:r>
            <a:r>
              <a:rPr lang="en-US" altLang="zh-CN" sz="2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hlinkClick r:id="rId5"/>
              </a:rPr>
              <a:t>(ciyunwenzi.com)</a:t>
            </a:r>
            <a:endParaRPr lang="en-US" altLang="zh-CN" sz="24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200000"/>
              </a:lnSpc>
            </a:pPr>
            <a:endParaRPr lang="en-US" altLang="zh-CN" sz="24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2300" y="542925"/>
            <a:ext cx="6866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网站与工具参考</a:t>
            </a:r>
            <a:endParaRPr lang="en-US" altLang="zh-CN" sz="7200" b="1" dirty="0">
              <a:solidFill>
                <a:srgbClr val="FF9405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3752" y="187072"/>
            <a:ext cx="6998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什么是</a:t>
            </a:r>
            <a:r>
              <a:rPr lang="zh-CN" altLang="en-US" sz="72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新茶饮</a:t>
            </a:r>
            <a:r>
              <a:rPr lang="zh-CN" altLang="en-US" sz="7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？？</a:t>
            </a:r>
            <a:endParaRPr lang="zh-CN" altLang="en-US" sz="7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1678" y="3972962"/>
            <a:ext cx="10328644" cy="221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3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产品角度：千年“茶”生意的新形态拓展</a:t>
            </a:r>
            <a:endParaRPr lang="en-US" altLang="zh-CN" sz="3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marL="685800" indent="-6858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3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经营形态：制售饮品店的细分</a:t>
            </a:r>
            <a:endParaRPr lang="en-US" altLang="zh-CN" sz="3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 marL="685800" indent="-6858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3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经营模式： “直营</a:t>
            </a:r>
            <a:r>
              <a:rPr lang="en-US" altLang="zh-CN" sz="3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连锁”</a:t>
            </a:r>
            <a:endParaRPr lang="zh-CN" altLang="en-US" sz="3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2988" y="1895351"/>
            <a:ext cx="9701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	</a:t>
            </a:r>
            <a:r>
              <a:rPr lang="zh-CN" altLang="en-US" sz="320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新茶饮是指以</a:t>
            </a:r>
            <a:r>
              <a:rPr lang="zh-CN" altLang="en-US" sz="3200" i="0" dirty="0">
                <a:solidFill>
                  <a:srgbClr val="FF9405"/>
                </a:solidFill>
                <a:effectLst/>
                <a:latin typeface="得意黑" pitchFamily="50" charset="-122"/>
                <a:ea typeface="得意黑" pitchFamily="50" charset="-122"/>
              </a:rPr>
              <a:t>原叶茶和（或）茶汤</a:t>
            </a:r>
            <a:r>
              <a:rPr lang="zh-CN" altLang="en-US" sz="320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、水果、现榨果蔬汁、原榨果汁、果汁、蔬菜汁、蔬菜、乳制品中</a:t>
            </a:r>
            <a:r>
              <a:rPr lang="zh-CN" altLang="en-US" sz="3200" i="0" dirty="0">
                <a:solidFill>
                  <a:srgbClr val="FF9405"/>
                </a:solidFill>
                <a:effectLst/>
                <a:latin typeface="得意黑" pitchFamily="50" charset="-122"/>
                <a:ea typeface="得意黑" pitchFamily="50" charset="-122"/>
              </a:rPr>
              <a:t>一种或多种</a:t>
            </a:r>
            <a:r>
              <a:rPr lang="zh-CN" altLang="en-US" sz="320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为原料，经</a:t>
            </a:r>
            <a:r>
              <a:rPr lang="zh-CN" altLang="en-US" sz="3200" i="0" dirty="0">
                <a:solidFill>
                  <a:srgbClr val="FF9405"/>
                </a:solidFill>
                <a:effectLst/>
                <a:latin typeface="得意黑" pitchFamily="50" charset="-122"/>
                <a:ea typeface="得意黑" pitchFamily="50" charset="-122"/>
              </a:rPr>
              <a:t>现场</a:t>
            </a:r>
            <a:r>
              <a:rPr lang="zh-CN" altLang="en-US" sz="3200" i="0" dirty="0">
                <a:solidFill>
                  <a:schemeClr val="bg1"/>
                </a:solidFill>
                <a:effectLst/>
                <a:latin typeface="得意黑" pitchFamily="50" charset="-122"/>
                <a:ea typeface="得意黑" pitchFamily="50" charset="-122"/>
              </a:rPr>
              <a:t>加工制成的液体或固液混合物。</a:t>
            </a:r>
            <a:endParaRPr lang="zh-CN" altLang="en-US" sz="32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96381" y="1475644"/>
            <a:ext cx="8538638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起点从不嫌小，</a:t>
            </a:r>
            <a:endParaRPr lang="en-US" altLang="zh-CN" sz="80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80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		</a:t>
            </a:r>
            <a:r>
              <a:rPr lang="zh-CN" altLang="en-US" sz="80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梦想从不嫌大</a:t>
            </a:r>
            <a:r>
              <a:rPr lang="en-US" altLang="zh-CN" sz="80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!</a:t>
            </a:r>
            <a:endParaRPr lang="en-US" altLang="zh-CN" sz="80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0950" b="54500" l="38767" r="58967">
                        <a14:foregroundMark x1="41467" y1="20950" x2="41467" y2="20950"/>
                        <a14:foregroundMark x1="50667" y1="22400" x2="50667" y2="22400"/>
                        <a14:foregroundMark x1="48933" y1="43100" x2="48933" y2="43100"/>
                        <a14:foregroundMark x1="51033" y1="47800" x2="51033" y2="47800"/>
                        <a14:foregroundMark x1="46633" y1="38400" x2="46633" y2="38400"/>
                        <a14:foregroundMark x1="55267" y1="37600" x2="55267" y2="37600"/>
                        <a14:foregroundMark x1="49333" y1="35750" x2="47600" y2="47950"/>
                        <a14:foregroundMark x1="47600" y1="47950" x2="54267" y2="44800"/>
                        <a14:foregroundMark x1="54267" y1="44800" x2="52033" y2="35600"/>
                        <a14:foregroundMark x1="52033" y1="35600" x2="50833" y2="34650"/>
                        <a14:foregroundMark x1="48633" y1="26900" x2="46133" y2="40250"/>
                        <a14:foregroundMark x1="46133" y1="40250" x2="46133" y2="40250"/>
                        <a14:foregroundMark x1="45467" y1="40350" x2="41900" y2="35300"/>
                        <a14:foregroundMark x1="41900" y1="35300" x2="40733" y2="24000"/>
                        <a14:foregroundMark x1="40733" y1="24000" x2="42933" y2="50600"/>
                        <a14:foregroundMark x1="42933" y1="50600" x2="47200" y2="53750"/>
                        <a14:foregroundMark x1="47200" y1="53750" x2="53433" y2="53050"/>
                        <a14:foregroundMark x1="53433" y1="53050" x2="56567" y2="46800"/>
                        <a14:foregroundMark x1="56567" y1="46800" x2="55033" y2="39350"/>
                        <a14:foregroundMark x1="55033" y1="39350" x2="49133" y2="38700"/>
                        <a14:foregroundMark x1="49133" y1="38700" x2="46267" y2="31500"/>
                        <a14:foregroundMark x1="46267" y1="31500" x2="48500" y2="23700"/>
                        <a14:foregroundMark x1="48500" y1="23700" x2="52733" y2="28950"/>
                        <a14:foregroundMark x1="52733" y1="28950" x2="52700" y2="30250"/>
                        <a14:foregroundMark x1="48700" y1="54250" x2="52133" y2="53850"/>
                        <a14:foregroundMark x1="43433" y1="53750" x2="43000" y2="54500"/>
                        <a14:foregroundMark x1="49133" y1="53950" x2="52367" y2="53300"/>
                        <a14:foregroundMark x1="46567" y1="37750" x2="52767" y2="37300"/>
                        <a14:foregroundMark x1="52767" y1="37300" x2="54833" y2="40000"/>
                        <a14:foregroundMark x1="47400" y1="37200" x2="46000" y2="39050"/>
                        <a14:foregroundMark x1="50367" y1="21600" x2="49800" y2="21500"/>
                        <a14:foregroundMark x1="47533" y1="21950" x2="48567" y2="22250"/>
                        <a14:foregroundMark x1="50467" y1="21150" x2="50067" y2="21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73" t="17506" r="38511" b="43220"/>
          <a:stretch>
            <a:fillRect/>
          </a:stretch>
        </p:blipFill>
        <p:spPr bwMode="auto">
          <a:xfrm>
            <a:off x="8313821" y="1183939"/>
            <a:ext cx="4043279" cy="419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8464" y="1637453"/>
            <a:ext cx="6755071" cy="388976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90474" y="5992433"/>
            <a:ext cx="2811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0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现制饮品的主要品类</a:t>
            </a:r>
            <a:endParaRPr lang="zh-CN" altLang="en-US" sz="28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4295" y="278605"/>
            <a:ext cx="29867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行业</a:t>
            </a:r>
            <a:r>
              <a:rPr lang="zh-CN" altLang="en-US" sz="66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现状</a:t>
            </a:r>
            <a:endParaRPr lang="en-US" altLang="zh-CN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77092" y="6581001"/>
            <a:ext cx="2520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数据来源：</a:t>
            </a:r>
            <a:r>
              <a:rPr lang="zh-CN" altLang="en-US" sz="1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蜜雪冰城招股说明书</a:t>
            </a:r>
            <a:endParaRPr lang="en-US" altLang="zh-CN" sz="1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22565" r="1730" b="5171"/>
          <a:stretch>
            <a:fillRect/>
          </a:stretch>
        </p:blipFill>
        <p:spPr>
          <a:xfrm>
            <a:off x="1730829" y="1650206"/>
            <a:ext cx="8730342" cy="37256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4295" y="278605"/>
            <a:ext cx="29867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行业</a:t>
            </a:r>
            <a:r>
              <a:rPr lang="zh-CN" altLang="en-US" sz="66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现状</a:t>
            </a:r>
            <a:endParaRPr lang="en-US" altLang="zh-CN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14599" y="5639504"/>
            <a:ext cx="3362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0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头部企业门店数量</a:t>
            </a:r>
            <a:endParaRPr lang="zh-CN" altLang="en-US" sz="3600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4295" y="278605"/>
            <a:ext cx="46144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行业</a:t>
            </a:r>
            <a:r>
              <a:rPr lang="zh-CN" altLang="en-US" sz="6600" b="1" dirty="0">
                <a:solidFill>
                  <a:srgbClr val="FF9405"/>
                </a:solidFill>
                <a:latin typeface="得意黑" pitchFamily="50" charset="-122"/>
                <a:ea typeface="得意黑" pitchFamily="50" charset="-122"/>
              </a:rPr>
              <a:t>赛道</a:t>
            </a:r>
            <a:r>
              <a:rPr lang="zh-CN" altLang="en-US" sz="66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 </a:t>
            </a:r>
            <a:r>
              <a:rPr lang="zh-CN" altLang="en-US" sz="20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以</a:t>
            </a:r>
            <a:r>
              <a:rPr lang="en-US" altLang="zh-CN" sz="20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SKU</a:t>
            </a:r>
            <a:r>
              <a:rPr lang="zh-CN" altLang="en-US" sz="20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均价分类</a:t>
            </a:r>
            <a:endParaRPr lang="en-US" altLang="zh-CN" sz="66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770" y="1724157"/>
            <a:ext cx="1214734" cy="123240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4157"/>
            <a:ext cx="1232403" cy="123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283" y="1724157"/>
            <a:ext cx="1137603" cy="1232403"/>
          </a:xfrm>
          <a:prstGeom prst="rect">
            <a:avLst/>
          </a:prstGeom>
        </p:spPr>
      </p:pic>
      <p:pic>
        <p:nvPicPr>
          <p:cNvPr id="2054" name="Picture 6" descr="coco都可茶饮加盟费多少 绍兴批发价格 台湾省 茶饮料-食品商务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957" y="3735217"/>
            <a:ext cx="1420770" cy="61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894" y="3570665"/>
            <a:ext cx="1107996" cy="1107996"/>
          </a:xfrm>
          <a:prstGeom prst="rect">
            <a:avLst/>
          </a:prstGeom>
        </p:spPr>
      </p:pic>
      <p:pic>
        <p:nvPicPr>
          <p:cNvPr id="2058" name="Picture 10" descr="茶颜悦色 标志 LOGO设计图__企业LOGO标志_标志图标_设计图库_昵图网nipic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5" t="15852" r="36345" b="46667"/>
          <a:stretch>
            <a:fillRect/>
          </a:stretch>
        </p:blipFill>
        <p:spPr bwMode="auto">
          <a:xfrm>
            <a:off x="7026163" y="3570665"/>
            <a:ext cx="1107995" cy="10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赢商大数据_1點點_简介_电话_门店分布_选址标准_开店计划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431" y="3554245"/>
            <a:ext cx="1107994" cy="110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古茗 奶茶连锁 logo文件设计图__LOGO设计_广告设计_设计图库_昵图网nipic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8" t="14048" r="25950" b="40496"/>
          <a:stretch>
            <a:fillRect/>
          </a:stretch>
        </p:blipFill>
        <p:spPr bwMode="auto">
          <a:xfrm>
            <a:off x="10526698" y="3562488"/>
            <a:ext cx="1107994" cy="10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益禾堂标志logo图片益禾堂标志logo图片及标志设计说明-三文logo设计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50" y="5216930"/>
            <a:ext cx="1581330" cy="105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蜜雪冰城加盟费用-蜜雪冰城官网-问智道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86" y="5205057"/>
            <a:ext cx="1450425" cy="105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甜啦啦全国门店达到2300多家，在茶饮界它是如何强势突围?_河南频道_凤凰网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8" t="29846" r="11610" b="30852"/>
          <a:stretch>
            <a:fillRect/>
          </a:stretch>
        </p:blipFill>
        <p:spPr bwMode="auto">
          <a:xfrm>
            <a:off x="8442891" y="5307160"/>
            <a:ext cx="2630392" cy="87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767265" y="2058054"/>
            <a:ext cx="1687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高端 </a:t>
            </a:r>
            <a:r>
              <a:rPr lang="en-US" altLang="zh-CN" sz="20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20+</a:t>
            </a:r>
            <a:endParaRPr lang="en-US" altLang="zh-CN" sz="40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3338" y="3737877"/>
            <a:ext cx="1687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中端 </a:t>
            </a:r>
            <a:r>
              <a:rPr lang="en-US" altLang="zh-CN" sz="20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10-20</a:t>
            </a:r>
            <a:endParaRPr lang="en-US" altLang="zh-CN" sz="40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64432" y="5336944"/>
            <a:ext cx="1687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平价 </a:t>
            </a:r>
            <a:r>
              <a:rPr lang="en-US" altLang="zh-CN" sz="20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10-</a:t>
            </a:r>
            <a:endParaRPr lang="en-US" altLang="zh-CN" sz="40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880545" y="2972177"/>
            <a:ext cx="81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29.41</a:t>
            </a:r>
            <a:endParaRPr lang="en-US" altLang="zh-CN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411708" y="2938135"/>
            <a:ext cx="81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27.07</a:t>
            </a:r>
            <a:endParaRPr lang="en-US" altLang="zh-CN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53274" y="6271150"/>
            <a:ext cx="81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7.8</a:t>
            </a:r>
            <a:endParaRPr lang="en-US" altLang="zh-CN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072627" y="4734252"/>
            <a:ext cx="81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14.85</a:t>
            </a:r>
            <a:endParaRPr lang="en-US" altLang="zh-CN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223506" y="4715353"/>
            <a:ext cx="81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16.85</a:t>
            </a:r>
            <a:endParaRPr lang="en-US" altLang="zh-CN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277092" y="6581001"/>
            <a:ext cx="2520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i="0" u="none" strike="noStrike" baseline="0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数据来源：</a:t>
            </a:r>
            <a:r>
              <a:rPr lang="zh-CN" altLang="en-US" sz="1200" b="1" dirty="0">
                <a:solidFill>
                  <a:schemeClr val="bg1"/>
                </a:solidFill>
                <a:latin typeface="得意黑" pitchFamily="50" charset="-122"/>
                <a:ea typeface="得意黑" pitchFamily="50" charset="-122"/>
              </a:rPr>
              <a:t>蜜雪冰城招股说明书</a:t>
            </a:r>
            <a:endParaRPr lang="en-US" altLang="zh-CN" sz="1200" b="1" dirty="0">
              <a:solidFill>
                <a:schemeClr val="bg1"/>
              </a:solidFill>
              <a:latin typeface="得意黑" pitchFamily="50" charset="-122"/>
              <a:ea typeface="得意黑" pitchFamily="50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2655</Words>
  <Application>WPS 演示</Application>
  <PresentationFormat>宽屏</PresentationFormat>
  <Paragraphs>318</Paragraphs>
  <Slides>60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82" baseType="lpstr">
      <vt:lpstr>Arial</vt:lpstr>
      <vt:lpstr>宋体</vt:lpstr>
      <vt:lpstr>Wingdings</vt:lpstr>
      <vt:lpstr>得意黑</vt:lpstr>
      <vt:lpstr>Sitka Small</vt:lpstr>
      <vt:lpstr>苹方-简</vt:lpstr>
      <vt:lpstr>等线</vt:lpstr>
      <vt:lpstr>微软雅黑</vt:lpstr>
      <vt:lpstr>汉仪旗黑</vt:lpstr>
      <vt:lpstr>宋体</vt:lpstr>
      <vt:lpstr>Arial Unicode MS</vt:lpstr>
      <vt:lpstr>等线 Light</vt:lpstr>
      <vt:lpstr>汉仪中等线KW</vt:lpstr>
      <vt:lpstr>汉仪书宋二KW</vt:lpstr>
      <vt:lpstr>等线</vt:lpstr>
      <vt:lpstr>华文中宋</vt:lpstr>
      <vt:lpstr>仿宋</vt:lpstr>
      <vt:lpstr>方正仿宋_GBK</vt:lpstr>
      <vt:lpstr>Calibri</vt:lpstr>
      <vt:lpstr>Helvetica Neue</vt:lpstr>
      <vt:lpstr>仿宋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新茶饮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一段故事 			——发家史简介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一种模式 				——产品及运营分析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一场奇迹 					——营销分析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参考文献与资料	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樊 铧纬</dc:creator>
  <cp:lastModifiedBy>Huawei Fan</cp:lastModifiedBy>
  <cp:revision>47</cp:revision>
  <dcterms:created xsi:type="dcterms:W3CDTF">2025-11-19T16:24:47Z</dcterms:created>
  <dcterms:modified xsi:type="dcterms:W3CDTF">2025-11-19T16:24:47Z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630BCA36FED6D0143DEE1D69BCB10C4C_42</vt:lpwstr>
  </property>
  <property fmtid="{D5CDD505-2E9C-101B-9397-08002B2CF9AE}" pid="3" name="KSOProductBuildVer">
    <vt:lpwstr>2052-12.1.22553.22553</vt:lpwstr>
  </property>
</Properties>
</file>