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8" r:id="rId5"/>
    <p:sldId id="269" r:id="rId6"/>
    <p:sldId id="270" r:id="rId7"/>
    <p:sldId id="262" r:id="rId8"/>
    <p:sldId id="271" r:id="rId9"/>
    <p:sldId id="274" r:id="rId10"/>
    <p:sldId id="273" r:id="rId11"/>
    <p:sldId id="275" r:id="rId12"/>
    <p:sldId id="266" r:id="rId13"/>
    <p:sldId id="276" r:id="rId14"/>
    <p:sldId id="277" r:id="rId15"/>
    <p:sldId id="278" r:id="rId16"/>
    <p:sldId id="265" r:id="rId17"/>
    <p:sldId id="279" r:id="rId18"/>
    <p:sldId id="280" r:id="rId19"/>
    <p:sldId id="281" r:id="rId20"/>
    <p:sldId id="282" r:id="rId21"/>
    <p:sldId id="267" r:id="rId22"/>
    <p:sldId id="283" r:id="rId23"/>
    <p:sldId id="284" r:id="rId24"/>
    <p:sldId id="286" r:id="rId25"/>
    <p:sldId id="285" r:id="rId26"/>
    <p:sldId id="287" r:id="rId27"/>
    <p:sldId id="264" r:id="rId28"/>
  </p:sldIdLst>
  <p:sldSz cx="18288000" cy="10287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华文中宋" panose="02010600040101010101" pitchFamily="2" charset="-12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 philfan" initials="fp" lastIdx="1" clrIdx="0">
    <p:extLst>
      <p:ext uri="{19B8F6BF-5375-455C-9EA6-DF929625EA0E}">
        <p15:presenceInfo xmlns:p15="http://schemas.microsoft.com/office/powerpoint/2012/main" userId="57670b874ecdee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E"/>
    <a:srgbClr val="ABD1C6"/>
    <a:srgbClr val="004643"/>
    <a:srgbClr val="E16162"/>
    <a:srgbClr val="E8E4E6"/>
    <a:srgbClr val="F9BC60"/>
    <a:srgbClr val="001E1D"/>
    <a:srgbClr val="66FF99"/>
    <a:srgbClr val="00CC66"/>
    <a:srgbClr val="67D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77" y="1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95B0-4D62-4424-A5AA-74F51B5FCBB8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1C7F-4AD7-4C5B-AB69-014EB432F1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40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3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89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1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85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49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5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64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80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1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12451" cy="1055651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8322582" y="933767"/>
            <a:ext cx="7134236" cy="56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zh-CN" altLang="en-US" sz="34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快乐茶分组</a:t>
            </a:r>
            <a:endParaRPr lang="en-US" sz="3400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229600" y="3086100"/>
            <a:ext cx="9029700" cy="5409772"/>
            <a:chOff x="-123976" y="-653690"/>
            <a:chExt cx="12039600" cy="7213031"/>
          </a:xfrm>
        </p:grpSpPr>
        <p:sp>
          <p:nvSpPr>
            <p:cNvPr id="8" name="TextBox 8"/>
            <p:cNvSpPr txBox="1"/>
            <p:nvPr/>
          </p:nvSpPr>
          <p:spPr>
            <a:xfrm>
              <a:off x="-123976" y="-653690"/>
              <a:ext cx="11915624" cy="4910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00"/>
                </a:lnSpc>
              </a:pPr>
              <a:r>
                <a:rPr lang="zh-CN" altLang="en-US" sz="12500" b="1" dirty="0">
                  <a:solidFill>
                    <a:srgbClr val="F9BC6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茶工业</a:t>
              </a:r>
              <a:endParaRPr lang="en-US" altLang="zh-CN" sz="12500" b="1" dirty="0">
                <a:solidFill>
                  <a:srgbClr val="F9BC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ts val="15000"/>
                </a:lnSpc>
              </a:pPr>
              <a:r>
                <a:rPr lang="zh-CN" altLang="en-US" sz="10400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中的</a:t>
              </a:r>
              <a:r>
                <a:rPr lang="zh-CN" altLang="en-US" sz="10400" dirty="0">
                  <a:solidFill>
                    <a:schemeClr val="accent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冷</a:t>
              </a:r>
              <a:r>
                <a:rPr lang="zh-CN" altLang="en-US" sz="10400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知识</a:t>
              </a:r>
              <a:endParaRPr lang="en-US" sz="104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852310"/>
              <a:ext cx="11915624" cy="707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altLang="zh-CN" sz="3200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——</a:t>
              </a:r>
              <a:r>
                <a:rPr lang="zh-CN" altLang="en-US" sz="3200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藏在奶茶后的工艺</a:t>
              </a:r>
              <a:endParaRPr lang="en-US" sz="32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55A6DB0-7A23-DC4B-685E-E978EDB90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62" t="-2203" r="7298" b="-14217"/>
          <a:stretch/>
        </p:blipFill>
        <p:spPr>
          <a:xfrm>
            <a:off x="379624" y="2244033"/>
            <a:ext cx="6553201" cy="6483566"/>
          </a:xfrm>
          <a:custGeom>
            <a:avLst/>
            <a:gdLst>
              <a:gd name="connsiteX0" fmla="*/ 0 w 9821149"/>
              <a:gd name="connsiteY0" fmla="*/ 0 h 5687221"/>
              <a:gd name="connsiteX1" fmla="*/ 8873260 w 9821149"/>
              <a:gd name="connsiteY1" fmla="*/ 0 h 5687221"/>
              <a:gd name="connsiteX2" fmla="*/ 9821149 w 9821149"/>
              <a:gd name="connsiteY2" fmla="*/ 947889 h 5687221"/>
              <a:gd name="connsiteX3" fmla="*/ 9821149 w 9821149"/>
              <a:gd name="connsiteY3" fmla="*/ 5687221 h 5687221"/>
              <a:gd name="connsiteX4" fmla="*/ 0 w 9821149"/>
              <a:gd name="connsiteY4" fmla="*/ 5687221 h 568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1149" h="5687221">
                <a:moveTo>
                  <a:pt x="0" y="0"/>
                </a:moveTo>
                <a:lnTo>
                  <a:pt x="8873260" y="0"/>
                </a:lnTo>
                <a:lnTo>
                  <a:pt x="9821149" y="947889"/>
                </a:lnTo>
                <a:lnTo>
                  <a:pt x="9821149" y="5687221"/>
                </a:lnTo>
                <a:lnTo>
                  <a:pt x="0" y="568722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粉圆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3349807" y="8388478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分一分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12990903" y="8448029"/>
            <a:ext cx="209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煮一煮</a:t>
            </a:r>
          </a:p>
        </p:txBody>
      </p:sp>
      <p:pic>
        <p:nvPicPr>
          <p:cNvPr id="6146" name="Picture 2" descr="图片">
            <a:extLst>
              <a:ext uri="{FF2B5EF4-FFF2-40B4-BE49-F238E27FC236}">
                <a16:creationId xmlns:a16="http://schemas.microsoft.com/office/drawing/2014/main" id="{A21BDE7A-B614-2E86-F47D-D724539F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" y="2594314"/>
            <a:ext cx="9486749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D629F37-3B74-9C9C-6641-9EAB9E8BFD72}"/>
              </a:ext>
            </a:extLst>
          </p:cNvPr>
          <p:cNvGrpSpPr/>
          <p:nvPr/>
        </p:nvGrpSpPr>
        <p:grpSpPr>
          <a:xfrm>
            <a:off x="2587663" y="8584282"/>
            <a:ext cx="594840" cy="635193"/>
            <a:chOff x="8697870" y="8844327"/>
            <a:chExt cx="594840" cy="63519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82451C3-6FAD-0EAB-B29D-152D02FCDB79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329ED6B-F636-80A9-AB82-D5595DE2C05D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1A53B78-85FC-EBE8-8176-7799AF98F1AD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148" name="Picture 4" descr="图片">
            <a:extLst>
              <a:ext uri="{FF2B5EF4-FFF2-40B4-BE49-F238E27FC236}">
                <a16:creationId xmlns:a16="http://schemas.microsoft.com/office/drawing/2014/main" id="{108A2D2A-6332-5A18-AEAF-763EC74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70" y="2615113"/>
            <a:ext cx="9516530" cy="47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844557BB-9A40-3443-F44C-3F9ED00BDFEA}"/>
              </a:ext>
            </a:extLst>
          </p:cNvPr>
          <p:cNvGrpSpPr/>
          <p:nvPr/>
        </p:nvGrpSpPr>
        <p:grpSpPr>
          <a:xfrm>
            <a:off x="12057282" y="8612917"/>
            <a:ext cx="632580" cy="619645"/>
            <a:chOff x="7071360" y="8866282"/>
            <a:chExt cx="632580" cy="619645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3FA6DBE-7AE9-9E06-B723-3D6AD7444046}"/>
                </a:ext>
              </a:extLst>
            </p:cNvPr>
            <p:cNvSpPr/>
            <p:nvPr/>
          </p:nvSpPr>
          <p:spPr>
            <a:xfrm>
              <a:off x="7406520" y="9188507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6026CFC-4C7B-8423-FBC7-D2D25F565713}"/>
                </a:ext>
              </a:extLst>
            </p:cNvPr>
            <p:cNvSpPr/>
            <p:nvPr/>
          </p:nvSpPr>
          <p:spPr>
            <a:xfrm>
              <a:off x="7071360" y="918656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0564FAA-F2CC-473B-BBA4-775940C433E3}"/>
                </a:ext>
              </a:extLst>
            </p:cNvPr>
            <p:cNvSpPr/>
            <p:nvPr/>
          </p:nvSpPr>
          <p:spPr>
            <a:xfrm>
              <a:off x="7071360" y="8866282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1C72B69-54EC-59E0-D9E7-6F5A93653E7E}"/>
                </a:ext>
              </a:extLst>
            </p:cNvPr>
            <p:cNvSpPr/>
            <p:nvPr/>
          </p:nvSpPr>
          <p:spPr>
            <a:xfrm>
              <a:off x="7406520" y="886628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235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2453951" y="7503106"/>
            <a:ext cx="13943907" cy="1911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现如今，几乎所有奶茶店都把</a:t>
            </a:r>
            <a:endParaRPr lang="en-US" altLang="zh-CN" sz="4400" b="1" i="0" dirty="0">
              <a:solidFill>
                <a:srgbClr val="00464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「波霸奶茶」</a:t>
            </a: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指大粉圆、</a:t>
            </a:r>
            <a:r>
              <a:rPr lang="zh-CN" altLang="en-US" sz="44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「珍珠奶茶」</a:t>
            </a: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指小粉圆</a:t>
            </a:r>
            <a:endParaRPr lang="en-US" sz="3200" b="1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 descr="图片">
            <a:extLst>
              <a:ext uri="{FF2B5EF4-FFF2-40B4-BE49-F238E27FC236}">
                <a16:creationId xmlns:a16="http://schemas.microsoft.com/office/drawing/2014/main" id="{2CAB9731-A418-BC6D-20B4-048547E6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98234"/>
            <a:ext cx="10515600" cy="5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9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4580467" y="4466391"/>
            <a:ext cx="912706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88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饮料店的冰块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2DC370-3DAC-5362-41CD-A9222DBA8C3C}"/>
              </a:ext>
            </a:extLst>
          </p:cNvPr>
          <p:cNvSpPr txBox="1"/>
          <p:nvPr/>
        </p:nvSpPr>
        <p:spPr>
          <a:xfrm>
            <a:off x="3996267" y="8648700"/>
            <a:ext cx="13944600" cy="112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 b="1" i="0" dirty="0" err="1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Discovery《How</a:t>
            </a:r>
            <a:r>
              <a:rPr lang="en-US" altLang="zh-CN" sz="2400" b="1" i="0" dirty="0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 it's Made》S14E10</a:t>
            </a:r>
            <a:br>
              <a:rPr lang="en-US" altLang="zh-CN" sz="2400" b="1" i="0" dirty="0">
                <a:solidFill>
                  <a:srgbClr val="ABD1C6"/>
                </a:solidFill>
                <a:effectLst/>
                <a:latin typeface="Georgia" panose="02040502050405020303" pitchFamily="18" charset="0"/>
              </a:rPr>
            </a:br>
            <a:r>
              <a:rPr lang="en-US" altLang="zh-CN" sz="2400" b="1" i="0" dirty="0" err="1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Dougy</a:t>
            </a:r>
            <a:r>
              <a:rPr lang="en-US" altLang="zh-CN" sz="2400" b="1" i="0" dirty="0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 Doolittle 《Kogan Ice Maker Harvest》</a:t>
            </a:r>
            <a:endParaRPr lang="zh-CN" altLang="en-US" sz="2400" b="1" dirty="0">
              <a:solidFill>
                <a:srgbClr val="ABD1C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9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2209800" y="8109525"/>
            <a:ext cx="13943907" cy="1099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冷饮店里的冰块，总是有 </a:t>
            </a:r>
            <a:r>
              <a:rPr lang="zh-CN" altLang="en-US" sz="54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一面 </a:t>
            </a: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是 </a:t>
            </a:r>
            <a:r>
              <a:rPr lang="zh-CN" altLang="en-US" sz="54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凹 </a:t>
            </a:r>
            <a:r>
              <a:rPr lang="zh-CN" altLang="en-US" sz="44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的</a:t>
            </a:r>
            <a:endParaRPr lang="en-US" sz="3200" b="1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 descr="图片">
            <a:extLst>
              <a:ext uri="{FF2B5EF4-FFF2-40B4-BE49-F238E27FC236}">
                <a16:creationId xmlns:a16="http://schemas.microsoft.com/office/drawing/2014/main" id="{B87DAE47-2321-7BA0-72C3-3CE68E9A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22" y="1547197"/>
            <a:ext cx="8934151" cy="63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3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冰块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218" name="Picture 2" descr="图片">
            <a:extLst>
              <a:ext uri="{FF2B5EF4-FFF2-40B4-BE49-F238E27FC236}">
                <a16:creationId xmlns:a16="http://schemas.microsoft.com/office/drawing/2014/main" id="{9D248CDF-C0B0-7F33-5BE6-ECEE307A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90" b="95948" l="6119" r="89372">
                        <a14:foregroundMark x1="14332" y1="12288" x2="25413" y2="9928"/>
                        <a14:foregroundMark x1="52806" y1="8025" x2="62319" y2="8366"/>
                        <a14:foregroundMark x1="62319" y1="8366" x2="72947" y2="7843"/>
                        <a14:foregroundMark x1="72947" y1="7843" x2="88245" y2="14379"/>
                        <a14:foregroundMark x1="88245" y1="14379" x2="83897" y2="33203"/>
                        <a14:foregroundMark x1="83897" y1="33203" x2="68760" y2="44183"/>
                        <a14:foregroundMark x1="68760" y1="44183" x2="63285" y2="26928"/>
                        <a14:foregroundMark x1="63285" y1="26928" x2="66184" y2="20131"/>
                        <a14:foregroundMark x1="11916" y1="25359" x2="7568" y2="46928"/>
                        <a14:foregroundMark x1="7568" y1="46928" x2="41224" y2="46667"/>
                        <a14:foregroundMark x1="41224" y1="46667" x2="46216" y2="25359"/>
                        <a14:foregroundMark x1="46216" y1="25359" x2="40902" y2="25098"/>
                        <a14:foregroundMark x1="9662" y1="39869" x2="5784" y2="63399"/>
                        <a14:foregroundMark x1="9037" y1="84549" x2="14332" y2="88627"/>
                        <a14:foregroundMark x1="8052" y1="83791" x2="8901" y2="84444"/>
                        <a14:foregroundMark x1="14332" y1="88627" x2="58293" y2="91634"/>
                        <a14:foregroundMark x1="58293" y1="91634" x2="78261" y2="87843"/>
                        <a14:foregroundMark x1="78261" y1="87843" x2="81965" y2="86013"/>
                        <a14:foregroundMark x1="6225" y1="83898" x2="6246" y2="84467"/>
                        <a14:foregroundMark x1="8717" y1="88544" x2="9984" y2="87843"/>
                        <a14:foregroundMark x1="61031" y1="30458" x2="48148" y2="31765"/>
                        <a14:foregroundMark x1="45572" y1="93464" x2="51470" y2="94864"/>
                        <a14:foregroundMark x1="59910" y1="94683" x2="69243" y2="91634"/>
                        <a14:backgroundMark x1="32367" y1="7843" x2="49758" y2="6797"/>
                        <a14:backgroundMark x1="4348" y1="66797" x2="5797" y2="83922"/>
                        <a14:backgroundMark x1="4992" y1="66536" x2="4992" y2="69150"/>
                        <a14:backgroundMark x1="5475" y1="63399" x2="5475" y2="68105"/>
                        <a14:backgroundMark x1="5475" y1="84444" x2="5153" y2="91634"/>
                        <a14:backgroundMark x1="50725" y1="95686" x2="58293" y2="96993"/>
                        <a14:backgroundMark x1="84380" y1="91895" x2="83414" y2="91634"/>
                        <a14:backgroundMark x1="26731" y1="7582" x2="38808" y2="8366"/>
                        <a14:backgroundMark x1="38808" y1="8366" x2="5378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0"/>
            <a:ext cx="5915025" cy="72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图片">
            <a:extLst>
              <a:ext uri="{FF2B5EF4-FFF2-40B4-BE49-F238E27FC236}">
                <a16:creationId xmlns:a16="http://schemas.microsoft.com/office/drawing/2014/main" id="{21C7E6C2-3476-348C-BD1F-727BCD95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52700"/>
            <a:ext cx="9338497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22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冰块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42" name="Picture 2" descr="图片">
            <a:extLst>
              <a:ext uri="{FF2B5EF4-FFF2-40B4-BE49-F238E27FC236}">
                <a16:creationId xmlns:a16="http://schemas.microsoft.com/office/drawing/2014/main" id="{6C4E6E2A-237A-5EA9-F1AA-362C4CFF7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43031"/>
            <a:ext cx="6933990" cy="48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图片">
            <a:extLst>
              <a:ext uri="{FF2B5EF4-FFF2-40B4-BE49-F238E27FC236}">
                <a16:creationId xmlns:a16="http://schemas.microsoft.com/office/drawing/2014/main" id="{CCC8B1B8-3B49-8E6B-2D76-13F48EDE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59" y="2943031"/>
            <a:ext cx="6837010" cy="48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295CDE3-D715-36AB-4992-174E9B1380CA}"/>
              </a:ext>
            </a:extLst>
          </p:cNvPr>
          <p:cNvSpPr txBox="1"/>
          <p:nvPr/>
        </p:nvSpPr>
        <p:spPr>
          <a:xfrm>
            <a:off x="4223852" y="8313584"/>
            <a:ext cx="98402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0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一边流水，一边结冰</a:t>
            </a:r>
            <a:endParaRPr lang="en-US" altLang="zh-CN" sz="44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4400" b="0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中间和流水的一边不容易冻结。</a:t>
            </a:r>
            <a:endParaRPr lang="zh-CN" altLang="en-US" sz="44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489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4580467" y="4466391"/>
            <a:ext cx="912706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88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一次性茶包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6B2FAD-1CAE-A18E-2BCC-FA1A8A52F113}"/>
              </a:ext>
            </a:extLst>
          </p:cNvPr>
          <p:cNvSpPr txBox="1"/>
          <p:nvPr/>
        </p:nvSpPr>
        <p:spPr>
          <a:xfrm>
            <a:off x="4114800" y="9182100"/>
            <a:ext cx="1394460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《THE MAKING </a:t>
            </a:r>
            <a:r>
              <a:rPr lang="ja-JP" altLang="en-US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163</a:t>
            </a:r>
            <a:r>
              <a:rPr lang="ja-JP" altLang="en-US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）紅茶ティーバッグができるまで</a:t>
            </a: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lang="zh-CN" altLang="en-US" sz="24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06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5409852" y="8277021"/>
            <a:ext cx="7543800" cy="89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00464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便携、性价比高、易于冲泡</a:t>
            </a:r>
            <a:endParaRPr lang="en-US" sz="3200" b="1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6" name="Picture 2" descr="图片">
            <a:extLst>
              <a:ext uri="{FF2B5EF4-FFF2-40B4-BE49-F238E27FC236}">
                <a16:creationId xmlns:a16="http://schemas.microsoft.com/office/drawing/2014/main" id="{C9ED7520-D61B-8A50-446E-3563C453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25" y="1562100"/>
            <a:ext cx="8716255" cy="64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1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3416034" y="8448029"/>
            <a:ext cx="4051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碎茶叶堆堆分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14EAAE-CFCD-E231-4250-EDB336911B67}"/>
              </a:ext>
            </a:extLst>
          </p:cNvPr>
          <p:cNvSpPr/>
          <p:nvPr/>
        </p:nvSpPr>
        <p:spPr>
          <a:xfrm>
            <a:off x="2705100" y="8634852"/>
            <a:ext cx="474954" cy="474954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12990902" y="8448029"/>
            <a:ext cx="3087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分切成包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A3CB03-2504-BCAE-06E6-C9BD309C9D3E}"/>
              </a:ext>
            </a:extLst>
          </p:cNvPr>
          <p:cNvGrpSpPr/>
          <p:nvPr/>
        </p:nvGrpSpPr>
        <p:grpSpPr>
          <a:xfrm>
            <a:off x="12343203" y="8604459"/>
            <a:ext cx="310335" cy="630470"/>
            <a:chOff x="5867400" y="8884680"/>
            <a:chExt cx="310335" cy="63047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63FCAF5-CD7D-EE4C-90A9-8E652992D575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F24E04D-A00A-94B8-4EC0-E86FFE8FCDD5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290" name="Picture 2" descr="图片">
            <a:extLst>
              <a:ext uri="{FF2B5EF4-FFF2-40B4-BE49-F238E27FC236}">
                <a16:creationId xmlns:a16="http://schemas.microsoft.com/office/drawing/2014/main" id="{CE25C3D5-736D-2466-D227-B0F378DA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8" y="2310136"/>
            <a:ext cx="8432632" cy="56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图片">
            <a:extLst>
              <a:ext uri="{FF2B5EF4-FFF2-40B4-BE49-F238E27FC236}">
                <a16:creationId xmlns:a16="http://schemas.microsoft.com/office/drawing/2014/main" id="{AFE9791B-C501-53AD-EC19-F28FB1CD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907" y="2310136"/>
            <a:ext cx="7302485" cy="56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5DB2E-5629-A6ED-0957-656245B28C72}"/>
              </a:ext>
            </a:extLst>
          </p:cNvPr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dirty="0">
                <a:solidFill>
                  <a:srgbClr val="E1616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茶包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329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dirty="0">
                <a:solidFill>
                  <a:srgbClr val="E1616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茶包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3616623" y="8448028"/>
            <a:ext cx="288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压出茶包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12990903" y="8466203"/>
            <a:ext cx="270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订上挂线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629F37-3B74-9C9C-6641-9EAB9E8BFD72}"/>
              </a:ext>
            </a:extLst>
          </p:cNvPr>
          <p:cNvGrpSpPr/>
          <p:nvPr/>
        </p:nvGrpSpPr>
        <p:grpSpPr>
          <a:xfrm>
            <a:off x="2587663" y="8584282"/>
            <a:ext cx="594840" cy="635193"/>
            <a:chOff x="8697870" y="8844327"/>
            <a:chExt cx="594840" cy="63519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82451C3-6FAD-0EAB-B29D-152D02FCDB79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329ED6B-F636-80A9-AB82-D5595DE2C05D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1A53B78-85FC-EBE8-8176-7799AF98F1AD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44557BB-9A40-3443-F44C-3F9ED00BDFEA}"/>
              </a:ext>
            </a:extLst>
          </p:cNvPr>
          <p:cNvGrpSpPr/>
          <p:nvPr/>
        </p:nvGrpSpPr>
        <p:grpSpPr>
          <a:xfrm>
            <a:off x="12057282" y="8612917"/>
            <a:ext cx="632580" cy="619645"/>
            <a:chOff x="7071360" y="8866282"/>
            <a:chExt cx="632580" cy="619645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3FA6DBE-7AE9-9E06-B723-3D6AD7444046}"/>
                </a:ext>
              </a:extLst>
            </p:cNvPr>
            <p:cNvSpPr/>
            <p:nvPr/>
          </p:nvSpPr>
          <p:spPr>
            <a:xfrm>
              <a:off x="7406520" y="9188507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6026CFC-4C7B-8423-FBC7-D2D25F565713}"/>
                </a:ext>
              </a:extLst>
            </p:cNvPr>
            <p:cNvSpPr/>
            <p:nvPr/>
          </p:nvSpPr>
          <p:spPr>
            <a:xfrm>
              <a:off x="7071360" y="918656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0564FAA-F2CC-473B-BBA4-775940C433E3}"/>
                </a:ext>
              </a:extLst>
            </p:cNvPr>
            <p:cNvSpPr/>
            <p:nvPr/>
          </p:nvSpPr>
          <p:spPr>
            <a:xfrm>
              <a:off x="7071360" y="8866282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1C72B69-54EC-59E0-D9E7-6F5A93653E7E}"/>
                </a:ext>
              </a:extLst>
            </p:cNvPr>
            <p:cNvSpPr/>
            <p:nvPr/>
          </p:nvSpPr>
          <p:spPr>
            <a:xfrm>
              <a:off x="7406520" y="886628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314" name="Picture 2" descr="图片">
            <a:extLst>
              <a:ext uri="{FF2B5EF4-FFF2-40B4-BE49-F238E27FC236}">
                <a16:creationId xmlns:a16="http://schemas.microsoft.com/office/drawing/2014/main" id="{0B50C77C-032A-AF0E-B80A-9FD28682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59498"/>
            <a:ext cx="8441012" cy="56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图片">
            <a:extLst>
              <a:ext uri="{FF2B5EF4-FFF2-40B4-BE49-F238E27FC236}">
                <a16:creationId xmlns:a16="http://schemas.microsoft.com/office/drawing/2014/main" id="{90B2F71C-D537-E717-20BA-25D6C7C1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31" y="2259498"/>
            <a:ext cx="7454424" cy="56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50F07EF-F255-8076-2532-1B8694AEB809}"/>
              </a:ext>
            </a:extLst>
          </p:cNvPr>
          <p:cNvSpPr/>
          <p:nvPr/>
        </p:nvSpPr>
        <p:spPr>
          <a:xfrm>
            <a:off x="978904" y="659960"/>
            <a:ext cx="6096000" cy="1367077"/>
          </a:xfrm>
          <a:prstGeom prst="roundRect">
            <a:avLst/>
          </a:prstGeom>
          <a:solidFill>
            <a:srgbClr val="F9BC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8"/>
          <p:cNvSpPr txBox="1"/>
          <p:nvPr/>
        </p:nvSpPr>
        <p:spPr>
          <a:xfrm>
            <a:off x="3577167" y="3951834"/>
            <a:ext cx="5537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48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「珍珠」</a:t>
            </a:r>
            <a:r>
              <a:rPr lang="en-US" altLang="zh-CN" sz="48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&amp;</a:t>
            </a:r>
            <a:r>
              <a:rPr lang="zh-CN" altLang="en-US" sz="48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「波霸」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45214" y="3946473"/>
            <a:ext cx="3566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48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一次性茶包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32300" y="7580419"/>
            <a:ext cx="38269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4800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饮料店的冰块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64011" y="7438720"/>
            <a:ext cx="452840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 sz="4800" b="0" i="0" dirty="0">
                <a:solidFill>
                  <a:srgbClr val="FFFFFE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抹茶，是茶粉吗？</a:t>
            </a:r>
          </a:p>
        </p:txBody>
      </p:sp>
      <p:sp>
        <p:nvSpPr>
          <p:cNvPr id="34" name="星形: 七角 33">
            <a:extLst>
              <a:ext uri="{FF2B5EF4-FFF2-40B4-BE49-F238E27FC236}">
                <a16:creationId xmlns:a16="http://schemas.microsoft.com/office/drawing/2014/main" id="{121923BC-142B-45BE-057C-FEBE1BD87960}"/>
              </a:ext>
            </a:extLst>
          </p:cNvPr>
          <p:cNvSpPr/>
          <p:nvPr/>
        </p:nvSpPr>
        <p:spPr>
          <a:xfrm>
            <a:off x="2290175" y="3801529"/>
            <a:ext cx="1089189" cy="1089189"/>
          </a:xfrm>
          <a:prstGeom prst="star7">
            <a:avLst/>
          </a:prstGeom>
          <a:solidFill>
            <a:srgbClr val="E161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星形: 七角 34">
            <a:extLst>
              <a:ext uri="{FF2B5EF4-FFF2-40B4-BE49-F238E27FC236}">
                <a16:creationId xmlns:a16="http://schemas.microsoft.com/office/drawing/2014/main" id="{D7B1494F-24A7-3805-21A8-58B782EE6AAB}"/>
              </a:ext>
            </a:extLst>
          </p:cNvPr>
          <p:cNvSpPr/>
          <p:nvPr/>
        </p:nvSpPr>
        <p:spPr>
          <a:xfrm>
            <a:off x="10435196" y="3601309"/>
            <a:ext cx="1089189" cy="1089189"/>
          </a:xfrm>
          <a:prstGeom prst="star7">
            <a:avLst/>
          </a:prstGeom>
          <a:solidFill>
            <a:srgbClr val="E161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星形: 七角 35">
            <a:extLst>
              <a:ext uri="{FF2B5EF4-FFF2-40B4-BE49-F238E27FC236}">
                <a16:creationId xmlns:a16="http://schemas.microsoft.com/office/drawing/2014/main" id="{A2DDA8FE-9BC6-065A-D6D2-55044D7C7E87}"/>
              </a:ext>
            </a:extLst>
          </p:cNvPr>
          <p:cNvSpPr/>
          <p:nvPr/>
        </p:nvSpPr>
        <p:spPr>
          <a:xfrm>
            <a:off x="10401329" y="7229690"/>
            <a:ext cx="1089189" cy="1089189"/>
          </a:xfrm>
          <a:prstGeom prst="star7">
            <a:avLst/>
          </a:prstGeom>
          <a:solidFill>
            <a:srgbClr val="E161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星形: 七角 36">
            <a:extLst>
              <a:ext uri="{FF2B5EF4-FFF2-40B4-BE49-F238E27FC236}">
                <a16:creationId xmlns:a16="http://schemas.microsoft.com/office/drawing/2014/main" id="{CABD00C2-5198-4F8D-3DA6-3F4C216E7BCE}"/>
              </a:ext>
            </a:extLst>
          </p:cNvPr>
          <p:cNvSpPr/>
          <p:nvPr/>
        </p:nvSpPr>
        <p:spPr>
          <a:xfrm>
            <a:off x="2290175" y="7404952"/>
            <a:ext cx="1089189" cy="1089189"/>
          </a:xfrm>
          <a:prstGeom prst="star7">
            <a:avLst/>
          </a:prstGeom>
          <a:solidFill>
            <a:srgbClr val="E161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71FBA0-FD01-AB14-D4EB-A8670DA8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41" y="571500"/>
            <a:ext cx="4633362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338" name="Picture 2" descr="图片">
            <a:extLst>
              <a:ext uri="{FF2B5EF4-FFF2-40B4-BE49-F238E27FC236}">
                <a16:creationId xmlns:a16="http://schemas.microsoft.com/office/drawing/2014/main" id="{1560102C-13A0-A4C2-0163-DD09DA80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08" y="1824005"/>
            <a:ext cx="9908184" cy="66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70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4580467" y="4466391"/>
            <a:ext cx="912706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8800" b="0" i="0" dirty="0">
                <a:solidFill>
                  <a:srgbClr val="FFFFFE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抹茶，是茶粉吗？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63AE78-2129-47AA-AC64-95164EF6A721}"/>
              </a:ext>
            </a:extLst>
          </p:cNvPr>
          <p:cNvSpPr txBox="1"/>
          <p:nvPr/>
        </p:nvSpPr>
        <p:spPr>
          <a:xfrm>
            <a:off x="3810000" y="8648700"/>
            <a:ext cx="13944600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静岡抹茶</a:t>
            </a:r>
            <a:r>
              <a:rPr lang="ja-JP" altLang="en-US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の</a:t>
            </a:r>
            <a:r>
              <a:rPr lang="zh-CN" altLang="en-US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製造工程</a:t>
            </a:r>
            <a:r>
              <a:rPr lang="en-US" altLang="zh-CN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Shizuoka Matcha </a:t>
            </a:r>
            <a:r>
              <a:rPr lang="en-US" altLang="ja-JP" sz="2400" b="1" i="0" dirty="0" err="1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Mt.Fuji</a:t>
            </a:r>
            <a:r>
              <a:rPr lang="en-US" altLang="ja-JP" sz="24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  <a:p>
            <a:pPr algn="r">
              <a:lnSpc>
                <a:spcPct val="150000"/>
              </a:lnSpc>
            </a:pPr>
            <a:r>
              <a:rPr lang="en-US" altLang="zh-CN" sz="24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 Making of Matcha and Bamboo Tea Whisks</a:t>
            </a:r>
            <a:endParaRPr lang="zh-CN" altLang="en-US" sz="24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667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362" name="Picture 2" descr="图片">
            <a:extLst>
              <a:ext uri="{FF2B5EF4-FFF2-40B4-BE49-F238E27FC236}">
                <a16:creationId xmlns:a16="http://schemas.microsoft.com/office/drawing/2014/main" id="{12F7D6EF-5CDA-2172-604B-9C65E833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0" y="5556939"/>
            <a:ext cx="9104819" cy="35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图片">
            <a:extLst>
              <a:ext uri="{FF2B5EF4-FFF2-40B4-BE49-F238E27FC236}">
                <a16:creationId xmlns:a16="http://schemas.microsoft.com/office/drawing/2014/main" id="{DAD85A34-F266-7C8E-38D6-B1087A87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0" y="1498211"/>
            <a:ext cx="9104819" cy="35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48300" y="663922"/>
            <a:ext cx="78486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抹茶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3416034" y="8448029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采一采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14EAAE-CFCD-E231-4250-EDB336911B67}"/>
              </a:ext>
            </a:extLst>
          </p:cNvPr>
          <p:cNvSpPr/>
          <p:nvPr/>
        </p:nvSpPr>
        <p:spPr>
          <a:xfrm>
            <a:off x="2705100" y="8634852"/>
            <a:ext cx="474954" cy="474954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12990903" y="8448029"/>
            <a:ext cx="209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熏一熏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A3CB03-2504-BCAE-06E6-C9BD309C9D3E}"/>
              </a:ext>
            </a:extLst>
          </p:cNvPr>
          <p:cNvGrpSpPr/>
          <p:nvPr/>
        </p:nvGrpSpPr>
        <p:grpSpPr>
          <a:xfrm>
            <a:off x="12343203" y="8604459"/>
            <a:ext cx="310335" cy="630470"/>
            <a:chOff x="5867400" y="8884680"/>
            <a:chExt cx="310335" cy="63047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63FCAF5-CD7D-EE4C-90A9-8E652992D575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F24E04D-A00A-94B8-4EC0-E86FFE8FCDD5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410" name="Picture 2" descr="图片">
            <a:extLst>
              <a:ext uri="{FF2B5EF4-FFF2-40B4-BE49-F238E27FC236}">
                <a16:creationId xmlns:a16="http://schemas.microsoft.com/office/drawing/2014/main" id="{0C316832-3832-7B8D-0EFE-11559C1B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099"/>
            <a:ext cx="10009324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图片">
            <a:extLst>
              <a:ext uri="{FF2B5EF4-FFF2-40B4-BE49-F238E27FC236}">
                <a16:creationId xmlns:a16="http://schemas.microsoft.com/office/drawing/2014/main" id="{B763BA01-1719-E8FB-11B9-C8226CE1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610099"/>
            <a:ext cx="855869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8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53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抹茶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9144000" y="8420100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吹高高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629F37-3B74-9C9C-6641-9EAB9E8BFD72}"/>
              </a:ext>
            </a:extLst>
          </p:cNvPr>
          <p:cNvGrpSpPr/>
          <p:nvPr/>
        </p:nvGrpSpPr>
        <p:grpSpPr>
          <a:xfrm>
            <a:off x="8381856" y="8615904"/>
            <a:ext cx="594840" cy="635193"/>
            <a:chOff x="8697870" y="8844327"/>
            <a:chExt cx="594840" cy="63519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82451C3-6FAD-0EAB-B29D-152D02FCDB79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329ED6B-F636-80A9-AB82-D5595DE2C05D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1A53B78-85FC-EBE8-8176-7799AF98F1AD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436" name="Picture 4" descr="图片">
            <a:extLst>
              <a:ext uri="{FF2B5EF4-FFF2-40B4-BE49-F238E27FC236}">
                <a16:creationId xmlns:a16="http://schemas.microsoft.com/office/drawing/2014/main" id="{0E8F997F-84D4-8A66-C7CC-709533C0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113" y="3122495"/>
            <a:ext cx="10311250" cy="40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图片">
            <a:extLst>
              <a:ext uri="{FF2B5EF4-FFF2-40B4-BE49-F238E27FC236}">
                <a16:creationId xmlns:a16="http://schemas.microsoft.com/office/drawing/2014/main" id="{5FC36275-3AC9-65F8-80D9-43688DA1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7" y="2439208"/>
            <a:ext cx="9505325" cy="53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72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53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dirty="0">
                <a:solidFill>
                  <a:srgbClr val="E1616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抹茶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8610600" y="8541495"/>
            <a:ext cx="209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磨一磨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44557BB-9A40-3443-F44C-3F9ED00BDFEA}"/>
              </a:ext>
            </a:extLst>
          </p:cNvPr>
          <p:cNvGrpSpPr/>
          <p:nvPr/>
        </p:nvGrpSpPr>
        <p:grpSpPr>
          <a:xfrm>
            <a:off x="7676979" y="8706383"/>
            <a:ext cx="632580" cy="619645"/>
            <a:chOff x="7071360" y="8866282"/>
            <a:chExt cx="632580" cy="619645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3FA6DBE-7AE9-9E06-B723-3D6AD7444046}"/>
                </a:ext>
              </a:extLst>
            </p:cNvPr>
            <p:cNvSpPr/>
            <p:nvPr/>
          </p:nvSpPr>
          <p:spPr>
            <a:xfrm>
              <a:off x="7406520" y="9188507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6026CFC-4C7B-8423-FBC7-D2D25F565713}"/>
                </a:ext>
              </a:extLst>
            </p:cNvPr>
            <p:cNvSpPr/>
            <p:nvPr/>
          </p:nvSpPr>
          <p:spPr>
            <a:xfrm>
              <a:off x="7071360" y="918656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0564FAA-F2CC-473B-BBA4-775940C433E3}"/>
                </a:ext>
              </a:extLst>
            </p:cNvPr>
            <p:cNvSpPr/>
            <p:nvPr/>
          </p:nvSpPr>
          <p:spPr>
            <a:xfrm>
              <a:off x="7071360" y="8866282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1C72B69-54EC-59E0-D9E7-6F5A93653E7E}"/>
                </a:ext>
              </a:extLst>
            </p:cNvPr>
            <p:cNvSpPr/>
            <p:nvPr/>
          </p:nvSpPr>
          <p:spPr>
            <a:xfrm>
              <a:off x="7406520" y="886628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458" name="Picture 2" descr="图片">
            <a:extLst>
              <a:ext uri="{FF2B5EF4-FFF2-40B4-BE49-F238E27FC236}">
                <a16:creationId xmlns:a16="http://schemas.microsoft.com/office/drawing/2014/main" id="{8BE03956-8A31-EC68-17ED-FFF4844E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" y="3194806"/>
            <a:ext cx="9002202" cy="39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图片">
            <a:extLst>
              <a:ext uri="{FF2B5EF4-FFF2-40B4-BE49-F238E27FC236}">
                <a16:creationId xmlns:a16="http://schemas.microsoft.com/office/drawing/2014/main" id="{2AA9E0FB-EE6A-B0EF-C052-10DB7EF9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05" y="3170999"/>
            <a:ext cx="7030647" cy="39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2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2" name="Picture 2" descr="图片">
            <a:extLst>
              <a:ext uri="{FF2B5EF4-FFF2-40B4-BE49-F238E27FC236}">
                <a16:creationId xmlns:a16="http://schemas.microsoft.com/office/drawing/2014/main" id="{E8CC5788-B4AE-06DA-3800-D91F209F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50" y="1124936"/>
            <a:ext cx="9133099" cy="40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图片">
            <a:extLst>
              <a:ext uri="{FF2B5EF4-FFF2-40B4-BE49-F238E27FC236}">
                <a16:creationId xmlns:a16="http://schemas.microsoft.com/office/drawing/2014/main" id="{ED38D552-09AD-0252-AD14-0B55CA13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50" y="5696936"/>
            <a:ext cx="9133099" cy="35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92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8901" y="6996370"/>
            <a:ext cx="637676" cy="460286"/>
          </a:xfrm>
          <a:custGeom>
            <a:avLst/>
            <a:gdLst/>
            <a:ahLst/>
            <a:cxnLst/>
            <a:rect l="l" t="t" r="r" b="b"/>
            <a:pathLst>
              <a:path w="637676" h="460286">
                <a:moveTo>
                  <a:pt x="0" y="0"/>
                </a:moveTo>
                <a:lnTo>
                  <a:pt x="637677" y="0"/>
                </a:lnTo>
                <a:lnTo>
                  <a:pt x="637677" y="460286"/>
                </a:lnTo>
                <a:lnTo>
                  <a:pt x="0" y="460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77560" y="8143686"/>
            <a:ext cx="506174" cy="664429"/>
          </a:xfrm>
          <a:custGeom>
            <a:avLst/>
            <a:gdLst/>
            <a:ahLst/>
            <a:cxnLst/>
            <a:rect l="l" t="t" r="r" b="b"/>
            <a:pathLst>
              <a:path w="506174" h="664429">
                <a:moveTo>
                  <a:pt x="0" y="0"/>
                </a:moveTo>
                <a:lnTo>
                  <a:pt x="506174" y="0"/>
                </a:lnTo>
                <a:lnTo>
                  <a:pt x="506174" y="664430"/>
                </a:lnTo>
                <a:lnTo>
                  <a:pt x="0" y="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21702" y="7087016"/>
            <a:ext cx="573835" cy="562358"/>
          </a:xfrm>
          <a:custGeom>
            <a:avLst/>
            <a:gdLst/>
            <a:ahLst/>
            <a:cxnLst/>
            <a:rect l="l" t="t" r="r" b="b"/>
            <a:pathLst>
              <a:path w="573835" h="562358">
                <a:moveTo>
                  <a:pt x="0" y="0"/>
                </a:moveTo>
                <a:lnTo>
                  <a:pt x="573835" y="0"/>
                </a:lnTo>
                <a:lnTo>
                  <a:pt x="573835" y="562358"/>
                </a:lnTo>
                <a:lnTo>
                  <a:pt x="0" y="562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34573" y="1526017"/>
            <a:ext cx="540100" cy="570163"/>
          </a:xfrm>
          <a:custGeom>
            <a:avLst/>
            <a:gdLst/>
            <a:ahLst/>
            <a:cxnLst/>
            <a:rect l="l" t="t" r="r" b="b"/>
            <a:pathLst>
              <a:path w="540100" h="570163">
                <a:moveTo>
                  <a:pt x="0" y="0"/>
                </a:moveTo>
                <a:lnTo>
                  <a:pt x="540099" y="0"/>
                </a:lnTo>
                <a:lnTo>
                  <a:pt x="540099" y="570162"/>
                </a:lnTo>
                <a:lnTo>
                  <a:pt x="0" y="5701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95884" y="4793583"/>
            <a:ext cx="498926" cy="664429"/>
          </a:xfrm>
          <a:custGeom>
            <a:avLst/>
            <a:gdLst/>
            <a:ahLst/>
            <a:cxnLst/>
            <a:rect l="l" t="t" r="r" b="b"/>
            <a:pathLst>
              <a:path w="498926" h="664429">
                <a:moveTo>
                  <a:pt x="0" y="0"/>
                </a:moveTo>
                <a:lnTo>
                  <a:pt x="498925" y="0"/>
                </a:lnTo>
                <a:lnTo>
                  <a:pt x="498925" y="664430"/>
                </a:lnTo>
                <a:lnTo>
                  <a:pt x="0" y="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64594" y="2510929"/>
            <a:ext cx="488053" cy="664429"/>
          </a:xfrm>
          <a:custGeom>
            <a:avLst/>
            <a:gdLst/>
            <a:ahLst/>
            <a:cxnLst/>
            <a:rect l="l" t="t" r="r" b="b"/>
            <a:pathLst>
              <a:path w="488053" h="664429">
                <a:moveTo>
                  <a:pt x="0" y="0"/>
                </a:moveTo>
                <a:lnTo>
                  <a:pt x="488053" y="0"/>
                </a:lnTo>
                <a:lnTo>
                  <a:pt x="488053" y="664430"/>
                </a:lnTo>
                <a:lnTo>
                  <a:pt x="0" y="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13763" y="4793584"/>
            <a:ext cx="519463" cy="664429"/>
          </a:xfrm>
          <a:custGeom>
            <a:avLst/>
            <a:gdLst/>
            <a:ahLst/>
            <a:cxnLst/>
            <a:rect l="l" t="t" r="r" b="b"/>
            <a:pathLst>
              <a:path w="519463" h="664429">
                <a:moveTo>
                  <a:pt x="0" y="0"/>
                </a:moveTo>
                <a:lnTo>
                  <a:pt x="519463" y="0"/>
                </a:lnTo>
                <a:lnTo>
                  <a:pt x="519463" y="664430"/>
                </a:lnTo>
                <a:lnTo>
                  <a:pt x="0" y="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658880" y="2657764"/>
            <a:ext cx="497718" cy="664429"/>
          </a:xfrm>
          <a:custGeom>
            <a:avLst/>
            <a:gdLst/>
            <a:ahLst/>
            <a:cxnLst/>
            <a:rect l="l" t="t" r="r" b="b"/>
            <a:pathLst>
              <a:path w="497718" h="664429">
                <a:moveTo>
                  <a:pt x="0" y="0"/>
                </a:moveTo>
                <a:lnTo>
                  <a:pt x="497718" y="0"/>
                </a:lnTo>
                <a:lnTo>
                  <a:pt x="497718" y="664430"/>
                </a:lnTo>
                <a:lnTo>
                  <a:pt x="0" y="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4580467" y="4466391"/>
            <a:ext cx="912706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88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「珍珠」</a:t>
            </a:r>
            <a:r>
              <a:rPr lang="en-US" altLang="zh-CN" sz="88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&amp;</a:t>
            </a:r>
            <a:r>
              <a:rPr lang="zh-CN" altLang="en-US" sz="88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「波霸」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79CAB8-176D-FA94-ECD8-7E5E090ADBB8}"/>
              </a:ext>
            </a:extLst>
          </p:cNvPr>
          <p:cNvSpPr txBox="1"/>
          <p:nvPr/>
        </p:nvSpPr>
        <p:spPr>
          <a:xfrm>
            <a:off x="12420600" y="95631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0" dirty="0" err="1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Discovery《Factory</a:t>
            </a:r>
            <a:r>
              <a:rPr lang="en-US" altLang="zh-CN" sz="2400" b="1" i="0" dirty="0">
                <a:solidFill>
                  <a:srgbClr val="ABD1C6"/>
                </a:solidFill>
                <a:effectLst/>
                <a:latin typeface="Georgia" panose="02040502050405020303" pitchFamily="18" charset="0"/>
              </a:rPr>
              <a:t> Made》S01E19</a:t>
            </a:r>
            <a:endParaRPr lang="zh-CN" altLang="en-US" sz="2400" b="1" dirty="0">
              <a:solidFill>
                <a:srgbClr val="ABD1C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673741"/>
            <a:ext cx="13105203" cy="114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茶底四部曲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8039100" y="8115300"/>
            <a:ext cx="2209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凋萎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F7E61AAB-13FF-B6C1-E110-EC7F30300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9" y="2999832"/>
            <a:ext cx="8598179" cy="42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图片">
            <a:extLst>
              <a:ext uri="{FF2B5EF4-FFF2-40B4-BE49-F238E27FC236}">
                <a16:creationId xmlns:a16="http://schemas.microsoft.com/office/drawing/2014/main" id="{8F19B770-B50C-482B-66DF-C3EB6408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005275"/>
            <a:ext cx="8587249" cy="42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1914EAAE-CFCD-E231-4250-EDB336911B67}"/>
              </a:ext>
            </a:extLst>
          </p:cNvPr>
          <p:cNvSpPr/>
          <p:nvPr/>
        </p:nvSpPr>
        <p:spPr>
          <a:xfrm>
            <a:off x="7239000" y="8463144"/>
            <a:ext cx="474954" cy="474954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4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673741"/>
            <a:ext cx="13105203" cy="114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茶底四部曲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6019800" y="8551430"/>
            <a:ext cx="601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揉捻</a:t>
            </a:r>
            <a:r>
              <a:rPr lang="en-US" altLang="zh-CN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			</a:t>
            </a:r>
            <a:r>
              <a:rPr lang="zh-CN" altLang="en-US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渥堆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50" name="Picture 2" descr="图片">
            <a:extLst>
              <a:ext uri="{FF2B5EF4-FFF2-40B4-BE49-F238E27FC236}">
                <a16:creationId xmlns:a16="http://schemas.microsoft.com/office/drawing/2014/main" id="{E8473BAF-5089-FE0A-A3F4-62629699F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38350"/>
            <a:ext cx="12470481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B71F8B62-42AB-7A37-0AFA-1462AD6789C1}"/>
              </a:ext>
            </a:extLst>
          </p:cNvPr>
          <p:cNvGrpSpPr/>
          <p:nvPr/>
        </p:nvGrpSpPr>
        <p:grpSpPr>
          <a:xfrm>
            <a:off x="9029700" y="8864503"/>
            <a:ext cx="594840" cy="635193"/>
            <a:chOff x="8697870" y="8844327"/>
            <a:chExt cx="594840" cy="635193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C61BC27-BC3C-E86B-CC50-0EBBAA7F8DA1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99B5536-C175-3426-5F46-11F84D53928C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83B8DB2-EC8F-19B6-1BA4-51BDD5F74C9A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149C1F4-74A9-1079-3E34-707446A2884B}"/>
              </a:ext>
            </a:extLst>
          </p:cNvPr>
          <p:cNvGrpSpPr/>
          <p:nvPr/>
        </p:nvGrpSpPr>
        <p:grpSpPr>
          <a:xfrm>
            <a:off x="5486400" y="8884680"/>
            <a:ext cx="310335" cy="630470"/>
            <a:chOff x="5867400" y="8884680"/>
            <a:chExt cx="310335" cy="63047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6F98D83-A27A-E11D-2413-F11FA3B8BC08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4B1692D-5441-26C0-D97F-A45F1913717F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550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673741"/>
            <a:ext cx="13105203" cy="114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茶底四部曲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8039100" y="8540253"/>
            <a:ext cx="2209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炒制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074" name="Picture 2" descr="图片">
            <a:extLst>
              <a:ext uri="{FF2B5EF4-FFF2-40B4-BE49-F238E27FC236}">
                <a16:creationId xmlns:a16="http://schemas.microsoft.com/office/drawing/2014/main" id="{FE0D1AC6-78FA-A0D1-1CBB-8FD5B0B4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87" y="1935511"/>
            <a:ext cx="12416627" cy="61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6D3DE5F-0402-46A6-9FB8-CBC3DA458AAA}"/>
              </a:ext>
            </a:extLst>
          </p:cNvPr>
          <p:cNvGrpSpPr/>
          <p:nvPr/>
        </p:nvGrpSpPr>
        <p:grpSpPr>
          <a:xfrm>
            <a:off x="7071360" y="8866282"/>
            <a:ext cx="632580" cy="619645"/>
            <a:chOff x="7071360" y="8866282"/>
            <a:chExt cx="632580" cy="619645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EF76A63-238D-8232-D959-03DE1887BB0F}"/>
                </a:ext>
              </a:extLst>
            </p:cNvPr>
            <p:cNvSpPr/>
            <p:nvPr/>
          </p:nvSpPr>
          <p:spPr>
            <a:xfrm>
              <a:off x="7406520" y="9188507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ED6475A-BA94-00D8-F58F-164C832FA382}"/>
                </a:ext>
              </a:extLst>
            </p:cNvPr>
            <p:cNvSpPr/>
            <p:nvPr/>
          </p:nvSpPr>
          <p:spPr>
            <a:xfrm>
              <a:off x="7071360" y="918656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FFA828E-36A7-A308-4332-8CB0720321C4}"/>
                </a:ext>
              </a:extLst>
            </p:cNvPr>
            <p:cNvSpPr/>
            <p:nvPr/>
          </p:nvSpPr>
          <p:spPr>
            <a:xfrm>
              <a:off x="7071360" y="8866282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87A837F-3033-16E8-6B58-7C3DCA99A9D5}"/>
                </a:ext>
              </a:extLst>
            </p:cNvPr>
            <p:cNvSpPr/>
            <p:nvPr/>
          </p:nvSpPr>
          <p:spPr>
            <a:xfrm>
              <a:off x="7406520" y="8866282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264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2514600" y="6931339"/>
            <a:ext cx="13943907" cy="2086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1987 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年春水堂一名员工把  </a:t>
            </a:r>
            <a:r>
              <a:rPr lang="zh-CN" altLang="en-US" sz="48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木薯粉圆</a:t>
            </a:r>
            <a:r>
              <a:rPr lang="zh-CN" altLang="en-US" sz="4800" b="0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加进冰奶茶里，</a:t>
            </a:r>
            <a:br>
              <a:rPr lang="en-US" altLang="zh-CN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en-US" altLang="zh-CN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 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弹软糯的</a:t>
            </a:r>
            <a:r>
              <a:rPr lang="zh-CN" altLang="en-US" sz="4800" b="1" dirty="0">
                <a:solidFill>
                  <a:srgbClr val="E1616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「珍珠」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和香甜顺滑的奶茶相逢</a:t>
            </a:r>
            <a:endParaRPr lang="en-US" sz="4000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图片">
            <a:extLst>
              <a:ext uri="{FF2B5EF4-FFF2-40B4-BE49-F238E27FC236}">
                <a16:creationId xmlns:a16="http://schemas.microsoft.com/office/drawing/2014/main" id="{4BCFEFD6-105A-1B10-0B3E-882FF357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03" y="2482379"/>
            <a:ext cx="7687230" cy="38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图片">
            <a:extLst>
              <a:ext uri="{FF2B5EF4-FFF2-40B4-BE49-F238E27FC236}">
                <a16:creationId xmlns:a16="http://schemas.microsoft.com/office/drawing/2014/main" id="{F53E6B41-BAEE-40AD-8EE5-FCD198E2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82380"/>
            <a:ext cx="7687229" cy="38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2525484" y="7305992"/>
            <a:ext cx="13943907" cy="206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粉圆（珍珠）</a:t>
            </a:r>
            <a:r>
              <a:rPr lang="en-US" altLang="zh-CN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	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木薯根部的淀粉</a:t>
            </a:r>
            <a:r>
              <a:rPr lang="zh-CN" altLang="en-US" sz="4000" b="1" dirty="0">
                <a:solidFill>
                  <a:srgbClr val="00464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制作</a:t>
            </a:r>
            <a:r>
              <a:rPr lang="en-US" altLang="zh-CN" sz="4000" b="1" dirty="0">
                <a:solidFill>
                  <a:srgbClr val="00464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	</a:t>
            </a:r>
            <a:r>
              <a:rPr lang="zh-CN" altLang="en-US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常见于</a:t>
            </a:r>
            <a:r>
              <a:rPr lang="en-US" altLang="zh-CN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Q </a:t>
            </a:r>
            <a:r>
              <a:rPr lang="zh-CN" altLang="en-US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弹食物</a:t>
            </a:r>
            <a:endParaRPr lang="en-US" sz="4000" b="1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图片">
            <a:extLst>
              <a:ext uri="{FF2B5EF4-FFF2-40B4-BE49-F238E27FC236}">
                <a16:creationId xmlns:a16="http://schemas.microsoft.com/office/drawing/2014/main" id="{5EE8BBAD-6F66-7E94-30FB-6D25B283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08" y="2115370"/>
            <a:ext cx="9971661" cy="49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1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1398" y="663923"/>
            <a:ext cx="13105203" cy="114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E16162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粉圆</a:t>
            </a:r>
            <a:r>
              <a:rPr lang="zh-CN" altLang="en-US" sz="6952" b="1" dirty="0">
                <a:solidFill>
                  <a:srgbClr val="FFFFF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是怎么制成的？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3416034" y="8448029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磨一磨</a:t>
            </a:r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14EAAE-CFCD-E231-4250-EDB336911B67}"/>
              </a:ext>
            </a:extLst>
          </p:cNvPr>
          <p:cNvSpPr/>
          <p:nvPr/>
        </p:nvSpPr>
        <p:spPr>
          <a:xfrm>
            <a:off x="2705100" y="8634852"/>
            <a:ext cx="474954" cy="474954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图片">
            <a:extLst>
              <a:ext uri="{FF2B5EF4-FFF2-40B4-BE49-F238E27FC236}">
                <a16:creationId xmlns:a16="http://schemas.microsoft.com/office/drawing/2014/main" id="{A42B01CD-BB05-8DB5-56E8-A22DC7FF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543"/>
            <a:ext cx="948674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图片">
            <a:extLst>
              <a:ext uri="{FF2B5EF4-FFF2-40B4-BE49-F238E27FC236}">
                <a16:creationId xmlns:a16="http://schemas.microsoft.com/office/drawing/2014/main" id="{FDF5C077-4CD9-542F-CC13-DA9E08B3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51" y="2610099"/>
            <a:ext cx="9486749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1AF8B59-C7A6-4F57-63B0-6FE5A1075D60}"/>
              </a:ext>
            </a:extLst>
          </p:cNvPr>
          <p:cNvSpPr txBox="1"/>
          <p:nvPr/>
        </p:nvSpPr>
        <p:spPr>
          <a:xfrm>
            <a:off x="12990903" y="8448029"/>
            <a:ext cx="209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聚一聚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A3CB03-2504-BCAE-06E6-C9BD309C9D3E}"/>
              </a:ext>
            </a:extLst>
          </p:cNvPr>
          <p:cNvGrpSpPr/>
          <p:nvPr/>
        </p:nvGrpSpPr>
        <p:grpSpPr>
          <a:xfrm>
            <a:off x="12343203" y="8604459"/>
            <a:ext cx="310335" cy="630470"/>
            <a:chOff x="5867400" y="8884680"/>
            <a:chExt cx="310335" cy="63047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63FCAF5-CD7D-EE4C-90A9-8E652992D575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F24E04D-A00A-94B8-4EC0-E86FFE8FCDD5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54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337</Words>
  <Application>Microsoft Office PowerPoint</Application>
  <PresentationFormat>自定义</PresentationFormat>
  <Paragraphs>62</Paragraphs>
  <Slides>27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华文中宋</vt:lpstr>
      <vt:lpstr>等线</vt:lpstr>
      <vt:lpstr>Georgia</vt:lpstr>
      <vt:lpstr>Calibri</vt:lpstr>
      <vt:lpstr>Arial</vt:lpstr>
      <vt:lpstr>思源宋体 Heavy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Green Clean Professional Mockups Technology in Business and at Work Technology Presentation</dc:title>
  <cp:lastModifiedBy>fan philfan</cp:lastModifiedBy>
  <cp:revision>10</cp:revision>
  <dcterms:created xsi:type="dcterms:W3CDTF">2006-08-16T00:00:00Z</dcterms:created>
  <dcterms:modified xsi:type="dcterms:W3CDTF">2023-11-02T10:19:59Z</dcterms:modified>
  <dc:identifier>DAFy72r_fBc</dc:identifier>
</cp:coreProperties>
</file>