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71" r:id="rId4"/>
    <p:sldId id="301" r:id="rId5"/>
    <p:sldId id="268" r:id="rId6"/>
    <p:sldId id="299" r:id="rId7"/>
    <p:sldId id="288" r:id="rId8"/>
    <p:sldId id="269" r:id="rId9"/>
    <p:sldId id="270" r:id="rId10"/>
    <p:sldId id="277" r:id="rId11"/>
    <p:sldId id="291" r:id="rId12"/>
    <p:sldId id="262" r:id="rId13"/>
    <p:sldId id="302" r:id="rId14"/>
    <p:sldId id="274" r:id="rId15"/>
    <p:sldId id="292" r:id="rId16"/>
    <p:sldId id="293" r:id="rId17"/>
    <p:sldId id="294" r:id="rId18"/>
    <p:sldId id="296" r:id="rId19"/>
    <p:sldId id="297" r:id="rId20"/>
    <p:sldId id="290" r:id="rId21"/>
    <p:sldId id="298" r:id="rId22"/>
    <p:sldId id="303" r:id="rId23"/>
    <p:sldId id="273" r:id="rId24"/>
    <p:sldId id="264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10600030101010101" pitchFamily="2" charset="-122"/>
      <p:regular r:id="rId31"/>
      <p:bold r:id="rId32"/>
    </p:embeddedFont>
    <p:embeddedFont>
      <p:font typeface="华文中宋" panose="02010600040101010101" pitchFamily="2" charset="-12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 philfan" initials="fp" lastIdx="1" clrIdx="0">
    <p:extLst>
      <p:ext uri="{19B8F6BF-5375-455C-9EA6-DF929625EA0E}">
        <p15:presenceInfo xmlns:p15="http://schemas.microsoft.com/office/powerpoint/2012/main" userId="57670b874ecdee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E63"/>
    <a:srgbClr val="004643"/>
    <a:srgbClr val="040301"/>
    <a:srgbClr val="E16162"/>
    <a:srgbClr val="FFFFFE"/>
    <a:srgbClr val="ABD1C6"/>
    <a:srgbClr val="E8E4E6"/>
    <a:srgbClr val="F9BC60"/>
    <a:srgbClr val="001E1D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4622" autoAdjust="0"/>
  </p:normalViewPr>
  <p:slideViewPr>
    <p:cSldViewPr>
      <p:cViewPr varScale="1">
        <p:scale>
          <a:sx n="59" d="100"/>
          <a:sy n="59" d="100"/>
        </p:scale>
        <p:origin x="120" y="2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095B0-4D62-4424-A5AA-74F51B5FCBB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F1C7F-4AD7-4C5B-AB69-014EB432F1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40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91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04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3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116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39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60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1C7F-4AD7-4C5B-AB69-014EB432F1C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89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7312451" cy="10287000"/>
          </a:xfrm>
          <a:prstGeom prst="rect">
            <a:avLst/>
          </a:prstGeom>
          <a:solidFill>
            <a:srgbClr val="040301"/>
          </a:solidFill>
        </p:spPr>
      </p:sp>
      <p:sp>
        <p:nvSpPr>
          <p:cNvPr id="8" name="TextBox 8"/>
          <p:cNvSpPr txBox="1"/>
          <p:nvPr/>
        </p:nvSpPr>
        <p:spPr>
          <a:xfrm>
            <a:off x="7772400" y="3086100"/>
            <a:ext cx="10181071" cy="3682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00"/>
              </a:lnSpc>
            </a:pPr>
            <a:r>
              <a:rPr lang="zh-CN" altLang="en-US" sz="12500" b="1" dirty="0">
                <a:solidFill>
                  <a:srgbClr val="AA8E63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小罐茶</a:t>
            </a:r>
            <a:endParaRPr lang="en-US" altLang="zh-CN" sz="12500" b="1" dirty="0">
              <a:solidFill>
                <a:srgbClr val="AA8E6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ts val="15000"/>
              </a:lnSpc>
            </a:pPr>
            <a:r>
              <a:rPr lang="zh-CN" altLang="en-US" sz="10400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浅析商业模式</a:t>
            </a:r>
            <a:endParaRPr lang="en-US" sz="10400" dirty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C421CC9-5624-5E67-ACD6-9E3B3E5D2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943"/>
            <a:ext cx="7311903" cy="75711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7300" y="592993"/>
            <a:ext cx="8153400" cy="11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高端茶叶其实不少</a:t>
            </a:r>
            <a:endParaRPr lang="en-US" sz="6952" b="1" dirty="0">
              <a:solidFill>
                <a:srgbClr val="FFFFFE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B11F93-F5ED-3F19-B022-B45D8E6E2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4" b="5555"/>
          <a:stretch/>
        </p:blipFill>
        <p:spPr>
          <a:xfrm>
            <a:off x="513728" y="2493107"/>
            <a:ext cx="4930339" cy="64473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FE5E77-AC2E-8ADA-4562-7B6854007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55"/>
          <a:stretch/>
        </p:blipFill>
        <p:spPr>
          <a:xfrm>
            <a:off x="5334000" y="2484640"/>
            <a:ext cx="6858000" cy="6477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C4833B-AB0C-1CB7-9A68-7B0B8DFC08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12" b="5555"/>
          <a:stretch/>
        </p:blipFill>
        <p:spPr>
          <a:xfrm>
            <a:off x="11000939" y="2497340"/>
            <a:ext cx="6781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2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CDC7B6-7B25-A07A-32D6-214FD946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19378"/>
            <a:ext cx="10739718" cy="6914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3558922-6F82-F910-665D-E167F19CB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058" y="1517690"/>
            <a:ext cx="6999537" cy="69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6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FC2EAB3-3408-58D1-453F-D644E27FD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/>
          <a:stretch/>
        </p:blipFill>
        <p:spPr bwMode="auto">
          <a:xfrm>
            <a:off x="2743200" y="2324100"/>
            <a:ext cx="6827732" cy="586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24B863E-1D5F-290B-112E-13212BD33B7C}"/>
              </a:ext>
            </a:extLst>
          </p:cNvPr>
          <p:cNvSpPr txBox="1"/>
          <p:nvPr/>
        </p:nvSpPr>
        <p:spPr>
          <a:xfrm>
            <a:off x="10423722" y="5676900"/>
            <a:ext cx="61273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0" i="0" dirty="0">
                <a:solidFill>
                  <a:srgbClr val="00464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背背佳、好记星、</a:t>
            </a:r>
            <a:r>
              <a:rPr lang="en-US" altLang="zh-CN" sz="4000" b="0" i="0" dirty="0">
                <a:solidFill>
                  <a:srgbClr val="00464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E</a:t>
            </a:r>
            <a:r>
              <a:rPr lang="zh-CN" altLang="en-US" sz="4000" b="0" i="0" dirty="0">
                <a:solidFill>
                  <a:srgbClr val="00464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人</a:t>
            </a:r>
            <a:r>
              <a:rPr lang="en-US" altLang="zh-CN" sz="4000" b="0" i="0" dirty="0">
                <a:solidFill>
                  <a:srgbClr val="00464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E</a:t>
            </a:r>
            <a:r>
              <a:rPr lang="zh-CN" altLang="en-US" sz="4000" b="0" i="0" dirty="0">
                <a:solidFill>
                  <a:srgbClr val="00464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本</a:t>
            </a:r>
            <a:endParaRPr lang="en-US" altLang="zh-CN" sz="4000" b="0" i="0" dirty="0">
              <a:solidFill>
                <a:srgbClr val="004643"/>
              </a:solidFill>
              <a:effectLst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endParaRPr lang="en-US" altLang="zh-CN" sz="4000" dirty="0">
              <a:solidFill>
                <a:srgbClr val="00464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en-US" altLang="zh-CN" sz="4000" b="0" i="0" dirty="0">
                <a:solidFill>
                  <a:srgbClr val="00464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8848</a:t>
            </a:r>
            <a:r>
              <a:rPr lang="zh-CN" altLang="en-US" sz="4000" b="0" i="0" dirty="0">
                <a:solidFill>
                  <a:srgbClr val="00464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手机、小罐茶</a:t>
            </a:r>
            <a:endParaRPr lang="zh-CN" altLang="en-US" sz="4000" dirty="0">
              <a:solidFill>
                <a:srgbClr val="00464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E6AD56-C666-F67B-60C6-B24D493B9B66}"/>
              </a:ext>
            </a:extLst>
          </p:cNvPr>
          <p:cNvSpPr txBox="1"/>
          <p:nvPr/>
        </p:nvSpPr>
        <p:spPr>
          <a:xfrm>
            <a:off x="10607478" y="2939483"/>
            <a:ext cx="59436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800" b="0" i="0" dirty="0">
                <a:solidFill>
                  <a:srgbClr val="AA8E6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杜国楹</a:t>
            </a:r>
            <a:endParaRPr lang="zh-CN" altLang="en-US" sz="13800" dirty="0">
              <a:solidFill>
                <a:srgbClr val="AA8E6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F7D37D9A-7A08-F772-9741-24CBA02F10B8}"/>
              </a:ext>
            </a:extLst>
          </p:cNvPr>
          <p:cNvSpPr txBox="1"/>
          <p:nvPr/>
        </p:nvSpPr>
        <p:spPr>
          <a:xfrm>
            <a:off x="2514600" y="4381500"/>
            <a:ext cx="14483443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6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「趋势」</a:t>
            </a:r>
          </a:p>
        </p:txBody>
      </p:sp>
      <p:sp>
        <p:nvSpPr>
          <p:cNvPr id="9" name="星形: 七角 8">
            <a:extLst>
              <a:ext uri="{FF2B5EF4-FFF2-40B4-BE49-F238E27FC236}">
                <a16:creationId xmlns:a16="http://schemas.microsoft.com/office/drawing/2014/main" id="{8A08A105-6CF1-BA8B-0158-D6BBAFD90073}"/>
              </a:ext>
            </a:extLst>
          </p:cNvPr>
          <p:cNvSpPr/>
          <p:nvPr/>
        </p:nvSpPr>
        <p:spPr>
          <a:xfrm>
            <a:off x="2209800" y="1866900"/>
            <a:ext cx="1752600" cy="1752600"/>
          </a:xfrm>
          <a:prstGeom prst="star7">
            <a:avLst/>
          </a:prstGeom>
          <a:solidFill>
            <a:srgbClr val="F9BC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17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289AC90-87C4-CE70-68D2-388CEF3BD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43100"/>
            <a:ext cx="15445193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4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F7B9961-F382-1F6C-7D7A-A2398295C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66900"/>
            <a:ext cx="12037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3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42B372-2AB3-E7D5-7F66-4EA0A3D0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628900"/>
            <a:ext cx="7544460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B1E7A141-CDDC-B606-B225-248996BFC2BA}"/>
              </a:ext>
            </a:extLst>
          </p:cNvPr>
          <p:cNvSpPr/>
          <p:nvPr/>
        </p:nvSpPr>
        <p:spPr>
          <a:xfrm>
            <a:off x="7010400" y="8801100"/>
            <a:ext cx="338620" cy="33862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E7DC75-593D-D8BB-08CA-BFB9DB56A73D}"/>
              </a:ext>
            </a:extLst>
          </p:cNvPr>
          <p:cNvSpPr txBox="1"/>
          <p:nvPr/>
        </p:nvSpPr>
        <p:spPr>
          <a:xfrm>
            <a:off x="7848600" y="8343900"/>
            <a:ext cx="36957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线下先行</a:t>
            </a:r>
            <a:endParaRPr lang="zh-CN" altLang="en-US" sz="66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B94755-E1A4-E2D3-EE92-391BB0BA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036" y="2628900"/>
            <a:ext cx="8796759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2708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42B372-2AB3-E7D5-7F66-4EA0A3D0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676" y="1073867"/>
            <a:ext cx="11450648" cy="6592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355600" stA="27000" endPos="35000" dir="5400000" sy="-100000" algn="bl" rotWithShape="0"/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6E7DC75-593D-D8BB-08CA-BFB9DB56A73D}"/>
              </a:ext>
            </a:extLst>
          </p:cNvPr>
          <p:cNvSpPr txBox="1"/>
          <p:nvPr/>
        </p:nvSpPr>
        <p:spPr>
          <a:xfrm>
            <a:off x="7924800" y="8267700"/>
            <a:ext cx="36957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品牌先行</a:t>
            </a:r>
            <a:endParaRPr lang="zh-CN" altLang="en-US" sz="66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3C0E06D-417B-B0DB-13C6-762D634C8559}"/>
              </a:ext>
            </a:extLst>
          </p:cNvPr>
          <p:cNvGrpSpPr/>
          <p:nvPr/>
        </p:nvGrpSpPr>
        <p:grpSpPr>
          <a:xfrm>
            <a:off x="7174468" y="8524278"/>
            <a:ext cx="310335" cy="630470"/>
            <a:chOff x="5867400" y="8884680"/>
            <a:chExt cx="310335" cy="630470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09515C11-4579-D942-3A94-9C59E83DD7E0}"/>
                </a:ext>
              </a:extLst>
            </p:cNvPr>
            <p:cNvSpPr/>
            <p:nvPr/>
          </p:nvSpPr>
          <p:spPr>
            <a:xfrm>
              <a:off x="5867400" y="8884680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3F28AAB-CDE8-1E2B-C858-79F3EFAD73BD}"/>
                </a:ext>
              </a:extLst>
            </p:cNvPr>
            <p:cNvSpPr/>
            <p:nvPr/>
          </p:nvSpPr>
          <p:spPr>
            <a:xfrm>
              <a:off x="5880315" y="921773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0457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ADCC575-FB46-4625-B902-4A038EAD2409}"/>
              </a:ext>
            </a:extLst>
          </p:cNvPr>
          <p:cNvGrpSpPr/>
          <p:nvPr/>
        </p:nvGrpSpPr>
        <p:grpSpPr>
          <a:xfrm>
            <a:off x="6920984" y="8326085"/>
            <a:ext cx="4446032" cy="1107996"/>
            <a:chOff x="7696200" y="8326085"/>
            <a:chExt cx="4446032" cy="1107996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6E7DC75-593D-D8BB-08CA-BFB9DB56A73D}"/>
                </a:ext>
              </a:extLst>
            </p:cNvPr>
            <p:cNvSpPr txBox="1"/>
            <p:nvPr/>
          </p:nvSpPr>
          <p:spPr>
            <a:xfrm>
              <a:off x="8446532" y="8326085"/>
              <a:ext cx="36957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6600" b="1" i="0" dirty="0">
                  <a:solidFill>
                    <a:srgbClr val="ABD1C6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</a:rPr>
                <a:t>品牌先行</a:t>
              </a:r>
              <a:endParaRPr lang="zh-CN" altLang="en-US" sz="6600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3C0E06D-417B-B0DB-13C6-762D634C8559}"/>
                </a:ext>
              </a:extLst>
            </p:cNvPr>
            <p:cNvGrpSpPr/>
            <p:nvPr/>
          </p:nvGrpSpPr>
          <p:grpSpPr>
            <a:xfrm>
              <a:off x="7696200" y="8582663"/>
              <a:ext cx="310335" cy="630470"/>
              <a:chOff x="5867400" y="8884680"/>
              <a:chExt cx="310335" cy="63047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09515C11-4579-D942-3A94-9C59E83DD7E0}"/>
                  </a:ext>
                </a:extLst>
              </p:cNvPr>
              <p:cNvSpPr/>
              <p:nvPr/>
            </p:nvSpPr>
            <p:spPr>
              <a:xfrm>
                <a:off x="5867400" y="8884680"/>
                <a:ext cx="297420" cy="297420"/>
              </a:xfrm>
              <a:prstGeom prst="ellipse">
                <a:avLst/>
              </a:prstGeom>
              <a:solidFill>
                <a:srgbClr val="F9BC60"/>
              </a:solidFill>
              <a:ln w="76200">
                <a:solidFill>
                  <a:srgbClr val="001E1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73F28AAB-CDE8-1E2B-C858-79F3EFAD73BD}"/>
                  </a:ext>
                </a:extLst>
              </p:cNvPr>
              <p:cNvSpPr/>
              <p:nvPr/>
            </p:nvSpPr>
            <p:spPr>
              <a:xfrm>
                <a:off x="5880315" y="9217730"/>
                <a:ext cx="297420" cy="297420"/>
              </a:xfrm>
              <a:prstGeom prst="ellipse">
                <a:avLst/>
              </a:prstGeom>
              <a:solidFill>
                <a:srgbClr val="E16162"/>
              </a:solidFill>
              <a:ln w="76200">
                <a:solidFill>
                  <a:srgbClr val="001E1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122" name="Picture 2" descr="图片">
            <a:extLst>
              <a:ext uri="{FF2B5EF4-FFF2-40B4-BE49-F238E27FC236}">
                <a16:creationId xmlns:a16="http://schemas.microsoft.com/office/drawing/2014/main" id="{96A82492-749A-D028-83A2-D6D265E4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19375"/>
            <a:ext cx="7620000" cy="4314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 descr="谁在设计小罐茶？ | Foodaily每日食品">
            <a:extLst>
              <a:ext uri="{FF2B5EF4-FFF2-40B4-BE49-F238E27FC236}">
                <a16:creationId xmlns:a16="http://schemas.microsoft.com/office/drawing/2014/main" id="{E9F324ED-0E0E-84F8-8561-0B4A16F7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542" y="2171700"/>
            <a:ext cx="6553200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9752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ADCC575-FB46-4625-B902-4A038EAD2409}"/>
              </a:ext>
            </a:extLst>
          </p:cNvPr>
          <p:cNvGrpSpPr/>
          <p:nvPr/>
        </p:nvGrpSpPr>
        <p:grpSpPr>
          <a:xfrm>
            <a:off x="6920984" y="8326085"/>
            <a:ext cx="4446032" cy="1107996"/>
            <a:chOff x="7696200" y="8326085"/>
            <a:chExt cx="4446032" cy="1107996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6E7DC75-593D-D8BB-08CA-BFB9DB56A73D}"/>
                </a:ext>
              </a:extLst>
            </p:cNvPr>
            <p:cNvSpPr txBox="1"/>
            <p:nvPr/>
          </p:nvSpPr>
          <p:spPr>
            <a:xfrm>
              <a:off x="8446532" y="8326085"/>
              <a:ext cx="36957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6600" b="1" i="0" dirty="0">
                  <a:solidFill>
                    <a:srgbClr val="ABD1C6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品牌先行</a:t>
              </a:r>
              <a:endParaRPr lang="zh-CN" altLang="en-US" sz="6600" dirty="0">
                <a:solidFill>
                  <a:srgbClr val="ABD1C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3C0E06D-417B-B0DB-13C6-762D634C8559}"/>
                </a:ext>
              </a:extLst>
            </p:cNvPr>
            <p:cNvGrpSpPr/>
            <p:nvPr/>
          </p:nvGrpSpPr>
          <p:grpSpPr>
            <a:xfrm>
              <a:off x="7696200" y="8582663"/>
              <a:ext cx="310335" cy="630470"/>
              <a:chOff x="5867400" y="8884680"/>
              <a:chExt cx="310335" cy="63047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09515C11-4579-D942-3A94-9C59E83DD7E0}"/>
                  </a:ext>
                </a:extLst>
              </p:cNvPr>
              <p:cNvSpPr/>
              <p:nvPr/>
            </p:nvSpPr>
            <p:spPr>
              <a:xfrm>
                <a:off x="5867400" y="8884680"/>
                <a:ext cx="297420" cy="297420"/>
              </a:xfrm>
              <a:prstGeom prst="ellipse">
                <a:avLst/>
              </a:prstGeom>
              <a:solidFill>
                <a:srgbClr val="F9BC60"/>
              </a:solidFill>
              <a:ln w="76200">
                <a:solidFill>
                  <a:srgbClr val="001E1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73F28AAB-CDE8-1E2B-C858-79F3EFAD73BD}"/>
                  </a:ext>
                </a:extLst>
              </p:cNvPr>
              <p:cNvSpPr/>
              <p:nvPr/>
            </p:nvSpPr>
            <p:spPr>
              <a:xfrm>
                <a:off x="5880315" y="9217730"/>
                <a:ext cx="297420" cy="297420"/>
              </a:xfrm>
              <a:prstGeom prst="ellipse">
                <a:avLst/>
              </a:prstGeom>
              <a:solidFill>
                <a:srgbClr val="E16162"/>
              </a:solidFill>
              <a:ln w="76200">
                <a:solidFill>
                  <a:srgbClr val="001E1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63AF5D-80CF-A7E6-0845-DC2A5E89E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8"/>
          <a:stretch/>
        </p:blipFill>
        <p:spPr bwMode="auto">
          <a:xfrm>
            <a:off x="2540785" y="3290120"/>
            <a:ext cx="2708286" cy="449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892525B-E4F1-92DC-9AB1-145768165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6"/>
          <a:stretch/>
        </p:blipFill>
        <p:spPr bwMode="auto">
          <a:xfrm>
            <a:off x="4724400" y="495300"/>
            <a:ext cx="8436502" cy="206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5712AA2-4616-27DA-C6BD-674A6A9D1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8"/>
          <a:stretch/>
        </p:blipFill>
        <p:spPr bwMode="auto">
          <a:xfrm>
            <a:off x="13038929" y="3290120"/>
            <a:ext cx="2708286" cy="449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A05DF23-6753-C342-CD2A-A61B13454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4184"/>
          <a:stretch/>
        </p:blipFill>
        <p:spPr bwMode="auto">
          <a:xfrm>
            <a:off x="7789857" y="3292361"/>
            <a:ext cx="2708286" cy="449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2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F7D37D9A-7A08-F772-9741-24CBA02F10B8}"/>
              </a:ext>
            </a:extLst>
          </p:cNvPr>
          <p:cNvSpPr txBox="1"/>
          <p:nvPr/>
        </p:nvSpPr>
        <p:spPr>
          <a:xfrm>
            <a:off x="3118756" y="2748643"/>
            <a:ext cx="14483443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6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「目标客户</a:t>
            </a:r>
            <a:r>
              <a:rPr lang="en-US" altLang="zh-CN" sz="166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&amp;		</a:t>
            </a:r>
            <a:r>
              <a:rPr lang="zh-CN" altLang="en-US" sz="166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价值主张」</a:t>
            </a:r>
          </a:p>
        </p:txBody>
      </p:sp>
      <p:sp>
        <p:nvSpPr>
          <p:cNvPr id="9" name="星形: 七角 8">
            <a:extLst>
              <a:ext uri="{FF2B5EF4-FFF2-40B4-BE49-F238E27FC236}">
                <a16:creationId xmlns:a16="http://schemas.microsoft.com/office/drawing/2014/main" id="{8A08A105-6CF1-BA8B-0158-D6BBAFD90073}"/>
              </a:ext>
            </a:extLst>
          </p:cNvPr>
          <p:cNvSpPr/>
          <p:nvPr/>
        </p:nvSpPr>
        <p:spPr>
          <a:xfrm>
            <a:off x="2209800" y="1866900"/>
            <a:ext cx="1752600" cy="1752600"/>
          </a:xfrm>
          <a:prstGeom prst="star7">
            <a:avLst/>
          </a:prstGeom>
          <a:solidFill>
            <a:srgbClr val="F9BC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18C2B81-618D-AE64-2AD9-03EB619E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74960"/>
            <a:ext cx="6934200" cy="35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97B1892-38F1-D1BF-FA6E-DE823B97A93A}"/>
              </a:ext>
            </a:extLst>
          </p:cNvPr>
          <p:cNvSpPr txBox="1"/>
          <p:nvPr/>
        </p:nvSpPr>
        <p:spPr>
          <a:xfrm>
            <a:off x="12115800" y="1698701"/>
            <a:ext cx="6019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0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差异化产品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CE87FCA-0735-877D-ED7F-4ECEDCF80B8C}"/>
              </a:ext>
            </a:extLst>
          </p:cNvPr>
          <p:cNvGrpSpPr/>
          <p:nvPr/>
        </p:nvGrpSpPr>
        <p:grpSpPr>
          <a:xfrm>
            <a:off x="10760679" y="2197003"/>
            <a:ext cx="594840" cy="635193"/>
            <a:chOff x="8697870" y="8844327"/>
            <a:chExt cx="594840" cy="63519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AEA4D508-87BE-EAFB-1217-708B313E3C03}"/>
                </a:ext>
              </a:extLst>
            </p:cNvPr>
            <p:cNvSpPr/>
            <p:nvPr/>
          </p:nvSpPr>
          <p:spPr>
            <a:xfrm>
              <a:off x="8995290" y="918210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D6EF841-EA3B-B3CA-8136-9475903D3555}"/>
                </a:ext>
              </a:extLst>
            </p:cNvPr>
            <p:cNvSpPr/>
            <p:nvPr/>
          </p:nvSpPr>
          <p:spPr>
            <a:xfrm>
              <a:off x="8846580" y="9007745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66BFD9C-AD86-0780-81A2-224A512EEB4A}"/>
                </a:ext>
              </a:extLst>
            </p:cNvPr>
            <p:cNvSpPr/>
            <p:nvPr/>
          </p:nvSpPr>
          <p:spPr>
            <a:xfrm>
              <a:off x="8697870" y="8844327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6147F5-2A64-D9F7-03E3-49DC3E64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67300"/>
            <a:ext cx="10669719" cy="424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26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97B1892-38F1-D1BF-FA6E-DE823B97A93A}"/>
              </a:ext>
            </a:extLst>
          </p:cNvPr>
          <p:cNvSpPr txBox="1"/>
          <p:nvPr/>
        </p:nvSpPr>
        <p:spPr>
          <a:xfrm>
            <a:off x="7467600" y="8420100"/>
            <a:ext cx="601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差异化产品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CE87FCA-0735-877D-ED7F-4ECEDCF80B8C}"/>
              </a:ext>
            </a:extLst>
          </p:cNvPr>
          <p:cNvGrpSpPr/>
          <p:nvPr/>
        </p:nvGrpSpPr>
        <p:grpSpPr>
          <a:xfrm>
            <a:off x="6172200" y="8648700"/>
            <a:ext cx="594840" cy="635193"/>
            <a:chOff x="8697870" y="8844327"/>
            <a:chExt cx="594840" cy="63519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AEA4D508-87BE-EAFB-1217-708B313E3C03}"/>
                </a:ext>
              </a:extLst>
            </p:cNvPr>
            <p:cNvSpPr/>
            <p:nvPr/>
          </p:nvSpPr>
          <p:spPr>
            <a:xfrm>
              <a:off x="8995290" y="918210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D6EF841-EA3B-B3CA-8136-9475903D3555}"/>
                </a:ext>
              </a:extLst>
            </p:cNvPr>
            <p:cNvSpPr/>
            <p:nvPr/>
          </p:nvSpPr>
          <p:spPr>
            <a:xfrm>
              <a:off x="8846580" y="9007745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66BFD9C-AD86-0780-81A2-224A512EEB4A}"/>
                </a:ext>
              </a:extLst>
            </p:cNvPr>
            <p:cNvSpPr/>
            <p:nvPr/>
          </p:nvSpPr>
          <p:spPr>
            <a:xfrm>
              <a:off x="8697870" y="8844327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B17B8A-1C06-EDC1-A183-E12A8723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76500"/>
            <a:ext cx="1453809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90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F7D37D9A-7A08-F772-9741-24CBA02F10B8}"/>
              </a:ext>
            </a:extLst>
          </p:cNvPr>
          <p:cNvSpPr txBox="1"/>
          <p:nvPr/>
        </p:nvSpPr>
        <p:spPr>
          <a:xfrm>
            <a:off x="2514600" y="4381500"/>
            <a:ext cx="14483443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6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「风险」</a:t>
            </a:r>
          </a:p>
        </p:txBody>
      </p:sp>
      <p:sp>
        <p:nvSpPr>
          <p:cNvPr id="9" name="星形: 七角 8">
            <a:extLst>
              <a:ext uri="{FF2B5EF4-FFF2-40B4-BE49-F238E27FC236}">
                <a16:creationId xmlns:a16="http://schemas.microsoft.com/office/drawing/2014/main" id="{8A08A105-6CF1-BA8B-0158-D6BBAFD90073}"/>
              </a:ext>
            </a:extLst>
          </p:cNvPr>
          <p:cNvSpPr/>
          <p:nvPr/>
        </p:nvSpPr>
        <p:spPr>
          <a:xfrm>
            <a:off x="2209800" y="1866900"/>
            <a:ext cx="1752600" cy="1752600"/>
          </a:xfrm>
          <a:prstGeom prst="star7">
            <a:avLst/>
          </a:prstGeom>
          <a:solidFill>
            <a:srgbClr val="F9BC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341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45427" y="723900"/>
            <a:ext cx="8153400" cy="114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33"/>
              </a:lnSpc>
            </a:pPr>
            <a:r>
              <a:rPr lang="zh-CN" altLang="en-US" sz="7200" b="1" i="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存在的 </a:t>
            </a:r>
            <a:r>
              <a:rPr lang="zh-CN" altLang="en-US" sz="7200" b="1" i="0" dirty="0">
                <a:solidFill>
                  <a:srgbClr val="E1616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问题</a:t>
            </a:r>
            <a:endParaRPr lang="en-US" sz="6952" b="1" dirty="0">
              <a:solidFill>
                <a:srgbClr val="FFFFF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6946145" y="3390900"/>
            <a:ext cx="556559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i="0" dirty="0">
                <a:solidFill>
                  <a:srgbClr val="ABD1C6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净利润低</a:t>
            </a:r>
            <a:endParaRPr lang="en-US" altLang="zh-CN" sz="4800" b="1" i="0" dirty="0">
              <a:solidFill>
                <a:srgbClr val="ABD1C6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4800" b="1" i="0" dirty="0">
              <a:solidFill>
                <a:srgbClr val="ABD1C6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4800" b="1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单价</a:t>
            </a:r>
            <a:r>
              <a:rPr lang="en-US" altLang="zh-CN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&amp;</a:t>
            </a:r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成本高</a:t>
            </a:r>
            <a:endParaRPr lang="en-US" altLang="zh-CN" sz="4800" b="1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4800" b="1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4800" b="1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48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舆论风险</a:t>
            </a:r>
            <a:endParaRPr lang="en-US" altLang="zh-CN" sz="4800" b="1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4800" b="1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48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629F37-3B74-9C9C-6641-9EAB9E8BFD72}"/>
              </a:ext>
            </a:extLst>
          </p:cNvPr>
          <p:cNvGrpSpPr/>
          <p:nvPr/>
        </p:nvGrpSpPr>
        <p:grpSpPr>
          <a:xfrm>
            <a:off x="5337169" y="7962036"/>
            <a:ext cx="594840" cy="635193"/>
            <a:chOff x="8697870" y="8844327"/>
            <a:chExt cx="594840" cy="63519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82451C3-6FAD-0EAB-B29D-152D02FCDB79}"/>
                </a:ext>
              </a:extLst>
            </p:cNvPr>
            <p:cNvSpPr/>
            <p:nvPr/>
          </p:nvSpPr>
          <p:spPr>
            <a:xfrm>
              <a:off x="8995290" y="918210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329ED6B-F636-80A9-AB82-D5595DE2C05D}"/>
                </a:ext>
              </a:extLst>
            </p:cNvPr>
            <p:cNvSpPr/>
            <p:nvPr/>
          </p:nvSpPr>
          <p:spPr>
            <a:xfrm>
              <a:off x="8846580" y="9007745"/>
              <a:ext cx="297420" cy="297420"/>
            </a:xfrm>
            <a:prstGeom prst="ellipse">
              <a:avLst/>
            </a:prstGeom>
            <a:solidFill>
              <a:srgbClr val="ABD1C6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F1A53B78-85FC-EBE8-8176-7799AF98F1AD}"/>
                </a:ext>
              </a:extLst>
            </p:cNvPr>
            <p:cNvSpPr/>
            <p:nvPr/>
          </p:nvSpPr>
          <p:spPr>
            <a:xfrm>
              <a:off x="8697870" y="8844327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椭圆 3">
            <a:extLst>
              <a:ext uri="{FF2B5EF4-FFF2-40B4-BE49-F238E27FC236}">
                <a16:creationId xmlns:a16="http://schemas.microsoft.com/office/drawing/2014/main" id="{D738D81E-4D21-2B2D-CEF4-C9333FD9AACA}"/>
              </a:ext>
            </a:extLst>
          </p:cNvPr>
          <p:cNvSpPr/>
          <p:nvPr/>
        </p:nvSpPr>
        <p:spPr>
          <a:xfrm>
            <a:off x="5440837" y="3768210"/>
            <a:ext cx="297420" cy="29742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93C7BC9-2A13-8D2C-F23A-11E88CD26DE7}"/>
              </a:ext>
            </a:extLst>
          </p:cNvPr>
          <p:cNvGrpSpPr/>
          <p:nvPr/>
        </p:nvGrpSpPr>
        <p:grpSpPr>
          <a:xfrm>
            <a:off x="5419478" y="5736154"/>
            <a:ext cx="310335" cy="630470"/>
            <a:chOff x="5867400" y="8884680"/>
            <a:chExt cx="310335" cy="630470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0A7C99B4-976E-668D-EF1E-994801E85E66}"/>
                </a:ext>
              </a:extLst>
            </p:cNvPr>
            <p:cNvSpPr/>
            <p:nvPr/>
          </p:nvSpPr>
          <p:spPr>
            <a:xfrm>
              <a:off x="5867400" y="8884680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249503E-E4E0-FCF9-2FB8-95454DBC9250}"/>
                </a:ext>
              </a:extLst>
            </p:cNvPr>
            <p:cNvSpPr/>
            <p:nvPr/>
          </p:nvSpPr>
          <p:spPr>
            <a:xfrm>
              <a:off x="5880315" y="921773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2356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9B79D785-03BA-D970-9245-3C0913C495CD}"/>
              </a:ext>
            </a:extLst>
          </p:cNvPr>
          <p:cNvSpPr txBox="1"/>
          <p:nvPr/>
        </p:nvSpPr>
        <p:spPr>
          <a:xfrm>
            <a:off x="1028700" y="4305300"/>
            <a:ext cx="162306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13800" dirty="0">
                <a:solidFill>
                  <a:srgbClr val="FFFFFE"/>
                </a:solidFill>
                <a:effectLst>
                  <a:outerShdw blurRad="50800" dist="63500" dir="10800000" algn="r" rotWithShape="0">
                    <a:prstClr val="black">
                      <a:alpha val="40000"/>
                    </a:prst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Thanks</a:t>
            </a:r>
            <a:endParaRPr lang="zh-CN" altLang="en-US" sz="13800" dirty="0">
              <a:solidFill>
                <a:srgbClr val="FFFFFE"/>
              </a:solidFill>
              <a:effectLst>
                <a:outerShdw blurRad="50800" dist="63500" dir="10800000" algn="r" rotWithShape="0">
                  <a:prstClr val="black">
                    <a:alpha val="40000"/>
                  </a:prstClr>
                </a:outerShdw>
              </a:effectLst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4900" y="648925"/>
            <a:ext cx="16078200" cy="8989150"/>
            <a:chOff x="0" y="0"/>
            <a:chExt cx="4433118" cy="2066384"/>
          </a:xfrm>
          <a:solidFill>
            <a:srgbClr val="E8E4E6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433118" cy="2066385"/>
            </a:xfrm>
            <a:custGeom>
              <a:avLst/>
              <a:gdLst/>
              <a:ahLst/>
              <a:cxnLst/>
              <a:rect l="l" t="t" r="r" b="b"/>
              <a:pathLst>
                <a:path w="4433118" h="2066385">
                  <a:moveTo>
                    <a:pt x="4308658" y="2066384"/>
                  </a:moveTo>
                  <a:lnTo>
                    <a:pt x="124460" y="2066384"/>
                  </a:lnTo>
                  <a:cubicBezTo>
                    <a:pt x="55880" y="2066384"/>
                    <a:pt x="0" y="2010504"/>
                    <a:pt x="0" y="1941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8658" y="0"/>
                  </a:lnTo>
                  <a:cubicBezTo>
                    <a:pt x="4377238" y="0"/>
                    <a:pt x="4433118" y="55880"/>
                    <a:pt x="4433118" y="124460"/>
                  </a:cubicBezTo>
                  <a:lnTo>
                    <a:pt x="4433118" y="1941924"/>
                  </a:lnTo>
                  <a:cubicBezTo>
                    <a:pt x="4433118" y="2010504"/>
                    <a:pt x="4377238" y="2066385"/>
                    <a:pt x="4308658" y="206638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TextBox 2"/>
          <p:cNvSpPr txBox="1"/>
          <p:nvPr/>
        </p:nvSpPr>
        <p:spPr>
          <a:xfrm>
            <a:off x="1905000" y="1865675"/>
            <a:ext cx="1846659" cy="6752754"/>
          </a:xfrm>
          <a:prstGeom prst="rect">
            <a:avLst/>
          </a:prstGeom>
        </p:spPr>
        <p:txBody>
          <a:bodyPr vert="eaVert"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“简单方便喝好茶” </a:t>
            </a:r>
            <a:r>
              <a:rPr lang="en-US" altLang="zh-CN" sz="40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4000" b="1" i="0" dirty="0">
                <a:solidFill>
                  <a:srgbClr val="00464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标准化”</a:t>
            </a:r>
            <a:endParaRPr lang="en-US" sz="4000" b="1" dirty="0">
              <a:solidFill>
                <a:srgbClr val="00464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C1D9E2D-89F2-8F9B-EE35-D53EA267AB66}"/>
              </a:ext>
            </a:extLst>
          </p:cNvPr>
          <p:cNvSpPr/>
          <p:nvPr/>
        </p:nvSpPr>
        <p:spPr>
          <a:xfrm>
            <a:off x="1676998" y="1193411"/>
            <a:ext cx="609600" cy="609600"/>
          </a:xfrm>
          <a:prstGeom prst="ellipse">
            <a:avLst/>
          </a:prstGeom>
          <a:solidFill>
            <a:srgbClr val="E16162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E128DFA2-DAE7-2AB7-BE07-333AF65E1608}"/>
              </a:ext>
            </a:extLst>
          </p:cNvPr>
          <p:cNvSpPr/>
          <p:nvPr/>
        </p:nvSpPr>
        <p:spPr>
          <a:xfrm>
            <a:off x="1905000" y="952500"/>
            <a:ext cx="609600" cy="609600"/>
          </a:xfrm>
          <a:prstGeom prst="ellipse">
            <a:avLst/>
          </a:prstGeom>
          <a:solidFill>
            <a:srgbClr val="F9BC60"/>
          </a:solidFill>
          <a:ln w="76200">
            <a:solidFill>
              <a:srgbClr val="001E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FB10E74-2605-B4F3-864D-EE7377A6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59" y="915365"/>
            <a:ext cx="11506200" cy="85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1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8">
            <a:extLst>
              <a:ext uri="{FF2B5EF4-FFF2-40B4-BE49-F238E27FC236}">
                <a16:creationId xmlns:a16="http://schemas.microsoft.com/office/drawing/2014/main" id="{F7D37D9A-7A08-F772-9741-24CBA02F10B8}"/>
              </a:ext>
            </a:extLst>
          </p:cNvPr>
          <p:cNvSpPr txBox="1"/>
          <p:nvPr/>
        </p:nvSpPr>
        <p:spPr>
          <a:xfrm>
            <a:off x="3086100" y="4381500"/>
            <a:ext cx="14483443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600" dirty="0">
                <a:solidFill>
                  <a:srgbClr val="FFFFF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「竞争」</a:t>
            </a:r>
          </a:p>
        </p:txBody>
      </p:sp>
      <p:sp>
        <p:nvSpPr>
          <p:cNvPr id="9" name="星形: 七角 8">
            <a:extLst>
              <a:ext uri="{FF2B5EF4-FFF2-40B4-BE49-F238E27FC236}">
                <a16:creationId xmlns:a16="http://schemas.microsoft.com/office/drawing/2014/main" id="{8A08A105-6CF1-BA8B-0158-D6BBAFD90073}"/>
              </a:ext>
            </a:extLst>
          </p:cNvPr>
          <p:cNvSpPr/>
          <p:nvPr/>
        </p:nvSpPr>
        <p:spPr>
          <a:xfrm>
            <a:off x="2209800" y="1866900"/>
            <a:ext cx="1752600" cy="1752600"/>
          </a:xfrm>
          <a:prstGeom prst="star7">
            <a:avLst/>
          </a:prstGeom>
          <a:solidFill>
            <a:srgbClr val="F9BC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52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11744FF-9C90-7403-4622-F244B087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726" y="571500"/>
            <a:ext cx="14308547" cy="8764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DD26F02-B003-1776-B03D-AED2DF7E9B11}"/>
              </a:ext>
            </a:extLst>
          </p:cNvPr>
          <p:cNvCxnSpPr>
            <a:cxnSpLocks/>
          </p:cNvCxnSpPr>
          <p:nvPr/>
        </p:nvCxnSpPr>
        <p:spPr>
          <a:xfrm>
            <a:off x="5105400" y="6972300"/>
            <a:ext cx="990600" cy="0"/>
          </a:xfrm>
          <a:prstGeom prst="line">
            <a:avLst/>
          </a:prstGeom>
          <a:ln w="76200">
            <a:solidFill>
              <a:srgbClr val="E16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8BF5BA27-1C64-0B9E-A690-81AC36BBCC2C}"/>
              </a:ext>
            </a:extLst>
          </p:cNvPr>
          <p:cNvCxnSpPr>
            <a:cxnSpLocks/>
          </p:cNvCxnSpPr>
          <p:nvPr/>
        </p:nvCxnSpPr>
        <p:spPr>
          <a:xfrm flipV="1">
            <a:off x="9410700" y="6972300"/>
            <a:ext cx="6057900" cy="18267"/>
          </a:xfrm>
          <a:prstGeom prst="line">
            <a:avLst/>
          </a:prstGeom>
          <a:ln w="76200">
            <a:solidFill>
              <a:srgbClr val="E16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67B9586-E191-ED1F-C6A1-D396DBD119E4}"/>
              </a:ext>
            </a:extLst>
          </p:cNvPr>
          <p:cNvSpPr txBox="1"/>
          <p:nvPr/>
        </p:nvSpPr>
        <p:spPr>
          <a:xfrm>
            <a:off x="12439650" y="980498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i="0" dirty="0">
                <a:solidFill>
                  <a:srgbClr val="ABD1C6"/>
                </a:solidFill>
                <a:effectLst/>
                <a:latin typeface="思源宋体 Medium" panose="02020500000000000000" pitchFamily="18" charset="-122"/>
                <a:ea typeface="思源宋体 Medium" panose="02020500000000000000" pitchFamily="18" charset="-122"/>
              </a:rPr>
              <a:t>农业与生物技术学院官网</a:t>
            </a:r>
            <a:endParaRPr lang="zh-CN" altLang="en-US" sz="2400" b="1" dirty="0">
              <a:solidFill>
                <a:srgbClr val="ABD1C6"/>
              </a:solidFill>
              <a:latin typeface="思源宋体 Medium" panose="02020500000000000000" pitchFamily="18" charset="-122"/>
              <a:ea typeface="思源宋体 Medium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754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2A7723-7AC1-CD78-2EB2-38347020F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0" r="1138" b="15863"/>
          <a:stretch/>
        </p:blipFill>
        <p:spPr>
          <a:xfrm>
            <a:off x="1885195" y="940972"/>
            <a:ext cx="5540630" cy="38853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D80C3E-FCC3-14A4-3DEE-0544BB0BA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46" y="5298692"/>
            <a:ext cx="5529354" cy="30727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E53F4E0-533C-2CC3-3868-411902C66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959816"/>
            <a:ext cx="7848600" cy="387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646B35E-A2B9-41AC-A5C6-5591D3E6B7D6}"/>
              </a:ext>
            </a:extLst>
          </p:cNvPr>
          <p:cNvGrpSpPr/>
          <p:nvPr/>
        </p:nvGrpSpPr>
        <p:grpSpPr>
          <a:xfrm>
            <a:off x="6728312" y="8801100"/>
            <a:ext cx="4831377" cy="1107996"/>
            <a:chOff x="7817823" y="8801100"/>
            <a:chExt cx="4831377" cy="110799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464CEA9-5496-DEB5-EC1B-1CA655E5D817}"/>
                </a:ext>
              </a:extLst>
            </p:cNvPr>
            <p:cNvSpPr/>
            <p:nvPr/>
          </p:nvSpPr>
          <p:spPr>
            <a:xfrm>
              <a:off x="7817823" y="9182100"/>
              <a:ext cx="316468" cy="316468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51F0E25-C987-5DEE-C4EA-89BCDF2C4B44}"/>
                </a:ext>
              </a:extLst>
            </p:cNvPr>
            <p:cNvSpPr txBox="1"/>
            <p:nvPr/>
          </p:nvSpPr>
          <p:spPr>
            <a:xfrm>
              <a:off x="8610600" y="8801100"/>
              <a:ext cx="40386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6600" b="1" i="0" dirty="0">
                  <a:solidFill>
                    <a:srgbClr val="ABD1C6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</a:rPr>
                <a:t>精致 </a:t>
              </a:r>
              <a:r>
                <a:rPr lang="zh-CN" altLang="en-US" sz="6600" b="1" dirty="0">
                  <a:solidFill>
                    <a:srgbClr val="ABD1C6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美观</a:t>
              </a:r>
              <a:endParaRPr lang="zh-CN" altLang="en-US" sz="6600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46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75B4D4A-1136-A231-CC10-F202A22DC038}"/>
              </a:ext>
            </a:extLst>
          </p:cNvPr>
          <p:cNvGrpSpPr/>
          <p:nvPr/>
        </p:nvGrpSpPr>
        <p:grpSpPr>
          <a:xfrm>
            <a:off x="6728312" y="8801100"/>
            <a:ext cx="4831377" cy="1107996"/>
            <a:chOff x="7817823" y="8801100"/>
            <a:chExt cx="4831377" cy="1107996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B6C09D9C-22DF-9BEB-68F9-78A4450700B4}"/>
                </a:ext>
              </a:extLst>
            </p:cNvPr>
            <p:cNvSpPr/>
            <p:nvPr/>
          </p:nvSpPr>
          <p:spPr>
            <a:xfrm>
              <a:off x="7817823" y="9182100"/>
              <a:ext cx="316468" cy="316468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BFB273B-F9DB-2108-094B-4FC07CA9A5D6}"/>
                </a:ext>
              </a:extLst>
            </p:cNvPr>
            <p:cNvSpPr txBox="1"/>
            <p:nvPr/>
          </p:nvSpPr>
          <p:spPr>
            <a:xfrm>
              <a:off x="8610600" y="8801100"/>
              <a:ext cx="40386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6600" b="1" i="0" dirty="0">
                  <a:solidFill>
                    <a:srgbClr val="ABD1C6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</a:rPr>
                <a:t>精致 </a:t>
              </a:r>
              <a:r>
                <a:rPr lang="zh-CN" altLang="en-US" sz="6600" b="1" dirty="0">
                  <a:solidFill>
                    <a:srgbClr val="ABD1C6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美观</a:t>
              </a:r>
              <a:endParaRPr lang="zh-CN" altLang="en-US" sz="6600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B70D6933-1B68-0F77-2CCD-0D6D7A9DA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9518" r="1880" b="22363"/>
          <a:stretch/>
        </p:blipFill>
        <p:spPr>
          <a:xfrm>
            <a:off x="11780733" y="1485899"/>
            <a:ext cx="4373872" cy="2590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378C2D-F3C5-5837-CF96-85FE21280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464" t="13598" r="24774" b="9007"/>
          <a:stretch/>
        </p:blipFill>
        <p:spPr>
          <a:xfrm>
            <a:off x="4494590" y="1638300"/>
            <a:ext cx="1551107" cy="25671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F5EC2D-48EC-4038-02FD-27FDD2D451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0" b="23140"/>
          <a:stretch/>
        </p:blipFill>
        <p:spPr>
          <a:xfrm>
            <a:off x="12192000" y="5143500"/>
            <a:ext cx="3793778" cy="2971800"/>
          </a:xfrm>
          <a:prstGeom prst="rect">
            <a:avLst/>
          </a:prstGeom>
        </p:spPr>
      </p:pic>
      <p:pic>
        <p:nvPicPr>
          <p:cNvPr id="6152" name="Picture 8" descr="大益茶 的图像结果">
            <a:extLst>
              <a:ext uri="{FF2B5EF4-FFF2-40B4-BE49-F238E27FC236}">
                <a16:creationId xmlns:a16="http://schemas.microsoft.com/office/drawing/2014/main" id="{41A0CDF7-A2F3-3471-7992-1C9455C02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7910" y="4945855"/>
            <a:ext cx="3367089" cy="33670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八马茶业 的图像结果">
            <a:extLst>
              <a:ext uri="{FF2B5EF4-FFF2-40B4-BE49-F238E27FC236}">
                <a16:creationId xmlns:a16="http://schemas.microsoft.com/office/drawing/2014/main" id="{470DC0D2-4780-7416-3144-443C14ECC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2" b="91228" l="9524" r="94286">
                        <a14:foregroundMark x1="7619" y1="27193" x2="7937" y2="83918"/>
                        <a14:foregroundMark x1="7937" y1="83918" x2="26032" y2="88012"/>
                        <a14:foregroundMark x1="26032" y1="88012" x2="41905" y2="85673"/>
                        <a14:foregroundMark x1="41905" y1="85673" x2="72381" y2="88596"/>
                        <a14:foregroundMark x1="72381" y1="88596" x2="88571" y2="86842"/>
                        <a14:foregroundMark x1="88571" y1="86842" x2="93012" y2="65711"/>
                        <a14:foregroundMark x1="93130" y1="56667" x2="86349" y2="39181"/>
                        <a14:foregroundMark x1="86349" y1="39181" x2="28571" y2="30409"/>
                        <a14:foregroundMark x1="28571" y1="30409" x2="19365" y2="30702"/>
                        <a14:foregroundMark x1="21270" y1="78363" x2="38095" y2="85965"/>
                        <a14:foregroundMark x1="38095" y1="85965" x2="20952" y2="85965"/>
                        <a14:foregroundMark x1="20952" y1="85965" x2="19365" y2="84503"/>
                        <a14:foregroundMark x1="16508" y1="77778" x2="33333" y2="90058"/>
                        <a14:foregroundMark x1="33333" y1="90058" x2="48571" y2="82164"/>
                        <a14:foregroundMark x1="48571" y1="82164" x2="51746" y2="76901"/>
                        <a14:foregroundMark x1="88512" y1="65112" x2="85397" y2="88889"/>
                        <a14:foregroundMark x1="89841" y1="54971" x2="89448" y2="57971"/>
                        <a14:foregroundMark x1="85397" y1="88889" x2="48889" y2="91228"/>
                        <a14:foregroundMark x1="48889" y1="91228" x2="48571" y2="86842"/>
                        <a14:foregroundMark x1="13333" y1="79825" x2="16190" y2="81287"/>
                        <a14:backgroundMark x1="93333" y1="56433" x2="96190" y2="57310"/>
                        <a14:backgroundMark x1="95556" y1="58187" x2="95238" y2="6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90" y="787949"/>
            <a:ext cx="3292795" cy="357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千两茶柱36.25kg(白沙溪2007)_千两茶柱_千两茶系列_爱达黑茶俱乐部">
            <a:extLst>
              <a:ext uri="{FF2B5EF4-FFF2-40B4-BE49-F238E27FC236}">
                <a16:creationId xmlns:a16="http://schemas.microsoft.com/office/drawing/2014/main" id="{F14B972E-D401-E2EA-EB98-FA7F179CA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62" b="94180" l="9965" r="89859">
                        <a14:foregroundMark x1="23898" y1="9436" x2="28924" y2="4850"/>
                        <a14:foregroundMark x1="28924" y1="4850" x2="28307" y2="11993"/>
                        <a14:foregroundMark x1="28307" y1="11993" x2="28307" y2="11993"/>
                        <a14:foregroundMark x1="22663" y1="85538" x2="20811" y2="91358"/>
                        <a14:foregroundMark x1="20811" y1="91358" x2="33686" y2="93651"/>
                        <a14:foregroundMark x1="33686" y1="93651" x2="38183" y2="90653"/>
                        <a14:foregroundMark x1="38183" y1="90653" x2="36332" y2="87037"/>
                        <a14:foregroundMark x1="23104" y1="93474" x2="25044" y2="9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8" r="57087"/>
          <a:stretch/>
        </p:blipFill>
        <p:spPr bwMode="auto">
          <a:xfrm>
            <a:off x="1340246" y="756601"/>
            <a:ext cx="1923952" cy="78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6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64AB2982-F722-2EB3-CB1A-0CDAE09B130C}"/>
              </a:ext>
            </a:extLst>
          </p:cNvPr>
          <p:cNvSpPr txBox="1"/>
          <p:nvPr/>
        </p:nvSpPr>
        <p:spPr>
          <a:xfrm>
            <a:off x="13792200" y="7938977"/>
            <a:ext cx="1295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b="1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贵</a:t>
            </a:r>
            <a:endParaRPr lang="zh-CN" altLang="en-US" sz="6600" dirty="0">
              <a:solidFill>
                <a:srgbClr val="ABD1C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149C1F4-74A9-1079-3E34-707446A2884B}"/>
              </a:ext>
            </a:extLst>
          </p:cNvPr>
          <p:cNvGrpSpPr/>
          <p:nvPr/>
        </p:nvGrpSpPr>
        <p:grpSpPr>
          <a:xfrm>
            <a:off x="12725400" y="8344265"/>
            <a:ext cx="310335" cy="630470"/>
            <a:chOff x="5867400" y="8884680"/>
            <a:chExt cx="310335" cy="630470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6F98D83-A27A-E11D-2413-F11FA3B8BC08}"/>
                </a:ext>
              </a:extLst>
            </p:cNvPr>
            <p:cNvSpPr/>
            <p:nvPr/>
          </p:nvSpPr>
          <p:spPr>
            <a:xfrm>
              <a:off x="5867400" y="8884680"/>
              <a:ext cx="297420" cy="297420"/>
            </a:xfrm>
            <a:prstGeom prst="ellipse">
              <a:avLst/>
            </a:prstGeom>
            <a:solidFill>
              <a:srgbClr val="F9BC60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54B1692D-5441-26C0-D97F-A45F1913717F}"/>
                </a:ext>
              </a:extLst>
            </p:cNvPr>
            <p:cNvSpPr/>
            <p:nvPr/>
          </p:nvSpPr>
          <p:spPr>
            <a:xfrm>
              <a:off x="5880315" y="9217730"/>
              <a:ext cx="297420" cy="297420"/>
            </a:xfrm>
            <a:prstGeom prst="ellipse">
              <a:avLst/>
            </a:prstGeom>
            <a:solidFill>
              <a:srgbClr val="E16162"/>
            </a:solidFill>
            <a:ln w="76200">
              <a:solidFill>
                <a:srgbClr val="001E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4D2C74D-1214-C2DB-6B05-BA5D8BBE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0417"/>
            <a:ext cx="8865140" cy="808616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B54C0BD-79E7-8C52-F50F-AE43F421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454396"/>
            <a:ext cx="8001016" cy="33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0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4BB6160-3AEA-921D-0094-3492CBC77F2E}"/>
              </a:ext>
            </a:extLst>
          </p:cNvPr>
          <p:cNvGrpSpPr/>
          <p:nvPr/>
        </p:nvGrpSpPr>
        <p:grpSpPr>
          <a:xfrm>
            <a:off x="6784195" y="8648700"/>
            <a:ext cx="4719609" cy="1107996"/>
            <a:chOff x="6977091" y="7325322"/>
            <a:chExt cx="4719609" cy="110799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4AB2982-F722-2EB3-CB1A-0CDAE09B130C}"/>
                </a:ext>
              </a:extLst>
            </p:cNvPr>
            <p:cNvSpPr txBox="1"/>
            <p:nvPr/>
          </p:nvSpPr>
          <p:spPr>
            <a:xfrm>
              <a:off x="8001000" y="7325322"/>
              <a:ext cx="36957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6600" b="1" i="0" dirty="0">
                  <a:solidFill>
                    <a:srgbClr val="ABD1C6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</a:rPr>
                <a:t>广告很多</a:t>
              </a:r>
              <a:endParaRPr lang="zh-CN" altLang="en-US" sz="6600" dirty="0">
                <a:solidFill>
                  <a:srgbClr val="ABD1C6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C8450E2-77DA-A313-B9ED-3D9856602E8D}"/>
                </a:ext>
              </a:extLst>
            </p:cNvPr>
            <p:cNvGrpSpPr/>
            <p:nvPr/>
          </p:nvGrpSpPr>
          <p:grpSpPr>
            <a:xfrm>
              <a:off x="6977091" y="7581900"/>
              <a:ext cx="594840" cy="635193"/>
              <a:chOff x="8697870" y="8844327"/>
              <a:chExt cx="594840" cy="635193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FB8E0510-7DF5-6D0F-75E4-A33EB2E75D21}"/>
                  </a:ext>
                </a:extLst>
              </p:cNvPr>
              <p:cNvSpPr/>
              <p:nvPr/>
            </p:nvSpPr>
            <p:spPr>
              <a:xfrm>
                <a:off x="8995290" y="9182100"/>
                <a:ext cx="297420" cy="297420"/>
              </a:xfrm>
              <a:prstGeom prst="ellipse">
                <a:avLst/>
              </a:prstGeom>
              <a:solidFill>
                <a:srgbClr val="E16162"/>
              </a:solidFill>
              <a:ln w="76200">
                <a:solidFill>
                  <a:srgbClr val="001E1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E67465B1-AAF4-FE6B-376C-DADD4E3ED281}"/>
                  </a:ext>
                </a:extLst>
              </p:cNvPr>
              <p:cNvSpPr/>
              <p:nvPr/>
            </p:nvSpPr>
            <p:spPr>
              <a:xfrm>
                <a:off x="8846580" y="9007745"/>
                <a:ext cx="297420" cy="297420"/>
              </a:xfrm>
              <a:prstGeom prst="ellipse">
                <a:avLst/>
              </a:prstGeom>
              <a:solidFill>
                <a:srgbClr val="ABD1C6"/>
              </a:solidFill>
              <a:ln w="76200">
                <a:solidFill>
                  <a:srgbClr val="001E1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C23187AF-9A0A-59CB-398F-C6A6BC9E7D29}"/>
                  </a:ext>
                </a:extLst>
              </p:cNvPr>
              <p:cNvSpPr/>
              <p:nvPr/>
            </p:nvSpPr>
            <p:spPr>
              <a:xfrm>
                <a:off x="8697870" y="8844327"/>
                <a:ext cx="297420" cy="297420"/>
              </a:xfrm>
              <a:prstGeom prst="ellipse">
                <a:avLst/>
              </a:prstGeom>
              <a:solidFill>
                <a:srgbClr val="F9BC60"/>
              </a:solidFill>
              <a:ln w="76200">
                <a:solidFill>
                  <a:srgbClr val="001E1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26" name="Picture 2" descr="小罐茶广告 的图像结果">
            <a:extLst>
              <a:ext uri="{FF2B5EF4-FFF2-40B4-BE49-F238E27FC236}">
                <a16:creationId xmlns:a16="http://schemas.microsoft.com/office/drawing/2014/main" id="{79C0210F-175B-68D3-E745-87802903F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3" y="1150516"/>
            <a:ext cx="4517134" cy="667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小罐茶广告 的图像结果">
            <a:extLst>
              <a:ext uri="{FF2B5EF4-FFF2-40B4-BE49-F238E27FC236}">
                <a16:creationId xmlns:a16="http://schemas.microsoft.com/office/drawing/2014/main" id="{E0488AED-CCE5-D4EF-E045-E962F206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77410"/>
            <a:ext cx="6219825" cy="542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小罐茶X童瑶|平面|海报|VOOB - 原创作品 - 站酷 (ZCOOL)">
            <a:extLst>
              <a:ext uri="{FF2B5EF4-FFF2-40B4-BE49-F238E27FC236}">
                <a16:creationId xmlns:a16="http://schemas.microsoft.com/office/drawing/2014/main" id="{1F0C53C4-075A-9437-0D95-87C9C280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850339"/>
            <a:ext cx="8686800" cy="52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643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102</Words>
  <Application>Microsoft Office PowerPoint</Application>
  <PresentationFormat>自定义</PresentationFormat>
  <Paragraphs>39</Paragraphs>
  <Slides>24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华文中宋</vt:lpstr>
      <vt:lpstr>Arial</vt:lpstr>
      <vt:lpstr>思源宋体 Heavy</vt:lpstr>
      <vt:lpstr>思源宋体 Medium</vt:lpstr>
      <vt:lpstr>宋体</vt:lpstr>
      <vt:lpstr>Calibri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Green Clean Professional Mockups Technology in Business and at Work Technology Presentation</dc:title>
  <dc:creator>Philfan</dc:creator>
  <cp:lastModifiedBy>樊铧纬</cp:lastModifiedBy>
  <cp:revision>23</cp:revision>
  <dcterms:created xsi:type="dcterms:W3CDTF">2006-08-16T00:00:00Z</dcterms:created>
  <dcterms:modified xsi:type="dcterms:W3CDTF">2024-09-23T03:32:24Z</dcterms:modified>
  <dc:identifier>DAFy72r_fBc</dc:identifier>
</cp:coreProperties>
</file>